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2D7F"/>
    <a:srgbClr val="FFC8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F0E24E-196E-FF40-A82C-3F42A17B70C0}" v="117" dt="2023-12-06T23:41:29.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5"/>
    <p:restoredTop sz="94660"/>
  </p:normalViewPr>
  <p:slideViewPr>
    <p:cSldViewPr snapToGrid="0">
      <p:cViewPr>
        <p:scale>
          <a:sx n="30" d="100"/>
          <a:sy n="30" d="100"/>
        </p:scale>
        <p:origin x="27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11" Type="http://schemas.openxmlformats.org/officeDocument/2006/relationships/customXml" Target="../customXml/item2.xml"/><Relationship Id="rId5" Type="http://schemas.openxmlformats.org/officeDocument/2006/relationships/viewProps" Target="viewProps.xml"/><Relationship Id="rId10" Type="http://schemas.openxmlformats.org/officeDocument/2006/relationships/customXml" Target="../customXml/item1.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t, David Marvin" userId="28b62720-6597-4632-b5b0-cde05b8289de" providerId="ADAL" clId="{BBF0E24E-196E-FF40-A82C-3F42A17B70C0}"/>
    <pc:docChg chg="undo custSel modSld">
      <pc:chgData name="Hart, David Marvin" userId="28b62720-6597-4632-b5b0-cde05b8289de" providerId="ADAL" clId="{BBF0E24E-196E-FF40-A82C-3F42A17B70C0}" dt="2023-12-06T23:45:38.499" v="4654" actId="20577"/>
      <pc:docMkLst>
        <pc:docMk/>
      </pc:docMkLst>
      <pc:sldChg chg="addSp delSp modSp mod">
        <pc:chgData name="Hart, David Marvin" userId="28b62720-6597-4632-b5b0-cde05b8289de" providerId="ADAL" clId="{BBF0E24E-196E-FF40-A82C-3F42A17B70C0}" dt="2023-12-06T23:45:38.499" v="4654" actId="20577"/>
        <pc:sldMkLst>
          <pc:docMk/>
          <pc:sldMk cId="570253155" sldId="256"/>
        </pc:sldMkLst>
        <pc:spChg chg="add mod">
          <ac:chgData name="Hart, David Marvin" userId="28b62720-6597-4632-b5b0-cde05b8289de" providerId="ADAL" clId="{BBF0E24E-196E-FF40-A82C-3F42A17B70C0}" dt="2023-12-06T22:46:17.812" v="18" actId="1076"/>
          <ac:spMkLst>
            <pc:docMk/>
            <pc:sldMk cId="570253155" sldId="256"/>
            <ac:spMk id="2" creationId="{9F5618C0-FFBC-A190-AD84-EEB0562A9F75}"/>
          </ac:spMkLst>
        </pc:spChg>
        <pc:spChg chg="add mod">
          <ac:chgData name="Hart, David Marvin" userId="28b62720-6597-4632-b5b0-cde05b8289de" providerId="ADAL" clId="{BBF0E24E-196E-FF40-A82C-3F42A17B70C0}" dt="2023-12-06T22:46:42.189" v="42" actId="1076"/>
          <ac:spMkLst>
            <pc:docMk/>
            <pc:sldMk cId="570253155" sldId="256"/>
            <ac:spMk id="3" creationId="{C7FEA771-3DBA-18C4-370D-0850A60E518E}"/>
          </ac:spMkLst>
        </pc:spChg>
        <pc:spChg chg="add mod">
          <ac:chgData name="Hart, David Marvin" userId="28b62720-6597-4632-b5b0-cde05b8289de" providerId="ADAL" clId="{BBF0E24E-196E-FF40-A82C-3F42A17B70C0}" dt="2023-12-06T22:50:13.761" v="441" actId="20577"/>
          <ac:spMkLst>
            <pc:docMk/>
            <pc:sldMk cId="570253155" sldId="256"/>
            <ac:spMk id="8" creationId="{8046510E-2372-9AD5-0060-9D9BC90FD125}"/>
          </ac:spMkLst>
        </pc:spChg>
        <pc:spChg chg="add mod">
          <ac:chgData name="Hart, David Marvin" userId="28b62720-6597-4632-b5b0-cde05b8289de" providerId="ADAL" clId="{BBF0E24E-196E-FF40-A82C-3F42A17B70C0}" dt="2023-12-06T22:54:04.839" v="1036" actId="1076"/>
          <ac:spMkLst>
            <pc:docMk/>
            <pc:sldMk cId="570253155" sldId="256"/>
            <ac:spMk id="10" creationId="{53DB589B-697E-1A09-76E1-A3BC714C8F05}"/>
          </ac:spMkLst>
        </pc:spChg>
        <pc:spChg chg="add mod">
          <ac:chgData name="Hart, David Marvin" userId="28b62720-6597-4632-b5b0-cde05b8289de" providerId="ADAL" clId="{BBF0E24E-196E-FF40-A82C-3F42A17B70C0}" dt="2023-12-06T23:27:47.204" v="2641" actId="313"/>
          <ac:spMkLst>
            <pc:docMk/>
            <pc:sldMk cId="570253155" sldId="256"/>
            <ac:spMk id="12" creationId="{D1453B6C-46E8-EE05-2FCE-A9C977E9596E}"/>
          </ac:spMkLst>
        </pc:spChg>
        <pc:spChg chg="add mod">
          <ac:chgData name="Hart, David Marvin" userId="28b62720-6597-4632-b5b0-cde05b8289de" providerId="ADAL" clId="{BBF0E24E-196E-FF40-A82C-3F42A17B70C0}" dt="2023-12-06T23:32:21.730" v="3441" actId="1076"/>
          <ac:spMkLst>
            <pc:docMk/>
            <pc:sldMk cId="570253155" sldId="256"/>
            <ac:spMk id="14" creationId="{16FE37DF-DDD5-3E40-9A85-5D75D1D4EA7B}"/>
          </ac:spMkLst>
        </pc:spChg>
        <pc:spChg chg="add mod">
          <ac:chgData name="Hart, David Marvin" userId="28b62720-6597-4632-b5b0-cde05b8289de" providerId="ADAL" clId="{BBF0E24E-196E-FF40-A82C-3F42A17B70C0}" dt="2023-12-06T22:58:32.679" v="1309" actId="20577"/>
          <ac:spMkLst>
            <pc:docMk/>
            <pc:sldMk cId="570253155" sldId="256"/>
            <ac:spMk id="18" creationId="{D022FEEF-A4C9-96D2-DA08-7C26AD6509AF}"/>
          </ac:spMkLst>
        </pc:spChg>
        <pc:spChg chg="add mod">
          <ac:chgData name="Hart, David Marvin" userId="28b62720-6597-4632-b5b0-cde05b8289de" providerId="ADAL" clId="{BBF0E24E-196E-FF40-A82C-3F42A17B70C0}" dt="2023-12-06T23:22:48.477" v="2105" actId="313"/>
          <ac:spMkLst>
            <pc:docMk/>
            <pc:sldMk cId="570253155" sldId="256"/>
            <ac:spMk id="19" creationId="{9F6564A2-550D-E0D6-4A63-BA2E6881494C}"/>
          </ac:spMkLst>
        </pc:spChg>
        <pc:spChg chg="add mod">
          <ac:chgData name="Hart, David Marvin" userId="28b62720-6597-4632-b5b0-cde05b8289de" providerId="ADAL" clId="{BBF0E24E-196E-FF40-A82C-3F42A17B70C0}" dt="2023-12-06T23:45:09.781" v="4640" actId="1076"/>
          <ac:spMkLst>
            <pc:docMk/>
            <pc:sldMk cId="570253155" sldId="256"/>
            <ac:spMk id="20" creationId="{D44A9557-6177-39CA-D19E-2DC9DB517649}"/>
          </ac:spMkLst>
        </pc:spChg>
        <pc:spChg chg="mod">
          <ac:chgData name="Hart, David Marvin" userId="28b62720-6597-4632-b5b0-cde05b8289de" providerId="ADAL" clId="{BBF0E24E-196E-FF40-A82C-3F42A17B70C0}" dt="2023-12-06T23:45:38.499" v="4654" actId="20577"/>
          <ac:spMkLst>
            <pc:docMk/>
            <pc:sldMk cId="570253155" sldId="256"/>
            <ac:spMk id="25" creationId="{ACB45C21-9041-E1B4-3C78-0D87E731E1EB}"/>
          </ac:spMkLst>
        </pc:spChg>
        <pc:spChg chg="mod">
          <ac:chgData name="Hart, David Marvin" userId="28b62720-6597-4632-b5b0-cde05b8289de" providerId="ADAL" clId="{BBF0E24E-196E-FF40-A82C-3F42A17B70C0}" dt="2023-12-06T23:44:44.455" v="4638" actId="14100"/>
          <ac:spMkLst>
            <pc:docMk/>
            <pc:sldMk cId="570253155" sldId="256"/>
            <ac:spMk id="32" creationId="{32E4F5F2-F67C-C167-79C2-7DBF9F961814}"/>
          </ac:spMkLst>
        </pc:spChg>
        <pc:graphicFrameChg chg="add del mod">
          <ac:chgData name="Hart, David Marvin" userId="28b62720-6597-4632-b5b0-cde05b8289de" providerId="ADAL" clId="{BBF0E24E-196E-FF40-A82C-3F42A17B70C0}" dt="2023-12-06T22:54:30.449" v="1039"/>
          <ac:graphicFrameMkLst>
            <pc:docMk/>
            <pc:sldMk cId="570253155" sldId="256"/>
            <ac:graphicFrameMk id="12" creationId="{75BF6293-0395-D907-46A8-53D82DFA2DD5}"/>
          </ac:graphicFrameMkLst>
        </pc:graphicFrameChg>
        <pc:graphicFrameChg chg="add del mod">
          <ac:chgData name="Hart, David Marvin" userId="28b62720-6597-4632-b5b0-cde05b8289de" providerId="ADAL" clId="{BBF0E24E-196E-FF40-A82C-3F42A17B70C0}" dt="2023-12-06T22:54:43.874" v="1041"/>
          <ac:graphicFrameMkLst>
            <pc:docMk/>
            <pc:sldMk cId="570253155" sldId="256"/>
            <ac:graphicFrameMk id="14" creationId="{038F5B5C-FCEA-EAA0-BD93-7029B3DED9C9}"/>
          </ac:graphicFrameMkLst>
        </pc:graphicFrameChg>
        <pc:graphicFrameChg chg="add mod modGraphic">
          <ac:chgData name="Hart, David Marvin" userId="28b62720-6597-4632-b5b0-cde05b8289de" providerId="ADAL" clId="{BBF0E24E-196E-FF40-A82C-3F42A17B70C0}" dt="2023-12-06T22:57:14.001" v="1071" actId="207"/>
          <ac:graphicFrameMkLst>
            <pc:docMk/>
            <pc:sldMk cId="570253155" sldId="256"/>
            <ac:graphicFrameMk id="17" creationId="{E6838889-2439-B68F-04A9-761A72BF899A}"/>
          </ac:graphicFrameMkLst>
        </pc:graphicFrameChg>
        <pc:graphicFrameChg chg="mod">
          <ac:chgData name="Hart, David Marvin" userId="28b62720-6597-4632-b5b0-cde05b8289de" providerId="ADAL" clId="{BBF0E24E-196E-FF40-A82C-3F42A17B70C0}" dt="2023-12-06T23:02:19.396" v="1804" actId="1076"/>
          <ac:graphicFrameMkLst>
            <pc:docMk/>
            <pc:sldMk cId="570253155" sldId="256"/>
            <ac:graphicFrameMk id="49" creationId="{932ED3B8-FD72-288C-9EFF-03997564B853}"/>
          </ac:graphicFrameMkLst>
        </pc:graphicFrameChg>
        <pc:picChg chg="mod">
          <ac:chgData name="Hart, David Marvin" userId="28b62720-6597-4632-b5b0-cde05b8289de" providerId="ADAL" clId="{BBF0E24E-196E-FF40-A82C-3F42A17B70C0}" dt="2023-12-06T22:46:23.128" v="20" actId="1076"/>
          <ac:picMkLst>
            <pc:docMk/>
            <pc:sldMk cId="570253155" sldId="256"/>
            <ac:picMk id="36" creationId="{22797C78-7F43-655E-1BFE-C45C0C7A981A}"/>
          </ac:picMkLst>
        </pc:picChg>
        <pc:picChg chg="mod">
          <ac:chgData name="Hart, David Marvin" userId="28b62720-6597-4632-b5b0-cde05b8289de" providerId="ADAL" clId="{BBF0E24E-196E-FF40-A82C-3F42A17B70C0}" dt="2023-12-06T22:47:17.354" v="53" actId="1076"/>
          <ac:picMkLst>
            <pc:docMk/>
            <pc:sldMk cId="570253155" sldId="256"/>
            <ac:picMk id="38" creationId="{0C85B9E6-B8A4-4DE2-89BC-4853A3836B9B}"/>
          </ac:picMkLst>
        </pc:picChg>
        <pc:picChg chg="mod">
          <ac:chgData name="Hart, David Marvin" userId="28b62720-6597-4632-b5b0-cde05b8289de" providerId="ADAL" clId="{BBF0E24E-196E-FF40-A82C-3F42A17B70C0}" dt="2023-12-06T22:47:26.612" v="58" actId="1076"/>
          <ac:picMkLst>
            <pc:docMk/>
            <pc:sldMk cId="570253155" sldId="256"/>
            <ac:picMk id="40" creationId="{9FB033DD-7B79-7794-2A45-75FC444969F5}"/>
          </ac:picMkLst>
        </pc:picChg>
        <pc:picChg chg="mod">
          <ac:chgData name="Hart, David Marvin" userId="28b62720-6597-4632-b5b0-cde05b8289de" providerId="ADAL" clId="{BBF0E24E-196E-FF40-A82C-3F42A17B70C0}" dt="2023-12-06T22:47:25.611" v="57" actId="1076"/>
          <ac:picMkLst>
            <pc:docMk/>
            <pc:sldMk cId="570253155" sldId="256"/>
            <ac:picMk id="42" creationId="{2E8D1D86-6E54-2DA7-4B68-1388DD6A74DA}"/>
          </ac:picMkLst>
        </pc:picChg>
        <pc:picChg chg="del mod">
          <ac:chgData name="Hart, David Marvin" userId="28b62720-6597-4632-b5b0-cde05b8289de" providerId="ADAL" clId="{BBF0E24E-196E-FF40-A82C-3F42A17B70C0}" dt="2023-12-06T22:54:07.624" v="1037" actId="478"/>
          <ac:picMkLst>
            <pc:docMk/>
            <pc:sldMk cId="570253155" sldId="256"/>
            <ac:picMk id="43" creationId="{BC1DC0DB-74A8-D731-D662-DDBE79EB73B3}"/>
          </ac:picMkLst>
        </pc:picChg>
        <pc:picChg chg="mod">
          <ac:chgData name="Hart, David Marvin" userId="28b62720-6597-4632-b5b0-cde05b8289de" providerId="ADAL" clId="{BBF0E24E-196E-FF40-A82C-3F42A17B70C0}" dt="2023-12-06T23:28:23.359" v="2655" actId="14100"/>
          <ac:picMkLst>
            <pc:docMk/>
            <pc:sldMk cId="570253155" sldId="256"/>
            <ac:picMk id="44" creationId="{EBBA8F3B-1929-7883-7C58-A21F3178BAC9}"/>
          </ac:picMkLst>
        </pc:picChg>
        <pc:picChg chg="mod">
          <ac:chgData name="Hart, David Marvin" userId="28b62720-6597-4632-b5b0-cde05b8289de" providerId="ADAL" clId="{BBF0E24E-196E-FF40-A82C-3F42A17B70C0}" dt="2023-12-06T23:28:29.913" v="2657" actId="1076"/>
          <ac:picMkLst>
            <pc:docMk/>
            <pc:sldMk cId="570253155" sldId="256"/>
            <ac:picMk id="46" creationId="{C76D24D2-B0AF-DE97-DA66-44DC5478BC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49B32F-C67F-9248-B36A-5E46F946D518}" type="datetimeFigureOut">
              <a:rPr lang="en-US" smtClean="0"/>
              <a:t>12/6/23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2504F6-8C17-E349-81DE-2F6AEEA63042}" type="slidenum">
              <a:rPr lang="en-US" smtClean="0"/>
              <a:t>‹#›</a:t>
            </a:fld>
            <a:endParaRPr lang="en-US"/>
          </a:p>
        </p:txBody>
      </p:sp>
    </p:spTree>
    <p:extLst>
      <p:ext uri="{BB962C8B-B14F-4D97-AF65-F5344CB8AC3E}">
        <p14:creationId xmlns:p14="http://schemas.microsoft.com/office/powerpoint/2010/main" val="1797591285"/>
      </p:ext>
    </p:extLst>
  </p:cSld>
  <p:clrMap bg1="lt1" tx1="dk1" bg2="lt2" tx2="dk2" accent1="accent1" accent2="accent2" accent3="accent3" accent4="accent4" accent5="accent5" accent6="accent6" hlink="hlink" folHlink="folHlink"/>
  <p:notesStyle>
    <a:lvl1pPr marL="0" algn="l" defTabSz="4213555" rtl="0" eaLnBrk="1" latinLnBrk="0" hangingPunct="1">
      <a:defRPr sz="5530" kern="1200">
        <a:solidFill>
          <a:schemeClr val="tx1"/>
        </a:solidFill>
        <a:latin typeface="+mn-lt"/>
        <a:ea typeface="+mn-ea"/>
        <a:cs typeface="+mn-cs"/>
      </a:defRPr>
    </a:lvl1pPr>
    <a:lvl2pPr marL="2106778" algn="l" defTabSz="4213555" rtl="0" eaLnBrk="1" latinLnBrk="0" hangingPunct="1">
      <a:defRPr sz="5530" kern="1200">
        <a:solidFill>
          <a:schemeClr val="tx1"/>
        </a:solidFill>
        <a:latin typeface="+mn-lt"/>
        <a:ea typeface="+mn-ea"/>
        <a:cs typeface="+mn-cs"/>
      </a:defRPr>
    </a:lvl2pPr>
    <a:lvl3pPr marL="4213555" algn="l" defTabSz="4213555" rtl="0" eaLnBrk="1" latinLnBrk="0" hangingPunct="1">
      <a:defRPr sz="5530" kern="1200">
        <a:solidFill>
          <a:schemeClr val="tx1"/>
        </a:solidFill>
        <a:latin typeface="+mn-lt"/>
        <a:ea typeface="+mn-ea"/>
        <a:cs typeface="+mn-cs"/>
      </a:defRPr>
    </a:lvl3pPr>
    <a:lvl4pPr marL="6320333" algn="l" defTabSz="4213555" rtl="0" eaLnBrk="1" latinLnBrk="0" hangingPunct="1">
      <a:defRPr sz="5530" kern="1200">
        <a:solidFill>
          <a:schemeClr val="tx1"/>
        </a:solidFill>
        <a:latin typeface="+mn-lt"/>
        <a:ea typeface="+mn-ea"/>
        <a:cs typeface="+mn-cs"/>
      </a:defRPr>
    </a:lvl4pPr>
    <a:lvl5pPr marL="8427110" algn="l" defTabSz="4213555" rtl="0" eaLnBrk="1" latinLnBrk="0" hangingPunct="1">
      <a:defRPr sz="5530" kern="1200">
        <a:solidFill>
          <a:schemeClr val="tx1"/>
        </a:solidFill>
        <a:latin typeface="+mn-lt"/>
        <a:ea typeface="+mn-ea"/>
        <a:cs typeface="+mn-cs"/>
      </a:defRPr>
    </a:lvl5pPr>
    <a:lvl6pPr marL="10533888" algn="l" defTabSz="4213555" rtl="0" eaLnBrk="1" latinLnBrk="0" hangingPunct="1">
      <a:defRPr sz="5530" kern="1200">
        <a:solidFill>
          <a:schemeClr val="tx1"/>
        </a:solidFill>
        <a:latin typeface="+mn-lt"/>
        <a:ea typeface="+mn-ea"/>
        <a:cs typeface="+mn-cs"/>
      </a:defRPr>
    </a:lvl6pPr>
    <a:lvl7pPr marL="12640666" algn="l" defTabSz="4213555" rtl="0" eaLnBrk="1" latinLnBrk="0" hangingPunct="1">
      <a:defRPr sz="5530" kern="1200">
        <a:solidFill>
          <a:schemeClr val="tx1"/>
        </a:solidFill>
        <a:latin typeface="+mn-lt"/>
        <a:ea typeface="+mn-ea"/>
        <a:cs typeface="+mn-cs"/>
      </a:defRPr>
    </a:lvl7pPr>
    <a:lvl8pPr marL="14747443" algn="l" defTabSz="4213555" rtl="0" eaLnBrk="1" latinLnBrk="0" hangingPunct="1">
      <a:defRPr sz="5530" kern="1200">
        <a:solidFill>
          <a:schemeClr val="tx1"/>
        </a:solidFill>
        <a:latin typeface="+mn-lt"/>
        <a:ea typeface="+mn-ea"/>
        <a:cs typeface="+mn-cs"/>
      </a:defRPr>
    </a:lvl8pPr>
    <a:lvl9pPr marL="16854221" algn="l" defTabSz="4213555" rtl="0" eaLnBrk="1" latinLnBrk="0" hangingPunct="1">
      <a:defRPr sz="55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2504F6-8C17-E349-81DE-2F6AEEA63042}" type="slidenum">
              <a:rPr lang="en-US" smtClean="0"/>
              <a:t>1</a:t>
            </a:fld>
            <a:endParaRPr lang="en-US"/>
          </a:p>
        </p:txBody>
      </p:sp>
    </p:spTree>
    <p:extLst>
      <p:ext uri="{BB962C8B-B14F-4D97-AF65-F5344CB8AC3E}">
        <p14:creationId xmlns:p14="http://schemas.microsoft.com/office/powerpoint/2010/main" val="31577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7183123"/>
            <a:ext cx="37307520" cy="1528064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23053043"/>
            <a:ext cx="32918400" cy="10596877"/>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1E1BD1-7D5E-A64F-85BA-1979BDF12840}"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038B9-A8A1-9F4D-9FD3-ED09213F5109}" type="slidenum">
              <a:rPr lang="en-US" smtClean="0"/>
              <a:t>‹#›</a:t>
            </a:fld>
            <a:endParaRPr lang="en-US"/>
          </a:p>
        </p:txBody>
      </p:sp>
    </p:spTree>
    <p:extLst>
      <p:ext uri="{BB962C8B-B14F-4D97-AF65-F5344CB8AC3E}">
        <p14:creationId xmlns:p14="http://schemas.microsoft.com/office/powerpoint/2010/main" val="295945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E1BD1-7D5E-A64F-85BA-1979BDF12840}"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038B9-A8A1-9F4D-9FD3-ED09213F5109}" type="slidenum">
              <a:rPr lang="en-US" smtClean="0"/>
              <a:t>‹#›</a:t>
            </a:fld>
            <a:endParaRPr lang="en-US"/>
          </a:p>
        </p:txBody>
      </p:sp>
    </p:spTree>
    <p:extLst>
      <p:ext uri="{BB962C8B-B14F-4D97-AF65-F5344CB8AC3E}">
        <p14:creationId xmlns:p14="http://schemas.microsoft.com/office/powerpoint/2010/main" val="280929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336800"/>
            <a:ext cx="946404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2336800"/>
            <a:ext cx="2784348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E1BD1-7D5E-A64F-85BA-1979BDF12840}"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038B9-A8A1-9F4D-9FD3-ED09213F5109}" type="slidenum">
              <a:rPr lang="en-US" smtClean="0"/>
              <a:t>‹#›</a:t>
            </a:fld>
            <a:endParaRPr lang="en-US"/>
          </a:p>
        </p:txBody>
      </p:sp>
    </p:spTree>
    <p:extLst>
      <p:ext uri="{BB962C8B-B14F-4D97-AF65-F5344CB8AC3E}">
        <p14:creationId xmlns:p14="http://schemas.microsoft.com/office/powerpoint/2010/main" val="399646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E1BD1-7D5E-A64F-85BA-1979BDF12840}"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038B9-A8A1-9F4D-9FD3-ED09213F5109}" type="slidenum">
              <a:rPr lang="en-US" smtClean="0"/>
              <a:t>‹#›</a:t>
            </a:fld>
            <a:endParaRPr lang="en-US"/>
          </a:p>
        </p:txBody>
      </p:sp>
    </p:spTree>
    <p:extLst>
      <p:ext uri="{BB962C8B-B14F-4D97-AF65-F5344CB8AC3E}">
        <p14:creationId xmlns:p14="http://schemas.microsoft.com/office/powerpoint/2010/main" val="332385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10942333"/>
            <a:ext cx="37856160" cy="18257517"/>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9372573"/>
            <a:ext cx="37856160" cy="9601197"/>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E1BD1-7D5E-A64F-85BA-1979BDF12840}"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038B9-A8A1-9F4D-9FD3-ED09213F5109}" type="slidenum">
              <a:rPr lang="en-US" smtClean="0"/>
              <a:t>‹#›</a:t>
            </a:fld>
            <a:endParaRPr lang="en-US"/>
          </a:p>
        </p:txBody>
      </p:sp>
    </p:spTree>
    <p:extLst>
      <p:ext uri="{BB962C8B-B14F-4D97-AF65-F5344CB8AC3E}">
        <p14:creationId xmlns:p14="http://schemas.microsoft.com/office/powerpoint/2010/main" val="264062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11684000"/>
            <a:ext cx="1865376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11684000"/>
            <a:ext cx="1865376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1E1BD1-7D5E-A64F-85BA-1979BDF12840}"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038B9-A8A1-9F4D-9FD3-ED09213F5109}" type="slidenum">
              <a:rPr lang="en-US" smtClean="0"/>
              <a:t>‹#›</a:t>
            </a:fld>
            <a:endParaRPr lang="en-US"/>
          </a:p>
        </p:txBody>
      </p:sp>
    </p:spTree>
    <p:extLst>
      <p:ext uri="{BB962C8B-B14F-4D97-AF65-F5344CB8AC3E}">
        <p14:creationId xmlns:p14="http://schemas.microsoft.com/office/powerpoint/2010/main" val="64760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336810"/>
            <a:ext cx="3785616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10759443"/>
            <a:ext cx="18568032"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6032480"/>
            <a:ext cx="18568032"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10759443"/>
            <a:ext cx="18659477"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6032480"/>
            <a:ext cx="18659477"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1E1BD1-7D5E-A64F-85BA-1979BDF12840}" type="datetimeFigureOut">
              <a:rPr lang="en-US" smtClean="0"/>
              <a:t>12/6/23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B038B9-A8A1-9F4D-9FD3-ED09213F5109}" type="slidenum">
              <a:rPr lang="en-US" smtClean="0"/>
              <a:t>‹#›</a:t>
            </a:fld>
            <a:endParaRPr lang="en-US"/>
          </a:p>
        </p:txBody>
      </p:sp>
    </p:spTree>
    <p:extLst>
      <p:ext uri="{BB962C8B-B14F-4D97-AF65-F5344CB8AC3E}">
        <p14:creationId xmlns:p14="http://schemas.microsoft.com/office/powerpoint/2010/main" val="361493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1E1BD1-7D5E-A64F-85BA-1979BDF12840}" type="datetimeFigureOut">
              <a:rPr lang="en-US" smtClean="0"/>
              <a:t>12/6/23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B038B9-A8A1-9F4D-9FD3-ED09213F5109}" type="slidenum">
              <a:rPr lang="en-US" smtClean="0"/>
              <a:t>‹#›</a:t>
            </a:fld>
            <a:endParaRPr lang="en-US"/>
          </a:p>
        </p:txBody>
      </p:sp>
    </p:spTree>
    <p:extLst>
      <p:ext uri="{BB962C8B-B14F-4D97-AF65-F5344CB8AC3E}">
        <p14:creationId xmlns:p14="http://schemas.microsoft.com/office/powerpoint/2010/main" val="14308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E1BD1-7D5E-A64F-85BA-1979BDF12840}" type="datetimeFigureOut">
              <a:rPr lang="en-US" smtClean="0"/>
              <a:t>12/6/23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B038B9-A8A1-9F4D-9FD3-ED09213F5109}" type="slidenum">
              <a:rPr lang="en-US" smtClean="0"/>
              <a:t>‹#›</a:t>
            </a:fld>
            <a:endParaRPr lang="en-US"/>
          </a:p>
        </p:txBody>
      </p:sp>
    </p:spTree>
    <p:extLst>
      <p:ext uri="{BB962C8B-B14F-4D97-AF65-F5344CB8AC3E}">
        <p14:creationId xmlns:p14="http://schemas.microsoft.com/office/powerpoint/2010/main" val="210570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926080"/>
            <a:ext cx="14156054" cy="1024128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6319530"/>
            <a:ext cx="22219920" cy="311912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13167360"/>
            <a:ext cx="14156054"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61E1BD1-7D5E-A64F-85BA-1979BDF12840}"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038B9-A8A1-9F4D-9FD3-ED09213F5109}" type="slidenum">
              <a:rPr lang="en-US" smtClean="0"/>
              <a:t>‹#›</a:t>
            </a:fld>
            <a:endParaRPr lang="en-US"/>
          </a:p>
        </p:txBody>
      </p:sp>
    </p:spTree>
    <p:extLst>
      <p:ext uri="{BB962C8B-B14F-4D97-AF65-F5344CB8AC3E}">
        <p14:creationId xmlns:p14="http://schemas.microsoft.com/office/powerpoint/2010/main" val="52491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926080"/>
            <a:ext cx="14156054" cy="1024128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6319530"/>
            <a:ext cx="22219920" cy="311912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13167360"/>
            <a:ext cx="14156054"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61E1BD1-7D5E-A64F-85BA-1979BDF12840}"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038B9-A8A1-9F4D-9FD3-ED09213F5109}" type="slidenum">
              <a:rPr lang="en-US" smtClean="0"/>
              <a:t>‹#›</a:t>
            </a:fld>
            <a:endParaRPr lang="en-US"/>
          </a:p>
        </p:txBody>
      </p:sp>
    </p:spTree>
    <p:extLst>
      <p:ext uri="{BB962C8B-B14F-4D97-AF65-F5344CB8AC3E}">
        <p14:creationId xmlns:p14="http://schemas.microsoft.com/office/powerpoint/2010/main" val="125150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336810"/>
            <a:ext cx="3785616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11684000"/>
            <a:ext cx="3785616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40680650"/>
            <a:ext cx="9875520" cy="2336800"/>
          </a:xfrm>
          <a:prstGeom prst="rect">
            <a:avLst/>
          </a:prstGeom>
        </p:spPr>
        <p:txBody>
          <a:bodyPr vert="horz" lIns="91440" tIns="45720" rIns="91440" bIns="45720" rtlCol="0" anchor="ctr"/>
          <a:lstStyle>
            <a:lvl1pPr algn="l">
              <a:defRPr sz="5760">
                <a:solidFill>
                  <a:schemeClr val="tx1">
                    <a:tint val="75000"/>
                  </a:schemeClr>
                </a:solidFill>
              </a:defRPr>
            </a:lvl1pPr>
          </a:lstStyle>
          <a:p>
            <a:fld id="{861E1BD1-7D5E-A64F-85BA-1979BDF12840}" type="datetimeFigureOut">
              <a:rPr lang="en-US" smtClean="0"/>
              <a:t>12/6/23</a:t>
            </a:fld>
            <a:endParaRPr lang="en-US"/>
          </a:p>
        </p:txBody>
      </p:sp>
      <p:sp>
        <p:nvSpPr>
          <p:cNvPr id="5" name="Footer Placeholder 4"/>
          <p:cNvSpPr>
            <a:spLocks noGrp="1"/>
          </p:cNvSpPr>
          <p:nvPr>
            <p:ph type="ftr" sz="quarter" idx="3"/>
          </p:nvPr>
        </p:nvSpPr>
        <p:spPr>
          <a:xfrm>
            <a:off x="14538960" y="40680650"/>
            <a:ext cx="14813280" cy="23368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40680650"/>
            <a:ext cx="9875520" cy="2336800"/>
          </a:xfrm>
          <a:prstGeom prst="rect">
            <a:avLst/>
          </a:prstGeom>
        </p:spPr>
        <p:txBody>
          <a:bodyPr vert="horz" lIns="91440" tIns="45720" rIns="91440" bIns="45720" rtlCol="0" anchor="ctr"/>
          <a:lstStyle>
            <a:lvl1pPr algn="r">
              <a:defRPr sz="5760">
                <a:solidFill>
                  <a:schemeClr val="tx1">
                    <a:tint val="75000"/>
                  </a:schemeClr>
                </a:solidFill>
              </a:defRPr>
            </a:lvl1pPr>
          </a:lstStyle>
          <a:p>
            <a:fld id="{D7B038B9-A8A1-9F4D-9FD3-ED09213F5109}" type="slidenum">
              <a:rPr lang="en-US" smtClean="0"/>
              <a:t>‹#›</a:t>
            </a:fld>
            <a:endParaRPr lang="en-US"/>
          </a:p>
        </p:txBody>
      </p:sp>
    </p:spTree>
    <p:extLst>
      <p:ext uri="{BB962C8B-B14F-4D97-AF65-F5344CB8AC3E}">
        <p14:creationId xmlns:p14="http://schemas.microsoft.com/office/powerpoint/2010/main" val="683691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sv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3629B7-7517-8B34-2891-6A06C023E556}"/>
              </a:ext>
            </a:extLst>
          </p:cNvPr>
          <p:cNvSpPr txBox="1"/>
          <p:nvPr/>
        </p:nvSpPr>
        <p:spPr>
          <a:xfrm>
            <a:off x="5495345" y="0"/>
            <a:ext cx="32900510" cy="1434618"/>
          </a:xfrm>
          <a:prstGeom prst="rect">
            <a:avLst/>
          </a:prstGeom>
          <a:noFill/>
        </p:spPr>
        <p:txBody>
          <a:bodyPr wrap="square" lIns="49140" tIns="24572" rIns="49140" bIns="24572" rtlCol="0">
            <a:spAutoFit/>
          </a:bodyPr>
          <a:lstStyle/>
          <a:p>
            <a:pPr algn="ctr"/>
            <a:r>
              <a:rPr lang="en-US" sz="9000" dirty="0"/>
              <a:t>Improving Graph Networks through Selection-based Convolution</a:t>
            </a:r>
          </a:p>
        </p:txBody>
      </p:sp>
      <p:sp>
        <p:nvSpPr>
          <p:cNvPr id="5" name="TextBox 4">
            <a:extLst>
              <a:ext uri="{FF2B5EF4-FFF2-40B4-BE49-F238E27FC236}">
                <a16:creationId xmlns:a16="http://schemas.microsoft.com/office/drawing/2014/main" id="{436FE05A-087B-207B-AE07-9941BD4AE1AC}"/>
              </a:ext>
            </a:extLst>
          </p:cNvPr>
          <p:cNvSpPr txBox="1"/>
          <p:nvPr/>
        </p:nvSpPr>
        <p:spPr>
          <a:xfrm>
            <a:off x="21945600" y="1526951"/>
            <a:ext cx="8973618" cy="1526951"/>
          </a:xfrm>
          <a:prstGeom prst="rect">
            <a:avLst/>
          </a:prstGeom>
          <a:noFill/>
        </p:spPr>
        <p:txBody>
          <a:bodyPr wrap="square" lIns="49140" tIns="24572" rIns="49140" bIns="24572" rtlCol="0">
            <a:spAutoFit/>
          </a:bodyPr>
          <a:lstStyle/>
          <a:p>
            <a:pPr algn="ctr"/>
            <a:r>
              <a:rPr lang="en-US" sz="4800" dirty="0"/>
              <a:t>Bryan Morse</a:t>
            </a:r>
          </a:p>
          <a:p>
            <a:pPr algn="ctr"/>
            <a:r>
              <a:rPr lang="en-US" sz="4800" dirty="0"/>
              <a:t>Brigham Young University</a:t>
            </a:r>
          </a:p>
        </p:txBody>
      </p:sp>
      <p:sp>
        <p:nvSpPr>
          <p:cNvPr id="6" name="TextBox 5">
            <a:extLst>
              <a:ext uri="{FF2B5EF4-FFF2-40B4-BE49-F238E27FC236}">
                <a16:creationId xmlns:a16="http://schemas.microsoft.com/office/drawing/2014/main" id="{182624A9-A1DA-0D71-9A89-32FB4F53B48B}"/>
              </a:ext>
            </a:extLst>
          </p:cNvPr>
          <p:cNvSpPr txBox="1"/>
          <p:nvPr/>
        </p:nvSpPr>
        <p:spPr>
          <a:xfrm>
            <a:off x="12971982" y="1526950"/>
            <a:ext cx="8973618" cy="1526951"/>
          </a:xfrm>
          <a:prstGeom prst="rect">
            <a:avLst/>
          </a:prstGeom>
          <a:noFill/>
        </p:spPr>
        <p:txBody>
          <a:bodyPr wrap="square" lIns="49140" tIns="24572" rIns="49140" bIns="24572" rtlCol="0">
            <a:spAutoFit/>
          </a:bodyPr>
          <a:lstStyle/>
          <a:p>
            <a:pPr algn="ctr"/>
            <a:r>
              <a:rPr lang="en-US" sz="4800" dirty="0"/>
              <a:t>David Hart</a:t>
            </a:r>
          </a:p>
          <a:p>
            <a:pPr algn="ctr"/>
            <a:r>
              <a:rPr lang="en-US" sz="4800" dirty="0"/>
              <a:t>East Carolina University</a:t>
            </a:r>
          </a:p>
        </p:txBody>
      </p:sp>
      <p:pic>
        <p:nvPicPr>
          <p:cNvPr id="7" name="Picture 1" descr="BYU Logo_page_01">
            <a:extLst>
              <a:ext uri="{FF2B5EF4-FFF2-40B4-BE49-F238E27FC236}">
                <a16:creationId xmlns:a16="http://schemas.microsoft.com/office/drawing/2014/main" id="{20CD30FA-5DE6-9FA9-1F6F-7736F59E2B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05214" y="487014"/>
            <a:ext cx="5200334" cy="2079872"/>
          </a:xfrm>
          <a:prstGeom prst="rect">
            <a:avLst/>
          </a:prstGeom>
        </p:spPr>
      </p:pic>
      <p:pic>
        <p:nvPicPr>
          <p:cNvPr id="9" name="Picture 8">
            <a:extLst>
              <a:ext uri="{FF2B5EF4-FFF2-40B4-BE49-F238E27FC236}">
                <a16:creationId xmlns:a16="http://schemas.microsoft.com/office/drawing/2014/main" id="{05BB3607-6607-49AA-2F14-6B165E6F7E00}"/>
              </a:ext>
            </a:extLst>
          </p:cNvPr>
          <p:cNvPicPr>
            <a:picLocks noChangeAspect="1"/>
          </p:cNvPicPr>
          <p:nvPr/>
        </p:nvPicPr>
        <p:blipFill>
          <a:blip r:embed="rId5"/>
          <a:stretch>
            <a:fillRect/>
          </a:stretch>
        </p:blipFill>
        <p:spPr>
          <a:xfrm>
            <a:off x="685652" y="487014"/>
            <a:ext cx="5199681" cy="2079872"/>
          </a:xfrm>
          <a:prstGeom prst="rect">
            <a:avLst/>
          </a:prstGeom>
        </p:spPr>
      </p:pic>
      <p:cxnSp>
        <p:nvCxnSpPr>
          <p:cNvPr id="11" name="Straight Connector 10">
            <a:extLst>
              <a:ext uri="{FF2B5EF4-FFF2-40B4-BE49-F238E27FC236}">
                <a16:creationId xmlns:a16="http://schemas.microsoft.com/office/drawing/2014/main" id="{66F70964-08AB-4CE0-27F0-89204427031C}"/>
              </a:ext>
            </a:extLst>
          </p:cNvPr>
          <p:cNvCxnSpPr/>
          <p:nvPr/>
        </p:nvCxnSpPr>
        <p:spPr>
          <a:xfrm>
            <a:off x="152400" y="3532872"/>
            <a:ext cx="43586400" cy="0"/>
          </a:xfrm>
          <a:prstGeom prst="line">
            <a:avLst/>
          </a:prstGeom>
          <a:ln w="127000">
            <a:solidFill>
              <a:srgbClr val="FFC82E"/>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422110-807B-B883-2AE7-1B2E617C7956}"/>
              </a:ext>
            </a:extLst>
          </p:cNvPr>
          <p:cNvSpPr txBox="1"/>
          <p:nvPr/>
        </p:nvSpPr>
        <p:spPr>
          <a:xfrm>
            <a:off x="8764399" y="4409767"/>
            <a:ext cx="4090222" cy="1107996"/>
          </a:xfrm>
          <a:prstGeom prst="rect">
            <a:avLst/>
          </a:prstGeom>
          <a:noFill/>
        </p:spPr>
        <p:txBody>
          <a:bodyPr wrap="none" rtlCol="0">
            <a:spAutoFit/>
          </a:bodyPr>
          <a:lstStyle/>
          <a:p>
            <a:pPr algn="ctr"/>
            <a:r>
              <a:rPr lang="en-US" sz="6600" b="1" dirty="0">
                <a:solidFill>
                  <a:srgbClr val="502D7F"/>
                </a:solidFill>
              </a:rPr>
              <a:t>Motivation</a:t>
            </a:r>
          </a:p>
        </p:txBody>
      </p:sp>
      <p:sp>
        <p:nvSpPr>
          <p:cNvPr id="15" name="TextBox 14">
            <a:extLst>
              <a:ext uri="{FF2B5EF4-FFF2-40B4-BE49-F238E27FC236}">
                <a16:creationId xmlns:a16="http://schemas.microsoft.com/office/drawing/2014/main" id="{FAF8CA8A-B67D-B938-994E-FDEED0FF7EB8}"/>
              </a:ext>
            </a:extLst>
          </p:cNvPr>
          <p:cNvSpPr txBox="1"/>
          <p:nvPr/>
        </p:nvSpPr>
        <p:spPr>
          <a:xfrm>
            <a:off x="9309420" y="8380085"/>
            <a:ext cx="3000180" cy="1107996"/>
          </a:xfrm>
          <a:prstGeom prst="rect">
            <a:avLst/>
          </a:prstGeom>
          <a:noFill/>
        </p:spPr>
        <p:txBody>
          <a:bodyPr wrap="none" rtlCol="0">
            <a:spAutoFit/>
          </a:bodyPr>
          <a:lstStyle/>
          <a:p>
            <a:r>
              <a:rPr lang="en-US" sz="6600" b="1" dirty="0">
                <a:solidFill>
                  <a:srgbClr val="502D7F"/>
                </a:solidFill>
              </a:rPr>
              <a:t>Method</a:t>
            </a:r>
          </a:p>
        </p:txBody>
      </p:sp>
      <p:cxnSp>
        <p:nvCxnSpPr>
          <p:cNvPr id="16" name="Straight Connector 15">
            <a:extLst>
              <a:ext uri="{FF2B5EF4-FFF2-40B4-BE49-F238E27FC236}">
                <a16:creationId xmlns:a16="http://schemas.microsoft.com/office/drawing/2014/main" id="{9D962291-3BAA-87FB-FF9B-4ACAA9538905}"/>
              </a:ext>
            </a:extLst>
          </p:cNvPr>
          <p:cNvCxnSpPr/>
          <p:nvPr/>
        </p:nvCxnSpPr>
        <p:spPr>
          <a:xfrm>
            <a:off x="0" y="24699686"/>
            <a:ext cx="43586400" cy="0"/>
          </a:xfrm>
          <a:prstGeom prst="line">
            <a:avLst/>
          </a:prstGeom>
          <a:ln w="127000">
            <a:solidFill>
              <a:srgbClr val="FFC82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5A4380-4E9B-7D1C-DE8D-8A3607FC1BCF}"/>
              </a:ext>
            </a:extLst>
          </p:cNvPr>
          <p:cNvCxnSpPr>
            <a:cxnSpLocks/>
          </p:cNvCxnSpPr>
          <p:nvPr/>
        </p:nvCxnSpPr>
        <p:spPr>
          <a:xfrm>
            <a:off x="21882942" y="3532871"/>
            <a:ext cx="0" cy="40358329"/>
          </a:xfrm>
          <a:prstGeom prst="line">
            <a:avLst/>
          </a:prstGeom>
          <a:ln w="127000">
            <a:solidFill>
              <a:srgbClr val="FFC82E"/>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CB45C21-9041-E1B4-3C78-0D87E731E1EB}"/>
              </a:ext>
            </a:extLst>
          </p:cNvPr>
          <p:cNvSpPr txBox="1"/>
          <p:nvPr/>
        </p:nvSpPr>
        <p:spPr>
          <a:xfrm>
            <a:off x="1502234" y="5517763"/>
            <a:ext cx="18614552" cy="1754326"/>
          </a:xfrm>
          <a:prstGeom prst="rect">
            <a:avLst/>
          </a:prstGeom>
          <a:noFill/>
        </p:spPr>
        <p:txBody>
          <a:bodyPr wrap="square" rtlCol="0">
            <a:spAutoFit/>
          </a:bodyPr>
          <a:lstStyle/>
          <a:p>
            <a:pPr algn="ctr"/>
            <a:r>
              <a:rPr lang="en-US" sz="5400" dirty="0"/>
              <a:t>Is there a way to preserve intrinsic relationships between nodes in a graph network to increase performance?</a:t>
            </a:r>
          </a:p>
        </p:txBody>
      </p:sp>
      <p:sp>
        <p:nvSpPr>
          <p:cNvPr id="32" name="TextBox 31">
            <a:extLst>
              <a:ext uri="{FF2B5EF4-FFF2-40B4-BE49-F238E27FC236}">
                <a16:creationId xmlns:a16="http://schemas.microsoft.com/office/drawing/2014/main" id="{32E4F5F2-F67C-C167-79C2-7DBF9F961814}"/>
              </a:ext>
            </a:extLst>
          </p:cNvPr>
          <p:cNvSpPr txBox="1"/>
          <p:nvPr/>
        </p:nvSpPr>
        <p:spPr>
          <a:xfrm>
            <a:off x="685652" y="10111560"/>
            <a:ext cx="11783256" cy="6186309"/>
          </a:xfrm>
          <a:prstGeom prst="rect">
            <a:avLst/>
          </a:prstGeom>
          <a:noFill/>
        </p:spPr>
        <p:txBody>
          <a:bodyPr wrap="square" rtlCol="0">
            <a:spAutoFit/>
          </a:bodyPr>
          <a:lstStyle/>
          <a:p>
            <a:r>
              <a:rPr lang="en-US" sz="4400" dirty="0"/>
              <a:t>Standard graph convolutions multiply neighbors by the same weight and then aggregates them together with a permutation-invariant function. The convolution may have fixed or learned edge weights, but these generally are between 0 and 1 and simply determine the amount of influence a node has during the aggregation. Intrinsic relations are lost and must be included as node features that are learned during training.</a:t>
            </a:r>
          </a:p>
        </p:txBody>
      </p:sp>
      <p:pic>
        <p:nvPicPr>
          <p:cNvPr id="34" name="Picture 33">
            <a:extLst>
              <a:ext uri="{FF2B5EF4-FFF2-40B4-BE49-F238E27FC236}">
                <a16:creationId xmlns:a16="http://schemas.microsoft.com/office/drawing/2014/main" id="{4B549851-4E57-5E4B-7E98-C83B885F61B0}"/>
              </a:ext>
            </a:extLst>
          </p:cNvPr>
          <p:cNvPicPr>
            <a:picLocks noChangeAspect="1"/>
          </p:cNvPicPr>
          <p:nvPr/>
        </p:nvPicPr>
        <p:blipFill>
          <a:blip r:embed="rId6"/>
          <a:stretch>
            <a:fillRect/>
          </a:stretch>
        </p:blipFill>
        <p:spPr>
          <a:xfrm>
            <a:off x="12854621" y="9488081"/>
            <a:ext cx="7772400" cy="6638925"/>
          </a:xfrm>
          <a:prstGeom prst="rect">
            <a:avLst/>
          </a:prstGeom>
        </p:spPr>
      </p:pic>
      <p:pic>
        <p:nvPicPr>
          <p:cNvPr id="36" name="Picture 35">
            <a:extLst>
              <a:ext uri="{FF2B5EF4-FFF2-40B4-BE49-F238E27FC236}">
                <a16:creationId xmlns:a16="http://schemas.microsoft.com/office/drawing/2014/main" id="{22797C78-7F43-655E-1BFE-C45C0C7A981A}"/>
              </a:ext>
            </a:extLst>
          </p:cNvPr>
          <p:cNvPicPr>
            <a:picLocks noChangeAspect="1"/>
          </p:cNvPicPr>
          <p:nvPr/>
        </p:nvPicPr>
        <p:blipFill>
          <a:blip r:embed="rId7"/>
          <a:stretch>
            <a:fillRect/>
          </a:stretch>
        </p:blipFill>
        <p:spPr>
          <a:xfrm>
            <a:off x="12854621" y="16819603"/>
            <a:ext cx="7772400" cy="6638925"/>
          </a:xfrm>
          <a:prstGeom prst="rect">
            <a:avLst/>
          </a:prstGeom>
        </p:spPr>
      </p:pic>
      <p:pic>
        <p:nvPicPr>
          <p:cNvPr id="38" name="Picture 37">
            <a:extLst>
              <a:ext uri="{FF2B5EF4-FFF2-40B4-BE49-F238E27FC236}">
                <a16:creationId xmlns:a16="http://schemas.microsoft.com/office/drawing/2014/main" id="{0C85B9E6-B8A4-4DE2-89BC-4853A3836B9B}"/>
              </a:ext>
            </a:extLst>
          </p:cNvPr>
          <p:cNvPicPr>
            <a:picLocks noChangeAspect="1"/>
          </p:cNvPicPr>
          <p:nvPr/>
        </p:nvPicPr>
        <p:blipFill>
          <a:blip r:embed="rId8"/>
          <a:stretch>
            <a:fillRect/>
          </a:stretch>
        </p:blipFill>
        <p:spPr>
          <a:xfrm>
            <a:off x="22125100" y="11378218"/>
            <a:ext cx="10887027" cy="8171174"/>
          </a:xfrm>
          <a:prstGeom prst="rect">
            <a:avLst/>
          </a:prstGeom>
        </p:spPr>
      </p:pic>
      <p:pic>
        <p:nvPicPr>
          <p:cNvPr id="40" name="Picture 39">
            <a:extLst>
              <a:ext uri="{FF2B5EF4-FFF2-40B4-BE49-F238E27FC236}">
                <a16:creationId xmlns:a16="http://schemas.microsoft.com/office/drawing/2014/main" id="{9FB033DD-7B79-7794-2A45-75FC444969F5}"/>
              </a:ext>
            </a:extLst>
          </p:cNvPr>
          <p:cNvPicPr>
            <a:picLocks noChangeAspect="1"/>
          </p:cNvPicPr>
          <p:nvPr/>
        </p:nvPicPr>
        <p:blipFill>
          <a:blip r:embed="rId9"/>
          <a:stretch>
            <a:fillRect/>
          </a:stretch>
        </p:blipFill>
        <p:spPr>
          <a:xfrm>
            <a:off x="37568869" y="5874464"/>
            <a:ext cx="5503374" cy="5503374"/>
          </a:xfrm>
          <a:prstGeom prst="rect">
            <a:avLst/>
          </a:prstGeom>
        </p:spPr>
      </p:pic>
      <p:pic>
        <p:nvPicPr>
          <p:cNvPr id="42" name="Picture 41">
            <a:extLst>
              <a:ext uri="{FF2B5EF4-FFF2-40B4-BE49-F238E27FC236}">
                <a16:creationId xmlns:a16="http://schemas.microsoft.com/office/drawing/2014/main" id="{2E8D1D86-6E54-2DA7-4B68-1388DD6A74DA}"/>
              </a:ext>
            </a:extLst>
          </p:cNvPr>
          <p:cNvPicPr>
            <a:picLocks noChangeAspect="1"/>
          </p:cNvPicPr>
          <p:nvPr/>
        </p:nvPicPr>
        <p:blipFill>
          <a:blip r:embed="rId10"/>
          <a:stretch>
            <a:fillRect/>
          </a:stretch>
        </p:blipFill>
        <p:spPr>
          <a:xfrm>
            <a:off x="31706534" y="5820854"/>
            <a:ext cx="5586787" cy="5586787"/>
          </a:xfrm>
          <a:prstGeom prst="rect">
            <a:avLst/>
          </a:prstGeom>
        </p:spPr>
      </p:pic>
      <p:pic>
        <p:nvPicPr>
          <p:cNvPr id="44" name="Picture 43" descr="Map&#10;&#10;Description automatically generated">
            <a:extLst>
              <a:ext uri="{FF2B5EF4-FFF2-40B4-BE49-F238E27FC236}">
                <a16:creationId xmlns:a16="http://schemas.microsoft.com/office/drawing/2014/main" id="{EBBA8F3B-1929-7883-7C58-A21F3178BAC9}"/>
              </a:ext>
            </a:extLst>
          </p:cNvPr>
          <p:cNvPicPr>
            <a:picLocks noChangeAspect="1"/>
          </p:cNvPicPr>
          <p:nvPr/>
        </p:nvPicPr>
        <p:blipFill>
          <a:blip r:embed="rId11"/>
          <a:stretch>
            <a:fillRect/>
          </a:stretch>
        </p:blipFill>
        <p:spPr>
          <a:xfrm>
            <a:off x="12468908" y="25239592"/>
            <a:ext cx="8243445" cy="5085955"/>
          </a:xfrm>
          <a:prstGeom prst="rect">
            <a:avLst/>
          </a:prstGeom>
        </p:spPr>
      </p:pic>
      <p:pic>
        <p:nvPicPr>
          <p:cNvPr id="46" name="Picture 45">
            <a:extLst>
              <a:ext uri="{FF2B5EF4-FFF2-40B4-BE49-F238E27FC236}">
                <a16:creationId xmlns:a16="http://schemas.microsoft.com/office/drawing/2014/main" id="{C76D24D2-B0AF-DE97-DA66-44DC5478BC8E}"/>
              </a:ext>
            </a:extLst>
          </p:cNvPr>
          <p:cNvPicPr>
            <a:picLocks noChangeAspect="1"/>
          </p:cNvPicPr>
          <p:nvPr/>
        </p:nvPicPr>
        <p:blipFill>
          <a:blip r:embed="rId12"/>
          <a:stretch>
            <a:fillRect/>
          </a:stretch>
        </p:blipFill>
        <p:spPr>
          <a:xfrm>
            <a:off x="14566285" y="30602374"/>
            <a:ext cx="4048689" cy="4032935"/>
          </a:xfrm>
          <a:prstGeom prst="rect">
            <a:avLst/>
          </a:prstGeom>
        </p:spPr>
      </p:pic>
      <mc:AlternateContent xmlns:mc="http://schemas.openxmlformats.org/markup-compatibility/2006" xmlns:a14="http://schemas.microsoft.com/office/drawing/2010/main">
        <mc:Choice Requires="a14">
          <p:graphicFrame>
            <p:nvGraphicFramePr>
              <p:cNvPr id="49" name="Table 48">
                <a:extLst>
                  <a:ext uri="{FF2B5EF4-FFF2-40B4-BE49-F238E27FC236}">
                    <a16:creationId xmlns:a16="http://schemas.microsoft.com/office/drawing/2014/main" id="{932ED3B8-FD72-288C-9EFF-03997564B853}"/>
                  </a:ext>
                </a:extLst>
              </p:cNvPr>
              <p:cNvGraphicFramePr>
                <a:graphicFrameLocks noGrp="1"/>
              </p:cNvGraphicFramePr>
              <p:nvPr>
                <p:extLst>
                  <p:ext uri="{D42A27DB-BD31-4B8C-83A1-F6EECF244321}">
                    <p14:modId xmlns:p14="http://schemas.microsoft.com/office/powerpoint/2010/main" val="2276250933"/>
                  </p:ext>
                </p:extLst>
              </p:nvPr>
            </p:nvGraphicFramePr>
            <p:xfrm>
              <a:off x="22874845" y="33359657"/>
              <a:ext cx="20529060" cy="10044529"/>
            </p:xfrm>
            <a:graphic>
              <a:graphicData uri="http://schemas.openxmlformats.org/drawingml/2006/table">
                <a:tbl>
                  <a:tblPr/>
                  <a:tblGrid>
                    <a:gridCol w="2774320">
                      <a:extLst>
                        <a:ext uri="{9D8B030D-6E8A-4147-A177-3AD203B41FA5}">
                          <a16:colId xmlns:a16="http://schemas.microsoft.com/office/drawing/2014/main" val="2432943670"/>
                        </a:ext>
                      </a:extLst>
                    </a:gridCol>
                    <a:gridCol w="2804160">
                      <a:extLst>
                        <a:ext uri="{9D8B030D-6E8A-4147-A177-3AD203B41FA5}">
                          <a16:colId xmlns:a16="http://schemas.microsoft.com/office/drawing/2014/main" val="1699448931"/>
                        </a:ext>
                      </a:extLst>
                    </a:gridCol>
                    <a:gridCol w="2682240">
                      <a:extLst>
                        <a:ext uri="{9D8B030D-6E8A-4147-A177-3AD203B41FA5}">
                          <a16:colId xmlns:a16="http://schemas.microsoft.com/office/drawing/2014/main" val="997445595"/>
                        </a:ext>
                      </a:extLst>
                    </a:gridCol>
                    <a:gridCol w="3261360">
                      <a:extLst>
                        <a:ext uri="{9D8B030D-6E8A-4147-A177-3AD203B41FA5}">
                          <a16:colId xmlns:a16="http://schemas.microsoft.com/office/drawing/2014/main" val="827556945"/>
                        </a:ext>
                      </a:extLst>
                    </a:gridCol>
                    <a:gridCol w="4152007">
                      <a:extLst>
                        <a:ext uri="{9D8B030D-6E8A-4147-A177-3AD203B41FA5}">
                          <a16:colId xmlns:a16="http://schemas.microsoft.com/office/drawing/2014/main" val="1975217560"/>
                        </a:ext>
                      </a:extLst>
                    </a:gridCol>
                    <a:gridCol w="2096393">
                      <a:extLst>
                        <a:ext uri="{9D8B030D-6E8A-4147-A177-3AD203B41FA5}">
                          <a16:colId xmlns:a16="http://schemas.microsoft.com/office/drawing/2014/main" val="2575322600"/>
                        </a:ext>
                      </a:extLst>
                    </a:gridCol>
                    <a:gridCol w="2758580">
                      <a:extLst>
                        <a:ext uri="{9D8B030D-6E8A-4147-A177-3AD203B41FA5}">
                          <a16:colId xmlns:a16="http://schemas.microsoft.com/office/drawing/2014/main" val="2479939914"/>
                        </a:ext>
                      </a:extLst>
                    </a:gridCol>
                  </a:tblGrid>
                  <a:tr h="1173970">
                    <a:tc>
                      <a:txBody>
                        <a:bodyPr/>
                        <a:lstStyle/>
                        <a:p>
                          <a:pPr algn="ctr"/>
                          <a:r>
                            <a:rPr lang="en-US" sz="3200" b="1" dirty="0">
                              <a:solidFill>
                                <a:schemeClr val="bg1"/>
                              </a:solidFill>
                              <a:effectLst/>
                              <a:latin typeface="Helvetica Neue" panose="02000503000000020004" pitchFamily="2" charset="0"/>
                            </a:rPr>
                            <a:t>Target</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200" b="1" dirty="0">
                              <a:solidFill>
                                <a:schemeClr val="bg1"/>
                              </a:solidFill>
                              <a:effectLst/>
                              <a:latin typeface="Helvetica Neue" panose="02000503000000020004" pitchFamily="2" charset="0"/>
                            </a:rPr>
                            <a:t>Unit</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200" b="1" dirty="0" err="1">
                              <a:solidFill>
                                <a:schemeClr val="bg1"/>
                              </a:solidFill>
                              <a:effectLst/>
                              <a:latin typeface="Helvetica Neue" panose="02000503000000020004" pitchFamily="2" charset="0"/>
                            </a:rPr>
                            <a:t>SchNet</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200" b="1" dirty="0" err="1">
                              <a:solidFill>
                                <a:schemeClr val="bg1"/>
                              </a:solidFill>
                              <a:effectLst/>
                              <a:latin typeface="Helvetica Neue" panose="02000503000000020004" pitchFamily="2" charset="0"/>
                            </a:rPr>
                            <a:t>DimeNet</a:t>
                          </a:r>
                          <a:r>
                            <a:rPr lang="en-US" sz="3200" b="1" dirty="0">
                              <a:solidFill>
                                <a:schemeClr val="bg1"/>
                              </a:solidFill>
                              <a:effectLst/>
                              <a:latin typeface="Helvetica Neue" panose="02000503000000020004" pitchFamily="2" charset="0"/>
                            </a:rPr>
                            <a:t>-small</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200" b="1" dirty="0" err="1">
                              <a:solidFill>
                                <a:schemeClr val="bg1"/>
                              </a:solidFill>
                              <a:effectLst/>
                              <a:latin typeface="Helvetica Neue" panose="02000503000000020004" pitchFamily="2" charset="0"/>
                            </a:rPr>
                            <a:t>SelDimeNet</a:t>
                          </a:r>
                          <a:r>
                            <a:rPr lang="en-US" sz="3200" b="1" dirty="0">
                              <a:solidFill>
                                <a:schemeClr val="bg1"/>
                              </a:solidFill>
                              <a:effectLst/>
                              <a:latin typeface="Helvetica Neue" panose="02000503000000020004" pitchFamily="2" charset="0"/>
                            </a:rPr>
                            <a:t>-small</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200" b="1" dirty="0" err="1">
                              <a:solidFill>
                                <a:schemeClr val="bg1"/>
                              </a:solidFill>
                              <a:effectLst/>
                              <a:latin typeface="Helvetica Neue" panose="02000503000000020004" pitchFamily="2" charset="0"/>
                            </a:rPr>
                            <a:t>DimeNet</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200" b="1" dirty="0" err="1">
                              <a:solidFill>
                                <a:schemeClr val="bg1"/>
                              </a:solidFill>
                              <a:effectLst/>
                              <a:latin typeface="Helvetica Neue" panose="02000503000000020004" pitchFamily="2" charset="0"/>
                            </a:rPr>
                            <a:t>SelDimeNet</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extLst>
                      <a:ext uri="{0D108BD9-81ED-4DB2-BD59-A6C34878D82A}">
                        <a16:rowId xmlns:a16="http://schemas.microsoft.com/office/drawing/2014/main" val="238156189"/>
                      </a:ext>
                    </a:extLst>
                  </a:tr>
                  <a:tr h="1106770">
                    <a:tc>
                      <a:txBody>
                        <a:bodyPr/>
                        <a:lstStyle/>
                        <a:p>
                          <a:pPr algn="ctr"/>
                          <a:br>
                            <a:rPr lang="en-US" sz="3600" dirty="0">
                              <a:solidFill>
                                <a:schemeClr val="bg1"/>
                              </a:solidFill>
                              <a:effectLst/>
                              <a:latin typeface="Helvetica" pitchFamily="2" charset="0"/>
                            </a:rPr>
                          </a:br>
                          <a:endParaRPr lang="en-US" sz="3600" dirty="0">
                            <a:solidFill>
                              <a:schemeClr val="bg1"/>
                            </a:solidFill>
                            <a:effectLst/>
                            <a:latin typeface="Helvetica" pitchFamily="2" charset="0"/>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 of params</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r>
                            <a:rPr lang="en-US" sz="3600">
                              <a:solidFill>
                                <a:srgbClr val="000000"/>
                              </a:solidFill>
                              <a:effectLst/>
                              <a:latin typeface="Helvetica Neue" panose="02000503000000020004" pitchFamily="2" charset="0"/>
                            </a:rPr>
                            <a:t>534 K</a:t>
                          </a:r>
                          <a:endParaRPr lang="en-US" sz="360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r>
                            <a:rPr lang="en-US" sz="3600">
                              <a:solidFill>
                                <a:srgbClr val="000000"/>
                              </a:solidFill>
                              <a:effectLst/>
                              <a:latin typeface="Helvetica Neue" panose="02000503000000020004" pitchFamily="2" charset="0"/>
                            </a:rPr>
                            <a:t>608 K</a:t>
                          </a:r>
                          <a:endParaRPr lang="en-US" sz="360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r>
                            <a:rPr lang="en-US" sz="3600">
                              <a:solidFill>
                                <a:srgbClr val="000000"/>
                              </a:solidFill>
                              <a:effectLst/>
                              <a:latin typeface="Helvetica Neue" panose="02000503000000020004" pitchFamily="2" charset="0"/>
                            </a:rPr>
                            <a:t>2.1 M</a:t>
                          </a:r>
                          <a:endParaRPr lang="en-US" sz="360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r>
                            <a:rPr lang="en-US" sz="3600">
                              <a:solidFill>
                                <a:srgbClr val="000000"/>
                              </a:solidFill>
                              <a:effectLst/>
                              <a:latin typeface="Helvetica Neue" panose="02000503000000020004" pitchFamily="2" charset="0"/>
                            </a:rPr>
                            <a:t>2.4 M</a:t>
                          </a:r>
                          <a:endParaRPr lang="en-US" sz="360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62542702"/>
                      </a:ext>
                    </a:extLst>
                  </a:tr>
                  <a:tr h="1106770">
                    <a:tc>
                      <a:txBody>
                        <a:bodyPr/>
                        <a:lstStyle/>
                        <a:p>
                          <a:pPr algn="ctr"/>
                          <a:br>
                            <a:rPr lang="en-US" sz="3600" dirty="0">
                              <a:solidFill>
                                <a:schemeClr val="bg1"/>
                              </a:solidFill>
                              <a:effectLst/>
                              <a:latin typeface="Helvetica" pitchFamily="2" charset="0"/>
                            </a:rPr>
                          </a:br>
                          <a:endParaRPr lang="en-US" sz="3600" dirty="0">
                            <a:solidFill>
                              <a:schemeClr val="bg1"/>
                            </a:solidFill>
                            <a:effectLst/>
                            <a:latin typeface="Helvetica" pitchFamily="2" charset="0"/>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training time</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21 h</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24 h</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32 h</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48 h</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42860360"/>
                      </a:ext>
                    </a:extLst>
                  </a:tr>
                  <a:tr h="548640">
                    <a:tc>
                      <a:txBody>
                        <a:bodyPr/>
                        <a:lstStyle/>
                        <a:p>
                          <a:pPr algn="ctr"/>
                          <a14:m>
                            <m:oMathPara xmlns:m="http://schemas.openxmlformats.org/officeDocument/2006/math">
                              <m:oMathParaPr>
                                <m:jc m:val="centerGroup"/>
                              </m:oMathParaPr>
                              <m:oMath xmlns:m="http://schemas.openxmlformats.org/officeDocument/2006/math">
                                <m:r>
                                  <a:rPr lang="en-US" sz="3600" b="1" i="1" smtClean="0">
                                    <a:effectLst/>
                                    <a:latin typeface="Cambria Math" panose="02040503050406030204" pitchFamily="18" charset="0"/>
                                    <a:ea typeface="Cambria Math" panose="02040503050406030204" pitchFamily="18" charset="0"/>
                                  </a:rPr>
                                  <m:t>𝝁</m:t>
                                </m:r>
                              </m:oMath>
                            </m:oMathPara>
                          </a14:m>
                          <a:endParaRPr lang="en-US" sz="3600" b="1"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a:solidFill>
                                <a:srgbClr val="000000"/>
                              </a:solidFill>
                              <a:effectLst/>
                              <a:latin typeface="Cambria Math" panose="02040503050406030204" pitchFamily="18" charset="0"/>
                              <a:ea typeface="Cambria Math" panose="02040503050406030204" pitchFamily="18" charset="0"/>
                            </a:rPr>
                            <a:t>D</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0.033</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0.037</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0.031</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0.029</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0.028</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0732449"/>
                      </a:ext>
                    </a:extLst>
                  </a:tr>
                  <a:tr h="548640">
                    <a:tc>
                      <a:txBody>
                        <a:bodyPr/>
                        <a:lstStyle/>
                        <a:p>
                          <a:pPr algn="ctr"/>
                          <a14:m>
                            <m:oMathPara xmlns:m="http://schemas.openxmlformats.org/officeDocument/2006/math">
                              <m:oMathParaPr>
                                <m:jc m:val="centerGroup"/>
                              </m:oMathParaPr>
                              <m:oMath xmlns:m="http://schemas.openxmlformats.org/officeDocument/2006/math">
                                <m:r>
                                  <a:rPr lang="en-US" sz="3600" b="1" i="1" smtClean="0">
                                    <a:effectLst/>
                                    <a:latin typeface="Cambria Math" panose="02040503050406030204" pitchFamily="18" charset="0"/>
                                    <a:ea typeface="Cambria Math" panose="02040503050406030204" pitchFamily="18" charset="0"/>
                                  </a:rPr>
                                  <m:t>𝜶</m:t>
                                </m:r>
                              </m:oMath>
                            </m:oMathPara>
                          </a14:m>
                          <a:endParaRPr lang="en-US" sz="3600" b="1"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3600" i="1" smtClean="0">
                                        <a:effectLst/>
                                        <a:latin typeface="Cambria Math" panose="02040503050406030204" pitchFamily="18" charset="0"/>
                                        <a:ea typeface="Cambria Math" panose="02040503050406030204" pitchFamily="18" charset="0"/>
                                      </a:rPr>
                                    </m:ctrlPr>
                                  </m:sSubSupPr>
                                  <m:e>
                                    <m:r>
                                      <a:rPr lang="en-US" sz="3600" b="0" i="1" smtClean="0">
                                        <a:effectLst/>
                                        <a:latin typeface="Cambria Math" panose="02040503050406030204" pitchFamily="18" charset="0"/>
                                        <a:ea typeface="Cambria Math" panose="02040503050406030204" pitchFamily="18" charset="0"/>
                                      </a:rPr>
                                      <m:t>𝑎</m:t>
                                    </m:r>
                                  </m:e>
                                  <m:sub>
                                    <m:r>
                                      <a:rPr lang="en-US" sz="3600" b="0" i="1" smtClean="0">
                                        <a:effectLst/>
                                        <a:latin typeface="Cambria Math" panose="02040503050406030204" pitchFamily="18" charset="0"/>
                                        <a:ea typeface="Cambria Math" panose="02040503050406030204" pitchFamily="18" charset="0"/>
                                      </a:rPr>
                                      <m:t>0</m:t>
                                    </m:r>
                                  </m:sub>
                                  <m:sup>
                                    <m:r>
                                      <a:rPr lang="en-US" sz="3600" b="0" i="1" smtClean="0">
                                        <a:effectLst/>
                                        <a:latin typeface="Cambria Math" panose="02040503050406030204" pitchFamily="18" charset="0"/>
                                        <a:ea typeface="Cambria Math" panose="02040503050406030204" pitchFamily="18" charset="0"/>
                                      </a:rPr>
                                      <m:t>3</m:t>
                                    </m:r>
                                  </m:sup>
                                </m:sSubSup>
                              </m:oMath>
                            </m:oMathPara>
                          </a14:m>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0.235</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0.059</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0.051</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0.047</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0.044</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38317"/>
                      </a:ext>
                    </a:extLst>
                  </a:tr>
                  <a:tr h="548640">
                    <a:tc>
                      <a:txBody>
                        <a:bodyPr/>
                        <a:lstStyle/>
                        <a:p>
                          <a:pPr algn="ctr"/>
                          <a14:m>
                            <m:oMath xmlns:m="http://schemas.openxmlformats.org/officeDocument/2006/math">
                              <m:r>
                                <a:rPr lang="en-US" sz="3600" b="1" i="1" smtClean="0">
                                  <a:solidFill>
                                    <a:srgbClr val="000000"/>
                                  </a:solidFill>
                                  <a:effectLst/>
                                  <a:latin typeface="Cambria Math" panose="02040503050406030204" pitchFamily="18" charset="0"/>
                                  <a:ea typeface="Cambria Math" panose="02040503050406030204" pitchFamily="18" charset="0"/>
                                </a:rPr>
                                <m:t>𝜺</m:t>
                              </m:r>
                            </m:oMath>
                          </a14:m>
                          <a:r>
                            <a:rPr lang="en-US" sz="3600" b="1" baseline="-25000" dirty="0">
                              <a:solidFill>
                                <a:srgbClr val="000000"/>
                              </a:solidFill>
                              <a:effectLst/>
                              <a:latin typeface="Cambria Math" panose="02040503050406030204" pitchFamily="18" charset="0"/>
                              <a:ea typeface="Cambria Math" panose="02040503050406030204" pitchFamily="18" charset="0"/>
                            </a:rPr>
                            <a:t>HOMO</a:t>
                          </a:r>
                          <a:endParaRPr lang="en-US" sz="3600" baseline="-250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41</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32.4</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29.2</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27.8</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23.1</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8322435"/>
                      </a:ext>
                    </a:extLst>
                  </a:tr>
                  <a:tr h="548640">
                    <a:tc>
                      <a:txBody>
                        <a:bodyPr/>
                        <a:lstStyle/>
                        <a:p>
                          <a:pPr algn="ctr"/>
                          <a14:m>
                            <m:oMath xmlns:m="http://schemas.openxmlformats.org/officeDocument/2006/math">
                              <m:r>
                                <a:rPr lang="en-US" sz="3600" b="1" i="1" smtClean="0">
                                  <a:solidFill>
                                    <a:srgbClr val="000000"/>
                                  </a:solidFill>
                                  <a:effectLst/>
                                  <a:latin typeface="Cambria Math" panose="02040503050406030204" pitchFamily="18" charset="0"/>
                                  <a:ea typeface="Cambria Math" panose="02040503050406030204" pitchFamily="18" charset="0"/>
                                </a:rPr>
                                <m:t>𝜺</m:t>
                              </m:r>
                            </m:oMath>
                          </a14:m>
                          <a:r>
                            <a:rPr lang="en-US" sz="3600" b="1" baseline="-25000" dirty="0">
                              <a:solidFill>
                                <a:srgbClr val="000000"/>
                              </a:solidFill>
                              <a:effectLst/>
                              <a:latin typeface="Cambria Math" panose="02040503050406030204" pitchFamily="18" charset="0"/>
                              <a:ea typeface="Cambria Math" panose="02040503050406030204" pitchFamily="18" charset="0"/>
                            </a:rPr>
                            <a:t>LUMO</a:t>
                          </a:r>
                          <a:endParaRPr lang="en-US" sz="3600" baseline="-250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34</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23.0</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21.0</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19.7</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18.0</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6487107"/>
                      </a:ext>
                    </a:extLst>
                  </a:tr>
                  <a:tr h="548640">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&lt;R</a:t>
                          </a:r>
                          <a:r>
                            <a:rPr lang="en-US" sz="3600" b="1" baseline="30000" dirty="0">
                              <a:solidFill>
                                <a:srgbClr val="000000"/>
                              </a:solidFill>
                              <a:effectLst/>
                              <a:latin typeface="Cambria Math" panose="02040503050406030204" pitchFamily="18" charset="0"/>
                              <a:ea typeface="Cambria Math" panose="02040503050406030204" pitchFamily="18" charset="0"/>
                            </a:rPr>
                            <a:t>2</a:t>
                          </a:r>
                          <a:r>
                            <a:rPr lang="en-US" sz="3600" b="1" dirty="0">
                              <a:solidFill>
                                <a:srgbClr val="000000"/>
                              </a:solidFill>
                              <a:effectLst/>
                              <a:latin typeface="Cambria Math" panose="02040503050406030204" pitchFamily="18" charset="0"/>
                              <a:ea typeface="Cambria Math" panose="02040503050406030204" pitchFamily="18" charset="0"/>
                            </a:rPr>
                            <a:t>&gt;</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3600" i="1" smtClean="0">
                                        <a:effectLst/>
                                        <a:latin typeface="Cambria Math" panose="02040503050406030204" pitchFamily="18" charset="0"/>
                                        <a:ea typeface="Cambria Math" panose="02040503050406030204" pitchFamily="18" charset="0"/>
                                      </a:rPr>
                                    </m:ctrlPr>
                                  </m:sSubSupPr>
                                  <m:e>
                                    <m:r>
                                      <a:rPr lang="en-US" sz="3600" b="0" i="1" smtClean="0">
                                        <a:effectLst/>
                                        <a:latin typeface="Cambria Math" panose="02040503050406030204" pitchFamily="18" charset="0"/>
                                        <a:ea typeface="Cambria Math" panose="02040503050406030204" pitchFamily="18" charset="0"/>
                                      </a:rPr>
                                      <m:t>𝑎</m:t>
                                    </m:r>
                                  </m:e>
                                  <m:sub>
                                    <m:r>
                                      <a:rPr lang="en-US" sz="3600" b="0" i="1" smtClean="0">
                                        <a:effectLst/>
                                        <a:latin typeface="Cambria Math" panose="02040503050406030204" pitchFamily="18" charset="0"/>
                                        <a:ea typeface="Cambria Math" panose="02040503050406030204" pitchFamily="18" charset="0"/>
                                      </a:rPr>
                                      <m:t>0</m:t>
                                    </m:r>
                                  </m:sub>
                                  <m:sup>
                                    <m:r>
                                      <a:rPr lang="en-US" sz="3600" b="0" i="1" smtClean="0">
                                        <a:effectLst/>
                                        <a:latin typeface="Cambria Math" panose="02040503050406030204" pitchFamily="18" charset="0"/>
                                        <a:ea typeface="Cambria Math" panose="02040503050406030204" pitchFamily="18" charset="0"/>
                                      </a:rPr>
                                      <m:t>2</m:t>
                                    </m:r>
                                  </m:sup>
                                </m:sSubSup>
                              </m:oMath>
                            </m:oMathPara>
                          </a14:m>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0.073</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0.739</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0.597</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0.331</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0.451</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0146173"/>
                      </a:ext>
                    </a:extLst>
                  </a:tr>
                  <a:tr h="548640">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ZPVE</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1.7</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1.37</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1.25</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1.29</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1.25</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5356208"/>
                      </a:ext>
                    </a:extLst>
                  </a:tr>
                  <a:tr h="548640">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U</a:t>
                          </a:r>
                          <a:r>
                            <a:rPr lang="en-US" sz="3600" b="1" baseline="-25000" dirty="0">
                              <a:solidFill>
                                <a:srgbClr val="000000"/>
                              </a:solidFill>
                              <a:effectLst/>
                              <a:latin typeface="Cambria Math" panose="02040503050406030204" pitchFamily="18" charset="0"/>
                              <a:ea typeface="Cambria Math" panose="02040503050406030204" pitchFamily="18" charset="0"/>
                            </a:rPr>
                            <a:t>0</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14</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9.40</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8.30</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8.02</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7.88</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8773838"/>
                      </a:ext>
                    </a:extLst>
                  </a:tr>
                  <a:tr h="548640">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U</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19</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9.95</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8.29</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7.89</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7.87</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072928"/>
                      </a:ext>
                    </a:extLst>
                  </a:tr>
                  <a:tr h="548640">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H</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14</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10.53</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8.40</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8.11</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8.71</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3301017"/>
                      </a:ext>
                    </a:extLst>
                  </a:tr>
                  <a:tr h="548640">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G</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14</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10.97</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8.71</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8.98</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9.11</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532518"/>
                      </a:ext>
                    </a:extLst>
                  </a:tr>
                  <a:tr h="548640">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c</a:t>
                          </a:r>
                          <a:r>
                            <a:rPr lang="en-US" sz="3600" b="1" baseline="-25000" dirty="0">
                              <a:solidFill>
                                <a:srgbClr val="000000"/>
                              </a:solidFill>
                              <a:effectLst/>
                              <a:latin typeface="Cambria Math" panose="02040503050406030204" pitchFamily="18" charset="0"/>
                              <a:ea typeface="Cambria Math" panose="02040503050406030204" pitchFamily="18" charset="0"/>
                            </a:rPr>
                            <a:t>v</a:t>
                          </a:r>
                          <a:endParaRPr lang="en-US" sz="3600" dirty="0">
                            <a:effectLst/>
                            <a:latin typeface="Cambria Math" panose="02040503050406030204" pitchFamily="18" charset="0"/>
                            <a:ea typeface="Cambria Math" panose="02040503050406030204" pitchFamily="18" charset="0"/>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sz="3600" i="1" smtClean="0">
                                        <a:effectLst/>
                                        <a:latin typeface="Cambria Math" panose="02040503050406030204" pitchFamily="18" charset="0"/>
                                        <a:ea typeface="Cambria Math" panose="02040503050406030204" pitchFamily="18" charset="0"/>
                                      </a:rPr>
                                    </m:ctrlPr>
                                  </m:fPr>
                                  <m:num>
                                    <m:r>
                                      <a:rPr lang="en-US" sz="3600" b="0" i="1" smtClean="0">
                                        <a:effectLst/>
                                        <a:latin typeface="Cambria Math" panose="02040503050406030204" pitchFamily="18" charset="0"/>
                                        <a:ea typeface="Cambria Math" panose="02040503050406030204" pitchFamily="18" charset="0"/>
                                      </a:rPr>
                                      <m:t>𝑐𝑎𝑙</m:t>
                                    </m:r>
                                  </m:num>
                                  <m:den>
                                    <m:r>
                                      <a:rPr lang="en-US" sz="3600" b="0" i="1" smtClean="0">
                                        <a:effectLst/>
                                        <a:latin typeface="Cambria Math" panose="02040503050406030204" pitchFamily="18" charset="0"/>
                                        <a:ea typeface="Cambria Math" panose="02040503050406030204" pitchFamily="18" charset="0"/>
                                      </a:rPr>
                                      <m:t>𝑚𝑜𝑙</m:t>
                                    </m:r>
                                    <m:r>
                                      <a:rPr lang="en-US" sz="3600" b="0" i="1" smtClean="0">
                                        <a:effectLst/>
                                        <a:latin typeface="Cambria Math" panose="02040503050406030204" pitchFamily="18" charset="0"/>
                                        <a:ea typeface="Cambria Math" panose="02040503050406030204" pitchFamily="18" charset="0"/>
                                      </a:rPr>
                                      <m:t> </m:t>
                                    </m:r>
                                    <m:r>
                                      <a:rPr lang="en-US" sz="3600" b="0" i="1" smtClean="0">
                                        <a:effectLst/>
                                        <a:latin typeface="Cambria Math" panose="02040503050406030204" pitchFamily="18" charset="0"/>
                                        <a:ea typeface="Cambria Math" panose="02040503050406030204" pitchFamily="18" charset="0"/>
                                      </a:rPr>
                                      <m:t>𝐾</m:t>
                                    </m:r>
                                  </m:den>
                                </m:f>
                              </m:oMath>
                            </m:oMathPara>
                          </a14:m>
                          <a:endParaRPr lang="en-US" sz="3600" dirty="0">
                            <a:effectLst/>
                            <a:latin typeface="Cambria Math" panose="02040503050406030204" pitchFamily="18" charset="0"/>
                            <a:ea typeface="Cambria Math" panose="02040503050406030204" pitchFamily="18" charset="0"/>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0.033</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0.027</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0.025</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0.025</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0.023</a:t>
                          </a:r>
                          <a:endParaRPr lang="en-US" sz="3600" b="1"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0103424"/>
                      </a:ext>
                    </a:extLst>
                  </a:tr>
                </a:tbl>
              </a:graphicData>
            </a:graphic>
          </p:graphicFrame>
        </mc:Choice>
        <mc:Fallback xmlns="">
          <p:graphicFrame>
            <p:nvGraphicFramePr>
              <p:cNvPr id="49" name="Table 48">
                <a:extLst>
                  <a:ext uri="{FF2B5EF4-FFF2-40B4-BE49-F238E27FC236}">
                    <a16:creationId xmlns:a16="http://schemas.microsoft.com/office/drawing/2014/main" id="{932ED3B8-FD72-288C-9EFF-03997564B853}"/>
                  </a:ext>
                </a:extLst>
              </p:cNvPr>
              <p:cNvGraphicFramePr>
                <a:graphicFrameLocks noGrp="1"/>
              </p:cNvGraphicFramePr>
              <p:nvPr>
                <p:extLst>
                  <p:ext uri="{D42A27DB-BD31-4B8C-83A1-F6EECF244321}">
                    <p14:modId xmlns:p14="http://schemas.microsoft.com/office/powerpoint/2010/main" val="2276250933"/>
                  </p:ext>
                </p:extLst>
              </p:nvPr>
            </p:nvGraphicFramePr>
            <p:xfrm>
              <a:off x="22874845" y="33359657"/>
              <a:ext cx="20529060" cy="10044529"/>
            </p:xfrm>
            <a:graphic>
              <a:graphicData uri="http://schemas.openxmlformats.org/drawingml/2006/table">
                <a:tbl>
                  <a:tblPr/>
                  <a:tblGrid>
                    <a:gridCol w="2774320">
                      <a:extLst>
                        <a:ext uri="{9D8B030D-6E8A-4147-A177-3AD203B41FA5}">
                          <a16:colId xmlns:a16="http://schemas.microsoft.com/office/drawing/2014/main" val="2432943670"/>
                        </a:ext>
                      </a:extLst>
                    </a:gridCol>
                    <a:gridCol w="2804160">
                      <a:extLst>
                        <a:ext uri="{9D8B030D-6E8A-4147-A177-3AD203B41FA5}">
                          <a16:colId xmlns:a16="http://schemas.microsoft.com/office/drawing/2014/main" val="1699448931"/>
                        </a:ext>
                      </a:extLst>
                    </a:gridCol>
                    <a:gridCol w="2682240">
                      <a:extLst>
                        <a:ext uri="{9D8B030D-6E8A-4147-A177-3AD203B41FA5}">
                          <a16:colId xmlns:a16="http://schemas.microsoft.com/office/drawing/2014/main" val="997445595"/>
                        </a:ext>
                      </a:extLst>
                    </a:gridCol>
                    <a:gridCol w="3261360">
                      <a:extLst>
                        <a:ext uri="{9D8B030D-6E8A-4147-A177-3AD203B41FA5}">
                          <a16:colId xmlns:a16="http://schemas.microsoft.com/office/drawing/2014/main" val="827556945"/>
                        </a:ext>
                      </a:extLst>
                    </a:gridCol>
                    <a:gridCol w="4152007">
                      <a:extLst>
                        <a:ext uri="{9D8B030D-6E8A-4147-A177-3AD203B41FA5}">
                          <a16:colId xmlns:a16="http://schemas.microsoft.com/office/drawing/2014/main" val="1975217560"/>
                        </a:ext>
                      </a:extLst>
                    </a:gridCol>
                    <a:gridCol w="2096393">
                      <a:extLst>
                        <a:ext uri="{9D8B030D-6E8A-4147-A177-3AD203B41FA5}">
                          <a16:colId xmlns:a16="http://schemas.microsoft.com/office/drawing/2014/main" val="2575322600"/>
                        </a:ext>
                      </a:extLst>
                    </a:gridCol>
                    <a:gridCol w="2758580">
                      <a:extLst>
                        <a:ext uri="{9D8B030D-6E8A-4147-A177-3AD203B41FA5}">
                          <a16:colId xmlns:a16="http://schemas.microsoft.com/office/drawing/2014/main" val="2479939914"/>
                        </a:ext>
                      </a:extLst>
                    </a:gridCol>
                  </a:tblGrid>
                  <a:tr h="1173970">
                    <a:tc>
                      <a:txBody>
                        <a:bodyPr/>
                        <a:lstStyle/>
                        <a:p>
                          <a:pPr algn="ctr"/>
                          <a:r>
                            <a:rPr lang="en-US" sz="3200" b="1" dirty="0">
                              <a:solidFill>
                                <a:schemeClr val="bg1"/>
                              </a:solidFill>
                              <a:effectLst/>
                              <a:latin typeface="Helvetica Neue" panose="02000503000000020004" pitchFamily="2" charset="0"/>
                            </a:rPr>
                            <a:t>Target</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200" b="1" dirty="0">
                              <a:solidFill>
                                <a:schemeClr val="bg1"/>
                              </a:solidFill>
                              <a:effectLst/>
                              <a:latin typeface="Helvetica Neue" panose="02000503000000020004" pitchFamily="2" charset="0"/>
                            </a:rPr>
                            <a:t>Unit</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200" b="1" dirty="0" err="1">
                              <a:solidFill>
                                <a:schemeClr val="bg1"/>
                              </a:solidFill>
                              <a:effectLst/>
                              <a:latin typeface="Helvetica Neue" panose="02000503000000020004" pitchFamily="2" charset="0"/>
                            </a:rPr>
                            <a:t>SchNet</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200" b="1" dirty="0" err="1">
                              <a:solidFill>
                                <a:schemeClr val="bg1"/>
                              </a:solidFill>
                              <a:effectLst/>
                              <a:latin typeface="Helvetica Neue" panose="02000503000000020004" pitchFamily="2" charset="0"/>
                            </a:rPr>
                            <a:t>DimeNet</a:t>
                          </a:r>
                          <a:r>
                            <a:rPr lang="en-US" sz="3200" b="1" dirty="0">
                              <a:solidFill>
                                <a:schemeClr val="bg1"/>
                              </a:solidFill>
                              <a:effectLst/>
                              <a:latin typeface="Helvetica Neue" panose="02000503000000020004" pitchFamily="2" charset="0"/>
                            </a:rPr>
                            <a:t>-small</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200" b="1" dirty="0" err="1">
                              <a:solidFill>
                                <a:schemeClr val="bg1"/>
                              </a:solidFill>
                              <a:effectLst/>
                              <a:latin typeface="Helvetica Neue" panose="02000503000000020004" pitchFamily="2" charset="0"/>
                            </a:rPr>
                            <a:t>SelDimeNet</a:t>
                          </a:r>
                          <a:r>
                            <a:rPr lang="en-US" sz="3200" b="1" dirty="0">
                              <a:solidFill>
                                <a:schemeClr val="bg1"/>
                              </a:solidFill>
                              <a:effectLst/>
                              <a:latin typeface="Helvetica Neue" panose="02000503000000020004" pitchFamily="2" charset="0"/>
                            </a:rPr>
                            <a:t>-small</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200" b="1" dirty="0" err="1">
                              <a:solidFill>
                                <a:schemeClr val="bg1"/>
                              </a:solidFill>
                              <a:effectLst/>
                              <a:latin typeface="Helvetica Neue" panose="02000503000000020004" pitchFamily="2" charset="0"/>
                            </a:rPr>
                            <a:t>DimeNet</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200" b="1" dirty="0" err="1">
                              <a:solidFill>
                                <a:schemeClr val="bg1"/>
                              </a:solidFill>
                              <a:effectLst/>
                              <a:latin typeface="Helvetica Neue" panose="02000503000000020004" pitchFamily="2" charset="0"/>
                            </a:rPr>
                            <a:t>SelDimeNet</a:t>
                          </a:r>
                          <a:endParaRPr lang="en-US" sz="3200" dirty="0">
                            <a:solidFill>
                              <a:schemeClr val="bg1"/>
                            </a:solidFill>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extLst>
                      <a:ext uri="{0D108BD9-81ED-4DB2-BD59-A6C34878D82A}">
                        <a16:rowId xmlns:a16="http://schemas.microsoft.com/office/drawing/2014/main" val="238156189"/>
                      </a:ext>
                    </a:extLst>
                  </a:tr>
                  <a:tr h="1106770">
                    <a:tc>
                      <a:txBody>
                        <a:bodyPr/>
                        <a:lstStyle/>
                        <a:p>
                          <a:pPr algn="ctr"/>
                          <a:br>
                            <a:rPr lang="en-US" sz="3600" dirty="0">
                              <a:solidFill>
                                <a:schemeClr val="bg1"/>
                              </a:solidFill>
                              <a:effectLst/>
                              <a:latin typeface="Helvetica" pitchFamily="2" charset="0"/>
                            </a:rPr>
                          </a:br>
                          <a:endParaRPr lang="en-US" sz="3600" dirty="0">
                            <a:solidFill>
                              <a:schemeClr val="bg1"/>
                            </a:solidFill>
                            <a:effectLst/>
                            <a:latin typeface="Helvetica" pitchFamily="2" charset="0"/>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 of params</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r>
                            <a:rPr lang="en-US" sz="3600">
                              <a:solidFill>
                                <a:srgbClr val="000000"/>
                              </a:solidFill>
                              <a:effectLst/>
                              <a:latin typeface="Helvetica Neue" panose="02000503000000020004" pitchFamily="2" charset="0"/>
                            </a:rPr>
                            <a:t>534 K</a:t>
                          </a:r>
                          <a:endParaRPr lang="en-US" sz="360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r>
                            <a:rPr lang="en-US" sz="3600">
                              <a:solidFill>
                                <a:srgbClr val="000000"/>
                              </a:solidFill>
                              <a:effectLst/>
                              <a:latin typeface="Helvetica Neue" panose="02000503000000020004" pitchFamily="2" charset="0"/>
                            </a:rPr>
                            <a:t>608 K</a:t>
                          </a:r>
                          <a:endParaRPr lang="en-US" sz="360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r>
                            <a:rPr lang="en-US" sz="3600">
                              <a:solidFill>
                                <a:srgbClr val="000000"/>
                              </a:solidFill>
                              <a:effectLst/>
                              <a:latin typeface="Helvetica Neue" panose="02000503000000020004" pitchFamily="2" charset="0"/>
                            </a:rPr>
                            <a:t>2.1 M</a:t>
                          </a:r>
                          <a:endParaRPr lang="en-US" sz="360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r>
                            <a:rPr lang="en-US" sz="3600">
                              <a:solidFill>
                                <a:srgbClr val="000000"/>
                              </a:solidFill>
                              <a:effectLst/>
                              <a:latin typeface="Helvetica Neue" panose="02000503000000020004" pitchFamily="2" charset="0"/>
                            </a:rPr>
                            <a:t>2.4 M</a:t>
                          </a:r>
                          <a:endParaRPr lang="en-US" sz="360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62542702"/>
                      </a:ext>
                    </a:extLst>
                  </a:tr>
                  <a:tr h="1106770">
                    <a:tc>
                      <a:txBody>
                        <a:bodyPr/>
                        <a:lstStyle/>
                        <a:p>
                          <a:pPr algn="ctr"/>
                          <a:br>
                            <a:rPr lang="en-US" sz="3600" dirty="0">
                              <a:solidFill>
                                <a:schemeClr val="bg1"/>
                              </a:solidFill>
                              <a:effectLst/>
                              <a:latin typeface="Helvetica" pitchFamily="2" charset="0"/>
                            </a:rPr>
                          </a:br>
                          <a:endParaRPr lang="en-US" sz="3600" dirty="0">
                            <a:solidFill>
                              <a:schemeClr val="bg1"/>
                            </a:solidFill>
                            <a:effectLst/>
                            <a:latin typeface="Helvetica" pitchFamily="2" charset="0"/>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training time</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21 h</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24 h</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32 h</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3600" dirty="0">
                              <a:solidFill>
                                <a:srgbClr val="000000"/>
                              </a:solidFill>
                              <a:effectLst/>
                              <a:latin typeface="Helvetica Neue" panose="02000503000000020004" pitchFamily="2" charset="0"/>
                            </a:rPr>
                            <a:t>48 h</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42860360"/>
                      </a:ext>
                    </a:extLst>
                  </a:tr>
                  <a:tr h="558130">
                    <a:tc>
                      <a:txBody>
                        <a:bodyPr/>
                        <a:lstStyle/>
                        <a:p>
                          <a:endParaRPr lang="en-US"/>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3"/>
                          <a:stretch>
                            <a:fillRect l="-457" t="-606818" r="-638813" b="-1152273"/>
                          </a:stretch>
                        </a:blipFill>
                      </a:tcPr>
                    </a:tc>
                    <a:tc>
                      <a:txBody>
                        <a:bodyPr/>
                        <a:lstStyle/>
                        <a:p>
                          <a:pPr algn="ctr"/>
                          <a:r>
                            <a:rPr lang="en-US" sz="3600" dirty="0">
                              <a:solidFill>
                                <a:srgbClr val="000000"/>
                              </a:solidFill>
                              <a:effectLst/>
                              <a:latin typeface="Cambria Math" panose="02040503050406030204" pitchFamily="18" charset="0"/>
                              <a:ea typeface="Cambria Math" panose="02040503050406030204" pitchFamily="18" charset="0"/>
                            </a:rPr>
                            <a:t>D</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0.033</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0.037</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0.031</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0.029</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0.028</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0732449"/>
                      </a:ext>
                    </a:extLst>
                  </a:tr>
                  <a:tr h="571719">
                    <a:tc>
                      <a:txBody>
                        <a:bodyPr/>
                        <a:lstStyle/>
                        <a:p>
                          <a:endParaRPr lang="en-US"/>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3"/>
                          <a:stretch>
                            <a:fillRect l="-457" t="-691111" r="-638813" b="-1026667"/>
                          </a:stretch>
                        </a:blipFill>
                      </a:tcPr>
                    </a:tc>
                    <a:tc>
                      <a:txBody>
                        <a:bodyPr/>
                        <a:lstStyle/>
                        <a:p>
                          <a:endParaRPr lang="en-US"/>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3"/>
                          <a:stretch>
                            <a:fillRect l="-100000" t="-691111" r="-535909" b="-1026667"/>
                          </a:stretch>
                        </a:blipFill>
                      </a:tcPr>
                    </a:tc>
                    <a:tc>
                      <a:txBody>
                        <a:bodyPr/>
                        <a:lstStyle/>
                        <a:p>
                          <a:pPr algn="ctr"/>
                          <a:r>
                            <a:rPr lang="en-US" sz="3600" dirty="0">
                              <a:solidFill>
                                <a:srgbClr val="000000"/>
                              </a:solidFill>
                              <a:effectLst/>
                              <a:latin typeface="Helvetica Neue" panose="02000503000000020004" pitchFamily="2" charset="0"/>
                            </a:rPr>
                            <a:t>0.235</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0.059</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0.051</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0.047</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0.044</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38317"/>
                      </a:ext>
                    </a:extLst>
                  </a:tr>
                  <a:tr h="558130">
                    <a:tc>
                      <a:txBody>
                        <a:bodyPr/>
                        <a:lstStyle/>
                        <a:p>
                          <a:endParaRPr lang="en-US"/>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3"/>
                          <a:stretch>
                            <a:fillRect l="-457" t="-809091" r="-638813" b="-950000"/>
                          </a:stretch>
                        </a:blip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41</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32.4</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29.2</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27.8</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23.1</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8322435"/>
                      </a:ext>
                    </a:extLst>
                  </a:tr>
                  <a:tr h="558130">
                    <a:tc>
                      <a:txBody>
                        <a:bodyPr/>
                        <a:lstStyle/>
                        <a:p>
                          <a:endParaRPr lang="en-US"/>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3"/>
                          <a:stretch>
                            <a:fillRect l="-457" t="-909091" r="-638813" b="-850000"/>
                          </a:stretch>
                        </a:blip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34</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23.0</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21.0</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19.7</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18.0</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6487107"/>
                      </a:ext>
                    </a:extLst>
                  </a:tr>
                  <a:tr h="568925">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&lt;R</a:t>
                          </a:r>
                          <a:r>
                            <a:rPr lang="en-US" sz="3600" b="1" baseline="30000" dirty="0">
                              <a:solidFill>
                                <a:srgbClr val="000000"/>
                              </a:solidFill>
                              <a:effectLst/>
                              <a:latin typeface="Cambria Math" panose="02040503050406030204" pitchFamily="18" charset="0"/>
                              <a:ea typeface="Cambria Math" panose="02040503050406030204" pitchFamily="18" charset="0"/>
                            </a:rPr>
                            <a:t>2</a:t>
                          </a:r>
                          <a:r>
                            <a:rPr lang="en-US" sz="3600" b="1" dirty="0">
                              <a:solidFill>
                                <a:srgbClr val="000000"/>
                              </a:solidFill>
                              <a:effectLst/>
                              <a:latin typeface="Cambria Math" panose="02040503050406030204" pitchFamily="18" charset="0"/>
                              <a:ea typeface="Cambria Math" panose="02040503050406030204" pitchFamily="18" charset="0"/>
                            </a:rPr>
                            <a:t>&gt;</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endParaRPr lang="en-US"/>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3"/>
                          <a:stretch>
                            <a:fillRect l="-100000" t="-986667" r="-535909" b="-731111"/>
                          </a:stretch>
                        </a:blipFill>
                      </a:tcPr>
                    </a:tc>
                    <a:tc>
                      <a:txBody>
                        <a:bodyPr/>
                        <a:lstStyle/>
                        <a:p>
                          <a:pPr algn="ctr"/>
                          <a:r>
                            <a:rPr lang="en-US" sz="3600" b="1" dirty="0">
                              <a:solidFill>
                                <a:srgbClr val="000000"/>
                              </a:solidFill>
                              <a:effectLst/>
                              <a:latin typeface="Helvetica Neue" panose="02000503000000020004" pitchFamily="2" charset="0"/>
                            </a:rPr>
                            <a:t>0.073</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0.739</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0.597</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0.331</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0.451</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0146173"/>
                      </a:ext>
                    </a:extLst>
                  </a:tr>
                  <a:tr h="558130">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ZPVE</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1.7</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1.37</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1.25</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1.29</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1.25</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5356208"/>
                      </a:ext>
                    </a:extLst>
                  </a:tr>
                  <a:tr h="558130">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U</a:t>
                          </a:r>
                          <a:r>
                            <a:rPr lang="en-US" sz="3600" b="1" baseline="-25000" dirty="0">
                              <a:solidFill>
                                <a:srgbClr val="000000"/>
                              </a:solidFill>
                              <a:effectLst/>
                              <a:latin typeface="Cambria Math" panose="02040503050406030204" pitchFamily="18" charset="0"/>
                              <a:ea typeface="Cambria Math" panose="02040503050406030204" pitchFamily="18" charset="0"/>
                            </a:rPr>
                            <a:t>0</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14</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9.40</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8.30</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8.02</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7.88</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8773838"/>
                      </a:ext>
                    </a:extLst>
                  </a:tr>
                  <a:tr h="558130">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U</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19</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9.95</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8.29</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7.89</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7.87</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072928"/>
                      </a:ext>
                    </a:extLst>
                  </a:tr>
                  <a:tr h="558130">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H</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14</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10.53</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8.40</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8.11</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8.71</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3301017"/>
                      </a:ext>
                    </a:extLst>
                  </a:tr>
                  <a:tr h="558130">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G</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err="1">
                              <a:solidFill>
                                <a:srgbClr val="000000"/>
                              </a:solidFill>
                              <a:effectLst/>
                              <a:latin typeface="Cambria Math" panose="02040503050406030204" pitchFamily="18" charset="0"/>
                              <a:ea typeface="Cambria Math" panose="02040503050406030204" pitchFamily="18" charset="0"/>
                            </a:rPr>
                            <a:t>meV</a:t>
                          </a:r>
                          <a:endParaRPr lang="en-US" sz="3600" dirty="0">
                            <a:effectLst/>
                            <a:latin typeface="Cambria Math" panose="02040503050406030204" pitchFamily="18" charset="0"/>
                            <a:ea typeface="Cambria Math" panose="02040503050406030204" pitchFamily="18" charset="0"/>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14</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10.97</a:t>
                          </a:r>
                          <a:endParaRPr lang="en-US" sz="360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8.71</a:t>
                          </a:r>
                          <a:endParaRPr lang="en-US" sz="3600" b="1"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8.98</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9.11</a:t>
                          </a:r>
                          <a:endParaRPr lang="en-US" sz="3600" dirty="0">
                            <a:effectLst/>
                          </a:endParaRPr>
                        </a:p>
                      </a:txBody>
                      <a:tcPr marL="4745" marR="4745" marT="4745" marB="47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532518"/>
                      </a:ext>
                    </a:extLst>
                  </a:tr>
                  <a:tr h="1051335">
                    <a:tc>
                      <a:txBody>
                        <a:bodyPr/>
                        <a:lstStyle/>
                        <a:p>
                          <a:pPr algn="ctr"/>
                          <a:r>
                            <a:rPr lang="en-US" sz="3600" b="1" dirty="0">
                              <a:solidFill>
                                <a:srgbClr val="000000"/>
                              </a:solidFill>
                              <a:effectLst/>
                              <a:latin typeface="Cambria Math" panose="02040503050406030204" pitchFamily="18" charset="0"/>
                              <a:ea typeface="Cambria Math" panose="02040503050406030204" pitchFamily="18" charset="0"/>
                            </a:rPr>
                            <a:t>c</a:t>
                          </a:r>
                          <a:r>
                            <a:rPr lang="en-US" sz="3600" b="1" baseline="-25000" dirty="0">
                              <a:solidFill>
                                <a:srgbClr val="000000"/>
                              </a:solidFill>
                              <a:effectLst/>
                              <a:latin typeface="Cambria Math" panose="02040503050406030204" pitchFamily="18" charset="0"/>
                              <a:ea typeface="Cambria Math" panose="02040503050406030204" pitchFamily="18" charset="0"/>
                            </a:rPr>
                            <a:t>v</a:t>
                          </a:r>
                          <a:endParaRPr lang="en-US" sz="3600" dirty="0">
                            <a:effectLst/>
                            <a:latin typeface="Cambria Math" panose="02040503050406030204" pitchFamily="18" charset="0"/>
                            <a:ea typeface="Cambria Math" panose="02040503050406030204" pitchFamily="18" charset="0"/>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endParaRPr lang="en-US"/>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3"/>
                          <a:stretch>
                            <a:fillRect l="-100000" t="-854217" r="-535909" b="-31325"/>
                          </a:stretch>
                        </a:blipFill>
                      </a:tcPr>
                    </a:tc>
                    <a:tc>
                      <a:txBody>
                        <a:bodyPr/>
                        <a:lstStyle/>
                        <a:p>
                          <a:pPr algn="ctr"/>
                          <a:r>
                            <a:rPr lang="en-US" sz="3600" dirty="0">
                              <a:solidFill>
                                <a:srgbClr val="000000"/>
                              </a:solidFill>
                              <a:effectLst/>
                              <a:latin typeface="Helvetica Neue" panose="02000503000000020004" pitchFamily="2" charset="0"/>
                            </a:rPr>
                            <a:t>0.033</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0.027</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0.025</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0.025</a:t>
                          </a:r>
                          <a:endParaRPr lang="en-US" sz="3600"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0.023</a:t>
                          </a:r>
                          <a:endParaRPr lang="en-US" sz="3600" b="1" dirty="0">
                            <a:effectLst/>
                          </a:endParaRPr>
                        </a:p>
                      </a:txBody>
                      <a:tcPr marL="4745" marR="4745" marT="4745" marB="474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0103424"/>
                      </a:ext>
                    </a:extLst>
                  </a:tr>
                </a:tbl>
              </a:graphicData>
            </a:graphic>
          </p:graphicFrame>
        </mc:Fallback>
      </mc:AlternateContent>
      <p:graphicFrame>
        <p:nvGraphicFramePr>
          <p:cNvPr id="55" name="Table 54">
            <a:extLst>
              <a:ext uri="{FF2B5EF4-FFF2-40B4-BE49-F238E27FC236}">
                <a16:creationId xmlns:a16="http://schemas.microsoft.com/office/drawing/2014/main" id="{F1363386-0873-93F8-8C7D-D9E09E3389E9}"/>
              </a:ext>
            </a:extLst>
          </p:cNvPr>
          <p:cNvGraphicFramePr>
            <a:graphicFrameLocks noGrp="1"/>
          </p:cNvGraphicFramePr>
          <p:nvPr>
            <p:extLst>
              <p:ext uri="{D42A27DB-BD31-4B8C-83A1-F6EECF244321}">
                <p14:modId xmlns:p14="http://schemas.microsoft.com/office/powerpoint/2010/main" val="1043756938"/>
              </p:ext>
            </p:extLst>
          </p:nvPr>
        </p:nvGraphicFramePr>
        <p:xfrm>
          <a:off x="809739" y="35083146"/>
          <a:ext cx="12889045" cy="8321040"/>
        </p:xfrm>
        <a:graphic>
          <a:graphicData uri="http://schemas.openxmlformats.org/drawingml/2006/table">
            <a:tbl>
              <a:tblPr/>
              <a:tblGrid>
                <a:gridCol w="3585306">
                  <a:extLst>
                    <a:ext uri="{9D8B030D-6E8A-4147-A177-3AD203B41FA5}">
                      <a16:colId xmlns:a16="http://schemas.microsoft.com/office/drawing/2014/main" val="3965708160"/>
                    </a:ext>
                  </a:extLst>
                </a:gridCol>
                <a:gridCol w="1706779">
                  <a:extLst>
                    <a:ext uri="{9D8B030D-6E8A-4147-A177-3AD203B41FA5}">
                      <a16:colId xmlns:a16="http://schemas.microsoft.com/office/drawing/2014/main" val="2725082999"/>
                    </a:ext>
                  </a:extLst>
                </a:gridCol>
                <a:gridCol w="2384880">
                  <a:extLst>
                    <a:ext uri="{9D8B030D-6E8A-4147-A177-3AD203B41FA5}">
                      <a16:colId xmlns:a16="http://schemas.microsoft.com/office/drawing/2014/main" val="3668949509"/>
                    </a:ext>
                  </a:extLst>
                </a:gridCol>
                <a:gridCol w="1737360">
                  <a:extLst>
                    <a:ext uri="{9D8B030D-6E8A-4147-A177-3AD203B41FA5}">
                      <a16:colId xmlns:a16="http://schemas.microsoft.com/office/drawing/2014/main" val="3026426485"/>
                    </a:ext>
                  </a:extLst>
                </a:gridCol>
                <a:gridCol w="1737360">
                  <a:extLst>
                    <a:ext uri="{9D8B030D-6E8A-4147-A177-3AD203B41FA5}">
                      <a16:colId xmlns:a16="http://schemas.microsoft.com/office/drawing/2014/main" val="4287758558"/>
                    </a:ext>
                  </a:extLst>
                </a:gridCol>
                <a:gridCol w="1737360">
                  <a:extLst>
                    <a:ext uri="{9D8B030D-6E8A-4147-A177-3AD203B41FA5}">
                      <a16:colId xmlns:a16="http://schemas.microsoft.com/office/drawing/2014/main" val="1494458893"/>
                    </a:ext>
                  </a:extLst>
                </a:gridCol>
              </a:tblGrid>
              <a:tr h="640080">
                <a:tc>
                  <a:txBody>
                    <a:bodyPr/>
                    <a:lstStyle/>
                    <a:p>
                      <a:pPr algn="ctr"/>
                      <a:r>
                        <a:rPr lang="en-US" sz="3600" b="1" dirty="0">
                          <a:solidFill>
                            <a:schemeClr val="bg1"/>
                          </a:solidFill>
                          <a:effectLst/>
                          <a:latin typeface="Helvetica Neue" panose="02000503000000020004" pitchFamily="2" charset="0"/>
                        </a:rPr>
                        <a:t>Network</a:t>
                      </a:r>
                      <a:endParaRPr lang="en-US" sz="3600" dirty="0">
                        <a:solidFill>
                          <a:schemeClr val="bg1"/>
                        </a:solidFill>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600" b="1" dirty="0">
                          <a:solidFill>
                            <a:schemeClr val="bg1"/>
                          </a:solidFill>
                          <a:effectLst/>
                          <a:latin typeface="Helvetica Neue" panose="02000503000000020004" pitchFamily="2" charset="0"/>
                        </a:rPr>
                        <a:t>Layers</a:t>
                      </a:r>
                      <a:endParaRPr lang="en-US" sz="3600" dirty="0">
                        <a:solidFill>
                          <a:schemeClr val="bg1"/>
                        </a:solidFill>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600" b="1" dirty="0">
                          <a:solidFill>
                            <a:schemeClr val="bg1"/>
                          </a:solidFill>
                          <a:effectLst/>
                          <a:latin typeface="Helvetica Neue" panose="02000503000000020004" pitchFamily="2" charset="0"/>
                        </a:rPr>
                        <a:t># Params</a:t>
                      </a:r>
                      <a:endParaRPr lang="en-US" sz="3600" dirty="0">
                        <a:solidFill>
                          <a:schemeClr val="bg1"/>
                        </a:solidFill>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600" b="1" dirty="0">
                          <a:solidFill>
                            <a:schemeClr val="bg1"/>
                          </a:solidFill>
                          <a:effectLst/>
                          <a:latin typeface="Helvetica Neue" panose="02000503000000020004" pitchFamily="2" charset="0"/>
                        </a:rPr>
                        <a:t>15 Min</a:t>
                      </a:r>
                      <a:endParaRPr lang="en-US" sz="3600" dirty="0">
                        <a:solidFill>
                          <a:schemeClr val="bg1"/>
                        </a:solidFill>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600" b="1" dirty="0">
                          <a:solidFill>
                            <a:schemeClr val="bg1"/>
                          </a:solidFill>
                          <a:effectLst/>
                          <a:latin typeface="Helvetica Neue" panose="02000503000000020004" pitchFamily="2" charset="0"/>
                        </a:rPr>
                        <a:t>30 Min</a:t>
                      </a:r>
                      <a:endParaRPr lang="en-US" sz="3600" dirty="0">
                        <a:solidFill>
                          <a:schemeClr val="bg1"/>
                        </a:solidFill>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tc>
                  <a:txBody>
                    <a:bodyPr/>
                    <a:lstStyle/>
                    <a:p>
                      <a:pPr algn="ctr"/>
                      <a:r>
                        <a:rPr lang="en-US" sz="3600" b="1" dirty="0">
                          <a:solidFill>
                            <a:schemeClr val="bg1"/>
                          </a:solidFill>
                          <a:effectLst/>
                          <a:latin typeface="Helvetica Neue" panose="02000503000000020004" pitchFamily="2" charset="0"/>
                        </a:rPr>
                        <a:t>60 Min</a:t>
                      </a:r>
                      <a:endParaRPr lang="en-US" sz="3600" dirty="0">
                        <a:solidFill>
                          <a:schemeClr val="bg1"/>
                        </a:solidFill>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02D7F"/>
                    </a:solidFill>
                  </a:tcPr>
                </a:tc>
                <a:extLst>
                  <a:ext uri="{0D108BD9-81ED-4DB2-BD59-A6C34878D82A}">
                    <a16:rowId xmlns:a16="http://schemas.microsoft.com/office/drawing/2014/main" val="1920285581"/>
                  </a:ext>
                </a:extLst>
              </a:tr>
              <a:tr h="640080">
                <a:tc>
                  <a:txBody>
                    <a:bodyPr/>
                    <a:lstStyle/>
                    <a:p>
                      <a:r>
                        <a:rPr lang="en-US" sz="3600" b="1" dirty="0" err="1">
                          <a:solidFill>
                            <a:srgbClr val="000000"/>
                          </a:solidFill>
                          <a:effectLst/>
                          <a:latin typeface="Helvetica Neue" panose="02000503000000020004" pitchFamily="2" charset="0"/>
                        </a:rPr>
                        <a:t>GCNConv</a:t>
                      </a:r>
                      <a:r>
                        <a:rPr lang="en-US" sz="3600" b="1" dirty="0">
                          <a:solidFill>
                            <a:srgbClr val="000000"/>
                          </a:solidFill>
                          <a:effectLst/>
                          <a:latin typeface="Helvetica Neue" panose="02000503000000020004" pitchFamily="2" charset="0"/>
                        </a:rPr>
                        <a:t> </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a:solidFill>
                            <a:srgbClr val="000000"/>
                          </a:solidFill>
                          <a:effectLst/>
                          <a:latin typeface="Helvetica Neue" panose="02000503000000020004" pitchFamily="2" charset="0"/>
                        </a:rPr>
                        <a:t>1</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26.1K</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6.186</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6.356</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6.654</a:t>
                      </a:r>
                      <a:endParaRPr lang="en-US" sz="360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8802258"/>
                  </a:ext>
                </a:extLst>
              </a:tr>
              <a:tr h="640080">
                <a:tc>
                  <a:txBody>
                    <a:bodyPr/>
                    <a:lstStyle/>
                    <a:p>
                      <a:r>
                        <a:rPr lang="en-US" sz="3600" b="1" dirty="0" err="1">
                          <a:solidFill>
                            <a:srgbClr val="000000"/>
                          </a:solidFill>
                          <a:effectLst/>
                          <a:latin typeface="Helvetica Neue" panose="02000503000000020004" pitchFamily="2" charset="0"/>
                        </a:rPr>
                        <a:t>GCNConv</a:t>
                      </a:r>
                      <a:r>
                        <a:rPr lang="en-US" sz="3600" b="1" dirty="0">
                          <a:solidFill>
                            <a:srgbClr val="000000"/>
                          </a:solidFill>
                          <a:effectLst/>
                          <a:latin typeface="Helvetica Neue" panose="02000503000000020004" pitchFamily="2" charset="0"/>
                        </a:rPr>
                        <a:t> (EW)</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a:solidFill>
                            <a:srgbClr val="000000"/>
                          </a:solidFill>
                          <a:effectLst/>
                          <a:latin typeface="Helvetica Neue" panose="02000503000000020004" pitchFamily="2" charset="0"/>
                        </a:rPr>
                        <a:t>1</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26.1K</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5.265</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5.591</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6.100</a:t>
                      </a:r>
                      <a:endParaRPr lang="en-US" sz="360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5816041"/>
                  </a:ext>
                </a:extLst>
              </a:tr>
              <a:tr h="640080">
                <a:tc>
                  <a:txBody>
                    <a:bodyPr/>
                    <a:lstStyle/>
                    <a:p>
                      <a:r>
                        <a:rPr lang="en-US" sz="3600" b="1" dirty="0">
                          <a:solidFill>
                            <a:srgbClr val="000000"/>
                          </a:solidFill>
                          <a:effectLst/>
                          <a:latin typeface="Helvetica Neue" panose="02000503000000020004" pitchFamily="2" charset="0"/>
                        </a:rPr>
                        <a:t>GAT</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a:solidFill>
                            <a:srgbClr val="000000"/>
                          </a:solidFill>
                          <a:effectLst/>
                          <a:latin typeface="Helvetica Neue" panose="02000503000000020004" pitchFamily="2" charset="0"/>
                        </a:rPr>
                        <a:t>1</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78.7K</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3.206</a:t>
                      </a:r>
                      <a:endParaRPr lang="en-US" sz="360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3.788</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4.632</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1318744"/>
                  </a:ext>
                </a:extLst>
              </a:tr>
              <a:tr h="640080">
                <a:tc>
                  <a:txBody>
                    <a:bodyPr/>
                    <a:lstStyle/>
                    <a:p>
                      <a:r>
                        <a:rPr lang="en-US" sz="3600" b="1" dirty="0" err="1">
                          <a:solidFill>
                            <a:srgbClr val="000000"/>
                          </a:solidFill>
                          <a:effectLst/>
                          <a:latin typeface="Helvetica Neue" panose="02000503000000020004" pitchFamily="2" charset="0"/>
                        </a:rPr>
                        <a:t>SelGCNConv</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dirty="0">
                          <a:solidFill>
                            <a:srgbClr val="000000"/>
                          </a:solidFill>
                          <a:effectLst/>
                          <a:latin typeface="Helvetica Neue" panose="02000503000000020004" pitchFamily="2" charset="0"/>
                        </a:rPr>
                        <a:t>1</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75.3K</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3.010</a:t>
                      </a:r>
                      <a:endParaRPr lang="en-US" sz="360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3.603</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4.472</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363395"/>
                  </a:ext>
                </a:extLst>
              </a:tr>
              <a:tr h="640080">
                <a:tc>
                  <a:txBody>
                    <a:bodyPr/>
                    <a:lstStyle/>
                    <a:p>
                      <a:r>
                        <a:rPr lang="en-US" sz="3600" b="1" dirty="0" err="1">
                          <a:solidFill>
                            <a:srgbClr val="000000"/>
                          </a:solidFill>
                          <a:effectLst/>
                          <a:latin typeface="Helvetica Neue" panose="02000503000000020004" pitchFamily="2" charset="0"/>
                        </a:rPr>
                        <a:t>GCNConv</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a:solidFill>
                            <a:srgbClr val="000000"/>
                          </a:solidFill>
                          <a:effectLst/>
                          <a:latin typeface="Helvetica Neue" panose="02000503000000020004" pitchFamily="2" charset="0"/>
                        </a:rPr>
                        <a:t>2</a:t>
                      </a:r>
                      <a:endParaRPr lang="en-US" sz="360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38.6K</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6.366</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6.479</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6.674</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4339828"/>
                  </a:ext>
                </a:extLst>
              </a:tr>
              <a:tr h="640080">
                <a:tc>
                  <a:txBody>
                    <a:bodyPr/>
                    <a:lstStyle/>
                    <a:p>
                      <a:r>
                        <a:rPr lang="en-US" sz="3600" b="1" dirty="0" err="1">
                          <a:solidFill>
                            <a:srgbClr val="000000"/>
                          </a:solidFill>
                          <a:effectLst/>
                          <a:latin typeface="Helvetica Neue" panose="02000503000000020004" pitchFamily="2" charset="0"/>
                        </a:rPr>
                        <a:t>GCNConv</a:t>
                      </a:r>
                      <a:r>
                        <a:rPr lang="en-US" sz="3600" b="1" dirty="0">
                          <a:solidFill>
                            <a:srgbClr val="000000"/>
                          </a:solidFill>
                          <a:effectLst/>
                          <a:latin typeface="Helvetica Neue" panose="02000503000000020004" pitchFamily="2" charset="0"/>
                        </a:rPr>
                        <a:t> (EW)</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a:solidFill>
                            <a:srgbClr val="000000"/>
                          </a:solidFill>
                          <a:effectLst/>
                          <a:latin typeface="Helvetica Neue" panose="02000503000000020004" pitchFamily="2" charset="0"/>
                        </a:rPr>
                        <a:t>2</a:t>
                      </a:r>
                      <a:endParaRPr lang="en-US" sz="360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38.6K</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5.837</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6.021</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6.326</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3497969"/>
                  </a:ext>
                </a:extLst>
              </a:tr>
              <a:tr h="640080">
                <a:tc>
                  <a:txBody>
                    <a:bodyPr/>
                    <a:lstStyle/>
                    <a:p>
                      <a:r>
                        <a:rPr lang="en-US" sz="3600" b="1" dirty="0">
                          <a:solidFill>
                            <a:srgbClr val="000000"/>
                          </a:solidFill>
                          <a:effectLst/>
                          <a:latin typeface="Helvetica Neue" panose="02000503000000020004" pitchFamily="2" charset="0"/>
                        </a:rPr>
                        <a:t>GAT</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a:solidFill>
                            <a:srgbClr val="000000"/>
                          </a:solidFill>
                          <a:effectLst/>
                          <a:latin typeface="Helvetica Neue" panose="02000503000000020004" pitchFamily="2" charset="0"/>
                        </a:rPr>
                        <a:t>2</a:t>
                      </a:r>
                      <a:endParaRPr lang="en-US" sz="360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277K</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3.332</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3.860</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4.670</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781440"/>
                  </a:ext>
                </a:extLst>
              </a:tr>
              <a:tr h="640080">
                <a:tc>
                  <a:txBody>
                    <a:bodyPr/>
                    <a:lstStyle/>
                    <a:p>
                      <a:r>
                        <a:rPr lang="en-US" sz="3600" b="1" dirty="0" err="1">
                          <a:solidFill>
                            <a:srgbClr val="000000"/>
                          </a:solidFill>
                          <a:effectLst/>
                          <a:latin typeface="Helvetica Neue" panose="02000503000000020004" pitchFamily="2" charset="0"/>
                        </a:rPr>
                        <a:t>SelGCNConv</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a:solidFill>
                            <a:srgbClr val="000000"/>
                          </a:solidFill>
                          <a:effectLst/>
                          <a:latin typeface="Helvetica Neue" panose="02000503000000020004" pitchFamily="2" charset="0"/>
                        </a:rPr>
                        <a:t>2</a:t>
                      </a:r>
                      <a:endParaRPr lang="en-US" sz="360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136K</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2.901</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3.389</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4.073</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4502782"/>
                  </a:ext>
                </a:extLst>
              </a:tr>
              <a:tr h="640080">
                <a:tc>
                  <a:txBody>
                    <a:bodyPr/>
                    <a:lstStyle/>
                    <a:p>
                      <a:r>
                        <a:rPr lang="en-US" sz="3600" b="1" dirty="0" err="1">
                          <a:solidFill>
                            <a:srgbClr val="000000"/>
                          </a:solidFill>
                          <a:effectLst/>
                          <a:latin typeface="Helvetica Neue" panose="02000503000000020004" pitchFamily="2" charset="0"/>
                        </a:rPr>
                        <a:t>GCNConv</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a:solidFill>
                            <a:srgbClr val="000000"/>
                          </a:solidFill>
                          <a:effectLst/>
                          <a:latin typeface="Helvetica Neue" panose="02000503000000020004" pitchFamily="2" charset="0"/>
                        </a:rPr>
                        <a:t>3</a:t>
                      </a:r>
                      <a:endParaRPr lang="en-US" sz="360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51.1K</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6.225</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6.331</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6.521</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9941020"/>
                  </a:ext>
                </a:extLst>
              </a:tr>
              <a:tr h="640080">
                <a:tc>
                  <a:txBody>
                    <a:bodyPr/>
                    <a:lstStyle/>
                    <a:p>
                      <a:r>
                        <a:rPr lang="en-US" sz="3600" b="1" dirty="0" err="1">
                          <a:solidFill>
                            <a:srgbClr val="000000"/>
                          </a:solidFill>
                          <a:effectLst/>
                          <a:latin typeface="Helvetica Neue" panose="02000503000000020004" pitchFamily="2" charset="0"/>
                        </a:rPr>
                        <a:t>GCNConv</a:t>
                      </a:r>
                      <a:r>
                        <a:rPr lang="en-US" sz="3600" b="1" dirty="0">
                          <a:solidFill>
                            <a:srgbClr val="000000"/>
                          </a:solidFill>
                          <a:effectLst/>
                          <a:latin typeface="Helvetica Neue" panose="02000503000000020004" pitchFamily="2" charset="0"/>
                        </a:rPr>
                        <a:t> (EW)</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a:solidFill>
                            <a:srgbClr val="000000"/>
                          </a:solidFill>
                          <a:effectLst/>
                          <a:latin typeface="Helvetica Neue" panose="02000503000000020004" pitchFamily="2" charset="0"/>
                        </a:rPr>
                        <a:t>3</a:t>
                      </a:r>
                      <a:endParaRPr lang="en-US" sz="360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51.1K</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5.993</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6.140</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6.389</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1495738"/>
                  </a:ext>
                </a:extLst>
              </a:tr>
              <a:tr h="640080">
                <a:tc>
                  <a:txBody>
                    <a:bodyPr/>
                    <a:lstStyle/>
                    <a:p>
                      <a:r>
                        <a:rPr lang="en-US" sz="3600" b="1" dirty="0">
                          <a:solidFill>
                            <a:srgbClr val="000000"/>
                          </a:solidFill>
                          <a:effectLst/>
                          <a:latin typeface="Helvetica Neue" panose="02000503000000020004" pitchFamily="2" charset="0"/>
                        </a:rPr>
                        <a:t>GAT</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a:solidFill>
                            <a:srgbClr val="000000"/>
                          </a:solidFill>
                          <a:effectLst/>
                          <a:latin typeface="Helvetica Neue" panose="02000503000000020004" pitchFamily="2" charset="0"/>
                        </a:rPr>
                        <a:t>3</a:t>
                      </a:r>
                      <a:endParaRPr lang="en-US" sz="360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476K</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a:solidFill>
                            <a:srgbClr val="000000"/>
                          </a:solidFill>
                          <a:effectLst/>
                          <a:latin typeface="Helvetica Neue" panose="02000503000000020004" pitchFamily="2" charset="0"/>
                        </a:rPr>
                        <a:t>3.272</a:t>
                      </a:r>
                      <a:endParaRPr lang="en-US" sz="360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3.780</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4.512</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3390182"/>
                  </a:ext>
                </a:extLst>
              </a:tr>
              <a:tr h="640080">
                <a:tc>
                  <a:txBody>
                    <a:bodyPr/>
                    <a:lstStyle/>
                    <a:p>
                      <a:r>
                        <a:rPr lang="en-US" sz="3600" b="1" dirty="0" err="1">
                          <a:solidFill>
                            <a:srgbClr val="000000"/>
                          </a:solidFill>
                          <a:effectLst/>
                          <a:latin typeface="Helvetica Neue" panose="02000503000000020004" pitchFamily="2" charset="0"/>
                        </a:rPr>
                        <a:t>SelGCNConv</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a:r>
                        <a:rPr lang="en-US" sz="3600">
                          <a:solidFill>
                            <a:srgbClr val="000000"/>
                          </a:solidFill>
                          <a:effectLst/>
                          <a:latin typeface="Helvetica Neue" panose="02000503000000020004" pitchFamily="2" charset="0"/>
                        </a:rPr>
                        <a:t>3</a:t>
                      </a:r>
                      <a:endParaRPr lang="en-US" sz="360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dirty="0">
                          <a:solidFill>
                            <a:srgbClr val="000000"/>
                          </a:solidFill>
                          <a:effectLst/>
                          <a:latin typeface="Helvetica Neue" panose="02000503000000020004" pitchFamily="2" charset="0"/>
                        </a:rPr>
                        <a:t>198K</a:t>
                      </a:r>
                      <a:endParaRPr lang="en-US" sz="3600"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2.814</a:t>
                      </a:r>
                      <a:endParaRPr lang="en-US" sz="3600" b="1"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3.212</a:t>
                      </a:r>
                      <a:endParaRPr lang="en-US" sz="3600" b="1"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3600" b="1" dirty="0">
                          <a:solidFill>
                            <a:srgbClr val="000000"/>
                          </a:solidFill>
                          <a:effectLst/>
                          <a:latin typeface="Helvetica Neue" panose="02000503000000020004" pitchFamily="2" charset="0"/>
                        </a:rPr>
                        <a:t>3.707</a:t>
                      </a:r>
                      <a:endParaRPr lang="en-US" sz="3600" b="1" dirty="0">
                        <a:effectLst/>
                      </a:endParaRPr>
                    </a:p>
                  </a:txBody>
                  <a:tcPr marL="6307" marR="6307" marT="6307" marB="63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2735738"/>
                  </a:ext>
                </a:extLst>
              </a:tr>
            </a:tbl>
          </a:graphicData>
        </a:graphic>
      </p:graphicFrame>
      <p:sp>
        <p:nvSpPr>
          <p:cNvPr id="59" name="TextBox 58">
            <a:extLst>
              <a:ext uri="{FF2B5EF4-FFF2-40B4-BE49-F238E27FC236}">
                <a16:creationId xmlns:a16="http://schemas.microsoft.com/office/drawing/2014/main" id="{E3745D16-6012-483C-65A8-717925FFE104}"/>
              </a:ext>
            </a:extLst>
          </p:cNvPr>
          <p:cNvSpPr txBox="1"/>
          <p:nvPr/>
        </p:nvSpPr>
        <p:spPr>
          <a:xfrm>
            <a:off x="22738527" y="3927656"/>
            <a:ext cx="11405558" cy="1107996"/>
          </a:xfrm>
          <a:prstGeom prst="rect">
            <a:avLst/>
          </a:prstGeom>
          <a:noFill/>
        </p:spPr>
        <p:txBody>
          <a:bodyPr wrap="none" rtlCol="0">
            <a:spAutoFit/>
          </a:bodyPr>
          <a:lstStyle/>
          <a:p>
            <a:r>
              <a:rPr lang="en-US" sz="6600" b="1" dirty="0">
                <a:solidFill>
                  <a:srgbClr val="502D7F"/>
                </a:solidFill>
              </a:rPr>
              <a:t>Example 1: Spatial Classification</a:t>
            </a:r>
          </a:p>
        </p:txBody>
      </p:sp>
      <p:sp>
        <p:nvSpPr>
          <p:cNvPr id="60" name="TextBox 59">
            <a:extLst>
              <a:ext uri="{FF2B5EF4-FFF2-40B4-BE49-F238E27FC236}">
                <a16:creationId xmlns:a16="http://schemas.microsoft.com/office/drawing/2014/main" id="{12F07147-8830-3B83-BB72-3ECC9C8740FB}"/>
              </a:ext>
            </a:extLst>
          </p:cNvPr>
          <p:cNvSpPr txBox="1"/>
          <p:nvPr/>
        </p:nvSpPr>
        <p:spPr>
          <a:xfrm>
            <a:off x="685652" y="25094469"/>
            <a:ext cx="10171887" cy="1107996"/>
          </a:xfrm>
          <a:prstGeom prst="rect">
            <a:avLst/>
          </a:prstGeom>
          <a:noFill/>
        </p:spPr>
        <p:txBody>
          <a:bodyPr wrap="none" rtlCol="0">
            <a:spAutoFit/>
          </a:bodyPr>
          <a:lstStyle/>
          <a:p>
            <a:r>
              <a:rPr lang="en-US" sz="6600" b="1" dirty="0">
                <a:solidFill>
                  <a:srgbClr val="502D7F"/>
                </a:solidFill>
              </a:rPr>
              <a:t>Example 2: Traffic Prediction</a:t>
            </a:r>
          </a:p>
        </p:txBody>
      </p:sp>
      <p:sp>
        <p:nvSpPr>
          <p:cNvPr id="61" name="TextBox 60">
            <a:extLst>
              <a:ext uri="{FF2B5EF4-FFF2-40B4-BE49-F238E27FC236}">
                <a16:creationId xmlns:a16="http://schemas.microsoft.com/office/drawing/2014/main" id="{3E6F6334-B301-D3DB-B983-4319B24EC042}"/>
              </a:ext>
            </a:extLst>
          </p:cNvPr>
          <p:cNvSpPr txBox="1"/>
          <p:nvPr/>
        </p:nvSpPr>
        <p:spPr>
          <a:xfrm>
            <a:off x="22738527" y="25094469"/>
            <a:ext cx="14830342" cy="1107996"/>
          </a:xfrm>
          <a:prstGeom prst="rect">
            <a:avLst/>
          </a:prstGeom>
          <a:noFill/>
        </p:spPr>
        <p:txBody>
          <a:bodyPr wrap="none" rtlCol="0">
            <a:spAutoFit/>
          </a:bodyPr>
          <a:lstStyle/>
          <a:p>
            <a:r>
              <a:rPr lang="en-US" sz="6600" b="1" dirty="0">
                <a:solidFill>
                  <a:srgbClr val="502D7F"/>
                </a:solidFill>
              </a:rPr>
              <a:t>Example 3: Molecular Property Prediction</a:t>
            </a:r>
          </a:p>
        </p:txBody>
      </p:sp>
      <p:sp>
        <p:nvSpPr>
          <p:cNvPr id="2" name="TextBox 1">
            <a:extLst>
              <a:ext uri="{FF2B5EF4-FFF2-40B4-BE49-F238E27FC236}">
                <a16:creationId xmlns:a16="http://schemas.microsoft.com/office/drawing/2014/main" id="{9F5618C0-FFBC-A190-AD84-EEB0562A9F75}"/>
              </a:ext>
            </a:extLst>
          </p:cNvPr>
          <p:cNvSpPr txBox="1"/>
          <p:nvPr/>
        </p:nvSpPr>
        <p:spPr>
          <a:xfrm>
            <a:off x="13622063" y="15835915"/>
            <a:ext cx="6237516" cy="830997"/>
          </a:xfrm>
          <a:prstGeom prst="rect">
            <a:avLst/>
          </a:prstGeom>
          <a:noFill/>
        </p:spPr>
        <p:txBody>
          <a:bodyPr wrap="square" rtlCol="0">
            <a:spAutoFit/>
          </a:bodyPr>
          <a:lstStyle/>
          <a:p>
            <a:pPr algn="ctr"/>
            <a:r>
              <a:rPr lang="en-US" sz="4800" dirty="0"/>
              <a:t>Standard GCN</a:t>
            </a:r>
          </a:p>
        </p:txBody>
      </p:sp>
      <p:sp>
        <p:nvSpPr>
          <p:cNvPr id="3" name="TextBox 2">
            <a:extLst>
              <a:ext uri="{FF2B5EF4-FFF2-40B4-BE49-F238E27FC236}">
                <a16:creationId xmlns:a16="http://schemas.microsoft.com/office/drawing/2014/main" id="{C7FEA771-3DBA-18C4-370D-0850A60E518E}"/>
              </a:ext>
            </a:extLst>
          </p:cNvPr>
          <p:cNvSpPr txBox="1"/>
          <p:nvPr/>
        </p:nvSpPr>
        <p:spPr>
          <a:xfrm>
            <a:off x="13622063" y="23234428"/>
            <a:ext cx="6237516" cy="830997"/>
          </a:xfrm>
          <a:prstGeom prst="rect">
            <a:avLst/>
          </a:prstGeom>
          <a:noFill/>
        </p:spPr>
        <p:txBody>
          <a:bodyPr wrap="square" rtlCol="0">
            <a:spAutoFit/>
          </a:bodyPr>
          <a:lstStyle/>
          <a:p>
            <a:pPr algn="ctr"/>
            <a:r>
              <a:rPr lang="en-US" sz="4800" dirty="0"/>
              <a:t>Selection-based GCN</a:t>
            </a:r>
          </a:p>
        </p:txBody>
      </p:sp>
      <p:sp>
        <p:nvSpPr>
          <p:cNvPr id="8" name="TextBox 7">
            <a:extLst>
              <a:ext uri="{FF2B5EF4-FFF2-40B4-BE49-F238E27FC236}">
                <a16:creationId xmlns:a16="http://schemas.microsoft.com/office/drawing/2014/main" id="{8046510E-2372-9AD5-0060-9D9BC90FD125}"/>
              </a:ext>
            </a:extLst>
          </p:cNvPr>
          <p:cNvSpPr txBox="1"/>
          <p:nvPr/>
        </p:nvSpPr>
        <p:spPr>
          <a:xfrm>
            <a:off x="22738526" y="5874464"/>
            <a:ext cx="8830233" cy="5509200"/>
          </a:xfrm>
          <a:prstGeom prst="rect">
            <a:avLst/>
          </a:prstGeom>
          <a:noFill/>
        </p:spPr>
        <p:txBody>
          <a:bodyPr wrap="square" rtlCol="0">
            <a:spAutoFit/>
          </a:bodyPr>
          <a:lstStyle/>
          <a:p>
            <a:r>
              <a:rPr lang="en-US" sz="4400" dirty="0"/>
              <a:t>We experimented on the MNIST </a:t>
            </a:r>
            <a:r>
              <a:rPr lang="en-US" sz="4400" dirty="0" err="1"/>
              <a:t>Superpixel</a:t>
            </a:r>
            <a:r>
              <a:rPr lang="en-US" sz="4400" dirty="0"/>
              <a:t> dataset, which represents MNIST images as a graph of nodes. We applied a directional selection function that partitioned edges based on the approximate cardinal or ordinal direction it lies in relative to the source node.</a:t>
            </a:r>
          </a:p>
        </p:txBody>
      </p:sp>
      <p:sp>
        <p:nvSpPr>
          <p:cNvPr id="10" name="TextBox 9">
            <a:extLst>
              <a:ext uri="{FF2B5EF4-FFF2-40B4-BE49-F238E27FC236}">
                <a16:creationId xmlns:a16="http://schemas.microsoft.com/office/drawing/2014/main" id="{53DB589B-697E-1A09-76E1-A3BC714C8F05}"/>
              </a:ext>
            </a:extLst>
          </p:cNvPr>
          <p:cNvSpPr txBox="1"/>
          <p:nvPr/>
        </p:nvSpPr>
        <p:spPr>
          <a:xfrm>
            <a:off x="33012127" y="12403611"/>
            <a:ext cx="9223930" cy="6186309"/>
          </a:xfrm>
          <a:prstGeom prst="rect">
            <a:avLst/>
          </a:prstGeom>
          <a:noFill/>
        </p:spPr>
        <p:txBody>
          <a:bodyPr wrap="square" rtlCol="0">
            <a:spAutoFit/>
          </a:bodyPr>
          <a:lstStyle/>
          <a:p>
            <a:r>
              <a:rPr lang="en-US" sz="4400" dirty="0"/>
              <a:t>We found that selection-based networks performed better than their standard GCN counterparts. They also had faster convergence during training.</a:t>
            </a:r>
          </a:p>
          <a:p>
            <a:endParaRPr lang="en-US" sz="4400" dirty="0"/>
          </a:p>
          <a:p>
            <a:r>
              <a:rPr lang="en-US" sz="4400" dirty="0"/>
              <a:t>We also experimented with the COMA dataset on the task of facial expression recognition. We used a 3D directional selection function for the mesh data. </a:t>
            </a:r>
          </a:p>
        </p:txBody>
      </p:sp>
      <p:graphicFrame>
        <p:nvGraphicFramePr>
          <p:cNvPr id="17" name="Table 16">
            <a:extLst>
              <a:ext uri="{FF2B5EF4-FFF2-40B4-BE49-F238E27FC236}">
                <a16:creationId xmlns:a16="http://schemas.microsoft.com/office/drawing/2014/main" id="{E6838889-2439-B68F-04A9-761A72BF899A}"/>
              </a:ext>
            </a:extLst>
          </p:cNvPr>
          <p:cNvGraphicFramePr>
            <a:graphicFrameLocks noGrp="1"/>
          </p:cNvGraphicFramePr>
          <p:nvPr>
            <p:extLst>
              <p:ext uri="{D42A27DB-BD31-4B8C-83A1-F6EECF244321}">
                <p14:modId xmlns:p14="http://schemas.microsoft.com/office/powerpoint/2010/main" val="3174266214"/>
              </p:ext>
            </p:extLst>
          </p:nvPr>
        </p:nvGraphicFramePr>
        <p:xfrm>
          <a:off x="31766482" y="19705320"/>
          <a:ext cx="11053678" cy="4480560"/>
        </p:xfrm>
        <a:graphic>
          <a:graphicData uri="http://schemas.openxmlformats.org/drawingml/2006/table">
            <a:tbl>
              <a:tblPr firstRow="1" bandRow="1">
                <a:tableStyleId>{5C22544A-7EE6-4342-B048-85BDC9FD1C3A}</a:tableStyleId>
              </a:tblPr>
              <a:tblGrid>
                <a:gridCol w="6048085">
                  <a:extLst>
                    <a:ext uri="{9D8B030D-6E8A-4147-A177-3AD203B41FA5}">
                      <a16:colId xmlns:a16="http://schemas.microsoft.com/office/drawing/2014/main" val="3924960729"/>
                    </a:ext>
                  </a:extLst>
                </a:gridCol>
                <a:gridCol w="5005593">
                  <a:extLst>
                    <a:ext uri="{9D8B030D-6E8A-4147-A177-3AD203B41FA5}">
                      <a16:colId xmlns:a16="http://schemas.microsoft.com/office/drawing/2014/main" val="4158666731"/>
                    </a:ext>
                  </a:extLst>
                </a:gridCol>
              </a:tblGrid>
              <a:tr h="370840">
                <a:tc>
                  <a:txBody>
                    <a:bodyPr/>
                    <a:lstStyle/>
                    <a:p>
                      <a:pPr algn="ctr"/>
                      <a:r>
                        <a:rPr lang="en-US" sz="3600" dirty="0">
                          <a:latin typeface="Helvetica Neue" panose="02000503000000020004" pitchFamily="2" charset="0"/>
                          <a:ea typeface="Helvetica Neue" panose="02000503000000020004" pitchFamily="2" charset="0"/>
                          <a:cs typeface="Helvetica Neue" panose="02000503000000020004" pitchFamily="2" charset="0"/>
                        </a:rPr>
                        <a:t>Network</a:t>
                      </a:r>
                    </a:p>
                  </a:txBody>
                  <a:tcPr>
                    <a:solidFill>
                      <a:srgbClr val="502D7F"/>
                    </a:solidFill>
                  </a:tcPr>
                </a:tc>
                <a:tc>
                  <a:txBody>
                    <a:bodyPr/>
                    <a:lstStyle/>
                    <a:p>
                      <a:pPr algn="ctr"/>
                      <a:r>
                        <a:rPr lang="en-US" sz="3600" dirty="0">
                          <a:latin typeface="Helvetica Neue" panose="02000503000000020004" pitchFamily="2" charset="0"/>
                          <a:ea typeface="Helvetica Neue" panose="02000503000000020004" pitchFamily="2" charset="0"/>
                          <a:cs typeface="Helvetica Neue" panose="02000503000000020004" pitchFamily="2" charset="0"/>
                        </a:rPr>
                        <a:t>F1 Score</a:t>
                      </a:r>
                    </a:p>
                  </a:txBody>
                  <a:tcPr>
                    <a:solidFill>
                      <a:srgbClr val="502D7F"/>
                    </a:solidFill>
                  </a:tcPr>
                </a:tc>
                <a:extLst>
                  <a:ext uri="{0D108BD9-81ED-4DB2-BD59-A6C34878D82A}">
                    <a16:rowId xmlns:a16="http://schemas.microsoft.com/office/drawing/2014/main" val="2813063555"/>
                  </a:ext>
                </a:extLst>
              </a:tr>
              <a:tr h="387985">
                <a:tc>
                  <a:txBody>
                    <a:bodyPr/>
                    <a:lstStyle/>
                    <a:p>
                      <a:r>
                        <a:rPr lang="en-US" sz="3600" dirty="0">
                          <a:latin typeface="Helvetica Neue" panose="02000503000000020004" pitchFamily="2" charset="0"/>
                          <a:ea typeface="Helvetica Neue" panose="02000503000000020004" pitchFamily="2" charset="0"/>
                          <a:cs typeface="Helvetica Neue" panose="02000503000000020004" pitchFamily="2" charset="0"/>
                        </a:rPr>
                        <a:t>GCN (</a:t>
                      </a:r>
                      <a:r>
                        <a:rPr lang="en-US" sz="3600" dirty="0" err="1">
                          <a:latin typeface="Helvetica Neue" panose="02000503000000020004" pitchFamily="2" charset="0"/>
                          <a:ea typeface="Helvetica Neue" panose="02000503000000020004" pitchFamily="2" charset="0"/>
                          <a:cs typeface="Helvetica Neue" panose="02000503000000020004" pitchFamily="2" charset="0"/>
                        </a:rPr>
                        <a:t>Kipf</a:t>
                      </a:r>
                      <a:r>
                        <a:rPr lang="en-US" sz="3600" dirty="0">
                          <a:latin typeface="Helvetica Neue" panose="02000503000000020004" pitchFamily="2" charset="0"/>
                          <a:ea typeface="Helvetica Neue" panose="02000503000000020004" pitchFamily="2" charset="0"/>
                          <a:cs typeface="Helvetica Neue" panose="02000503000000020004" pitchFamily="2" charset="0"/>
                        </a:rPr>
                        <a:t> </a:t>
                      </a:r>
                      <a:r>
                        <a:rPr lang="en-US" sz="3600" i="1" dirty="0">
                          <a:latin typeface="Helvetica Neue" panose="02000503000000020004" pitchFamily="2" charset="0"/>
                          <a:ea typeface="Helvetica Neue" panose="02000503000000020004" pitchFamily="2" charset="0"/>
                          <a:cs typeface="Helvetica Neue" panose="02000503000000020004" pitchFamily="2" charset="0"/>
                        </a:rPr>
                        <a:t>et al.</a:t>
                      </a:r>
                      <a:r>
                        <a:rPr lang="en-US" sz="3600" i="0" dirty="0">
                          <a:latin typeface="Helvetica Neue" panose="02000503000000020004" pitchFamily="2" charset="0"/>
                          <a:ea typeface="Helvetica Neue" panose="02000503000000020004" pitchFamily="2" charset="0"/>
                          <a:cs typeface="Helvetica Neue" panose="02000503000000020004" pitchFamily="2" charset="0"/>
                        </a:rPr>
                        <a:t>)</a:t>
                      </a:r>
                      <a:endParaRPr lang="en-US" sz="3600" dirty="0">
                        <a:latin typeface="Helvetica Neue" panose="02000503000000020004" pitchFamily="2" charset="0"/>
                        <a:ea typeface="Helvetica Neue" panose="02000503000000020004" pitchFamily="2" charset="0"/>
                        <a:cs typeface="Helvetica Neue" panose="02000503000000020004" pitchFamily="2" charset="0"/>
                      </a:endParaRPr>
                    </a:p>
                  </a:txBody>
                  <a:tcPr>
                    <a:solidFill>
                      <a:schemeClr val="bg2"/>
                    </a:solidFill>
                  </a:tcPr>
                </a:tc>
                <a:tc>
                  <a:txBody>
                    <a:bodyPr/>
                    <a:lstStyle/>
                    <a:p>
                      <a:pPr algn="ctr"/>
                      <a:r>
                        <a:rPr lang="en-US" sz="3600" dirty="0">
                          <a:latin typeface="Helvetica Neue" panose="02000503000000020004" pitchFamily="2" charset="0"/>
                          <a:ea typeface="Helvetica Neue" panose="02000503000000020004" pitchFamily="2" charset="0"/>
                          <a:cs typeface="Helvetica Neue" panose="02000503000000020004" pitchFamily="2" charset="0"/>
                        </a:rPr>
                        <a:t>0.282</a:t>
                      </a:r>
                    </a:p>
                  </a:txBody>
                  <a:tcPr>
                    <a:solidFill>
                      <a:schemeClr val="bg2"/>
                    </a:solidFill>
                  </a:tcPr>
                </a:tc>
                <a:extLst>
                  <a:ext uri="{0D108BD9-81ED-4DB2-BD59-A6C34878D82A}">
                    <a16:rowId xmlns:a16="http://schemas.microsoft.com/office/drawing/2014/main" val="675167095"/>
                  </a:ext>
                </a:extLst>
              </a:tr>
              <a:tr h="370840">
                <a:tc>
                  <a:txBody>
                    <a:bodyPr/>
                    <a:lstStyle/>
                    <a:p>
                      <a:r>
                        <a:rPr lang="en-US" sz="3600" dirty="0" err="1">
                          <a:latin typeface="Helvetica Neue" panose="02000503000000020004" pitchFamily="2" charset="0"/>
                          <a:ea typeface="Helvetica Neue" panose="02000503000000020004" pitchFamily="2" charset="0"/>
                          <a:cs typeface="Helvetica Neue" panose="02000503000000020004" pitchFamily="2" charset="0"/>
                        </a:rPr>
                        <a:t>SelGCN</a:t>
                      </a:r>
                      <a:endParaRPr lang="en-US" sz="3600" dirty="0">
                        <a:latin typeface="Helvetica Neue" panose="02000503000000020004" pitchFamily="2" charset="0"/>
                        <a:ea typeface="Helvetica Neue" panose="02000503000000020004" pitchFamily="2" charset="0"/>
                        <a:cs typeface="Helvetica Neue" panose="02000503000000020004" pitchFamily="2" charset="0"/>
                      </a:endParaRPr>
                    </a:p>
                  </a:txBody>
                  <a:tcPr>
                    <a:solidFill>
                      <a:schemeClr val="bg2"/>
                    </a:solidFill>
                  </a:tcPr>
                </a:tc>
                <a:tc>
                  <a:txBody>
                    <a:bodyPr/>
                    <a:lstStyle/>
                    <a:p>
                      <a:pPr algn="ctr"/>
                      <a:r>
                        <a:rPr lang="en-US" sz="3600" b="1" dirty="0">
                          <a:latin typeface="Helvetica Neue" panose="02000503000000020004" pitchFamily="2" charset="0"/>
                          <a:ea typeface="Helvetica Neue" panose="02000503000000020004" pitchFamily="2" charset="0"/>
                          <a:cs typeface="Helvetica Neue" panose="02000503000000020004" pitchFamily="2" charset="0"/>
                        </a:rPr>
                        <a:t>0.770</a:t>
                      </a:r>
                    </a:p>
                  </a:txBody>
                  <a:tcPr>
                    <a:solidFill>
                      <a:schemeClr val="bg2"/>
                    </a:solidFill>
                  </a:tcPr>
                </a:tc>
                <a:extLst>
                  <a:ext uri="{0D108BD9-81ED-4DB2-BD59-A6C34878D82A}">
                    <a16:rowId xmlns:a16="http://schemas.microsoft.com/office/drawing/2014/main" val="686134328"/>
                  </a:ext>
                </a:extLst>
              </a:tr>
              <a:tr h="370840">
                <a:tc>
                  <a:txBody>
                    <a:bodyPr/>
                    <a:lstStyle/>
                    <a:p>
                      <a:r>
                        <a:rPr lang="en-US" sz="3600" dirty="0" err="1">
                          <a:latin typeface="Helvetica Neue" panose="02000503000000020004" pitchFamily="2" charset="0"/>
                          <a:ea typeface="Helvetica Neue" panose="02000503000000020004" pitchFamily="2" charset="0"/>
                          <a:cs typeface="Helvetica Neue" panose="02000503000000020004" pitchFamily="2" charset="0"/>
                        </a:rPr>
                        <a:t>SAGEConv</a:t>
                      </a:r>
                      <a:r>
                        <a:rPr lang="en-US" sz="3600" dirty="0">
                          <a:latin typeface="Helvetica Neue" panose="02000503000000020004" pitchFamily="2" charset="0"/>
                          <a:ea typeface="Helvetica Neue" panose="02000503000000020004" pitchFamily="2" charset="0"/>
                          <a:cs typeface="Helvetica Neue" panose="02000503000000020004" pitchFamily="2" charset="0"/>
                        </a:rPr>
                        <a:t> (Hamilton </a:t>
                      </a:r>
                      <a:r>
                        <a:rPr lang="en-US" sz="3600" i="1" dirty="0">
                          <a:latin typeface="Helvetica Neue" panose="02000503000000020004" pitchFamily="2" charset="0"/>
                          <a:ea typeface="Helvetica Neue" panose="02000503000000020004" pitchFamily="2" charset="0"/>
                          <a:cs typeface="Helvetica Neue" panose="02000503000000020004" pitchFamily="2" charset="0"/>
                        </a:rPr>
                        <a:t>et al.</a:t>
                      </a:r>
                      <a:r>
                        <a:rPr lang="en-US" sz="3600" i="0" dirty="0">
                          <a:latin typeface="Helvetica Neue" panose="02000503000000020004" pitchFamily="2" charset="0"/>
                          <a:ea typeface="Helvetica Neue" panose="02000503000000020004" pitchFamily="2" charset="0"/>
                          <a:cs typeface="Helvetica Neue" panose="02000503000000020004" pitchFamily="2" charset="0"/>
                        </a:rPr>
                        <a:t>)</a:t>
                      </a:r>
                      <a:endParaRPr lang="en-US" sz="3600" dirty="0">
                        <a:latin typeface="Helvetica Neue" panose="02000503000000020004" pitchFamily="2" charset="0"/>
                        <a:ea typeface="Helvetica Neue" panose="02000503000000020004" pitchFamily="2" charset="0"/>
                        <a:cs typeface="Helvetica Neue" panose="02000503000000020004" pitchFamily="2" charset="0"/>
                      </a:endParaRPr>
                    </a:p>
                  </a:txBody>
                  <a:tcPr>
                    <a:solidFill>
                      <a:schemeClr val="bg1">
                        <a:lumMod val="95000"/>
                      </a:schemeClr>
                    </a:solidFill>
                  </a:tcPr>
                </a:tc>
                <a:tc>
                  <a:txBody>
                    <a:bodyPr/>
                    <a:lstStyle/>
                    <a:p>
                      <a:pPr algn="ctr"/>
                      <a:r>
                        <a:rPr lang="en-US" sz="3600" dirty="0">
                          <a:latin typeface="Helvetica Neue" panose="02000503000000020004" pitchFamily="2" charset="0"/>
                          <a:ea typeface="Helvetica Neue" panose="02000503000000020004" pitchFamily="2" charset="0"/>
                          <a:cs typeface="Helvetica Neue" panose="02000503000000020004" pitchFamily="2" charset="0"/>
                        </a:rPr>
                        <a:t>0.150</a:t>
                      </a:r>
                    </a:p>
                  </a:txBody>
                  <a:tcPr>
                    <a:solidFill>
                      <a:schemeClr val="bg1">
                        <a:lumMod val="95000"/>
                      </a:schemeClr>
                    </a:solidFill>
                  </a:tcPr>
                </a:tc>
                <a:extLst>
                  <a:ext uri="{0D108BD9-81ED-4DB2-BD59-A6C34878D82A}">
                    <a16:rowId xmlns:a16="http://schemas.microsoft.com/office/drawing/2014/main" val="2935273901"/>
                  </a:ext>
                </a:extLst>
              </a:tr>
              <a:tr h="370840">
                <a:tc>
                  <a:txBody>
                    <a:bodyPr/>
                    <a:lstStyle/>
                    <a:p>
                      <a:r>
                        <a:rPr lang="en-US" sz="3600" dirty="0" err="1">
                          <a:latin typeface="Helvetica Neue" panose="02000503000000020004" pitchFamily="2" charset="0"/>
                          <a:ea typeface="Helvetica Neue" panose="02000503000000020004" pitchFamily="2" charset="0"/>
                          <a:cs typeface="Helvetica Neue" panose="02000503000000020004" pitchFamily="2" charset="0"/>
                        </a:rPr>
                        <a:t>SelSAGEConv</a:t>
                      </a:r>
                      <a:endParaRPr lang="en-US" sz="3600" dirty="0">
                        <a:latin typeface="Helvetica Neue" panose="02000503000000020004" pitchFamily="2" charset="0"/>
                        <a:ea typeface="Helvetica Neue" panose="02000503000000020004" pitchFamily="2" charset="0"/>
                        <a:cs typeface="Helvetica Neue" panose="02000503000000020004" pitchFamily="2" charset="0"/>
                      </a:endParaRPr>
                    </a:p>
                  </a:txBody>
                  <a:tcPr>
                    <a:solidFill>
                      <a:schemeClr val="bg1">
                        <a:lumMod val="95000"/>
                      </a:schemeClr>
                    </a:solidFill>
                  </a:tcPr>
                </a:tc>
                <a:tc>
                  <a:txBody>
                    <a:bodyPr/>
                    <a:lstStyle/>
                    <a:p>
                      <a:pPr algn="ctr"/>
                      <a:r>
                        <a:rPr lang="en-US" sz="3600" b="1" dirty="0">
                          <a:latin typeface="Helvetica Neue" panose="02000503000000020004" pitchFamily="2" charset="0"/>
                          <a:ea typeface="Helvetica Neue" panose="02000503000000020004" pitchFamily="2" charset="0"/>
                          <a:cs typeface="Helvetica Neue" panose="02000503000000020004" pitchFamily="2" charset="0"/>
                        </a:rPr>
                        <a:t>0.742</a:t>
                      </a:r>
                    </a:p>
                  </a:txBody>
                  <a:tcPr>
                    <a:solidFill>
                      <a:schemeClr val="bg1">
                        <a:lumMod val="95000"/>
                      </a:schemeClr>
                    </a:solidFill>
                  </a:tcPr>
                </a:tc>
                <a:extLst>
                  <a:ext uri="{0D108BD9-81ED-4DB2-BD59-A6C34878D82A}">
                    <a16:rowId xmlns:a16="http://schemas.microsoft.com/office/drawing/2014/main" val="2552386391"/>
                  </a:ext>
                </a:extLst>
              </a:tr>
              <a:tr h="370840">
                <a:tc>
                  <a:txBody>
                    <a:bodyPr/>
                    <a:lstStyle/>
                    <a:p>
                      <a:r>
                        <a:rPr lang="en-US" sz="3600" dirty="0">
                          <a:latin typeface="Helvetica Neue" panose="02000503000000020004" pitchFamily="2" charset="0"/>
                          <a:ea typeface="Helvetica Neue" panose="02000503000000020004" pitchFamily="2" charset="0"/>
                          <a:cs typeface="Helvetica Neue" panose="02000503000000020004" pitchFamily="2" charset="0"/>
                        </a:rPr>
                        <a:t>GAT </a:t>
                      </a:r>
                      <a:r>
                        <a:rPr lang="en-US" sz="3600" i="0" dirty="0">
                          <a:latin typeface="Helvetica Neue" panose="02000503000000020004" pitchFamily="2" charset="0"/>
                          <a:ea typeface="Helvetica Neue" panose="02000503000000020004" pitchFamily="2" charset="0"/>
                          <a:cs typeface="Helvetica Neue" panose="02000503000000020004" pitchFamily="2" charset="0"/>
                        </a:rPr>
                        <a:t>(</a:t>
                      </a:r>
                      <a:r>
                        <a:rPr lang="en-US" sz="3600" i="0" dirty="0" err="1">
                          <a:latin typeface="Helvetica Neue" panose="02000503000000020004" pitchFamily="2" charset="0"/>
                          <a:ea typeface="Helvetica Neue" panose="02000503000000020004" pitchFamily="2" charset="0"/>
                          <a:cs typeface="Helvetica Neue" panose="02000503000000020004" pitchFamily="2" charset="0"/>
                        </a:rPr>
                        <a:t>Velickovic</a:t>
                      </a:r>
                      <a:r>
                        <a:rPr lang="en-US" sz="3600" i="0" dirty="0">
                          <a:latin typeface="Helvetica Neue" panose="02000503000000020004" pitchFamily="2" charset="0"/>
                          <a:ea typeface="Helvetica Neue" panose="02000503000000020004" pitchFamily="2" charset="0"/>
                          <a:cs typeface="Helvetica Neue" panose="02000503000000020004" pitchFamily="2" charset="0"/>
                        </a:rPr>
                        <a:t> </a:t>
                      </a:r>
                      <a:r>
                        <a:rPr lang="en-US" sz="3600" i="1" dirty="0">
                          <a:latin typeface="Helvetica Neue" panose="02000503000000020004" pitchFamily="2" charset="0"/>
                          <a:ea typeface="Helvetica Neue" panose="02000503000000020004" pitchFamily="2" charset="0"/>
                          <a:cs typeface="Helvetica Neue" panose="02000503000000020004" pitchFamily="2" charset="0"/>
                        </a:rPr>
                        <a:t>et al.</a:t>
                      </a:r>
                      <a:r>
                        <a:rPr lang="en-US" sz="3600" i="0" dirty="0">
                          <a:latin typeface="Helvetica Neue" panose="02000503000000020004" pitchFamily="2" charset="0"/>
                          <a:ea typeface="Helvetica Neue" panose="02000503000000020004" pitchFamily="2" charset="0"/>
                          <a:cs typeface="Helvetica Neue" panose="02000503000000020004" pitchFamily="2" charset="0"/>
                        </a:rPr>
                        <a:t>)</a:t>
                      </a:r>
                      <a:endParaRPr lang="en-US" sz="3600" dirty="0">
                        <a:latin typeface="Helvetica Neue" panose="02000503000000020004" pitchFamily="2" charset="0"/>
                        <a:ea typeface="Helvetica Neue" panose="02000503000000020004" pitchFamily="2" charset="0"/>
                        <a:cs typeface="Helvetica Neue" panose="02000503000000020004" pitchFamily="2" charset="0"/>
                      </a:endParaRPr>
                    </a:p>
                  </a:txBody>
                  <a:tcPr>
                    <a:solidFill>
                      <a:schemeClr val="bg2"/>
                    </a:solidFill>
                  </a:tcPr>
                </a:tc>
                <a:tc>
                  <a:txBody>
                    <a:bodyPr/>
                    <a:lstStyle/>
                    <a:p>
                      <a:pPr algn="ctr"/>
                      <a:r>
                        <a:rPr lang="en-US" sz="3600" dirty="0">
                          <a:latin typeface="Helvetica Neue" panose="02000503000000020004" pitchFamily="2" charset="0"/>
                          <a:ea typeface="Helvetica Neue" panose="02000503000000020004" pitchFamily="2" charset="0"/>
                          <a:cs typeface="Helvetica Neue" panose="02000503000000020004" pitchFamily="2" charset="0"/>
                        </a:rPr>
                        <a:t>0.600</a:t>
                      </a:r>
                    </a:p>
                  </a:txBody>
                  <a:tcPr>
                    <a:solidFill>
                      <a:schemeClr val="bg2"/>
                    </a:solidFill>
                  </a:tcPr>
                </a:tc>
                <a:extLst>
                  <a:ext uri="{0D108BD9-81ED-4DB2-BD59-A6C34878D82A}">
                    <a16:rowId xmlns:a16="http://schemas.microsoft.com/office/drawing/2014/main" val="112959818"/>
                  </a:ext>
                </a:extLst>
              </a:tr>
              <a:tr h="370840">
                <a:tc>
                  <a:txBody>
                    <a:bodyPr/>
                    <a:lstStyle/>
                    <a:p>
                      <a:r>
                        <a:rPr lang="en-US" sz="3600" dirty="0" err="1">
                          <a:latin typeface="Helvetica Neue" panose="02000503000000020004" pitchFamily="2" charset="0"/>
                          <a:ea typeface="Helvetica Neue" panose="02000503000000020004" pitchFamily="2" charset="0"/>
                          <a:cs typeface="Helvetica Neue" panose="02000503000000020004" pitchFamily="2" charset="0"/>
                        </a:rPr>
                        <a:t>EdgeConv</a:t>
                      </a:r>
                      <a:r>
                        <a:rPr lang="en-US" sz="3600" dirty="0">
                          <a:latin typeface="Helvetica Neue" panose="02000503000000020004" pitchFamily="2" charset="0"/>
                          <a:ea typeface="Helvetica Neue" panose="02000503000000020004" pitchFamily="2" charset="0"/>
                          <a:cs typeface="Helvetica Neue" panose="02000503000000020004" pitchFamily="2" charset="0"/>
                        </a:rPr>
                        <a:t> (Wang </a:t>
                      </a:r>
                      <a:r>
                        <a:rPr lang="en-US" sz="3600" i="1" dirty="0">
                          <a:latin typeface="Helvetica Neue" panose="02000503000000020004" pitchFamily="2" charset="0"/>
                          <a:ea typeface="Helvetica Neue" panose="02000503000000020004" pitchFamily="2" charset="0"/>
                          <a:cs typeface="Helvetica Neue" panose="02000503000000020004" pitchFamily="2" charset="0"/>
                        </a:rPr>
                        <a:t>et al.</a:t>
                      </a:r>
                      <a:r>
                        <a:rPr lang="en-US" sz="3600" i="0" dirty="0">
                          <a:latin typeface="Helvetica Neue" panose="02000503000000020004" pitchFamily="2" charset="0"/>
                          <a:ea typeface="Helvetica Neue" panose="02000503000000020004" pitchFamily="2" charset="0"/>
                          <a:cs typeface="Helvetica Neue" panose="02000503000000020004" pitchFamily="2" charset="0"/>
                        </a:rPr>
                        <a:t>)</a:t>
                      </a:r>
                      <a:endParaRPr lang="en-US" sz="3600" dirty="0">
                        <a:latin typeface="Helvetica Neue" panose="02000503000000020004" pitchFamily="2" charset="0"/>
                        <a:ea typeface="Helvetica Neue" panose="02000503000000020004" pitchFamily="2" charset="0"/>
                        <a:cs typeface="Helvetica Neue" panose="02000503000000020004" pitchFamily="2" charset="0"/>
                      </a:endParaRPr>
                    </a:p>
                  </a:txBody>
                  <a:tcPr>
                    <a:solidFill>
                      <a:schemeClr val="bg1">
                        <a:lumMod val="95000"/>
                      </a:schemeClr>
                    </a:solidFill>
                  </a:tcPr>
                </a:tc>
                <a:tc>
                  <a:txBody>
                    <a:bodyPr/>
                    <a:lstStyle/>
                    <a:p>
                      <a:pPr algn="ctr"/>
                      <a:r>
                        <a:rPr lang="en-US" sz="3600" b="0" dirty="0">
                          <a:latin typeface="Helvetica Neue" panose="02000503000000020004" pitchFamily="2" charset="0"/>
                          <a:ea typeface="Helvetica Neue" panose="02000503000000020004" pitchFamily="2" charset="0"/>
                          <a:cs typeface="Helvetica Neue" panose="02000503000000020004" pitchFamily="2" charset="0"/>
                        </a:rPr>
                        <a:t>0.860</a:t>
                      </a:r>
                    </a:p>
                  </a:txBody>
                  <a:tcPr>
                    <a:solidFill>
                      <a:schemeClr val="bg1">
                        <a:lumMod val="95000"/>
                      </a:schemeClr>
                    </a:solidFill>
                  </a:tcPr>
                </a:tc>
                <a:extLst>
                  <a:ext uri="{0D108BD9-81ED-4DB2-BD59-A6C34878D82A}">
                    <a16:rowId xmlns:a16="http://schemas.microsoft.com/office/drawing/2014/main" val="2608236727"/>
                  </a:ext>
                </a:extLst>
              </a:tr>
            </a:tbl>
          </a:graphicData>
        </a:graphic>
      </p:graphicFrame>
      <p:sp>
        <p:nvSpPr>
          <p:cNvPr id="18" name="TextBox 17">
            <a:extLst>
              <a:ext uri="{FF2B5EF4-FFF2-40B4-BE49-F238E27FC236}">
                <a16:creationId xmlns:a16="http://schemas.microsoft.com/office/drawing/2014/main" id="{D022FEEF-A4C9-96D2-DA08-7C26AD6509AF}"/>
              </a:ext>
            </a:extLst>
          </p:cNvPr>
          <p:cNvSpPr txBox="1"/>
          <p:nvPr/>
        </p:nvSpPr>
        <p:spPr>
          <a:xfrm>
            <a:off x="22713412" y="19854211"/>
            <a:ext cx="8855347" cy="4154984"/>
          </a:xfrm>
          <a:prstGeom prst="rect">
            <a:avLst/>
          </a:prstGeom>
          <a:noFill/>
        </p:spPr>
        <p:txBody>
          <a:bodyPr wrap="square" rtlCol="0">
            <a:spAutoFit/>
          </a:bodyPr>
          <a:lstStyle/>
          <a:p>
            <a:r>
              <a:rPr lang="en-US" sz="4400" dirty="0"/>
              <a:t>On this data, selection-based networks greatly increased the performance of standard networks, outperformed GAT and approached the accuracy of approaches specifically designed for 3D data.</a:t>
            </a:r>
          </a:p>
        </p:txBody>
      </p:sp>
      <p:sp>
        <p:nvSpPr>
          <p:cNvPr id="19" name="TextBox 18">
            <a:extLst>
              <a:ext uri="{FF2B5EF4-FFF2-40B4-BE49-F238E27FC236}">
                <a16:creationId xmlns:a16="http://schemas.microsoft.com/office/drawing/2014/main" id="{9F6564A2-550D-E0D6-4A63-BA2E6881494C}"/>
              </a:ext>
            </a:extLst>
          </p:cNvPr>
          <p:cNvSpPr txBox="1"/>
          <p:nvPr/>
        </p:nvSpPr>
        <p:spPr>
          <a:xfrm>
            <a:off x="23073203" y="26815791"/>
            <a:ext cx="20132345" cy="6186309"/>
          </a:xfrm>
          <a:prstGeom prst="rect">
            <a:avLst/>
          </a:prstGeom>
          <a:noFill/>
        </p:spPr>
        <p:txBody>
          <a:bodyPr wrap="square" rtlCol="0">
            <a:spAutoFit/>
          </a:bodyPr>
          <a:lstStyle/>
          <a:p>
            <a:r>
              <a:rPr lang="en-US" sz="4400" dirty="0"/>
              <a:t>We experimented on the QM9 dataset, which contains over 130,000 organic molecule descriptions. The task is to predict quantum properties such as Atomization Energy.</a:t>
            </a:r>
          </a:p>
          <a:p>
            <a:endParaRPr lang="en-US" sz="4400" dirty="0"/>
          </a:p>
          <a:p>
            <a:r>
              <a:rPr lang="en-US" sz="4400" dirty="0"/>
              <a:t>We modified </a:t>
            </a:r>
            <a:r>
              <a:rPr lang="en-US" sz="4400" dirty="0" err="1"/>
              <a:t>DimeNet</a:t>
            </a:r>
            <a:r>
              <a:rPr lang="en-US" sz="4400" dirty="0"/>
              <a:t>, a state-of-the-art graph network designed for molecular data. We designed a selection function that operates on angles between triplets of atoms. </a:t>
            </a:r>
          </a:p>
          <a:p>
            <a:endParaRPr lang="en-US" sz="4400" dirty="0"/>
          </a:p>
          <a:p>
            <a:r>
              <a:rPr lang="en-US" sz="4400" dirty="0"/>
              <a:t>The selection-based </a:t>
            </a:r>
            <a:r>
              <a:rPr lang="en-US" sz="4400" dirty="0" err="1"/>
              <a:t>DimeNet</a:t>
            </a:r>
            <a:r>
              <a:rPr lang="en-US" sz="4400" dirty="0"/>
              <a:t> decreases the error in prediction for many of the QM9 tasks. Additionally, we found a much smaller version of </a:t>
            </a:r>
            <a:r>
              <a:rPr lang="en-US" sz="4400" dirty="0" err="1"/>
              <a:t>DimeNet</a:t>
            </a:r>
            <a:r>
              <a:rPr lang="en-US" sz="4400" dirty="0"/>
              <a:t> with selection added could perform similarly to the original network.</a:t>
            </a:r>
          </a:p>
        </p:txBody>
      </p:sp>
      <p:sp>
        <p:nvSpPr>
          <p:cNvPr id="12" name="TextBox 11">
            <a:extLst>
              <a:ext uri="{FF2B5EF4-FFF2-40B4-BE49-F238E27FC236}">
                <a16:creationId xmlns:a16="http://schemas.microsoft.com/office/drawing/2014/main" id="{D1453B6C-46E8-EE05-2FCE-A9C977E9596E}"/>
              </a:ext>
            </a:extLst>
          </p:cNvPr>
          <p:cNvSpPr txBox="1"/>
          <p:nvPr/>
        </p:nvSpPr>
        <p:spPr>
          <a:xfrm>
            <a:off x="1155467" y="26684576"/>
            <a:ext cx="10843935" cy="7540526"/>
          </a:xfrm>
          <a:prstGeom prst="rect">
            <a:avLst/>
          </a:prstGeom>
          <a:noFill/>
        </p:spPr>
        <p:txBody>
          <a:bodyPr wrap="square" rtlCol="0">
            <a:spAutoFit/>
          </a:bodyPr>
          <a:lstStyle/>
          <a:p>
            <a:r>
              <a:rPr lang="en-US" sz="4400" dirty="0"/>
              <a:t>We experimented on the METR-LA dataset, which contains traffic data for highways in Los Angeles County. Traffic speed is measured across 207 sensors averaged over 5-minute increments at various times during the day.</a:t>
            </a:r>
          </a:p>
          <a:p>
            <a:endParaRPr lang="en-US" sz="4400" dirty="0"/>
          </a:p>
          <a:p>
            <a:r>
              <a:rPr lang="en-US" sz="4400" dirty="0"/>
              <a:t>We used a standard temporal backbone, then modified the spatial aggregator to include selection. A distance-based selection function was used to capture the effects of spatial proximity to traffic buildup.</a:t>
            </a:r>
          </a:p>
        </p:txBody>
      </p:sp>
      <p:sp>
        <p:nvSpPr>
          <p:cNvPr id="14" name="TextBox 13">
            <a:extLst>
              <a:ext uri="{FF2B5EF4-FFF2-40B4-BE49-F238E27FC236}">
                <a16:creationId xmlns:a16="http://schemas.microsoft.com/office/drawing/2014/main" id="{16FE37DF-DDD5-3E40-9A85-5D75D1D4EA7B}"/>
              </a:ext>
            </a:extLst>
          </p:cNvPr>
          <p:cNvSpPr txBox="1"/>
          <p:nvPr/>
        </p:nvSpPr>
        <p:spPr>
          <a:xfrm>
            <a:off x="13945004" y="34796294"/>
            <a:ext cx="7691718" cy="8894743"/>
          </a:xfrm>
          <a:prstGeom prst="rect">
            <a:avLst/>
          </a:prstGeom>
          <a:noFill/>
        </p:spPr>
        <p:txBody>
          <a:bodyPr wrap="square" rtlCol="0">
            <a:spAutoFit/>
          </a:bodyPr>
          <a:lstStyle/>
          <a:p>
            <a:r>
              <a:rPr lang="en-US" sz="4400" dirty="0"/>
              <a:t>Selection-based network greatly decreases the average error on the traffic prediction task. It outperforms other spatial aggregators and improves in performance with a deeper network. This is because it has a nonlinear function over distance unlike other aggregators.</a:t>
            </a:r>
          </a:p>
          <a:p>
            <a:endParaRPr lang="en-US" sz="4400" dirty="0"/>
          </a:p>
          <a:p>
            <a:r>
              <a:rPr lang="en-US" sz="4400" dirty="0"/>
              <a:t>We also found our network’s performance to be similar to state-of-the-art approaches.</a:t>
            </a:r>
          </a:p>
        </p:txBody>
      </p:sp>
      <p:sp>
        <p:nvSpPr>
          <p:cNvPr id="20" name="TextBox 19">
            <a:extLst>
              <a:ext uri="{FF2B5EF4-FFF2-40B4-BE49-F238E27FC236}">
                <a16:creationId xmlns:a16="http://schemas.microsoft.com/office/drawing/2014/main" id="{D44A9557-6177-39CA-D19E-2DC9DB517649}"/>
              </a:ext>
            </a:extLst>
          </p:cNvPr>
          <p:cNvSpPr txBox="1"/>
          <p:nvPr/>
        </p:nvSpPr>
        <p:spPr>
          <a:xfrm>
            <a:off x="680360" y="16843824"/>
            <a:ext cx="12086119" cy="6863417"/>
          </a:xfrm>
          <a:prstGeom prst="rect">
            <a:avLst/>
          </a:prstGeom>
          <a:noFill/>
        </p:spPr>
        <p:txBody>
          <a:bodyPr wrap="square" rtlCol="0">
            <a:spAutoFit/>
          </a:bodyPr>
          <a:lstStyle/>
          <a:p>
            <a:r>
              <a:rPr lang="en-US" sz="4400" dirty="0"/>
              <a:t>In comparison, selection-based graph convolution partitions the edges into groups called </a:t>
            </a:r>
            <a:r>
              <a:rPr lang="en-US" sz="4400" i="1" dirty="0"/>
              <a:t>selections </a:t>
            </a:r>
            <a:r>
              <a:rPr lang="en-US" sz="4400" dirty="0"/>
              <a:t>during a preprocessing step. This allows neighbors  to be multiplied by unique weights based on the assigned selections. The edge weights are learned for each selection, can be positive or negative, and can be different for each channel. This allows for the intrinsic relationship information to be preserved in the structure of the convolution. This leads to faster convergence and better performance.</a:t>
            </a:r>
          </a:p>
        </p:txBody>
      </p:sp>
    </p:spTree>
    <p:extLst>
      <p:ext uri="{BB962C8B-B14F-4D97-AF65-F5344CB8AC3E}">
        <p14:creationId xmlns:p14="http://schemas.microsoft.com/office/powerpoint/2010/main" val="5702531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2BFF9DFB348B418554A3E8C7BDBF5F" ma:contentTypeVersion="0" ma:contentTypeDescription="Create a new document." ma:contentTypeScope="" ma:versionID="310bdf1b28e17d604ecd9ab270eccb08">
  <xsd:schema xmlns:xsd="http://www.w3.org/2001/XMLSchema" xmlns:xs="http://www.w3.org/2001/XMLSchema" xmlns:p="http://schemas.microsoft.com/office/2006/metadata/properties" targetNamespace="http://schemas.microsoft.com/office/2006/metadata/properties" ma:root="true" ma:fieldsID="d5bdcf26f133259999730471111e8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F20F53-C816-440B-A3A1-C15801803625}"/>
</file>

<file path=customXml/itemProps2.xml><?xml version="1.0" encoding="utf-8"?>
<ds:datastoreItem xmlns:ds="http://schemas.openxmlformats.org/officeDocument/2006/customXml" ds:itemID="{11F1BE48-5426-43C3-9D42-8964E2244AB0}"/>
</file>

<file path=docProps/app.xml><?xml version="1.0" encoding="utf-8"?>
<Properties xmlns="http://schemas.openxmlformats.org/officeDocument/2006/extended-properties" xmlns:vt="http://schemas.openxmlformats.org/officeDocument/2006/docPropsVTypes">
  <Template>Office 2013 - 2022 Theme</Template>
  <TotalTime>366</TotalTime>
  <Words>779</Words>
  <Application>Microsoft Macintosh PowerPoint</Application>
  <PresentationFormat>Custom</PresentationFormat>
  <Paragraphs>222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Helvetica</vt:lpstr>
      <vt:lpstr>Helvetica Neue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Hart, David Marvin</dc:creator>
  <cp:lastModifiedBy>Hart, David Marvin</cp:lastModifiedBy>
  <cp:revision>1</cp:revision>
  <dcterms:created xsi:type="dcterms:W3CDTF">2023-12-06T14:46:23Z</dcterms:created>
  <dcterms:modified xsi:type="dcterms:W3CDTF">2023-12-06T23:45:39Z</dcterms:modified>
</cp:coreProperties>
</file>