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8" r:id="rId4"/>
    <p:sldId id="263" r:id="rId5"/>
    <p:sldId id="277" r:id="rId6"/>
    <p:sldId id="258" r:id="rId7"/>
    <p:sldId id="259" r:id="rId8"/>
    <p:sldId id="261" r:id="rId9"/>
    <p:sldId id="260" r:id="rId10"/>
    <p:sldId id="269" r:id="rId11"/>
    <p:sldId id="270" r:id="rId12"/>
    <p:sldId id="271" r:id="rId13"/>
    <p:sldId id="275" r:id="rId14"/>
    <p:sldId id="273" r:id="rId15"/>
    <p:sldId id="274" r:id="rId16"/>
    <p:sldId id="267" r:id="rId17"/>
  </p:sldIdLst>
  <p:sldSz cx="9144000" cy="5143500" type="screen16x9"/>
  <p:notesSz cx="6858000" cy="9144000"/>
  <p:embeddedFontLst>
    <p:embeddedFont>
      <p:font typeface="BN Madregot" panose="02000000000000000000" pitchFamily="2" charset="-79"/>
      <p:regular r:id="rId19"/>
    </p:embeddedFont>
    <p:embeddedFont>
      <p:font typeface="Old Standard TT" panose="020B0604020202020204" charset="0"/>
      <p:regular r:id="rId20"/>
      <p:bold r:id="rId21"/>
      <p:italic r:id="rId2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1297" autoAdjust="0"/>
  </p:normalViewPr>
  <p:slideViewPr>
    <p:cSldViewPr>
      <p:cViewPr varScale="1">
        <p:scale>
          <a:sx n="90" d="100"/>
          <a:sy n="90" d="100"/>
        </p:scale>
        <p:origin x="-57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6066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4000" b="1"/>
            </a:lvl1pPr>
            <a:lvl2pPr algn="ctr">
              <a:spcBef>
                <a:spcPts val="0"/>
              </a:spcBef>
              <a:buSzPct val="100000"/>
              <a:defRPr sz="14000" b="1"/>
            </a:lvl2pPr>
            <a:lvl3pPr algn="ctr">
              <a:spcBef>
                <a:spcPts val="0"/>
              </a:spcBef>
              <a:buSzPct val="100000"/>
              <a:defRPr sz="14000" b="1"/>
            </a:lvl3pPr>
            <a:lvl4pPr algn="ctr">
              <a:spcBef>
                <a:spcPts val="0"/>
              </a:spcBef>
              <a:buSzPct val="100000"/>
              <a:defRPr sz="14000" b="1"/>
            </a:lvl4pPr>
            <a:lvl5pPr algn="ctr">
              <a:spcBef>
                <a:spcPts val="0"/>
              </a:spcBef>
              <a:buSzPct val="100000"/>
              <a:defRPr sz="14000" b="1"/>
            </a:lvl5pPr>
            <a:lvl6pPr algn="ctr">
              <a:spcBef>
                <a:spcPts val="0"/>
              </a:spcBef>
              <a:buSzPct val="100000"/>
              <a:defRPr sz="14000" b="1"/>
            </a:lvl6pPr>
            <a:lvl7pPr algn="ctr">
              <a:spcBef>
                <a:spcPts val="0"/>
              </a:spcBef>
              <a:buSzPct val="100000"/>
              <a:defRPr sz="14000" b="1"/>
            </a:lvl7pPr>
            <a:lvl8pPr algn="ctr">
              <a:spcBef>
                <a:spcPts val="0"/>
              </a:spcBef>
              <a:buSzPct val="100000"/>
              <a:defRPr sz="14000" b="1"/>
            </a:lvl8pPr>
            <a:lvl9pPr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512700" y="1347614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000" dirty="0">
                <a:latin typeface="BN Madregot" pitchFamily="2" charset="-79"/>
                <a:cs typeface="BN Madregot" pitchFamily="2" charset="-79"/>
              </a:rPr>
              <a:t>פרויקט מקרר חכם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1">
              <a:spcBef>
                <a:spcPts val="0"/>
              </a:spcBef>
              <a:buNone/>
            </a:pPr>
            <a:r>
              <a:rPr lang="en" dirty="0">
                <a:latin typeface="BN Madregot" pitchFamily="2" charset="-79"/>
                <a:cs typeface="BN Madregot" pitchFamily="2" charset="-79"/>
              </a:rPr>
              <a:t>אבירן ג’רבי, אבירן ברדה ודולב בן שושן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99703" y="1477042"/>
            <a:ext cx="8258214" cy="33415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1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</a:pP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/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</a:t>
            </a: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מהי רשת נוירונים?</a:t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</a:t>
            </a: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יצירת </a:t>
            </a:r>
            <a:r>
              <a:rPr lang="en-US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Dataset</a:t>
            </a: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, סיווג ידני</a:t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גודל ה </a:t>
            </a:r>
            <a:r>
              <a:rPr lang="en-US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Dataset</a:t>
            </a: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/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/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/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endParaRPr dirty="0">
              <a:latin typeface="BN Madregot" pitchFamily="2" charset="-79"/>
              <a:cs typeface="BN Madregot" pitchFamily="2" charset="-79"/>
            </a:endParaRPr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2411760" y="339502"/>
            <a:ext cx="8118599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Old Standard TT"/>
              <a:buNone/>
              <a:tabLst/>
              <a:defRPr/>
            </a:pPr>
            <a:r>
              <a:rPr kumimoji="0" lang="he-IL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N Madregot" pitchFamily="2" charset="-79"/>
                <a:ea typeface="Old Standard TT"/>
                <a:cs typeface="BN Madregot" pitchFamily="2" charset="-79"/>
                <a:sym typeface="Old Standard TT"/>
              </a:rPr>
              <a:t>רשת נוירונים</a:t>
            </a:r>
            <a:endParaRPr kumimoji="0" lang="en" sz="4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N Madregot" pitchFamily="2" charset="-79"/>
              <a:ea typeface="Old Standard TT"/>
              <a:cs typeface="BN Madregot" pitchFamily="2" charset="-79"/>
              <a:sym typeface="Old Standard TT"/>
            </a:endParaRPr>
          </a:p>
        </p:txBody>
      </p:sp>
      <p:pic>
        <p:nvPicPr>
          <p:cNvPr id="4" name="תמונה 3" descr="N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3478"/>
            <a:ext cx="2651787" cy="1491630"/>
          </a:xfrm>
          <a:prstGeom prst="rect">
            <a:avLst/>
          </a:prstGeom>
        </p:spPr>
      </p:pic>
      <p:pic>
        <p:nvPicPr>
          <p:cNvPr id="1026" name="Picture 2" descr="C:\Users\Barda-A&amp;A\Google Drive\FinalProject\TypedDB\TypedNums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59" t="44464" r="8185" b="27242"/>
          <a:stretch>
            <a:fillRect/>
          </a:stretch>
        </p:blipFill>
        <p:spPr bwMode="auto">
          <a:xfrm>
            <a:off x="467544" y="1635646"/>
            <a:ext cx="1872208" cy="30243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62258" y="2110526"/>
            <a:ext cx="8258214" cy="33415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1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</a:pP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גודל כל תמונה </a:t>
            </a:r>
            <a:r>
              <a:rPr lang="en-US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46X46=2116</a:t>
            </a: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/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גודל כל </a:t>
            </a:r>
            <a:r>
              <a:rPr lang="en-US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Layer</a:t>
            </a: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/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האימון הוא תהליך </a:t>
            </a:r>
            <a:r>
              <a:rPr lang="he-IL" sz="3200" dirty="0" err="1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איטרטיבי</a:t>
            </a: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/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לאחר האימון נקבעים ערכי כל צומת</a:t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בתום האימון, בהינתן קלט הרשת חוזה מהי הספרה הסבירה ביותר  </a:t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endParaRPr dirty="0">
              <a:latin typeface="BN Madregot" pitchFamily="2" charset="-79"/>
              <a:cs typeface="BN Madregot" pitchFamily="2" charset="-79"/>
            </a:endParaRPr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683568" y="195486"/>
            <a:ext cx="8118599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Old Standard TT"/>
              <a:buNone/>
              <a:tabLst/>
              <a:defRPr/>
            </a:pPr>
            <a:r>
              <a:rPr kumimoji="0" lang="he-IL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N Madregot" pitchFamily="2" charset="-79"/>
                <a:ea typeface="Old Standard TT"/>
                <a:cs typeface="BN Madregot" pitchFamily="2" charset="-79"/>
                <a:sym typeface="Old Standard TT"/>
              </a:rPr>
              <a:t>אימון</a:t>
            </a:r>
            <a:r>
              <a:rPr kumimoji="0" lang="he-IL" sz="4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N Madregot" pitchFamily="2" charset="-79"/>
                <a:ea typeface="Old Standard TT"/>
                <a:cs typeface="BN Madregot" pitchFamily="2" charset="-79"/>
                <a:sym typeface="Old Standard TT"/>
              </a:rPr>
              <a:t> </a:t>
            </a:r>
            <a:r>
              <a:rPr kumimoji="0" lang="he-IL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N Madregot" pitchFamily="2" charset="-79"/>
                <a:ea typeface="Old Standard TT"/>
                <a:cs typeface="BN Madregot" pitchFamily="2" charset="-79"/>
                <a:sym typeface="Old Standard TT"/>
              </a:rPr>
              <a:t>רשת הנוירונים</a:t>
            </a:r>
            <a:endParaRPr kumimoji="0" lang="en" sz="4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N Madregot" pitchFamily="2" charset="-79"/>
              <a:ea typeface="Old Standard TT"/>
              <a:cs typeface="BN Madregot" pitchFamily="2" charset="-79"/>
              <a:sym typeface="Old Standard TT"/>
            </a:endParaRPr>
          </a:p>
        </p:txBody>
      </p:sp>
      <p:pic>
        <p:nvPicPr>
          <p:cNvPr id="6" name="תמונה 5" descr="N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7574"/>
            <a:ext cx="3240360" cy="233775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3"/>
          <p:cNvSpPr txBox="1">
            <a:spLocks/>
          </p:cNvSpPr>
          <p:nvPr/>
        </p:nvSpPr>
        <p:spPr>
          <a:xfrm>
            <a:off x="683568" y="195486"/>
            <a:ext cx="8118599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Old Standard TT"/>
              <a:buNone/>
              <a:tabLst/>
              <a:defRPr/>
            </a:pPr>
            <a:r>
              <a:rPr kumimoji="0" lang="he-IL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N Madregot" pitchFamily="2" charset="-79"/>
                <a:ea typeface="Old Standard TT"/>
                <a:cs typeface="BN Madregot" pitchFamily="2" charset="-79"/>
                <a:sym typeface="Old Standard TT"/>
              </a:rPr>
              <a:t>עיבוד תמונה מקדים</a:t>
            </a:r>
            <a:endParaRPr kumimoji="0" lang="en" sz="4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N Madregot" pitchFamily="2" charset="-79"/>
              <a:ea typeface="Old Standard TT"/>
              <a:cs typeface="BN Madregot" pitchFamily="2" charset="-79"/>
              <a:sym typeface="Old Standard TT"/>
            </a:endParaRPr>
          </a:p>
        </p:txBody>
      </p:sp>
      <p:pic>
        <p:nvPicPr>
          <p:cNvPr id="2050" name="Picture 2" descr="C:\Projects\FinalProjectGit\FinalsProject\DateReader\Images\1.jpg"/>
          <p:cNvPicPr>
            <a:picLocks noChangeAspect="1" noChangeArrowheads="1"/>
          </p:cNvPicPr>
          <p:nvPr/>
        </p:nvPicPr>
        <p:blipFill>
          <a:blip r:embed="rId3"/>
          <a:srcRect l="5882" t="9769" r="2941" b="12082"/>
          <a:stretch>
            <a:fillRect/>
          </a:stretch>
        </p:blipFill>
        <p:spPr bwMode="auto">
          <a:xfrm>
            <a:off x="467544" y="1491630"/>
            <a:ext cx="3627403" cy="936104"/>
          </a:xfrm>
          <a:prstGeom prst="rect">
            <a:avLst/>
          </a:prstGeom>
          <a:noFill/>
        </p:spPr>
      </p:pic>
      <p:pic>
        <p:nvPicPr>
          <p:cNvPr id="2051" name="Picture 3" descr="C:\Projects\FinalProjectGit\FinalsProject\DateReader\Images\2.jpg"/>
          <p:cNvPicPr>
            <a:picLocks noChangeAspect="1" noChangeArrowheads="1"/>
          </p:cNvPicPr>
          <p:nvPr/>
        </p:nvPicPr>
        <p:blipFill>
          <a:blip r:embed="rId4"/>
          <a:srcRect l="5791" t="13444" r="4445" b="9617"/>
          <a:stretch>
            <a:fillRect/>
          </a:stretch>
        </p:blipFill>
        <p:spPr bwMode="auto">
          <a:xfrm>
            <a:off x="467544" y="3219822"/>
            <a:ext cx="3627403" cy="936104"/>
          </a:xfrm>
          <a:prstGeom prst="rect">
            <a:avLst/>
          </a:prstGeom>
          <a:noFill/>
        </p:spPr>
      </p:pic>
      <p:pic>
        <p:nvPicPr>
          <p:cNvPr id="2052" name="Picture 4" descr="C:\Projects\FinalProjectGit\FinalsProject\DateReader\Images\3.jpg"/>
          <p:cNvPicPr>
            <a:picLocks noChangeAspect="1" noChangeArrowheads="1"/>
          </p:cNvPicPr>
          <p:nvPr/>
        </p:nvPicPr>
        <p:blipFill>
          <a:blip r:embed="rId5"/>
          <a:srcRect l="5474" t="9091" r="5843" b="13182"/>
          <a:stretch>
            <a:fillRect/>
          </a:stretch>
        </p:blipFill>
        <p:spPr bwMode="auto">
          <a:xfrm>
            <a:off x="4860032" y="1491630"/>
            <a:ext cx="3851920" cy="1016479"/>
          </a:xfrm>
          <a:prstGeom prst="rect">
            <a:avLst/>
          </a:prstGeom>
          <a:noFill/>
        </p:spPr>
      </p:pic>
      <p:pic>
        <p:nvPicPr>
          <p:cNvPr id="2053" name="Picture 5" descr="C:\Projects\FinalProjectGit\FinalsProject\DateReader\Images\4.jpg"/>
          <p:cNvPicPr>
            <a:picLocks noChangeAspect="1" noChangeArrowheads="1"/>
          </p:cNvPicPr>
          <p:nvPr/>
        </p:nvPicPr>
        <p:blipFill>
          <a:blip r:embed="rId6"/>
          <a:srcRect l="5196" t="8628" r="5059" b="12931"/>
          <a:stretch>
            <a:fillRect/>
          </a:stretch>
        </p:blipFill>
        <p:spPr bwMode="auto">
          <a:xfrm>
            <a:off x="4860032" y="3147814"/>
            <a:ext cx="4090054" cy="1076331"/>
          </a:xfrm>
          <a:prstGeom prst="rect">
            <a:avLst/>
          </a:prstGeom>
          <a:noFill/>
        </p:spPr>
      </p:pic>
      <p:sp>
        <p:nvSpPr>
          <p:cNvPr id="22" name="חץ למטה 21"/>
          <p:cNvSpPr/>
          <p:nvPr/>
        </p:nvSpPr>
        <p:spPr>
          <a:xfrm>
            <a:off x="2123728" y="2571750"/>
            <a:ext cx="144016" cy="288032"/>
          </a:xfrm>
          <a:prstGeom prst="downArrow">
            <a:avLst>
              <a:gd name="adj1" fmla="val 36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 למטה 23"/>
          <p:cNvSpPr/>
          <p:nvPr/>
        </p:nvSpPr>
        <p:spPr>
          <a:xfrm rot="13223387">
            <a:off x="4355976" y="2787774"/>
            <a:ext cx="144016" cy="288032"/>
          </a:xfrm>
          <a:prstGeom prst="downArrow">
            <a:avLst>
              <a:gd name="adj1" fmla="val 36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חץ למטה 24"/>
          <p:cNvSpPr/>
          <p:nvPr/>
        </p:nvSpPr>
        <p:spPr>
          <a:xfrm>
            <a:off x="6876256" y="2643758"/>
            <a:ext cx="144016" cy="288032"/>
          </a:xfrm>
          <a:prstGeom prst="downArrow">
            <a:avLst>
              <a:gd name="adj1" fmla="val 36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3"/>
          <p:cNvSpPr txBox="1">
            <a:spLocks/>
          </p:cNvSpPr>
          <p:nvPr/>
        </p:nvSpPr>
        <p:spPr>
          <a:xfrm>
            <a:off x="683568" y="195486"/>
            <a:ext cx="8118599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Clr>
                <a:schemeClr val="accent1"/>
              </a:buClr>
              <a:buSzPct val="100000"/>
              <a:defRPr/>
            </a:pPr>
            <a:r>
              <a:rPr lang="he-IL" sz="4400" dirty="0" smtClean="0">
                <a:solidFill>
                  <a:schemeClr val="accent1"/>
                </a:solidFill>
                <a:latin typeface="BN Madregot" pitchFamily="2" charset="-79"/>
                <a:ea typeface="Old Standard TT"/>
                <a:cs typeface="BN Madregot" pitchFamily="2" charset="-79"/>
                <a:sym typeface="Old Standard TT"/>
              </a:rPr>
              <a:t>פירוק אובייקטים מהתמונה</a:t>
            </a:r>
            <a:endParaRPr lang="en" sz="4400" dirty="0">
              <a:solidFill>
                <a:schemeClr val="accent1"/>
              </a:solidFill>
              <a:latin typeface="BN Madregot" pitchFamily="2" charset="-79"/>
              <a:ea typeface="Old Standard TT"/>
              <a:cs typeface="BN Madregot" pitchFamily="2" charset="-79"/>
              <a:sym typeface="Old Standard TT"/>
            </a:endParaRPr>
          </a:p>
        </p:txBody>
      </p:sp>
      <p:pic>
        <p:nvPicPr>
          <p:cNvPr id="2054" name="Picture 6" descr="C:\Projects\FinalProjectGit\FinalsProject\DateReader\Images\5.jpg"/>
          <p:cNvPicPr>
            <a:picLocks noChangeAspect="1" noChangeArrowheads="1"/>
          </p:cNvPicPr>
          <p:nvPr/>
        </p:nvPicPr>
        <p:blipFill>
          <a:blip r:embed="rId3"/>
          <a:srcRect l="5433" t="13533" r="4925" b="12846"/>
          <a:stretch>
            <a:fillRect/>
          </a:stretch>
        </p:blipFill>
        <p:spPr bwMode="auto">
          <a:xfrm>
            <a:off x="899592" y="987574"/>
            <a:ext cx="6989012" cy="1728192"/>
          </a:xfrm>
          <a:prstGeom prst="rect">
            <a:avLst/>
          </a:prstGeom>
          <a:noFill/>
        </p:spPr>
      </p:pic>
      <p:pic>
        <p:nvPicPr>
          <p:cNvPr id="2055" name="Picture 7" descr="C:\Projects\FinalProjectGit\FinalsProject\DateReader\Images\6.jpg"/>
          <p:cNvPicPr>
            <a:picLocks noChangeAspect="1" noChangeArrowheads="1"/>
          </p:cNvPicPr>
          <p:nvPr/>
        </p:nvPicPr>
        <p:blipFill>
          <a:blip r:embed="rId4"/>
          <a:srcRect l="40377" t="5877" r="40261" b="11236"/>
          <a:stretch>
            <a:fillRect/>
          </a:stretch>
        </p:blipFill>
        <p:spPr bwMode="auto">
          <a:xfrm>
            <a:off x="1259632" y="3219822"/>
            <a:ext cx="1396912" cy="1800464"/>
          </a:xfrm>
          <a:prstGeom prst="rect">
            <a:avLst/>
          </a:prstGeom>
          <a:noFill/>
        </p:spPr>
      </p:pic>
      <p:pic>
        <p:nvPicPr>
          <p:cNvPr id="2056" name="Picture 8" descr="C:\Projects\FinalProjectGit\FinalsProject\DateReader\Images\7.jpg"/>
          <p:cNvPicPr>
            <a:picLocks noChangeAspect="1" noChangeArrowheads="1"/>
          </p:cNvPicPr>
          <p:nvPr/>
        </p:nvPicPr>
        <p:blipFill>
          <a:blip r:embed="rId5"/>
          <a:srcRect l="37558" t="5839" r="37486" b="11274"/>
          <a:stretch>
            <a:fillRect/>
          </a:stretch>
        </p:blipFill>
        <p:spPr bwMode="auto">
          <a:xfrm>
            <a:off x="5148064" y="3219822"/>
            <a:ext cx="1779662" cy="1779662"/>
          </a:xfrm>
          <a:prstGeom prst="rect">
            <a:avLst/>
          </a:prstGeom>
          <a:noFill/>
        </p:spPr>
      </p:pic>
      <p:sp>
        <p:nvSpPr>
          <p:cNvPr id="21" name="חץ למטה 20"/>
          <p:cNvSpPr/>
          <p:nvPr/>
        </p:nvSpPr>
        <p:spPr>
          <a:xfrm>
            <a:off x="1835696" y="2787774"/>
            <a:ext cx="144016" cy="288032"/>
          </a:xfrm>
          <a:prstGeom prst="downArrow">
            <a:avLst>
              <a:gd name="adj1" fmla="val 36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חץ למטה 17"/>
          <p:cNvSpPr/>
          <p:nvPr/>
        </p:nvSpPr>
        <p:spPr>
          <a:xfrm rot="16200000">
            <a:off x="3851920" y="3867894"/>
            <a:ext cx="144016" cy="288032"/>
          </a:xfrm>
          <a:prstGeom prst="downArrow">
            <a:avLst>
              <a:gd name="adj1" fmla="val 36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62258" y="987574"/>
            <a:ext cx="8258214" cy="41044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1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</a:pP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כל אובייקט שפורק מהתמונה מוזן</a:t>
            </a:r>
            <a:r>
              <a:rPr lang="en-US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/>
            </a:r>
            <a:br>
              <a:rPr lang="en-US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לרשת הנוירונים</a:t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הרשת מבצעת פרדיקציה לכל </a:t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אובייקט</a:t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מורכב תאריך</a:t>
            </a:r>
            <a:endParaRPr dirty="0">
              <a:latin typeface="BN Madregot" pitchFamily="2" charset="-79"/>
              <a:cs typeface="BN Madregot" pitchFamily="2" charset="-79"/>
            </a:endParaRPr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683568" y="195486"/>
            <a:ext cx="8118599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Old Standard TT"/>
              <a:buNone/>
              <a:tabLst/>
              <a:defRPr/>
            </a:pPr>
            <a:r>
              <a:rPr kumimoji="0" lang="he-IL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N Madregot" pitchFamily="2" charset="-79"/>
                <a:ea typeface="Old Standard TT"/>
                <a:cs typeface="BN Madregot" pitchFamily="2" charset="-79"/>
                <a:sym typeface="Old Standard TT"/>
              </a:rPr>
              <a:t>סיווג כל אובייקט</a:t>
            </a:r>
            <a:endParaRPr kumimoji="0" lang="en" sz="4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N Madregot" pitchFamily="2" charset="-79"/>
              <a:ea typeface="Old Standard TT"/>
              <a:cs typeface="BN Madregot" pitchFamily="2" charset="-79"/>
              <a:sym typeface="Old Standard TT"/>
            </a:endParaRPr>
          </a:p>
        </p:txBody>
      </p:sp>
      <p:pic>
        <p:nvPicPr>
          <p:cNvPr id="4" name="Picture 8" descr="C:\Projects\FinalProjectGit\FinalsProject\DateReader\Images\7.jpg"/>
          <p:cNvPicPr>
            <a:picLocks noChangeAspect="1" noChangeArrowheads="1"/>
          </p:cNvPicPr>
          <p:nvPr/>
        </p:nvPicPr>
        <p:blipFill>
          <a:blip r:embed="rId3"/>
          <a:srcRect l="37558" t="5839" r="37486" b="11274"/>
          <a:stretch>
            <a:fillRect/>
          </a:stretch>
        </p:blipFill>
        <p:spPr bwMode="auto">
          <a:xfrm>
            <a:off x="611560" y="1707654"/>
            <a:ext cx="1779662" cy="177966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62258" y="987574"/>
            <a:ext cx="8258214" cy="41044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1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</a:pP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איכות התמונה</a:t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אובייקטים מחוברים</a:t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ספרות לא רציפות</a:t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- רעשים גדולים בתמונה</a:t>
            </a:r>
            <a:endParaRPr dirty="0">
              <a:latin typeface="BN Madregot" pitchFamily="2" charset="-79"/>
              <a:cs typeface="BN Madregot" pitchFamily="2" charset="-79"/>
            </a:endParaRPr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683568" y="195486"/>
            <a:ext cx="8118599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Old Standard TT"/>
              <a:buNone/>
              <a:tabLst/>
              <a:defRPr/>
            </a:pPr>
            <a:r>
              <a:rPr kumimoji="0" lang="he-IL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N Madregot" pitchFamily="2" charset="-79"/>
                <a:ea typeface="Old Standard TT"/>
                <a:cs typeface="BN Madregot" pitchFamily="2" charset="-79"/>
                <a:sym typeface="Old Standard TT"/>
              </a:rPr>
              <a:t>רגישויות של המערכת</a:t>
            </a:r>
            <a:endParaRPr kumimoji="0" lang="en" sz="4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N Madregot" pitchFamily="2" charset="-79"/>
              <a:ea typeface="Old Standard TT"/>
              <a:cs typeface="BN Madregot" pitchFamily="2" charset="-79"/>
              <a:sym typeface="Old Standard T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3147814"/>
            <a:ext cx="300859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779662"/>
            <a:ext cx="372908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7624" y="1059582"/>
            <a:ext cx="172182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3"/>
          <p:cNvSpPr txBox="1">
            <a:spLocks/>
          </p:cNvSpPr>
          <p:nvPr/>
        </p:nvSpPr>
        <p:spPr>
          <a:xfrm>
            <a:off x="645418" y="1923678"/>
            <a:ext cx="8118599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Old Standard TT"/>
              <a:buNone/>
              <a:tabLst/>
              <a:defRPr/>
            </a:pPr>
            <a:r>
              <a:rPr kumimoji="0" lang="he-IL" sz="1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N Madregot" pitchFamily="2" charset="-79"/>
                <a:ea typeface="Old Standard TT"/>
                <a:cs typeface="BN Madregot" pitchFamily="2" charset="-79"/>
                <a:sym typeface="Old Standard TT"/>
              </a:rPr>
              <a:t>שאלות?</a:t>
            </a:r>
            <a:endParaRPr kumimoji="0" lang="en" sz="16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N Madregot" pitchFamily="2" charset="-79"/>
              <a:ea typeface="Old Standard TT"/>
              <a:cs typeface="BN Madregot" pitchFamily="2" charset="-79"/>
              <a:sym typeface="Old Standard T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BN Madregot" pitchFamily="2" charset="-79"/>
                <a:cs typeface="BN Madregot" pitchFamily="2" charset="-79"/>
              </a:rPr>
              <a:t>הרעיון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BN Madregot" pitchFamily="2" charset="-79"/>
                <a:cs typeface="BN Madregot" pitchFamily="2" charset="-79"/>
              </a:rPr>
              <a:t>ניהול מלאי המזון </a:t>
            </a:r>
            <a:r>
              <a:rPr lang="en" dirty="0" smtClean="0">
                <a:latin typeface="BN Madregot" pitchFamily="2" charset="-79"/>
                <a:cs typeface="BN Madregot" pitchFamily="2" charset="-79"/>
              </a:rPr>
              <a:t/>
            </a:r>
            <a:br>
              <a:rPr lang="en" dirty="0" smtClean="0">
                <a:latin typeface="BN Madregot" pitchFamily="2" charset="-79"/>
                <a:cs typeface="BN Madregot" pitchFamily="2" charset="-79"/>
              </a:rPr>
            </a:br>
            <a:r>
              <a:rPr lang="en" dirty="0" smtClean="0">
                <a:latin typeface="BN Madregot" pitchFamily="2" charset="-79"/>
                <a:cs typeface="BN Madregot" pitchFamily="2" charset="-79"/>
              </a:rPr>
              <a:t>הביתי </a:t>
            </a:r>
            <a:r>
              <a:rPr lang="en" dirty="0">
                <a:latin typeface="BN Madregot" pitchFamily="2" charset="-79"/>
                <a:cs typeface="BN Madregot" pitchFamily="2" charset="-79"/>
              </a:rPr>
              <a:t>באופן חכם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 rtl="1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he-IL" dirty="0" smtClean="0">
                <a:latin typeface="BN Madregot" pitchFamily="2" charset="-79"/>
                <a:cs typeface="BN Madregot" pitchFamily="2" charset="-79"/>
              </a:rPr>
              <a:t>ניהול רשימת הקניות לבית</a:t>
            </a:r>
          </a:p>
          <a:p>
            <a:pPr algn="r" rtl="1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he-IL" dirty="0" smtClean="0">
                <a:latin typeface="BN Madregot" pitchFamily="2" charset="-79"/>
                <a:cs typeface="BN Madregot" pitchFamily="2" charset="-79"/>
              </a:rPr>
              <a:t>מניעת בזבוז</a:t>
            </a:r>
          </a:p>
          <a:p>
            <a:pPr algn="r" rtl="1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he-IL" dirty="0" smtClean="0">
                <a:latin typeface="BN Madregot" pitchFamily="2" charset="-79"/>
                <a:cs typeface="BN Madregot" pitchFamily="2" charset="-79"/>
              </a:rPr>
              <a:t>התראה על תפוגה של מוצר</a:t>
            </a:r>
          </a:p>
          <a:p>
            <a:pPr algn="r" rtl="1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he-IL" dirty="0" smtClean="0">
                <a:latin typeface="BN Madregot" pitchFamily="2" charset="-79"/>
                <a:cs typeface="BN Madregot" pitchFamily="2" charset="-79"/>
              </a:rPr>
              <a:t>שליטה על מלאי המזון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e-IL" dirty="0" smtClean="0">
                <a:latin typeface="BN Madregot" pitchFamily="2" charset="-79"/>
                <a:cs typeface="BN Madregot" pitchFamily="2" charset="-79"/>
              </a:rPr>
              <a:t>הכיצד?</a:t>
            </a:r>
            <a:endParaRPr lang="en" dirty="0">
              <a:latin typeface="BN Madregot" pitchFamily="2" charset="-79"/>
              <a:cs typeface="BN Madregot" pitchFamily="2" charset="-79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 rtl="1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he-IL" dirty="0" smtClean="0">
                <a:latin typeface="BN Madregot" pitchFamily="2" charset="-79"/>
                <a:cs typeface="BN Madregot" pitchFamily="2" charset="-79"/>
              </a:rPr>
              <a:t>אפליקציה </a:t>
            </a:r>
            <a:r>
              <a:rPr lang="he-IL" dirty="0" err="1" smtClean="0">
                <a:latin typeface="BN Madregot" pitchFamily="2" charset="-79"/>
                <a:cs typeface="BN Madregot" pitchFamily="2" charset="-79"/>
              </a:rPr>
              <a:t>לסמארטפון</a:t>
            </a:r>
            <a:endParaRPr lang="he-IL" dirty="0" smtClean="0">
              <a:latin typeface="BN Madregot" pitchFamily="2" charset="-79"/>
              <a:cs typeface="BN Madregot" pitchFamily="2" charset="-79"/>
            </a:endParaRPr>
          </a:p>
          <a:p>
            <a:pPr algn="r" rtl="1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he-IL" dirty="0" smtClean="0">
                <a:latin typeface="BN Madregot" pitchFamily="2" charset="-79"/>
                <a:cs typeface="BN Madregot" pitchFamily="2" charset="-79"/>
              </a:rPr>
              <a:t>צילום ברקוד לזיהוי המוצר</a:t>
            </a:r>
          </a:p>
          <a:p>
            <a:pPr algn="r" rtl="1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he-IL" dirty="0" smtClean="0">
                <a:latin typeface="BN Madregot" pitchFamily="2" charset="-79"/>
                <a:cs typeface="BN Madregot" pitchFamily="2" charset="-79"/>
              </a:rPr>
              <a:t>צילום תאריך התפוגה</a:t>
            </a:r>
          </a:p>
        </p:txBody>
      </p:sp>
    </p:spTree>
    <p:extLst>
      <p:ext uri="{BB962C8B-B14F-4D97-AF65-F5344CB8AC3E}">
        <p14:creationId xmlns:p14="http://schemas.microsoft.com/office/powerpoint/2010/main" val="38480145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411760" y="267494"/>
            <a:ext cx="5976664" cy="82325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Technologies</a:t>
            </a:r>
            <a:endParaRPr lang="en" dirty="0"/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" sz="2000" dirty="0" smtClean="0">
              <a:solidFill>
                <a:schemeClr val="lt2"/>
              </a:solidFill>
              <a:latin typeface="Old Standard TT"/>
              <a:ea typeface="Old Standard TT"/>
              <a:cs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" sz="2000" dirty="0" smtClean="0">
                <a:solidFill>
                  <a:schemeClr val="lt2"/>
                </a:solidFill>
                <a:latin typeface="Old Standard TT"/>
                <a:ea typeface="Old Standard TT"/>
                <a:cs typeface="Old Standard TT"/>
              </a:rPr>
              <a:t>Mysql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chemeClr val="lt2"/>
                </a:solidFill>
                <a:latin typeface="Old Standard TT"/>
                <a:ea typeface="Old Standard TT"/>
                <a:cs typeface="Old Standard TT"/>
              </a:rPr>
              <a:t>J</a:t>
            </a:r>
            <a:r>
              <a:rPr lang="en" sz="2000" dirty="0" smtClean="0">
                <a:solidFill>
                  <a:schemeClr val="lt2"/>
                </a:solidFill>
                <a:latin typeface="Old Standard TT"/>
                <a:ea typeface="Old Standard TT"/>
                <a:cs typeface="Old Standard TT"/>
              </a:rPr>
              <a:t>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chemeClr val="lt2"/>
                </a:solidFill>
                <a:latin typeface="Old Standard TT"/>
                <a:ea typeface="Old Standard TT"/>
                <a:cs typeface="Old Standard TT"/>
              </a:rPr>
              <a:t>J</a:t>
            </a:r>
            <a:r>
              <a:rPr lang="en" sz="2000" dirty="0" smtClean="0">
                <a:solidFill>
                  <a:schemeClr val="lt2"/>
                </a:solidFill>
                <a:latin typeface="Old Standard TT"/>
                <a:ea typeface="Old Standard TT"/>
                <a:cs typeface="Old Standard TT"/>
              </a:rPr>
              <a:t>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" sz="2000" dirty="0" smtClean="0">
                <a:solidFill>
                  <a:schemeClr val="lt2"/>
                </a:solidFill>
                <a:latin typeface="Old Standard TT"/>
                <a:ea typeface="Old Standard TT"/>
                <a:cs typeface="Old Standard TT"/>
              </a:rPr>
              <a:t>MVC design</a:t>
            </a:r>
            <a:endParaRPr lang="en" sz="2000" dirty="0" smtClean="0">
              <a:solidFill>
                <a:schemeClr val="lt2"/>
              </a:solidFill>
              <a:latin typeface="Old Standard TT"/>
              <a:ea typeface="Old Standard TT"/>
              <a:cs typeface="Old Standard TT"/>
            </a:endParaRPr>
          </a:p>
        </p:txBody>
      </p:sp>
      <p:sp>
        <p:nvSpPr>
          <p:cNvPr id="8" name="Shape 103"/>
          <p:cNvSpPr txBox="1">
            <a:spLocks/>
          </p:cNvSpPr>
          <p:nvPr/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defRPr/>
            </a:pPr>
            <a:endParaRPr lang="en" sz="2000" dirty="0" smtClean="0">
              <a:solidFill>
                <a:schemeClr val="lt2"/>
              </a:solidFill>
              <a:latin typeface="Old Standard TT"/>
              <a:ea typeface="Old Standard TT"/>
              <a:cs typeface="Old Standard TT"/>
            </a:endParaRPr>
          </a:p>
          <a:p>
            <a:pPr lvl="0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lt2"/>
                </a:solidFill>
                <a:latin typeface="Old Standard TT"/>
                <a:ea typeface="Old Standard TT"/>
                <a:cs typeface="Old Standard TT"/>
              </a:rPr>
              <a:t>Android application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lt2"/>
                </a:solidFill>
                <a:latin typeface="Old Standard TT"/>
                <a:ea typeface="Old Standard TT"/>
                <a:cs typeface="Old Standard TT"/>
              </a:rPr>
              <a:t>Material design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sz="2000" dirty="0" err="1" smtClean="0">
                <a:solidFill>
                  <a:schemeClr val="lt2"/>
                </a:solidFill>
                <a:latin typeface="Old Standard TT"/>
                <a:ea typeface="Old Standard TT"/>
                <a:cs typeface="Old Standard TT"/>
              </a:rPr>
              <a:t>Matlab</a:t>
            </a:r>
            <a:endParaRPr lang="en-US" sz="2000" dirty="0" smtClean="0">
              <a:solidFill>
                <a:schemeClr val="lt2"/>
              </a:solidFill>
              <a:latin typeface="Old Standard TT"/>
              <a:ea typeface="Old Standard TT"/>
              <a:cs typeface="Old Standard TT"/>
            </a:endParaRPr>
          </a:p>
          <a:p>
            <a:pPr lvl="0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lt2"/>
                </a:solidFill>
                <a:latin typeface="Old Standard TT"/>
                <a:ea typeface="Old Standard TT"/>
                <a:cs typeface="Old Standard TT"/>
              </a:rPr>
              <a:t>Neural Network</a:t>
            </a:r>
          </a:p>
          <a:p>
            <a:pPr lvl="0"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lt2"/>
              </a:solidFill>
              <a:latin typeface="Old Standard TT"/>
              <a:ea typeface="Old Standard TT"/>
              <a:cs typeface="Old Standard TT"/>
            </a:endParaRPr>
          </a:p>
          <a:p>
            <a:pPr lvl="0">
              <a:buFont typeface="Arial" pitchFamily="34" charset="0"/>
              <a:buChar char="•"/>
              <a:defRPr/>
            </a:pPr>
            <a:endParaRPr lang="en" sz="2000" dirty="0" smtClean="0">
              <a:solidFill>
                <a:schemeClr val="lt2"/>
              </a:solidFill>
              <a:latin typeface="Old Standard TT"/>
              <a:ea typeface="Old Standard TT"/>
              <a:cs typeface="Old Standard TT"/>
            </a:endParaRPr>
          </a:p>
          <a:p>
            <a:pPr>
              <a:buFontTx/>
              <a:buNone/>
            </a:pPr>
            <a:endParaRPr lang="en" sz="2000" dirty="0" smtClean="0">
              <a:solidFill>
                <a:schemeClr val="lt2"/>
              </a:solidFill>
              <a:latin typeface="Old Standard TT"/>
              <a:ea typeface="Old Standard TT"/>
              <a:cs typeface="Old Standard T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12700" y="1810350"/>
            <a:ext cx="8118599" cy="152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dirty="0" smtClean="0"/>
              <a:t>Usage </a:t>
            </a:r>
            <a:r>
              <a:rPr lang="en-US" dirty="0" smtClean="0"/>
              <a:t>Flow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347646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arda\Downloads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1726"/>
            <a:ext cx="2370037" cy="42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arda\Downloads\AhL_F31RfEXIm7kE4XYQmMq6tWe6fs7MMDrgIGMWixO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915566"/>
            <a:ext cx="4675673" cy="263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arda\Downloads\AqhyytO7i2HpXSpqaXWEffvsMdEQ_6Q8gHFYvq3tvdw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12" y="524827"/>
            <a:ext cx="2389683" cy="424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Barda\Downloads\AlGMumT-lFVbghx8ZU0UeHhPR77YBPrEyWae-9v0_t2V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48" y="638839"/>
            <a:ext cx="2515008" cy="447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Barda\Downloads\AuyS2CWk2UCLoId251Iug9wAprzXcg8L8AqvcHTKluH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84" y="638839"/>
            <a:ext cx="2124062" cy="377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arda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834737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arda\Desktop\mobile-device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" r="68590"/>
          <a:stretch/>
        </p:blipFill>
        <p:spPr bwMode="auto">
          <a:xfrm>
            <a:off x="2483768" y="2024825"/>
            <a:ext cx="708192" cy="124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arda\Desktop\small_bottle_of_milk_0515-1007-1003-1923_SMU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0" y="2111960"/>
            <a:ext cx="598176" cy="10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חץ למטה 8"/>
          <p:cNvSpPr/>
          <p:nvPr/>
        </p:nvSpPr>
        <p:spPr>
          <a:xfrm rot="16200000">
            <a:off x="1643717" y="2308100"/>
            <a:ext cx="295326" cy="576064"/>
          </a:xfrm>
          <a:prstGeom prst="downArrow">
            <a:avLst>
              <a:gd name="adj1" fmla="val 36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9" name="Picture 5" descr="C:\Users\Barda\Desktop\220px-UPC-A-0360002914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1" y="3385778"/>
            <a:ext cx="1341437" cy="9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jects\FinalProjectGit\FinalsProject\DateReader\Images\1.jpg"/>
          <p:cNvPicPr>
            <a:picLocks noChangeAspect="1" noChangeArrowheads="1"/>
          </p:cNvPicPr>
          <p:nvPr/>
        </p:nvPicPr>
        <p:blipFill>
          <a:blip r:embed="rId7"/>
          <a:srcRect l="5882" t="9769" r="2941" b="12082"/>
          <a:stretch>
            <a:fillRect/>
          </a:stretch>
        </p:blipFill>
        <p:spPr bwMode="auto">
          <a:xfrm>
            <a:off x="160993" y="1401120"/>
            <a:ext cx="1297230" cy="334769"/>
          </a:xfrm>
          <a:prstGeom prst="rect">
            <a:avLst/>
          </a:prstGeom>
          <a:noFill/>
        </p:spPr>
      </p:pic>
      <p:sp>
        <p:nvSpPr>
          <p:cNvPr id="14" name="מלבן מעוגל 13"/>
          <p:cNvSpPr/>
          <p:nvPr/>
        </p:nvSpPr>
        <p:spPr>
          <a:xfrm>
            <a:off x="6876256" y="863900"/>
            <a:ext cx="1152128" cy="47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processing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מעוגל 15"/>
          <p:cNvSpPr/>
          <p:nvPr/>
        </p:nvSpPr>
        <p:spPr>
          <a:xfrm>
            <a:off x="6918247" y="2358303"/>
            <a:ext cx="1152128" cy="47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classifying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7" name="מלבן מעוגל 16"/>
          <p:cNvSpPr/>
          <p:nvPr/>
        </p:nvSpPr>
        <p:spPr>
          <a:xfrm>
            <a:off x="6876256" y="3849741"/>
            <a:ext cx="1152128" cy="47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 object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030" name="Picture 6" descr="C:\Users\Barda\Desktop\downloa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94" y="238980"/>
            <a:ext cx="621649" cy="67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חץ למטה 21"/>
          <p:cNvSpPr/>
          <p:nvPr/>
        </p:nvSpPr>
        <p:spPr>
          <a:xfrm rot="16200000">
            <a:off x="3735793" y="2308100"/>
            <a:ext cx="295326" cy="576064"/>
          </a:xfrm>
          <a:prstGeom prst="downArrow">
            <a:avLst>
              <a:gd name="adj1" fmla="val 36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4" name="Picture 2" descr="C:\Projects\FinalProjectGit\FinalsProject\DateReader\Images\1.jpg"/>
          <p:cNvPicPr>
            <a:picLocks noChangeAspect="1" noChangeArrowheads="1"/>
          </p:cNvPicPr>
          <p:nvPr/>
        </p:nvPicPr>
        <p:blipFill>
          <a:blip r:embed="rId7"/>
          <a:srcRect l="5882" t="9769" r="2941" b="12082"/>
          <a:stretch>
            <a:fillRect/>
          </a:stretch>
        </p:blipFill>
        <p:spPr bwMode="auto">
          <a:xfrm rot="19217862">
            <a:off x="5948464" y="1082907"/>
            <a:ext cx="580990" cy="149933"/>
          </a:xfrm>
          <a:prstGeom prst="rect">
            <a:avLst/>
          </a:prstGeom>
          <a:noFill/>
        </p:spPr>
      </p:pic>
      <p:pic>
        <p:nvPicPr>
          <p:cNvPr id="25" name="Picture 5" descr="C:\Users\Barda\Desktop\220px-UPC-A-03600029145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" t="84288" r="2388" b="3482"/>
          <a:stretch/>
        </p:blipFill>
        <p:spPr bwMode="auto">
          <a:xfrm>
            <a:off x="3245964" y="2931790"/>
            <a:ext cx="1266825" cy="11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חץ למטה 25"/>
          <p:cNvSpPr/>
          <p:nvPr/>
        </p:nvSpPr>
        <p:spPr>
          <a:xfrm rot="8646790">
            <a:off x="4267120" y="1051523"/>
            <a:ext cx="295326" cy="576064"/>
          </a:xfrm>
          <a:prstGeom prst="downArrow">
            <a:avLst>
              <a:gd name="adj1" fmla="val 36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חץ למטה 26"/>
          <p:cNvSpPr/>
          <p:nvPr/>
        </p:nvSpPr>
        <p:spPr>
          <a:xfrm rot="13760699">
            <a:off x="6248269" y="1148178"/>
            <a:ext cx="295326" cy="576064"/>
          </a:xfrm>
          <a:prstGeom prst="downArrow">
            <a:avLst>
              <a:gd name="adj1" fmla="val 36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חץ למטה 27"/>
          <p:cNvSpPr/>
          <p:nvPr/>
        </p:nvSpPr>
        <p:spPr>
          <a:xfrm>
            <a:off x="7314900" y="1527414"/>
            <a:ext cx="295326" cy="576064"/>
          </a:xfrm>
          <a:prstGeom prst="downArrow">
            <a:avLst>
              <a:gd name="adj1" fmla="val 36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חץ למטה 28"/>
          <p:cNvSpPr/>
          <p:nvPr/>
        </p:nvSpPr>
        <p:spPr>
          <a:xfrm>
            <a:off x="7314900" y="3012513"/>
            <a:ext cx="295326" cy="576064"/>
          </a:xfrm>
          <a:prstGeom prst="downArrow">
            <a:avLst>
              <a:gd name="adj1" fmla="val 36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חץ למטה 29"/>
          <p:cNvSpPr/>
          <p:nvPr/>
        </p:nvSpPr>
        <p:spPr>
          <a:xfrm rot="8340707">
            <a:off x="6335306" y="3329843"/>
            <a:ext cx="295326" cy="576064"/>
          </a:xfrm>
          <a:prstGeom prst="downArrow">
            <a:avLst>
              <a:gd name="adj1" fmla="val 36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512700" y="1810350"/>
            <a:ext cx="8118599" cy="152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Algorithmics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90250" y="1059582"/>
            <a:ext cx="8258214" cy="33415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1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</a:pP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שלב מקדים: אימון רשת נוירונים</a:t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עיבוד תמונה מקדים</a:t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פירוק אובייקטים מהתמונה</a:t>
            </a:r>
            <a:b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</a:br>
            <a:r>
              <a:rPr lang="he-IL" sz="3200" dirty="0" smtClean="0">
                <a:solidFill>
                  <a:schemeClr val="dk1"/>
                </a:solidFill>
                <a:latin typeface="BN Madregot" pitchFamily="2" charset="-79"/>
                <a:ea typeface="Arial"/>
                <a:cs typeface="BN Madregot" pitchFamily="2" charset="-79"/>
                <a:sym typeface="Arial"/>
              </a:rPr>
              <a:t>שימוש ברשת נוירונים לצורך סיווג כל אובייקט</a:t>
            </a:r>
            <a:endParaRPr dirty="0">
              <a:latin typeface="BN Madregot" pitchFamily="2" charset="-79"/>
              <a:cs typeface="BN Madregot" pitchFamily="2" charset="-79"/>
            </a:endParaRPr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539552" y="267494"/>
            <a:ext cx="8118599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Old Standard TT"/>
              <a:buNone/>
              <a:tabLst/>
              <a:defRPr/>
            </a:pPr>
            <a:r>
              <a:rPr kumimoji="0" lang="he-IL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N Madregot" pitchFamily="2" charset="-79"/>
                <a:ea typeface="Old Standard TT"/>
                <a:cs typeface="BN Madregot" pitchFamily="2" charset="-79"/>
                <a:sym typeface="Old Standard TT"/>
              </a:rPr>
              <a:t>שלבים</a:t>
            </a:r>
            <a:r>
              <a:rPr kumimoji="0" lang="he-IL" sz="4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N Madregot" pitchFamily="2" charset="-79"/>
                <a:ea typeface="Old Standard TT"/>
                <a:cs typeface="BN Madregot" pitchFamily="2" charset="-79"/>
                <a:sym typeface="Old Standard TT"/>
              </a:rPr>
              <a:t> בהפקת תאריך מתמונה</a:t>
            </a:r>
            <a:endParaRPr kumimoji="0" lang="en" sz="4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N Madregot" pitchFamily="2" charset="-79"/>
              <a:ea typeface="Old Standard TT"/>
              <a:cs typeface="BN Madregot" pitchFamily="2" charset="-79"/>
              <a:sym typeface="Old Standard T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108</Words>
  <Application>Microsoft Office PowerPoint</Application>
  <PresentationFormat>‫הצגה על המסך (16:9)</PresentationFormat>
  <Paragraphs>43</Paragraphs>
  <Slides>16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0" baseType="lpstr">
      <vt:lpstr>Arial</vt:lpstr>
      <vt:lpstr>BN Madregot</vt:lpstr>
      <vt:lpstr>Old Standard TT</vt:lpstr>
      <vt:lpstr>paperback</vt:lpstr>
      <vt:lpstr>פרויקט מקרר חכם</vt:lpstr>
      <vt:lpstr>הרעיון</vt:lpstr>
      <vt:lpstr>הכיצד?</vt:lpstr>
      <vt:lpstr>Technologies</vt:lpstr>
      <vt:lpstr>Usage Flow</vt:lpstr>
      <vt:lpstr>מצגת של PowerPoint</vt:lpstr>
      <vt:lpstr>מצגת של PowerPoint</vt:lpstr>
      <vt:lpstr>Algorithmics</vt:lpstr>
      <vt:lpstr>שלב מקדים: אימון רשת נוירונים עיבוד תמונה מקדים פירוק אובייקטים מהתמונה שימוש ברשת נוירונים לצורך סיווג כל אובייקט</vt:lpstr>
      <vt:lpstr> - מהי רשת נוירונים? - יצירת Dataset, סיווג ידני - גודל ה Dataset   </vt:lpstr>
      <vt:lpstr>- גודל כל תמונה 46X46=2116 - גודל כל Layer - האימון הוא תהליך איטרטיבי - לאחר האימון נקבעים ערכי כל צומת - בתום האימון, בהינתן קלט הרשת חוזה מהי הספרה הסבירה ביותר   </vt:lpstr>
      <vt:lpstr>מצגת של PowerPoint</vt:lpstr>
      <vt:lpstr>מצגת של PowerPoint</vt:lpstr>
      <vt:lpstr>- כל אובייקט שפורק מהתמונה מוזן לרשת הנוירונים - הרשת מבצעת פרדיקציה לכל  אובייקט - מורכב תאריך</vt:lpstr>
      <vt:lpstr>- איכות התמונה - אובייקטים מחוברים - ספרות לא רציפות - רעשים גדולים בתמונה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מקרר חכם</dc:title>
  <dc:creator>Barda-A&amp;A</dc:creator>
  <cp:lastModifiedBy>Barda</cp:lastModifiedBy>
  <cp:revision>46</cp:revision>
  <dcterms:modified xsi:type="dcterms:W3CDTF">2015-12-02T20:02:12Z</dcterms:modified>
</cp:coreProperties>
</file>