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9" r:id="rId1"/>
  </p:sldMasterIdLst>
  <p:notesMasterIdLst>
    <p:notesMasterId r:id="rId14"/>
  </p:notesMasterIdLst>
  <p:sldIdLst>
    <p:sldId id="256" r:id="rId2"/>
    <p:sldId id="257" r:id="rId3"/>
    <p:sldId id="258" r:id="rId4"/>
    <p:sldId id="259" r:id="rId5"/>
    <p:sldId id="264" r:id="rId6"/>
    <p:sldId id="265" r:id="rId7"/>
    <p:sldId id="260" r:id="rId8"/>
    <p:sldId id="261" r:id="rId9"/>
    <p:sldId id="262" r:id="rId10"/>
    <p:sldId id="266" r:id="rId11"/>
    <p:sldId id="267" r:id="rId12"/>
    <p:sldId id="268" r:id="rId13"/>
  </p:sldIdLst>
  <p:sldSz cx="12192000" cy="6858000"/>
  <p:notesSz cx="6858000" cy="91440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78" d="100"/>
          <a:sy n="78" d="100"/>
        </p:scale>
        <p:origin x="878" y="62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775FFE6-382F-4A1D-908F-F6926333AD76}" type="datetimeFigureOut">
              <a:rPr lang="en-IL" smtClean="0"/>
              <a:t>09/09/2025</a:t>
            </a:fld>
            <a:endParaRPr lang="en-IL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L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L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73D377-AC1E-4C2D-A8BA-66E07A8BFC45}" type="slidenum">
              <a:rPr lang="en-IL" smtClean="0"/>
              <a:t>‹#›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2768209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E73D377-AC1E-4C2D-A8BA-66E07A8BFC45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9397395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: Shape 6">
            <a:extLst>
              <a:ext uri="{FF2B5EF4-FFF2-40B4-BE49-F238E27FC236}">
                <a16:creationId xmlns:a16="http://schemas.microsoft.com/office/drawing/2014/main" id="{EA67E988-5919-57BB-C7DE-D3EAD38A30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70" y="6209925"/>
            <a:ext cx="11155680" cy="45719"/>
          </a:xfrm>
          <a:custGeom>
            <a:avLst/>
            <a:gdLst>
              <a:gd name="connsiteX0" fmla="*/ 0 w 8715708"/>
              <a:gd name="connsiteY0" fmla="*/ 0 h 45719"/>
              <a:gd name="connsiteX1" fmla="*/ 3694525 w 8715708"/>
              <a:gd name="connsiteY1" fmla="*/ 0 h 45719"/>
              <a:gd name="connsiteX2" fmla="*/ 5021183 w 8715708"/>
              <a:gd name="connsiteY2" fmla="*/ 0 h 45719"/>
              <a:gd name="connsiteX3" fmla="*/ 8715708 w 8715708"/>
              <a:gd name="connsiteY3" fmla="*/ 0 h 45719"/>
              <a:gd name="connsiteX4" fmla="*/ 8715708 w 8715708"/>
              <a:gd name="connsiteY4" fmla="*/ 45719 h 45719"/>
              <a:gd name="connsiteX5" fmla="*/ 5021183 w 8715708"/>
              <a:gd name="connsiteY5" fmla="*/ 45719 h 45719"/>
              <a:gd name="connsiteX6" fmla="*/ 3694525 w 8715708"/>
              <a:gd name="connsiteY6" fmla="*/ 45719 h 45719"/>
              <a:gd name="connsiteX7" fmla="*/ 0 w 8715708"/>
              <a:gd name="connsiteY7" fmla="*/ 45719 h 4571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715708" h="45719">
                <a:moveTo>
                  <a:pt x="0" y="0"/>
                </a:moveTo>
                <a:lnTo>
                  <a:pt x="3694525" y="0"/>
                </a:lnTo>
                <a:lnTo>
                  <a:pt x="5021183" y="0"/>
                </a:lnTo>
                <a:lnTo>
                  <a:pt x="8715708" y="0"/>
                </a:lnTo>
                <a:lnTo>
                  <a:pt x="8715708" y="45719"/>
                </a:lnTo>
                <a:lnTo>
                  <a:pt x="5021183" y="45719"/>
                </a:lnTo>
                <a:lnTo>
                  <a:pt x="3694525" y="45719"/>
                </a:lnTo>
                <a:lnTo>
                  <a:pt x="0" y="4571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B2327B2-BA4B-2C04-0751-5CB63D4AA42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3429000"/>
          </a:xfrm>
        </p:spPr>
        <p:txBody>
          <a:bodyPr anchor="t">
            <a:normAutofit/>
          </a:bodyPr>
          <a:lstStyle>
            <a:lvl1pPr algn="l">
              <a:defRPr sz="7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7201176-DC7A-4C3D-3D8F-352526DA7B5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4480560"/>
            <a:ext cx="7104888" cy="1399032"/>
          </a:xfrm>
        </p:spPr>
        <p:txBody>
          <a:bodyPr anchor="b">
            <a:normAutofit/>
          </a:bodyPr>
          <a:lstStyle>
            <a:lvl1pPr marL="0" indent="0" algn="l">
              <a:buNone/>
              <a:defRPr sz="2200" i="1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7DC221-9A2E-7459-102F-C3CFB27CC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0C50CD-E178-4744-9B35-B2F624D6C5E9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020671-6F7D-3A03-EEC1-661A87F96F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453D3A-E0F9-8386-2A6C-96671FBB1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48CC95F-0247-41B6-91CF-DC97C76A708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5290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31A28D7-6581-4956-AAE3-9104804DF5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1208" y="978408"/>
            <a:ext cx="11155680" cy="146304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CFCCA4-57A4-08A1-FC45-D2BBA66FA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1208" y="2578608"/>
            <a:ext cx="11155680" cy="37673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FAA0F4-2442-8D45-3C3D-1B8F55C8683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521208" y="6419088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fld id="{E80C50CD-E178-4744-9B35-B2F624D6C5E9}" type="datetimeFigureOut">
              <a:rPr lang="en-US" smtClean="0"/>
              <a:pPr/>
              <a:t>9/9/2025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E03785E-FB42-1D54-92AC-D0A61A8FAB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521208" y="100584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CC9CF34-1274-DB45-4809-90E5D244A9A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457432" y="6419088"/>
            <a:ext cx="64008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/>
                </a:solidFill>
              </a:defRPr>
            </a:lvl1pPr>
          </a:lstStyle>
          <a:p>
            <a:fld id="{148CC95F-0247-41B6-91CF-DC97C76A7088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74A975B-A886-5202-0489-6965514A0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7869" y="508090"/>
            <a:ext cx="11153214" cy="149279"/>
          </a:xfrm>
          <a:custGeom>
            <a:avLst/>
            <a:gdLst>
              <a:gd name="connsiteX0" fmla="*/ 0 w 8085002"/>
              <a:gd name="connsiteY0" fmla="*/ 0 h 149279"/>
              <a:gd name="connsiteX1" fmla="*/ 8085002 w 8085002"/>
              <a:gd name="connsiteY1" fmla="*/ 0 h 149279"/>
              <a:gd name="connsiteX2" fmla="*/ 8085002 w 8085002"/>
              <a:gd name="connsiteY2" fmla="*/ 149279 h 149279"/>
              <a:gd name="connsiteX3" fmla="*/ 0 w 8085002"/>
              <a:gd name="connsiteY3" fmla="*/ 149279 h 149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8085002" h="149279">
                <a:moveTo>
                  <a:pt x="0" y="0"/>
                </a:moveTo>
                <a:lnTo>
                  <a:pt x="8085002" y="0"/>
                </a:lnTo>
                <a:lnTo>
                  <a:pt x="8085002" y="149279"/>
                </a:lnTo>
                <a:lnTo>
                  <a:pt x="0" y="14927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24729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</p:sldLayoutIdLst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400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roialus/Playing_with_Fire_2-Earlang" TargetMode="External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www.youtube.com/watch?v=TxYgup0ygwM" TargetMode="Externa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jp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F9FFCE1-E057-415B-A971-88EC7E22AF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799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785668-3136-7A99-BB24-15D16FBCE5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22899" y="4571999"/>
            <a:ext cx="4811218" cy="1958945"/>
          </a:xfrm>
        </p:spPr>
        <p:txBody>
          <a:bodyPr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000" dirty="0"/>
              <a:t>Concurrent and Distributed Programming 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Dr. Yehuda Ben-Shimol</a:t>
            </a:r>
          </a:p>
          <a:p>
            <a:pPr>
              <a:lnSpc>
                <a:spcPct val="100000"/>
              </a:lnSpc>
            </a:pPr>
            <a:r>
              <a:rPr lang="en-US" sz="2000" dirty="0" err="1"/>
              <a:t>Mr</a:t>
            </a:r>
            <a:r>
              <a:rPr lang="en-US" sz="2000" dirty="0"/>
              <a:t> Guy Perets</a:t>
            </a:r>
          </a:p>
          <a:p>
            <a:pPr>
              <a:lnSpc>
                <a:spcPct val="100000"/>
              </a:lnSpc>
            </a:pPr>
            <a:r>
              <a:rPr lang="en-US" sz="2000" dirty="0"/>
              <a:t>Authors – Dolev Eisenberg and Roi Alus</a:t>
            </a:r>
          </a:p>
          <a:p>
            <a:pPr>
              <a:lnSpc>
                <a:spcPct val="100000"/>
              </a:lnSpc>
            </a:pPr>
            <a:br>
              <a:rPr lang="en-US" sz="2000" i="0" dirty="0"/>
            </a:br>
            <a:endParaRPr lang="en-IL" sz="2000" dirty="0"/>
          </a:p>
          <a:p>
            <a:pPr>
              <a:lnSpc>
                <a:spcPct val="100000"/>
              </a:lnSpc>
            </a:pPr>
            <a:endParaRPr lang="en-IL" sz="20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2C335F7-F61C-4EB4-80F2-4B1438FE66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17868" y="508090"/>
            <a:ext cx="3465576" cy="14927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 descr="A logo with text and explosion&#10;&#10;AI-generated content may be incorrect.">
            <a:extLst>
              <a:ext uri="{FF2B5EF4-FFF2-40B4-BE49-F238E27FC236}">
                <a16:creationId xmlns:a16="http://schemas.microsoft.com/office/drawing/2014/main" id="{89160DA0-7864-C132-18B4-C4C342C9536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273" t="23083" r="8135" b="30036"/>
          <a:stretch>
            <a:fillRect/>
          </a:stretch>
        </p:blipFill>
        <p:spPr>
          <a:xfrm>
            <a:off x="4371704" y="657369"/>
            <a:ext cx="7293594" cy="3994894"/>
          </a:xfrm>
          <a:prstGeom prst="rect">
            <a:avLst/>
          </a:prstGeom>
          <a:noFill/>
        </p:spPr>
      </p:pic>
      <p:sp>
        <p:nvSpPr>
          <p:cNvPr id="20" name="Rectangle 19">
            <a:extLst>
              <a:ext uri="{FF2B5EF4-FFF2-40B4-BE49-F238E27FC236}">
                <a16:creationId xmlns:a16="http://schemas.microsoft.com/office/drawing/2014/main" id="{D58401B5-5F1B-4D21-9AC3-AAEC8D3665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371704" y="6300216"/>
            <a:ext cx="7293604" cy="45719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367800B-21B3-D416-E94F-DE8457188E0D}"/>
              </a:ext>
            </a:extLst>
          </p:cNvPr>
          <p:cNvSpPr txBox="1"/>
          <p:nvPr/>
        </p:nvSpPr>
        <p:spPr>
          <a:xfrm>
            <a:off x="10540180" y="5638049"/>
            <a:ext cx="2393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i="1" u="sng" dirty="0">
                <a:hlinkClick r:id="rId3"/>
              </a:rPr>
              <a:t>Git</a:t>
            </a:r>
            <a:endParaRPr lang="en-US" sz="2000" i="1" dirty="0"/>
          </a:p>
          <a:p>
            <a:r>
              <a:rPr lang="en-US" sz="2000" i="1" u="sng" dirty="0" err="1">
                <a:hlinkClick r:id="rId4"/>
              </a:rPr>
              <a:t>Youtube</a:t>
            </a:r>
            <a:endParaRPr lang="en-US" sz="2000" i="1" dirty="0"/>
          </a:p>
        </p:txBody>
      </p:sp>
    </p:spTree>
    <p:extLst>
      <p:ext uri="{BB962C8B-B14F-4D97-AF65-F5344CB8AC3E}">
        <p14:creationId xmlns:p14="http://schemas.microsoft.com/office/powerpoint/2010/main" val="407877714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86E4E-D22E-6CC4-12DE-959B2A829AA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968379"/>
          </a:xfrm>
        </p:spPr>
        <p:txBody>
          <a:bodyPr>
            <a:normAutofit/>
          </a:bodyPr>
          <a:lstStyle/>
          <a:p>
            <a:r>
              <a:rPr lang="en-US" sz="4400" dirty="0"/>
              <a:t>Fault Tolerance</a:t>
            </a:r>
            <a:endParaRPr lang="en-IL" sz="4400" dirty="0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687E503-65BA-AB88-8590-9F1BA27139F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40251" y="1270721"/>
            <a:ext cx="4608871" cy="46088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ubtitle 3">
            <a:extLst>
              <a:ext uri="{FF2B5EF4-FFF2-40B4-BE49-F238E27FC236}">
                <a16:creationId xmlns:a16="http://schemas.microsoft.com/office/drawing/2014/main" id="{7A28EB87-09AF-9DAA-B110-EE42185F06C5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642878" y="2397531"/>
            <a:ext cx="5899257" cy="20629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/>
              <a:t>Crash Detection: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CN monitors all GN processes.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If a GN PID dies → trigger recovery.</a:t>
            </a:r>
            <a:endParaRPr kumimoji="0" lang="en-IL" altLang="en-IL" sz="240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126801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C934C-A473-B622-C4AD-20AE718438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712740"/>
          </a:xfrm>
        </p:spPr>
        <p:txBody>
          <a:bodyPr>
            <a:noAutofit/>
          </a:bodyPr>
          <a:lstStyle/>
          <a:p>
            <a:r>
              <a:rPr lang="en-US" sz="4400" dirty="0"/>
              <a:t>Fault Tolerance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893DE80-96CC-08D6-01BA-3FAF1A58156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2303255"/>
            <a:ext cx="8229502" cy="256612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/>
              <a:t>Node Selection 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CN picks new host node with least load </a:t>
            </a:r>
            <a:br>
              <a:rPr lang="en-GB" sz="2400" dirty="0"/>
            </a:br>
            <a:r>
              <a:rPr lang="en-GB" sz="2400" dirty="0"/>
              <a:t>(load balance). 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Ensures fair distribution of GNs.</a:t>
            </a:r>
            <a:endParaRPr lang="en-IL" sz="2400" i="0" dirty="0"/>
          </a:p>
        </p:txBody>
      </p:sp>
      <p:pic>
        <p:nvPicPr>
          <p:cNvPr id="5" name="Picture 4" descr="A person sitting at a desk with his finger on his face&#10;&#10;AI-generated content may be incorrect.">
            <a:extLst>
              <a:ext uri="{FF2B5EF4-FFF2-40B4-BE49-F238E27FC236}">
                <a16:creationId xmlns:a16="http://schemas.microsoft.com/office/drawing/2014/main" id="{AD8549D2-8183-4651-7EB0-58DEAAD3F34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1299" y="1135723"/>
            <a:ext cx="3812032" cy="490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8200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930324-88E8-4E7A-6894-1CDBDDD704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840560"/>
          </a:xfrm>
        </p:spPr>
        <p:txBody>
          <a:bodyPr>
            <a:normAutofit/>
          </a:bodyPr>
          <a:lstStyle/>
          <a:p>
            <a:r>
              <a:rPr lang="en-US" sz="4400" dirty="0"/>
              <a:t>Fault Tolerance</a:t>
            </a:r>
            <a:endParaRPr lang="en-IL" sz="4400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094981D9-787A-3A1A-CA9F-9D16BB1160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3171002"/>
            <a:ext cx="8229502" cy="2566121"/>
          </a:xfrm>
        </p:spPr>
        <p:txBody>
          <a:bodyPr>
            <a:noAutofit/>
          </a:bodyPr>
          <a:lstStyle/>
          <a:p>
            <a:pPr lvl="0" eaLnBrk="0" fontAlgn="base" hangingPunct="0">
              <a:lnSpc>
                <a:spcPct val="2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sz="2400" b="1" i="0" dirty="0"/>
              <a:t>Recovery Steps: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CN Distributes crashed GN's </a:t>
            </a:r>
            <a:r>
              <a:rPr lang="en-GB" sz="2400" dirty="0" err="1"/>
              <a:t>mnesia</a:t>
            </a:r>
            <a:r>
              <a:rPr lang="en-GB" sz="2400" dirty="0"/>
              <a:t> tables to new host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GN initializes in recovery mode, replicating the GNs responsibilities based on stored game-state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GB" sz="2400" dirty="0"/>
              <a:t>GN updates all new PIDS of processes in </a:t>
            </a:r>
            <a:r>
              <a:rPr lang="en-GB" sz="2400" dirty="0" err="1"/>
              <a:t>mnesia</a:t>
            </a:r>
            <a:r>
              <a:rPr lang="en-GB" sz="2400" dirty="0"/>
              <a:t> tables (tiles, bombs, players, power-ups)</a:t>
            </a:r>
          </a:p>
          <a:p>
            <a:pPr marL="742950" lvl="1" indent="-285750"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Courier New" panose="02070309020205020404" pitchFamily="49" charset="0"/>
              <a:buChar char="o"/>
            </a:pPr>
            <a:r>
              <a:rPr lang="en-US" sz="2400" dirty="0"/>
              <a:t>CN updates GN PID references</a:t>
            </a:r>
            <a:endParaRPr lang="en-IL" sz="2400" i="0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889E360-FEDC-5175-26F1-79768316B18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01921" y="2459740"/>
            <a:ext cx="2868871" cy="24857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0113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8D6BAC-0BBE-A905-1395-6F83185AB30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811063"/>
          </a:xfrm>
        </p:spPr>
        <p:txBody>
          <a:bodyPr>
            <a:normAutofit fontScale="90000"/>
          </a:bodyPr>
          <a:lstStyle/>
          <a:p>
            <a:r>
              <a:rPr lang="en-US" sz="4800" dirty="0"/>
              <a:t>Multiplayer Arena Battle Game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D1D6C2-2626-7B41-E6F0-2B60741685C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15112" y="1219200"/>
            <a:ext cx="10205786" cy="4198276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lang="en-GB" b="1" i="0" dirty="0"/>
              <a:t>Objective:</a:t>
            </a:r>
            <a:r>
              <a:rPr lang="en-GB" i="0" dirty="0"/>
              <a:t> </a:t>
            </a:r>
            <a:br>
              <a:rPr lang="en-GB" i="0" dirty="0"/>
            </a:br>
            <a:endParaRPr lang="en-GB" i="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i="0" dirty="0"/>
              <a:t>Be the last player standing! </a:t>
            </a:r>
            <a:br>
              <a:rPr lang="en-GB" i="0" dirty="0"/>
            </a:br>
            <a:r>
              <a:rPr lang="en-GB" i="0" dirty="0"/>
              <a:t>Navigate through a maze-like arena, </a:t>
            </a:r>
            <a:br>
              <a:rPr lang="en-GB" i="0" dirty="0"/>
            </a:br>
            <a:r>
              <a:rPr lang="en-GB" i="0" dirty="0"/>
              <a:t>strategically place bombs to destroy </a:t>
            </a:r>
            <a:br>
              <a:rPr lang="en-GB" i="0" dirty="0"/>
            </a:br>
            <a:r>
              <a:rPr lang="en-GB" i="0" dirty="0"/>
              <a:t>obstacles and eliminate opponents. </a:t>
            </a:r>
            <a:br>
              <a:rPr lang="en-GB" i="0" dirty="0"/>
            </a:br>
            <a:endParaRPr lang="en-GB" i="0" dirty="0"/>
          </a:p>
          <a:p>
            <a:pPr marL="800100" lvl="1" indent="-342900" algn="l">
              <a:lnSpc>
                <a:spcPct val="100000"/>
              </a:lnSpc>
              <a:buFont typeface="Wingdings" panose="05000000000000000000" pitchFamily="2" charset="2"/>
              <a:buChar char="v"/>
            </a:pPr>
            <a:r>
              <a:rPr lang="en-GB" i="0" dirty="0"/>
              <a:t>Each player starts with 3 lives,</a:t>
            </a:r>
            <a:br>
              <a:rPr lang="en-GB" i="0" dirty="0"/>
            </a:br>
            <a:r>
              <a:rPr lang="en-GB" i="0" dirty="0"/>
              <a:t> lose all your lives and you're out of the game.</a:t>
            </a:r>
          </a:p>
          <a:p>
            <a:endParaRPr lang="en-GB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A2CFD7C-9543-4785-1770-4BE32BB58A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63458" y="1727535"/>
            <a:ext cx="4133807" cy="41520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4841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8E33EB-3543-9A4B-37B4-9206614F207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850392"/>
          </a:xfrm>
        </p:spPr>
        <p:txBody>
          <a:bodyPr>
            <a:normAutofit/>
          </a:bodyPr>
          <a:lstStyle/>
          <a:p>
            <a:r>
              <a:rPr lang="en-US" sz="4800" dirty="0"/>
              <a:t>The Map</a:t>
            </a:r>
            <a:endParaRPr lang="en-IL" sz="48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037FFB8-1D28-700C-99DF-A54E9B4FA22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1828800"/>
            <a:ext cx="7049631" cy="4050792"/>
          </a:xfrm>
        </p:spPr>
        <p:txBody>
          <a:bodyPr/>
          <a:lstStyle/>
          <a:p>
            <a:r>
              <a:rPr lang="en-US" i="0" dirty="0"/>
              <a:t>The map is generated by using Steiner Tree algorithm, making sure there is a way to get from one player to all others.</a:t>
            </a:r>
          </a:p>
          <a:p>
            <a:r>
              <a:rPr lang="en-US" b="1" i="0" dirty="0"/>
              <a:t>Tiles: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One-hit tiles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Two-hit tiles 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Non-destructible walls</a:t>
            </a:r>
            <a:endParaRPr lang="en-IL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799F558-D2F0-C5A5-FF50-0914B1AD91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6530" y="4743805"/>
            <a:ext cx="327688" cy="32006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FAE92FB3-19AA-6C29-4306-F54F0D8323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6698" y="5166906"/>
            <a:ext cx="320068" cy="304826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0546152-2E56-77B7-841E-AE7D4651A8B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66866" y="5576501"/>
            <a:ext cx="320068" cy="342930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FF4AC128-0377-8CE4-6C55-7CBBA119A80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390243" y="2195275"/>
            <a:ext cx="4170039" cy="30147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211833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BB03F5-B703-2852-786C-063376C696A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781566"/>
          </a:xfrm>
        </p:spPr>
        <p:txBody>
          <a:bodyPr>
            <a:normAutofit/>
          </a:bodyPr>
          <a:lstStyle/>
          <a:p>
            <a:r>
              <a:rPr lang="en-US" sz="4400" dirty="0"/>
              <a:t>Power-Ups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276D3F6-5D4F-DCAB-43A1-210549FEE2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6" y="2143431"/>
            <a:ext cx="10431929" cy="3736161"/>
          </a:xfrm>
        </p:spPr>
        <p:txBody>
          <a:bodyPr>
            <a:normAutofit fontScale="92500" lnSpcReduction="10000"/>
          </a:bodyPr>
          <a:lstStyle/>
          <a:p>
            <a:r>
              <a:rPr lang="en-GB" i="0" dirty="0"/>
              <a:t>Strategic power-ups spawn after tiles are destroyed to enhance your abilities: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Extra Bomb</a:t>
            </a:r>
            <a:r>
              <a:rPr lang="en-US" i="0" dirty="0"/>
              <a:t> - Allows placing multiple bombs simultaneously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Extra Life</a:t>
            </a:r>
            <a:r>
              <a:rPr lang="en-US" i="0" dirty="0"/>
              <a:t> - Adds one additional life point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Freeze Bomb</a:t>
            </a:r>
            <a:r>
              <a:rPr lang="en-US" i="0" dirty="0"/>
              <a:t> - Delays bomb explosion timing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Increase Radius</a:t>
            </a:r>
            <a:r>
              <a:rPr lang="en-US" i="0" dirty="0"/>
              <a:t> - Expands bomb blast radius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Speed</a:t>
            </a:r>
            <a:r>
              <a:rPr lang="en-US" i="0" dirty="0"/>
              <a:t> - Increases player movement speed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Phase</a:t>
            </a:r>
            <a:r>
              <a:rPr lang="en-US" i="0" dirty="0"/>
              <a:t> - Walk through bombs without collision</a:t>
            </a:r>
          </a:p>
          <a:p>
            <a:pPr marL="800100" lvl="1" indent="-34290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1" i="0" dirty="0"/>
              <a:t>Remote</a:t>
            </a:r>
            <a:r>
              <a:rPr lang="en-US" i="0" dirty="0"/>
              <a:t> - Manual bomb detonation instead of timer-based</a:t>
            </a:r>
          </a:p>
          <a:p>
            <a:endParaRPr lang="en-IL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FF7AF70-D4AD-F3F4-71BF-8F3F29D805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3730" y="2153264"/>
            <a:ext cx="387010" cy="41387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F13378B-6A32-471C-083E-8DC3AB4646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47" y="2648094"/>
            <a:ext cx="439893" cy="42181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0DF16F10-AD0B-131B-605F-C06015D0B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4802" y="3069909"/>
            <a:ext cx="495986" cy="47742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3B0DF84-913C-BEB0-8BA2-1FB8FCB8526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53931" y="3599919"/>
            <a:ext cx="506905" cy="477424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014FEF-90A4-8E93-F538-6E1BA90C69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7173" y="4077343"/>
            <a:ext cx="595180" cy="477424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E1A13379-D17C-4030-1142-FC9B49CE9D8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13349" y="4551702"/>
            <a:ext cx="409377" cy="47742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C8CF0396-857F-F118-26A2-4A7F6D42E9B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53931" y="5023336"/>
            <a:ext cx="526138" cy="4268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91407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5D359-D9DC-B867-8CF5-DA3C52B1F9E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Game Statistics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DF358C9-3039-E090-AFE8-E3755D4495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7" y="2172929"/>
            <a:ext cx="7521580" cy="3706663"/>
          </a:xfrm>
        </p:spPr>
        <p:txBody>
          <a:bodyPr>
            <a:normAutofit/>
          </a:bodyPr>
          <a:lstStyle/>
          <a:p>
            <a:r>
              <a:rPr lang="en-US" i="0" dirty="0"/>
              <a:t>The game keeps player statistics during the game.</a:t>
            </a:r>
          </a:p>
          <a:p>
            <a:r>
              <a:rPr lang="en-US" i="0" dirty="0"/>
              <a:t>Those are the statistics of each player that are displayed on left side of the screen: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i="0" dirty="0"/>
              <a:t>Life – The remaining life of the player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i="0" dirty="0"/>
              <a:t>Bombs – The amount of bombs that can be placed at the same time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i="0" dirty="0"/>
              <a:t>Radius – The radius of the bomb explosion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r>
              <a:rPr lang="en-US" dirty="0"/>
              <a:t>Abilities – The power-ups the player have</a:t>
            </a:r>
            <a:br>
              <a:rPr lang="en-US" i="0" dirty="0"/>
            </a:br>
            <a:endParaRPr lang="en-IL" i="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BB69C-7029-3F49-A919-74ECD3E2F8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52979" y="1025231"/>
            <a:ext cx="1813717" cy="48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25908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F5593D-53C7-624C-B8E2-45CF9CBB78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73240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Node Types</a:t>
            </a:r>
            <a:endParaRPr lang="en-IL" sz="4400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4768281-716C-ABDB-2406-0CF7BBEC1F2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21208" y="2871019"/>
            <a:ext cx="7570740" cy="429659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i="0" dirty="0"/>
              <a:t>The game has 2 types of nodes: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CN Sever (Central Node) – The safe node that manages the main communication and fault tolerance of the game</a:t>
            </a:r>
          </a:p>
          <a:p>
            <a:pPr marL="800100" lvl="1" indent="-342900" algn="l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/>
              <a:t>GN Server (Game Node) – The user node, in charge of a player and a quarter of the map</a:t>
            </a:r>
          </a:p>
          <a:p>
            <a:pPr lvl="1" algn="l"/>
            <a:br>
              <a:rPr lang="en-US" dirty="0"/>
            </a:br>
            <a:endParaRPr lang="en-US" dirty="0"/>
          </a:p>
          <a:p>
            <a:r>
              <a:rPr lang="en-US" i="0" dirty="0"/>
              <a:t>Estimated number of processes: 250 to 500+.</a:t>
            </a:r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endParaRPr lang="en-US" dirty="0"/>
          </a:p>
          <a:p>
            <a:pPr marL="800100" lvl="1" indent="-342900" algn="l">
              <a:buFont typeface="Courier New" panose="02070309020205020404" pitchFamily="49" charset="0"/>
              <a:buChar char="o"/>
            </a:pPr>
            <a:endParaRPr lang="en-US" dirty="0"/>
          </a:p>
          <a:p>
            <a:pPr lvl="1" algn="l"/>
            <a:endParaRPr lang="en-IL" i="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002A302-A23A-4C32-4DB1-64F610D0AE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7101" y="2221365"/>
            <a:ext cx="2095682" cy="25529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91077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4F034D-4784-E4E7-9BE4-E9CDADEEB2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732405"/>
          </a:xfrm>
        </p:spPr>
        <p:txBody>
          <a:bodyPr>
            <a:normAutofit fontScale="90000"/>
          </a:bodyPr>
          <a:lstStyle/>
          <a:p>
            <a:r>
              <a:rPr lang="en-US" sz="4400" dirty="0"/>
              <a:t>Game Architecture </a:t>
            </a:r>
            <a:endParaRPr lang="en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491ED45-4EB2-FE01-217E-4B9AE9C567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3599" y="1557091"/>
            <a:ext cx="7983794" cy="4495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509440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6E9B36-C5DA-1E5E-9CBE-C5C5B316F1D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8"/>
            <a:ext cx="11155680" cy="840560"/>
          </a:xfrm>
        </p:spPr>
        <p:txBody>
          <a:bodyPr>
            <a:normAutofit/>
          </a:bodyPr>
          <a:lstStyle/>
          <a:p>
            <a:r>
              <a:rPr lang="en-US" sz="4400" dirty="0"/>
              <a:t>Graphics Logic</a:t>
            </a:r>
            <a:endParaRPr lang="en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5F189A2-581F-5409-2000-4AD60D86E8C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34066" y="1729620"/>
            <a:ext cx="9347812" cy="3956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177326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0CFB17-0864-BA39-6930-3FFCADB33F8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21208" y="978407"/>
            <a:ext cx="11155680" cy="742237"/>
          </a:xfrm>
        </p:spPr>
        <p:txBody>
          <a:bodyPr>
            <a:noAutofit/>
          </a:bodyPr>
          <a:lstStyle/>
          <a:p>
            <a:r>
              <a:rPr lang="en-US" sz="4400" dirty="0"/>
              <a:t>Message Flow</a:t>
            </a:r>
            <a:endParaRPr lang="en-IL" sz="44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838F573-76B9-CE52-1F30-9773F61678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59403" y="746151"/>
            <a:ext cx="6083735" cy="5365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42664380"/>
      </p:ext>
    </p:extLst>
  </p:cSld>
  <p:clrMapOvr>
    <a:masterClrMapping/>
  </p:clrMapOvr>
</p:sld>
</file>

<file path=ppt/theme/theme1.xml><?xml version="1.0" encoding="utf-8"?>
<a:theme xmlns:a="http://schemas.openxmlformats.org/drawingml/2006/main" name="GestaltVTI">
  <a:themeElements>
    <a:clrScheme name="Gestalt">
      <a:dk1>
        <a:srgbClr val="000000"/>
      </a:dk1>
      <a:lt1>
        <a:sysClr val="window" lastClr="FFFFFF"/>
      </a:lt1>
      <a:dk2>
        <a:srgbClr val="262626"/>
      </a:dk2>
      <a:lt2>
        <a:srgbClr val="F7F7F7"/>
      </a:lt2>
      <a:accent1>
        <a:srgbClr val="EBA000"/>
      </a:accent1>
      <a:accent2>
        <a:srgbClr val="00BAC8"/>
      </a:accent2>
      <a:accent3>
        <a:srgbClr val="E64823"/>
      </a:accent3>
      <a:accent4>
        <a:srgbClr val="4D5AFF"/>
      </a:accent4>
      <a:accent5>
        <a:srgbClr val="FE5D21"/>
      </a:accent5>
      <a:accent6>
        <a:srgbClr val="00C777"/>
      </a:accent6>
      <a:hlink>
        <a:srgbClr val="2998E3"/>
      </a:hlink>
      <a:folHlink>
        <a:srgbClr val="939393"/>
      </a:folHlink>
    </a:clrScheme>
    <a:fontScheme name="Gestalt">
      <a:majorFont>
        <a:latin typeface="Bierstadt"/>
        <a:ea typeface=""/>
        <a:cs typeface=""/>
      </a:majorFont>
      <a:minorFont>
        <a:latin typeface="Bierstad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GestaltVTI" id="{4F87C71D-53D1-4B71-BF97-FD0EA4B25665}" vid="{A110AFC4-8D8A-4C02-8885-7BA370B379B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1577</TotalTime>
  <Words>405</Words>
  <Application>Microsoft Office PowerPoint</Application>
  <PresentationFormat>Widescreen</PresentationFormat>
  <Paragraphs>58</Paragraphs>
  <Slides>12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Aptos</vt:lpstr>
      <vt:lpstr>Arial</vt:lpstr>
      <vt:lpstr>Bierstadt</vt:lpstr>
      <vt:lpstr>Courier New</vt:lpstr>
      <vt:lpstr>Wingdings</vt:lpstr>
      <vt:lpstr>GestaltVTI</vt:lpstr>
      <vt:lpstr>PowerPoint Presentation</vt:lpstr>
      <vt:lpstr>Multiplayer Arena Battle Game</vt:lpstr>
      <vt:lpstr>The Map</vt:lpstr>
      <vt:lpstr>Power-Ups</vt:lpstr>
      <vt:lpstr>Game Statistics</vt:lpstr>
      <vt:lpstr>Node Types</vt:lpstr>
      <vt:lpstr>Game Architecture </vt:lpstr>
      <vt:lpstr>Graphics Logic</vt:lpstr>
      <vt:lpstr>Message Flow</vt:lpstr>
      <vt:lpstr>Fault Tolerance</vt:lpstr>
      <vt:lpstr>Fault Tolerance</vt:lpstr>
      <vt:lpstr>Fault Tolerance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רועי אלוס</dc:creator>
  <cp:lastModifiedBy>רועי אלוס</cp:lastModifiedBy>
  <cp:revision>16</cp:revision>
  <dcterms:created xsi:type="dcterms:W3CDTF">2025-09-07T16:39:53Z</dcterms:created>
  <dcterms:modified xsi:type="dcterms:W3CDTF">2025-09-09T18:43:44Z</dcterms:modified>
</cp:coreProperties>
</file>