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291" r:id="rId2"/>
    <p:sldId id="325" r:id="rId3"/>
    <p:sldId id="321" r:id="rId4"/>
    <p:sldId id="327" r:id="rId5"/>
    <p:sldId id="317" r:id="rId6"/>
    <p:sldId id="326" r:id="rId7"/>
    <p:sldId id="328" r:id="rId8"/>
    <p:sldId id="329" r:id="rId9"/>
    <p:sldId id="316" r:id="rId10"/>
    <p:sldId id="315" r:id="rId11"/>
    <p:sldId id="318" r:id="rId12"/>
    <p:sldId id="319" r:id="rId13"/>
  </p:sldIdLst>
  <p:sldSz cx="9144000" cy="6858000" type="screen4x3"/>
  <p:notesSz cx="6797675" cy="9928225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51CA"/>
    <a:srgbClr val="14626F"/>
    <a:srgbClr val="0070C0"/>
    <a:srgbClr val="005696"/>
    <a:srgbClr val="9DD7D9"/>
    <a:srgbClr val="269BB4"/>
    <a:srgbClr val="224B7C"/>
    <a:srgbClr val="1773B7"/>
    <a:srgbClr val="5296FF"/>
    <a:srgbClr val="F0C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 autoAdjust="0"/>
    <p:restoredTop sz="91289" autoAdjust="0"/>
  </p:normalViewPr>
  <p:slideViewPr>
    <p:cSldViewPr snapToGrid="0">
      <p:cViewPr varScale="1">
        <p:scale>
          <a:sx n="64" d="100"/>
          <a:sy n="64" d="100"/>
        </p:scale>
        <p:origin x="1424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3336" y="-84"/>
      </p:cViewPr>
      <p:guideLst>
        <p:guide orient="horz" pos="3128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CB017-FA22-41B7-AE82-1A621E38E82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4E075E3-E86D-428C-ACCA-EAA1B6267BF9}">
      <dgm:prSet phldrT="[文字]" custT="1"/>
      <dgm:spPr/>
      <dgm:t>
        <a:bodyPr/>
        <a:lstStyle/>
        <a:p>
          <a:r>
            <a:rPr lang="en-US" altLang="zh-TW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Consensus</a:t>
          </a:r>
          <a:endParaRPr lang="zh-TW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90EDB6-EA7A-4C65-B133-6E30A757DAB2}" type="parTrans" cxnId="{070FC6A1-F18A-4E26-8652-E45C2DE37C7E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81C13A-9ACF-4769-9642-C441B4ABB00C}" type="sibTrans" cxnId="{070FC6A1-F18A-4E26-8652-E45C2DE37C7E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EF6D23-BB7B-473B-9DE6-61EF0637DEB1}">
      <dgm:prSet phldrT="[文字]" custT="1"/>
      <dgm:spPr/>
      <dgm:t>
        <a:bodyPr/>
        <a:lstStyle/>
        <a:p>
          <a:r>
            <a:rPr lang="en-US" altLang="zh-TW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Security</a:t>
          </a:r>
          <a:endParaRPr lang="zh-TW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84127F-8B21-4967-9282-3FB331DF9221}" type="parTrans" cxnId="{053ECE3D-F3C3-40E7-BD1C-887559080E04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998093-3B56-402B-9511-E106687C8653}" type="sibTrans" cxnId="{053ECE3D-F3C3-40E7-BD1C-887559080E04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3498B0-C744-4201-B0C5-3F18C1196A2C}">
      <dgm:prSet phldrT="[文字]" custT="1"/>
      <dgm:spPr/>
      <dgm:t>
        <a:bodyPr/>
        <a:lstStyle/>
        <a:p>
          <a:r>
            <a:rPr lang="en-US" altLang="zh-TW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Storage</a:t>
          </a:r>
          <a:endParaRPr lang="zh-TW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6C3CF0-5F09-487A-B87B-F353FA515B96}" type="parTrans" cxnId="{3FFD2F5E-6299-4827-BE1F-9673E1D5335D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992053-E524-4A19-ADF3-2218B2634FE1}" type="sibTrans" cxnId="{3FFD2F5E-6299-4827-BE1F-9673E1D5335D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753074-F85A-4AFA-83D7-7C5292271235}">
      <dgm:prSet phldrT="[文字]" custT="1"/>
      <dgm:spPr/>
      <dgm:t>
        <a:bodyPr/>
        <a:lstStyle/>
        <a:p>
          <a:r>
            <a:rPr lang="en-US" altLang="zh-TW" sz="1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Communi</a:t>
          </a:r>
          <a:r>
            <a:rPr lang="en-US" altLang="zh-TW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zh-TW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FB738D-B384-4931-AE6D-D1495ADB2799}" type="parTrans" cxnId="{691916D2-96B2-405B-A712-86D049561E30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6F37A8-1A0A-41D0-BD5A-098DC2E26DA8}" type="sibTrans" cxnId="{691916D2-96B2-405B-A712-86D049561E30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28264B-EDDB-4D08-A414-E97AA33FA3B5}" type="pres">
      <dgm:prSet presAssocID="{BE2CB017-FA22-41B7-AE82-1A621E38E82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7EE0942-1B90-408E-A6C1-F49BCB8DCB77}" type="pres">
      <dgm:prSet presAssocID="{44E075E3-E86D-428C-ACCA-EAA1B6267BF9}" presName="node" presStyleLbl="node1" presStyleIdx="0" presStyleCnt="4" custScaleX="12229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67F67D5-313C-4194-A8BB-E80645522A42}" type="pres">
      <dgm:prSet presAssocID="{3781C13A-9ACF-4769-9642-C441B4ABB00C}" presName="sibTrans" presStyleCnt="0"/>
      <dgm:spPr/>
    </dgm:pt>
    <dgm:pt modelId="{E9051449-03D1-42A7-8B76-4E984BC237D2}" type="pres">
      <dgm:prSet presAssocID="{0AEF6D23-BB7B-473B-9DE6-61EF0637DEB1}" presName="node" presStyleLbl="node1" presStyleIdx="1" presStyleCnt="4" custScaleX="12229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12706EA-DEEC-4574-9CD6-A62B742A7F2D}" type="pres">
      <dgm:prSet presAssocID="{CE998093-3B56-402B-9511-E106687C8653}" presName="sibTrans" presStyleCnt="0"/>
      <dgm:spPr/>
    </dgm:pt>
    <dgm:pt modelId="{67EAB2B0-C902-4A22-A62B-BD212677541D}" type="pres">
      <dgm:prSet presAssocID="{F53498B0-C744-4201-B0C5-3F18C1196A2C}" presName="node" presStyleLbl="node1" presStyleIdx="2" presStyleCnt="4" custScaleX="12229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A343BF-50AA-485A-9F29-F956F7337FEC}" type="pres">
      <dgm:prSet presAssocID="{66992053-E524-4A19-ADF3-2218B2634FE1}" presName="sibTrans" presStyleCnt="0"/>
      <dgm:spPr/>
    </dgm:pt>
    <dgm:pt modelId="{164E5643-B165-4929-A117-8DBA43C32251}" type="pres">
      <dgm:prSet presAssocID="{7F753074-F85A-4AFA-83D7-7C5292271235}" presName="node" presStyleLbl="node1" presStyleIdx="3" presStyleCnt="4" custScaleX="12229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7FCD2EC-2F53-4C2B-93A4-1BFF80180961}" type="presOf" srcId="{BE2CB017-FA22-41B7-AE82-1A621E38E826}" destId="{9B28264B-EDDB-4D08-A414-E97AA33FA3B5}" srcOrd="0" destOrd="0" presId="urn:microsoft.com/office/officeart/2005/8/layout/default"/>
    <dgm:cxn modelId="{C332CF40-DB70-41EE-B590-8F1997ED0971}" type="presOf" srcId="{44E075E3-E86D-428C-ACCA-EAA1B6267BF9}" destId="{47EE0942-1B90-408E-A6C1-F49BCB8DCB77}" srcOrd="0" destOrd="0" presId="urn:microsoft.com/office/officeart/2005/8/layout/default"/>
    <dgm:cxn modelId="{070FC6A1-F18A-4E26-8652-E45C2DE37C7E}" srcId="{BE2CB017-FA22-41B7-AE82-1A621E38E826}" destId="{44E075E3-E86D-428C-ACCA-EAA1B6267BF9}" srcOrd="0" destOrd="0" parTransId="{7290EDB6-EA7A-4C65-B133-6E30A757DAB2}" sibTransId="{3781C13A-9ACF-4769-9642-C441B4ABB00C}"/>
    <dgm:cxn modelId="{00E4A70F-A302-4BF2-8E8C-375AAAE0FF92}" type="presOf" srcId="{7F753074-F85A-4AFA-83D7-7C5292271235}" destId="{164E5643-B165-4929-A117-8DBA43C32251}" srcOrd="0" destOrd="0" presId="urn:microsoft.com/office/officeart/2005/8/layout/default"/>
    <dgm:cxn modelId="{691916D2-96B2-405B-A712-86D049561E30}" srcId="{BE2CB017-FA22-41B7-AE82-1A621E38E826}" destId="{7F753074-F85A-4AFA-83D7-7C5292271235}" srcOrd="3" destOrd="0" parTransId="{B9FB738D-B384-4931-AE6D-D1495ADB2799}" sibTransId="{1D6F37A8-1A0A-41D0-BD5A-098DC2E26DA8}"/>
    <dgm:cxn modelId="{053ECE3D-F3C3-40E7-BD1C-887559080E04}" srcId="{BE2CB017-FA22-41B7-AE82-1A621E38E826}" destId="{0AEF6D23-BB7B-473B-9DE6-61EF0637DEB1}" srcOrd="1" destOrd="0" parTransId="{7184127F-8B21-4967-9282-3FB331DF9221}" sibTransId="{CE998093-3B56-402B-9511-E106687C8653}"/>
    <dgm:cxn modelId="{3FFD2F5E-6299-4827-BE1F-9673E1D5335D}" srcId="{BE2CB017-FA22-41B7-AE82-1A621E38E826}" destId="{F53498B0-C744-4201-B0C5-3F18C1196A2C}" srcOrd="2" destOrd="0" parTransId="{0F6C3CF0-5F09-487A-B87B-F353FA515B96}" sibTransId="{66992053-E524-4A19-ADF3-2218B2634FE1}"/>
    <dgm:cxn modelId="{9CDC7000-7048-458B-B7A7-34586566E793}" type="presOf" srcId="{F53498B0-C744-4201-B0C5-3F18C1196A2C}" destId="{67EAB2B0-C902-4A22-A62B-BD212677541D}" srcOrd="0" destOrd="0" presId="urn:microsoft.com/office/officeart/2005/8/layout/default"/>
    <dgm:cxn modelId="{EDF4E66E-9BEF-4B21-80A7-29379A7A1E97}" type="presOf" srcId="{0AEF6D23-BB7B-473B-9DE6-61EF0637DEB1}" destId="{E9051449-03D1-42A7-8B76-4E984BC237D2}" srcOrd="0" destOrd="0" presId="urn:microsoft.com/office/officeart/2005/8/layout/default"/>
    <dgm:cxn modelId="{9E7E01F4-C51B-48A6-B976-8D5773C5AC9A}" type="presParOf" srcId="{9B28264B-EDDB-4D08-A414-E97AA33FA3B5}" destId="{47EE0942-1B90-408E-A6C1-F49BCB8DCB77}" srcOrd="0" destOrd="0" presId="urn:microsoft.com/office/officeart/2005/8/layout/default"/>
    <dgm:cxn modelId="{D0B945A3-2B2F-4BE4-988C-DCAF92B1E153}" type="presParOf" srcId="{9B28264B-EDDB-4D08-A414-E97AA33FA3B5}" destId="{567F67D5-313C-4194-A8BB-E80645522A42}" srcOrd="1" destOrd="0" presId="urn:microsoft.com/office/officeart/2005/8/layout/default"/>
    <dgm:cxn modelId="{076BA33E-653A-4684-8F4F-35A3E4EF54AB}" type="presParOf" srcId="{9B28264B-EDDB-4D08-A414-E97AA33FA3B5}" destId="{E9051449-03D1-42A7-8B76-4E984BC237D2}" srcOrd="2" destOrd="0" presId="urn:microsoft.com/office/officeart/2005/8/layout/default"/>
    <dgm:cxn modelId="{3D5393D7-0378-419F-88CF-B8F1B44D90B1}" type="presParOf" srcId="{9B28264B-EDDB-4D08-A414-E97AA33FA3B5}" destId="{C12706EA-DEEC-4574-9CD6-A62B742A7F2D}" srcOrd="3" destOrd="0" presId="urn:microsoft.com/office/officeart/2005/8/layout/default"/>
    <dgm:cxn modelId="{2655E7B4-7E51-4192-8D5B-0123DC21F464}" type="presParOf" srcId="{9B28264B-EDDB-4D08-A414-E97AA33FA3B5}" destId="{67EAB2B0-C902-4A22-A62B-BD212677541D}" srcOrd="4" destOrd="0" presId="urn:microsoft.com/office/officeart/2005/8/layout/default"/>
    <dgm:cxn modelId="{46F7110E-29C8-42CF-83E8-4DFF2AB3CAB2}" type="presParOf" srcId="{9B28264B-EDDB-4D08-A414-E97AA33FA3B5}" destId="{73A343BF-50AA-485A-9F29-F956F7337FEC}" srcOrd="5" destOrd="0" presId="urn:microsoft.com/office/officeart/2005/8/layout/default"/>
    <dgm:cxn modelId="{E50C7F4B-A64B-4803-8D3C-B8B5A6CFE8AE}" type="presParOf" srcId="{9B28264B-EDDB-4D08-A414-E97AA33FA3B5}" destId="{164E5643-B165-4929-A117-8DBA43C3225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2CB017-FA22-41B7-AE82-1A621E38E826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4E075E3-E86D-428C-ACCA-EAA1B6267BF9}">
      <dgm:prSet phldrT="[文字]" custT="1"/>
      <dgm:spPr/>
      <dgm:t>
        <a:bodyPr/>
        <a:lstStyle/>
        <a:p>
          <a:r>
            <a:rPr lang="en-US" sz="1800" u="none" strike="noStrike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Practical Byzantine Fault Tolerance (PBFT)</a:t>
          </a:r>
          <a:endParaRPr lang="zh-TW" alt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90EDB6-EA7A-4C65-B133-6E30A757DAB2}" type="parTrans" cxnId="{070FC6A1-F18A-4E26-8652-E45C2DE37C7E}">
      <dgm:prSet/>
      <dgm:spPr/>
      <dgm:t>
        <a:bodyPr/>
        <a:lstStyle/>
        <a:p>
          <a:endParaRPr lang="zh-TW" altLang="en-US"/>
        </a:p>
      </dgm:t>
    </dgm:pt>
    <dgm:pt modelId="{3781C13A-9ACF-4769-9642-C441B4ABB00C}" type="sibTrans" cxnId="{070FC6A1-F18A-4E26-8652-E45C2DE37C7E}">
      <dgm:prSet/>
      <dgm:spPr/>
      <dgm:t>
        <a:bodyPr/>
        <a:lstStyle/>
        <a:p>
          <a:endParaRPr lang="zh-TW" altLang="en-US"/>
        </a:p>
      </dgm:t>
    </dgm:pt>
    <dgm:pt modelId="{9B28264B-EDDB-4D08-A414-E97AA33FA3B5}" type="pres">
      <dgm:prSet presAssocID="{BE2CB017-FA22-41B7-AE82-1A621E38E82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7EE0942-1B90-408E-A6C1-F49BCB8DCB77}" type="pres">
      <dgm:prSet presAssocID="{44E075E3-E86D-428C-ACCA-EAA1B6267BF9}" presName="node" presStyleLbl="node1" presStyleIdx="0" presStyleCnt="1" custScaleX="406040" custLinFactNeighborX="-5229" custLinFactNeighborY="-2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5DC0EB1-9E6B-4890-A128-CD052EC1E6AC}" type="presOf" srcId="{44E075E3-E86D-428C-ACCA-EAA1B6267BF9}" destId="{47EE0942-1B90-408E-A6C1-F49BCB8DCB77}" srcOrd="0" destOrd="0" presId="urn:microsoft.com/office/officeart/2005/8/layout/default"/>
    <dgm:cxn modelId="{070FC6A1-F18A-4E26-8652-E45C2DE37C7E}" srcId="{BE2CB017-FA22-41B7-AE82-1A621E38E826}" destId="{44E075E3-E86D-428C-ACCA-EAA1B6267BF9}" srcOrd="0" destOrd="0" parTransId="{7290EDB6-EA7A-4C65-B133-6E30A757DAB2}" sibTransId="{3781C13A-9ACF-4769-9642-C441B4ABB00C}"/>
    <dgm:cxn modelId="{9CCA3697-317F-4ABB-91C3-4015194B904E}" type="presOf" srcId="{BE2CB017-FA22-41B7-AE82-1A621E38E826}" destId="{9B28264B-EDDB-4D08-A414-E97AA33FA3B5}" srcOrd="0" destOrd="0" presId="urn:microsoft.com/office/officeart/2005/8/layout/default"/>
    <dgm:cxn modelId="{720B67BF-0DE3-428B-B70E-C09EB7D43D1F}" type="presParOf" srcId="{9B28264B-EDDB-4D08-A414-E97AA33FA3B5}" destId="{47EE0942-1B90-408E-A6C1-F49BCB8DCB7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2CB017-FA22-41B7-AE82-1A621E38E826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4E075E3-E86D-428C-ACCA-EAA1B6267BF9}">
      <dgm:prSet phldrT="[文字]" custT="1"/>
      <dgm:spPr/>
      <dgm:t>
        <a:bodyPr/>
        <a:lstStyle/>
        <a:p>
          <a:r>
            <a: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Peer to Peer</a:t>
          </a:r>
          <a:endParaRPr lang="zh-TW" alt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90EDB6-EA7A-4C65-B133-6E30A757DAB2}" type="parTrans" cxnId="{070FC6A1-F18A-4E26-8652-E45C2DE37C7E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81C13A-9ACF-4769-9642-C441B4ABB00C}" type="sibTrans" cxnId="{070FC6A1-F18A-4E26-8652-E45C2DE37C7E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78DC8A-4887-4CA2-A4D2-60E9E8C21745}">
      <dgm:prSet phldrT="[文字]" custT="1"/>
      <dgm:spPr/>
      <dgm:t>
        <a:bodyPr/>
        <a:lstStyle/>
        <a:p>
          <a:r>
            <a: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Broadcast</a:t>
          </a:r>
          <a:endParaRPr lang="zh-TW" alt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E8967B-1A8C-4D5D-9E0C-EEDAB3CBC0C8}" type="parTrans" cxnId="{52A36645-87C8-44E8-AF0B-4F4732D4A749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FDD71B-A763-4F08-89E4-0499E894356F}" type="sibTrans" cxnId="{52A36645-87C8-44E8-AF0B-4F4732D4A749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28264B-EDDB-4D08-A414-E97AA33FA3B5}" type="pres">
      <dgm:prSet presAssocID="{BE2CB017-FA22-41B7-AE82-1A621E38E82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7EE0942-1B90-408E-A6C1-F49BCB8DCB77}" type="pres">
      <dgm:prSet presAssocID="{44E075E3-E86D-428C-ACCA-EAA1B6267BF9}" presName="node" presStyleLbl="node1" presStyleIdx="0" presStyleCnt="2" custScaleX="229823" custLinFactNeighborX="6993" custLinFactNeighborY="394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67F67D5-313C-4194-A8BB-E80645522A42}" type="pres">
      <dgm:prSet presAssocID="{3781C13A-9ACF-4769-9642-C441B4ABB00C}" presName="sibTrans" presStyleCnt="0"/>
      <dgm:spPr/>
    </dgm:pt>
    <dgm:pt modelId="{D25E9D4E-FA15-4489-ACF9-57935A664BBC}" type="pres">
      <dgm:prSet presAssocID="{2E78DC8A-4887-4CA2-A4D2-60E9E8C21745}" presName="node" presStyleLbl="node1" presStyleIdx="1" presStyleCnt="2" custScaleX="246485" custLinFactNeighborX="19410" custLinFactNeighborY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70FC6A1-F18A-4E26-8652-E45C2DE37C7E}" srcId="{BE2CB017-FA22-41B7-AE82-1A621E38E826}" destId="{44E075E3-E86D-428C-ACCA-EAA1B6267BF9}" srcOrd="0" destOrd="0" parTransId="{7290EDB6-EA7A-4C65-B133-6E30A757DAB2}" sibTransId="{3781C13A-9ACF-4769-9642-C441B4ABB00C}"/>
    <dgm:cxn modelId="{52A36645-87C8-44E8-AF0B-4F4732D4A749}" srcId="{BE2CB017-FA22-41B7-AE82-1A621E38E826}" destId="{2E78DC8A-4887-4CA2-A4D2-60E9E8C21745}" srcOrd="1" destOrd="0" parTransId="{98E8967B-1A8C-4D5D-9E0C-EEDAB3CBC0C8}" sibTransId="{1AFDD71B-A763-4F08-89E4-0499E894356F}"/>
    <dgm:cxn modelId="{73719D8C-1FAF-4705-ACCD-EEA1484116A5}" type="presOf" srcId="{2E78DC8A-4887-4CA2-A4D2-60E9E8C21745}" destId="{D25E9D4E-FA15-4489-ACF9-57935A664BBC}" srcOrd="0" destOrd="0" presId="urn:microsoft.com/office/officeart/2005/8/layout/default"/>
    <dgm:cxn modelId="{21E72098-6358-439E-9585-132D0B016AB3}" type="presOf" srcId="{44E075E3-E86D-428C-ACCA-EAA1B6267BF9}" destId="{47EE0942-1B90-408E-A6C1-F49BCB8DCB77}" srcOrd="0" destOrd="0" presId="urn:microsoft.com/office/officeart/2005/8/layout/default"/>
    <dgm:cxn modelId="{76E62134-B805-4154-ABB0-14AFCB615E61}" type="presOf" srcId="{BE2CB017-FA22-41B7-AE82-1A621E38E826}" destId="{9B28264B-EDDB-4D08-A414-E97AA33FA3B5}" srcOrd="0" destOrd="0" presId="urn:microsoft.com/office/officeart/2005/8/layout/default"/>
    <dgm:cxn modelId="{E9DC7432-F1C6-4457-81D3-7414F00ADC32}" type="presParOf" srcId="{9B28264B-EDDB-4D08-A414-E97AA33FA3B5}" destId="{47EE0942-1B90-408E-A6C1-F49BCB8DCB77}" srcOrd="0" destOrd="0" presId="urn:microsoft.com/office/officeart/2005/8/layout/default"/>
    <dgm:cxn modelId="{A4F75E92-3756-4175-84D7-0A7AD1DE4897}" type="presParOf" srcId="{9B28264B-EDDB-4D08-A414-E97AA33FA3B5}" destId="{567F67D5-313C-4194-A8BB-E80645522A42}" srcOrd="1" destOrd="0" presId="urn:microsoft.com/office/officeart/2005/8/layout/default"/>
    <dgm:cxn modelId="{E3D6BD29-957F-4BA4-A27D-4FC721F7754B}" type="presParOf" srcId="{9B28264B-EDDB-4D08-A414-E97AA33FA3B5}" destId="{D25E9D4E-FA15-4489-ACF9-57935A664BBC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2CB017-FA22-41B7-AE82-1A621E38E826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4E075E3-E86D-428C-ACCA-EAA1B6267BF9}">
      <dgm:prSet phldrT="[文字]" custT="1"/>
      <dgm:spPr/>
      <dgm:t>
        <a:bodyPr/>
        <a:lstStyle/>
        <a:p>
          <a:r>
            <a:rPr lang="en-US" sz="1700" u="none" strike="noStrike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Database</a:t>
          </a:r>
          <a:endParaRPr lang="zh-TW" altLang="en-US" sz="17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90EDB6-EA7A-4C65-B133-6E30A757DAB2}" type="parTrans" cxnId="{070FC6A1-F18A-4E26-8652-E45C2DE37C7E}">
      <dgm:prSet/>
      <dgm:spPr/>
      <dgm:t>
        <a:bodyPr/>
        <a:lstStyle/>
        <a:p>
          <a:endParaRPr lang="zh-TW" altLang="en-US"/>
        </a:p>
      </dgm:t>
    </dgm:pt>
    <dgm:pt modelId="{3781C13A-9ACF-4769-9642-C441B4ABB00C}" type="sibTrans" cxnId="{070FC6A1-F18A-4E26-8652-E45C2DE37C7E}">
      <dgm:prSet/>
      <dgm:spPr/>
      <dgm:t>
        <a:bodyPr/>
        <a:lstStyle/>
        <a:p>
          <a:endParaRPr lang="zh-TW" altLang="en-US"/>
        </a:p>
      </dgm:t>
    </dgm:pt>
    <dgm:pt modelId="{9B28264B-EDDB-4D08-A414-E97AA33FA3B5}" type="pres">
      <dgm:prSet presAssocID="{BE2CB017-FA22-41B7-AE82-1A621E38E82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7EE0942-1B90-408E-A6C1-F49BCB8DCB77}" type="pres">
      <dgm:prSet presAssocID="{44E075E3-E86D-428C-ACCA-EAA1B6267BF9}" presName="node" presStyleLbl="node1" presStyleIdx="0" presStyleCnt="1" custScaleX="471076" custLinFactNeighborY="-1297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BA98ABD-A570-4EB4-8FA5-91F637509DB7}" type="presOf" srcId="{BE2CB017-FA22-41B7-AE82-1A621E38E826}" destId="{9B28264B-EDDB-4D08-A414-E97AA33FA3B5}" srcOrd="0" destOrd="0" presId="urn:microsoft.com/office/officeart/2005/8/layout/default"/>
    <dgm:cxn modelId="{38AAAF44-2DF6-4E21-A9D6-A2B68CE8B4E6}" type="presOf" srcId="{44E075E3-E86D-428C-ACCA-EAA1B6267BF9}" destId="{47EE0942-1B90-408E-A6C1-F49BCB8DCB77}" srcOrd="0" destOrd="0" presId="urn:microsoft.com/office/officeart/2005/8/layout/default"/>
    <dgm:cxn modelId="{070FC6A1-F18A-4E26-8652-E45C2DE37C7E}" srcId="{BE2CB017-FA22-41B7-AE82-1A621E38E826}" destId="{44E075E3-E86D-428C-ACCA-EAA1B6267BF9}" srcOrd="0" destOrd="0" parTransId="{7290EDB6-EA7A-4C65-B133-6E30A757DAB2}" sibTransId="{3781C13A-9ACF-4769-9642-C441B4ABB00C}"/>
    <dgm:cxn modelId="{5A1C44C2-63FF-4BEF-92C5-8BD911E969D6}" type="presParOf" srcId="{9B28264B-EDDB-4D08-A414-E97AA33FA3B5}" destId="{47EE0942-1B90-408E-A6C1-F49BCB8DCB7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2CB017-FA22-41B7-AE82-1A621E38E826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32EC6E8-67E6-4530-9A92-436F74D6A133}">
      <dgm:prSet phldrT="[文字]" custT="1"/>
      <dgm:spPr/>
      <dgm:t>
        <a:bodyPr/>
        <a:lstStyle/>
        <a:p>
          <a:r>
            <a: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Access Control</a:t>
          </a:r>
          <a:endParaRPr lang="zh-TW" alt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10EFDB-B417-4D94-8913-9C21B01DA0AB}" type="parTrans" cxnId="{93F93656-446A-44C1-B50C-233B457ADB8C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765F6E-BD6A-4DC7-BF78-811366A413A4}" type="sibTrans" cxnId="{93F93656-446A-44C1-B50C-233B457ADB8C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97F7EF-74D6-4D99-8663-857986923930}">
      <dgm:prSet phldrT="[文字]" custT="1"/>
      <dgm:spPr/>
      <dgm:t>
        <a:bodyPr/>
        <a:lstStyle/>
        <a:p>
          <a:r>
            <a: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AAA</a:t>
          </a:r>
          <a:endParaRPr lang="zh-TW" alt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264B47-9057-48DB-A784-91AA680901DC}" type="parTrans" cxnId="{7C35BEB3-9849-48A3-B7B7-1B7F987D4CC4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BC37D7-4D55-495D-82AE-CD6484920354}" type="sibTrans" cxnId="{7C35BEB3-9849-48A3-B7B7-1B7F987D4CC4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BEE5F1-11BD-4706-99B3-10F458E4EAD1}">
      <dgm:prSet phldrT="[文字]" custT="1"/>
      <dgm:spPr/>
      <dgm:t>
        <a:bodyPr/>
        <a:lstStyle/>
        <a:p>
          <a:r>
            <a: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Anonymity</a:t>
          </a:r>
          <a:endParaRPr lang="zh-TW" alt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D89E78-E7C6-4FA0-921F-AB441C18198F}" type="parTrans" cxnId="{94AE1A5B-448F-4A74-843B-E17151EE8A8A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9ACD86-F68B-4241-9F8E-3E9B3F1DD1D0}" type="sibTrans" cxnId="{94AE1A5B-448F-4A74-843B-E17151EE8A8A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A41BFD-F854-4AA9-BF56-9C08924DB3A2}">
      <dgm:prSet phldrT="[文字]" custT="1"/>
      <dgm:spPr/>
      <dgm:t>
        <a:bodyPr/>
        <a:lstStyle/>
        <a:p>
          <a:r>
            <a: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Confidentiality and Integrity</a:t>
          </a:r>
          <a:endParaRPr lang="zh-TW" alt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13ADA2-FCF0-401F-B0DC-4D4EC02F97FC}" type="parTrans" cxnId="{7EAB8937-E00A-4102-A038-9BBCB5736644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1016A6-ADC3-4D65-8764-C84C8BBFB4C9}" type="sibTrans" cxnId="{7EAB8937-E00A-4102-A038-9BBCB5736644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28264B-EDDB-4D08-A414-E97AA33FA3B5}" type="pres">
      <dgm:prSet presAssocID="{BE2CB017-FA22-41B7-AE82-1A621E38E82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87493D6-6833-4CDB-B077-767ABD9D523E}" type="pres">
      <dgm:prSet presAssocID="{A997F7EF-74D6-4D99-8663-857986923930}" presName="node" presStyleLbl="node1" presStyleIdx="0" presStyleCnt="4" custScaleX="90433" custLinFactNeighborX="-11152" custLinFactNeighborY="5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43C636F-ABEA-49FA-99F0-DF867A629613}" type="pres">
      <dgm:prSet presAssocID="{63BC37D7-4D55-495D-82AE-CD6484920354}" presName="sibTrans" presStyleCnt="0"/>
      <dgm:spPr/>
    </dgm:pt>
    <dgm:pt modelId="{72A35985-71C7-4268-8B29-A8CD5369C4C9}" type="pres">
      <dgm:prSet presAssocID="{C32EC6E8-67E6-4530-9A92-436F74D6A133}" presName="node" presStyleLbl="node1" presStyleIdx="1" presStyleCnt="4" custScaleX="131883" custLinFactNeighborX="-4720" custLinFactNeighborY="-197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1ED7444-C3F2-408B-BFFF-F409BF8CCF01}" type="pres">
      <dgm:prSet presAssocID="{53765F6E-BD6A-4DC7-BF78-811366A413A4}" presName="sibTrans" presStyleCnt="0"/>
      <dgm:spPr/>
    </dgm:pt>
    <dgm:pt modelId="{ED0138A3-DA04-45EB-8919-FBF2D0D08F50}" type="pres">
      <dgm:prSet presAssocID="{94A41BFD-F854-4AA9-BF56-9C08924DB3A2}" presName="node" presStyleLbl="node1" presStyleIdx="2" presStyleCnt="4" custScaleX="159511" custLinFactNeighborX="-1031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432C2A3-CB25-40DA-8761-2FED49231837}" type="pres">
      <dgm:prSet presAssocID="{DB1016A6-ADC3-4D65-8764-C84C8BBFB4C9}" presName="sibTrans" presStyleCnt="0"/>
      <dgm:spPr/>
    </dgm:pt>
    <dgm:pt modelId="{E9FA9A69-FA27-43BC-BDCE-20C1FFCFE48E}" type="pres">
      <dgm:prSet presAssocID="{FDBEE5F1-11BD-4706-99B3-10F458E4EAD1}" presName="node" presStyleLbl="node1" presStyleIdx="3" presStyleCnt="4" custScaleX="126973" custLinFactNeighborX="-15623" custLinFactNeighborY="-162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187E504-C1A4-48D2-9058-CBEEE5D1B1F4}" type="presOf" srcId="{94A41BFD-F854-4AA9-BF56-9C08924DB3A2}" destId="{ED0138A3-DA04-45EB-8919-FBF2D0D08F50}" srcOrd="0" destOrd="0" presId="urn:microsoft.com/office/officeart/2005/8/layout/default"/>
    <dgm:cxn modelId="{7C35BEB3-9849-48A3-B7B7-1B7F987D4CC4}" srcId="{BE2CB017-FA22-41B7-AE82-1A621E38E826}" destId="{A997F7EF-74D6-4D99-8663-857986923930}" srcOrd="0" destOrd="0" parTransId="{B4264B47-9057-48DB-A784-91AA680901DC}" sibTransId="{63BC37D7-4D55-495D-82AE-CD6484920354}"/>
    <dgm:cxn modelId="{2D7F0658-77BA-4C4B-9165-20153A52557D}" type="presOf" srcId="{FDBEE5F1-11BD-4706-99B3-10F458E4EAD1}" destId="{E9FA9A69-FA27-43BC-BDCE-20C1FFCFE48E}" srcOrd="0" destOrd="0" presId="urn:microsoft.com/office/officeart/2005/8/layout/default"/>
    <dgm:cxn modelId="{93F93656-446A-44C1-B50C-233B457ADB8C}" srcId="{BE2CB017-FA22-41B7-AE82-1A621E38E826}" destId="{C32EC6E8-67E6-4530-9A92-436F74D6A133}" srcOrd="1" destOrd="0" parTransId="{1710EFDB-B417-4D94-8913-9C21B01DA0AB}" sibTransId="{53765F6E-BD6A-4DC7-BF78-811366A413A4}"/>
    <dgm:cxn modelId="{7EAB8937-E00A-4102-A038-9BBCB5736644}" srcId="{BE2CB017-FA22-41B7-AE82-1A621E38E826}" destId="{94A41BFD-F854-4AA9-BF56-9C08924DB3A2}" srcOrd="2" destOrd="0" parTransId="{3813ADA2-FCF0-401F-B0DC-4D4EC02F97FC}" sibTransId="{DB1016A6-ADC3-4D65-8764-C84C8BBFB4C9}"/>
    <dgm:cxn modelId="{DE06A930-25E9-4862-93DD-E6A5473ED8F9}" type="presOf" srcId="{A997F7EF-74D6-4D99-8663-857986923930}" destId="{C87493D6-6833-4CDB-B077-767ABD9D523E}" srcOrd="0" destOrd="0" presId="urn:microsoft.com/office/officeart/2005/8/layout/default"/>
    <dgm:cxn modelId="{94AE1A5B-448F-4A74-843B-E17151EE8A8A}" srcId="{BE2CB017-FA22-41B7-AE82-1A621E38E826}" destId="{FDBEE5F1-11BD-4706-99B3-10F458E4EAD1}" srcOrd="3" destOrd="0" parTransId="{7DD89E78-E7C6-4FA0-921F-AB441C18198F}" sibTransId="{F09ACD86-F68B-4241-9F8E-3E9B3F1DD1D0}"/>
    <dgm:cxn modelId="{9B201BCF-7675-426A-BAE1-43CEE2AEA6D9}" type="presOf" srcId="{BE2CB017-FA22-41B7-AE82-1A621E38E826}" destId="{9B28264B-EDDB-4D08-A414-E97AA33FA3B5}" srcOrd="0" destOrd="0" presId="urn:microsoft.com/office/officeart/2005/8/layout/default"/>
    <dgm:cxn modelId="{0E81E2FD-E242-4909-8B2E-E7B43C254ED0}" type="presOf" srcId="{C32EC6E8-67E6-4530-9A92-436F74D6A133}" destId="{72A35985-71C7-4268-8B29-A8CD5369C4C9}" srcOrd="0" destOrd="0" presId="urn:microsoft.com/office/officeart/2005/8/layout/default"/>
    <dgm:cxn modelId="{00FBF376-920B-463C-945D-447E5FEDAFB7}" type="presParOf" srcId="{9B28264B-EDDB-4D08-A414-E97AA33FA3B5}" destId="{C87493D6-6833-4CDB-B077-767ABD9D523E}" srcOrd="0" destOrd="0" presId="urn:microsoft.com/office/officeart/2005/8/layout/default"/>
    <dgm:cxn modelId="{701F0023-8434-485C-A582-16729E33EC8C}" type="presParOf" srcId="{9B28264B-EDDB-4D08-A414-E97AA33FA3B5}" destId="{143C636F-ABEA-49FA-99F0-DF867A629613}" srcOrd="1" destOrd="0" presId="urn:microsoft.com/office/officeart/2005/8/layout/default"/>
    <dgm:cxn modelId="{BD8FE324-77AA-429E-91B4-B9E0C1C63B6C}" type="presParOf" srcId="{9B28264B-EDDB-4D08-A414-E97AA33FA3B5}" destId="{72A35985-71C7-4268-8B29-A8CD5369C4C9}" srcOrd="2" destOrd="0" presId="urn:microsoft.com/office/officeart/2005/8/layout/default"/>
    <dgm:cxn modelId="{C355E580-177C-4E7C-AFEE-27D7E8BFA451}" type="presParOf" srcId="{9B28264B-EDDB-4D08-A414-E97AA33FA3B5}" destId="{71ED7444-C3F2-408B-BFFF-F409BF8CCF01}" srcOrd="3" destOrd="0" presId="urn:microsoft.com/office/officeart/2005/8/layout/default"/>
    <dgm:cxn modelId="{52FE4F88-4434-4688-82B0-E1299FD42C6C}" type="presParOf" srcId="{9B28264B-EDDB-4D08-A414-E97AA33FA3B5}" destId="{ED0138A3-DA04-45EB-8919-FBF2D0D08F50}" srcOrd="4" destOrd="0" presId="urn:microsoft.com/office/officeart/2005/8/layout/default"/>
    <dgm:cxn modelId="{C02053B1-EDD6-450D-994D-01EAD6439432}" type="presParOf" srcId="{9B28264B-EDDB-4D08-A414-E97AA33FA3B5}" destId="{0432C2A3-CB25-40DA-8761-2FED49231837}" srcOrd="5" destOrd="0" presId="urn:microsoft.com/office/officeart/2005/8/layout/default"/>
    <dgm:cxn modelId="{641FD820-690F-48DF-9A27-14E5A11C5BC3}" type="presParOf" srcId="{9B28264B-EDDB-4D08-A414-E97AA33FA3B5}" destId="{E9FA9A69-FA27-43BC-BDCE-20C1FFCFE48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2CB017-FA22-41B7-AE82-1A621E38E82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4E075E3-E86D-428C-ACCA-EAA1B6267BF9}">
      <dgm:prSet phldrT="[文字]" custT="1"/>
      <dgm:spPr/>
      <dgm:t>
        <a:bodyPr/>
        <a:lstStyle/>
        <a:p>
          <a:r>
            <a:rPr lang="en-US" altLang="zh-TW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Node Management</a:t>
          </a:r>
          <a:endParaRPr lang="zh-TW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90EDB6-EA7A-4C65-B133-6E30A757DAB2}" type="parTrans" cxnId="{070FC6A1-F18A-4E26-8652-E45C2DE37C7E}">
      <dgm:prSet/>
      <dgm:spPr/>
      <dgm:t>
        <a:bodyPr/>
        <a:lstStyle/>
        <a:p>
          <a:endParaRPr lang="zh-TW" altLang="en-US"/>
        </a:p>
      </dgm:t>
    </dgm:pt>
    <dgm:pt modelId="{3781C13A-9ACF-4769-9642-C441B4ABB00C}" type="sibTrans" cxnId="{070FC6A1-F18A-4E26-8652-E45C2DE37C7E}">
      <dgm:prSet/>
      <dgm:spPr/>
      <dgm:t>
        <a:bodyPr/>
        <a:lstStyle/>
        <a:p>
          <a:endParaRPr lang="zh-TW" altLang="en-US"/>
        </a:p>
      </dgm:t>
    </dgm:pt>
    <dgm:pt modelId="{9B28264B-EDDB-4D08-A414-E97AA33FA3B5}" type="pres">
      <dgm:prSet presAssocID="{BE2CB017-FA22-41B7-AE82-1A621E38E82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7EE0942-1B90-408E-A6C1-F49BCB8DCB77}" type="pres">
      <dgm:prSet presAssocID="{44E075E3-E86D-428C-ACCA-EAA1B6267BF9}" presName="node" presStyleLbl="node1" presStyleIdx="0" presStyleCnt="1" custScaleX="122291" custScaleY="79246" custLinFactNeighborX="25" custLinFactNeighborY="1185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70FC6A1-F18A-4E26-8652-E45C2DE37C7E}" srcId="{BE2CB017-FA22-41B7-AE82-1A621E38E826}" destId="{44E075E3-E86D-428C-ACCA-EAA1B6267BF9}" srcOrd="0" destOrd="0" parTransId="{7290EDB6-EA7A-4C65-B133-6E30A757DAB2}" sibTransId="{3781C13A-9ACF-4769-9642-C441B4ABB00C}"/>
    <dgm:cxn modelId="{C5F9393C-3D0E-4DB1-B4B0-71F986AEC33A}" type="presOf" srcId="{44E075E3-E86D-428C-ACCA-EAA1B6267BF9}" destId="{47EE0942-1B90-408E-A6C1-F49BCB8DCB77}" srcOrd="0" destOrd="0" presId="urn:microsoft.com/office/officeart/2005/8/layout/default"/>
    <dgm:cxn modelId="{5A9B65E0-AF99-4A2E-91F0-C4E4A634EB55}" type="presOf" srcId="{BE2CB017-FA22-41B7-AE82-1A621E38E826}" destId="{9B28264B-EDDB-4D08-A414-E97AA33FA3B5}" srcOrd="0" destOrd="0" presId="urn:microsoft.com/office/officeart/2005/8/layout/default"/>
    <dgm:cxn modelId="{2AE48F06-0312-414F-BC0E-2F23B79EA3E3}" type="presParOf" srcId="{9B28264B-EDDB-4D08-A414-E97AA33FA3B5}" destId="{47EE0942-1B90-408E-A6C1-F49BCB8DCB7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E2CB017-FA22-41B7-AE82-1A621E38E826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4E075E3-E86D-428C-ACCA-EAA1B6267BF9}">
      <dgm:prSet phldrT="[文字]" custT="1"/>
      <dgm:spPr/>
      <dgm:t>
        <a:bodyPr/>
        <a:lstStyle/>
        <a:p>
          <a:r>
            <a:rPr lang="en-US" altLang="zh-TW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Hash Function</a:t>
          </a:r>
          <a:endParaRPr lang="zh-TW" alt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90EDB6-EA7A-4C65-B133-6E30A757DAB2}" type="parTrans" cxnId="{070FC6A1-F18A-4E26-8652-E45C2DE37C7E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81C13A-9ACF-4769-9642-C441B4ABB00C}" type="sibTrans" cxnId="{070FC6A1-F18A-4E26-8652-E45C2DE37C7E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4BD5D2-2C86-4882-A10C-94960EAE7B5A}">
      <dgm:prSet/>
      <dgm:spPr/>
      <dgm:t>
        <a:bodyPr/>
        <a:lstStyle/>
        <a:p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Encryption</a:t>
          </a:r>
          <a:endParaRPr lang="zh-TW" altLang="en-US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824C3D-032C-484B-8052-C9371B838EE7}" type="parTrans" cxnId="{46B7B0D2-A5E8-47A5-B840-760769DB89E3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5DBA83-57AC-4E64-A0BB-411685313C0A}" type="sibTrans" cxnId="{46B7B0D2-A5E8-47A5-B840-760769DB89E3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54E83B-F557-47ED-8847-74422B2AE5C9}">
      <dgm:prSet/>
      <dgm:spPr/>
      <dgm:t>
        <a:bodyPr/>
        <a:lstStyle/>
        <a:p>
          <a:r>
            <a:rPr lang="en-US" altLang="zh-TW" smtClean="0">
              <a:latin typeface="Times New Roman" panose="02020603050405020304" pitchFamily="18" charset="0"/>
              <a:cs typeface="Times New Roman" panose="02020603050405020304" pitchFamily="18" charset="0"/>
            </a:rPr>
            <a:t>Digital Signature</a:t>
          </a:r>
          <a:endParaRPr lang="zh-TW" altLang="en-US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6D96F4-662D-437A-B6B3-74B94E49F529}" type="parTrans" cxnId="{E37E0492-79A3-4720-B4F5-4C2614C92489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BADA0D-A8CC-4521-B074-E7A3429EA580}" type="sibTrans" cxnId="{E37E0492-79A3-4720-B4F5-4C2614C92489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4A2A7E-91EC-45E9-B6C6-AB445EF8978C}">
      <dgm:prSet/>
      <dgm:spPr/>
      <dgm:t>
        <a:bodyPr/>
        <a:lstStyle/>
        <a:p>
          <a:r>
            <a:rPr lang="en-US" altLang="zh-TW" smtClean="0">
              <a:latin typeface="Times New Roman" panose="02020603050405020304" pitchFamily="18" charset="0"/>
              <a:cs typeface="Times New Roman" panose="02020603050405020304" pitchFamily="18" charset="0"/>
            </a:rPr>
            <a:t>Distributed Ledge</a:t>
          </a:r>
          <a:endParaRPr lang="zh-TW" altLang="en-US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CF557B-22D4-4D27-BCF1-6B39E5E338C6}" type="parTrans" cxnId="{CAD2D2DA-9599-4824-A7AF-B34EAF5A7C39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22CAA9-7DCB-4E35-B60B-5DED1031DB5E}" type="sibTrans" cxnId="{CAD2D2DA-9599-4824-A7AF-B34EAF5A7C39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E52979-2BBA-41B0-93D1-2DBF5FFBA1E4}">
      <dgm:prSet/>
      <dgm:spPr/>
      <dgm:t>
        <a:bodyPr/>
        <a:lstStyle/>
        <a:p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Timing Service</a:t>
          </a:r>
          <a:endParaRPr lang="zh-TW" altLang="en-US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B32E5A-071D-4EF2-8FB7-9C840A54FF86}" type="parTrans" cxnId="{E66370F8-A31E-4BE8-A042-0AD288CB2111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D61845-2648-4F3C-BD55-91C6916D010A}" type="sibTrans" cxnId="{E66370F8-A31E-4BE8-A042-0AD288CB2111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28264B-EDDB-4D08-A414-E97AA33FA3B5}" type="pres">
      <dgm:prSet presAssocID="{BE2CB017-FA22-41B7-AE82-1A621E38E82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7EE0942-1B90-408E-A6C1-F49BCB8DCB77}" type="pres">
      <dgm:prSet presAssocID="{44E075E3-E86D-428C-ACCA-EAA1B6267BF9}" presName="node" presStyleLbl="node1" presStyleIdx="0" presStyleCnt="5" custScaleX="85477" custLinFactY="-100000" custLinFactNeighborX="6993" custLinFactNeighborY="-19022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67F67D5-313C-4194-A8BB-E80645522A42}" type="pres">
      <dgm:prSet presAssocID="{3781C13A-9ACF-4769-9642-C441B4ABB00C}" presName="sibTrans" presStyleCnt="0"/>
      <dgm:spPr/>
    </dgm:pt>
    <dgm:pt modelId="{0E460B3B-F4A0-4F6E-94A7-30DD7F9BBDFA}" type="pres">
      <dgm:prSet presAssocID="{DA4BD5D2-2C86-4882-A10C-94960EAE7B5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062F5AA-3A01-4002-B441-6124759A1778}" type="pres">
      <dgm:prSet presAssocID="{675DBA83-57AC-4E64-A0BB-411685313C0A}" presName="sibTrans" presStyleCnt="0"/>
      <dgm:spPr/>
    </dgm:pt>
    <dgm:pt modelId="{1197F7D4-D6D2-4167-B0D8-2B48DA24A6EE}" type="pres">
      <dgm:prSet presAssocID="{A454E83B-F557-47ED-8847-74422B2AE5C9}" presName="node" presStyleLbl="node1" presStyleIdx="2" presStyleCnt="5" custLinFactNeighborX="-583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6240897-943A-4491-9676-E7BCDD0DE0FD}" type="pres">
      <dgm:prSet presAssocID="{81BADA0D-A8CC-4521-B074-E7A3429EA580}" presName="sibTrans" presStyleCnt="0"/>
      <dgm:spPr/>
    </dgm:pt>
    <dgm:pt modelId="{6C53B9C7-D942-449B-A085-A4FCBD7B0B78}" type="pres">
      <dgm:prSet presAssocID="{854A2A7E-91EC-45E9-B6C6-AB445EF8978C}" presName="node" presStyleLbl="node1" presStyleIdx="3" presStyleCnt="5" custLinFactNeighborX="-1117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0BF80C0-DD66-4ACD-93BF-DE280A1955A3}" type="pres">
      <dgm:prSet presAssocID="{4922CAA9-7DCB-4E35-B60B-5DED1031DB5E}" presName="sibTrans" presStyleCnt="0"/>
      <dgm:spPr/>
    </dgm:pt>
    <dgm:pt modelId="{ECB5073D-0B2C-4013-B7EB-AFB836A1765F}" type="pres">
      <dgm:prSet presAssocID="{48E52979-2BBA-41B0-93D1-2DBF5FFBA1E4}" presName="node" presStyleLbl="node1" presStyleIdx="4" presStyleCnt="5" custScaleX="73390" custLinFactNeighborX="-1709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AD2D2DA-9599-4824-A7AF-B34EAF5A7C39}" srcId="{BE2CB017-FA22-41B7-AE82-1A621E38E826}" destId="{854A2A7E-91EC-45E9-B6C6-AB445EF8978C}" srcOrd="3" destOrd="0" parTransId="{62CF557B-22D4-4D27-BCF1-6B39E5E338C6}" sibTransId="{4922CAA9-7DCB-4E35-B60B-5DED1031DB5E}"/>
    <dgm:cxn modelId="{FAF060D5-8093-44D4-8B32-337E44F6BA95}" type="presOf" srcId="{854A2A7E-91EC-45E9-B6C6-AB445EF8978C}" destId="{6C53B9C7-D942-449B-A085-A4FCBD7B0B78}" srcOrd="0" destOrd="0" presId="urn:microsoft.com/office/officeart/2005/8/layout/default"/>
    <dgm:cxn modelId="{070FC6A1-F18A-4E26-8652-E45C2DE37C7E}" srcId="{BE2CB017-FA22-41B7-AE82-1A621E38E826}" destId="{44E075E3-E86D-428C-ACCA-EAA1B6267BF9}" srcOrd="0" destOrd="0" parTransId="{7290EDB6-EA7A-4C65-B133-6E30A757DAB2}" sibTransId="{3781C13A-9ACF-4769-9642-C441B4ABB00C}"/>
    <dgm:cxn modelId="{DEE3BEC9-943C-473D-B7F1-B928ADD503E9}" type="presOf" srcId="{44E075E3-E86D-428C-ACCA-EAA1B6267BF9}" destId="{47EE0942-1B90-408E-A6C1-F49BCB8DCB77}" srcOrd="0" destOrd="0" presId="urn:microsoft.com/office/officeart/2005/8/layout/default"/>
    <dgm:cxn modelId="{E37E0492-79A3-4720-B4F5-4C2614C92489}" srcId="{BE2CB017-FA22-41B7-AE82-1A621E38E826}" destId="{A454E83B-F557-47ED-8847-74422B2AE5C9}" srcOrd="2" destOrd="0" parTransId="{F16D96F4-662D-437A-B6B3-74B94E49F529}" sibTransId="{81BADA0D-A8CC-4521-B074-E7A3429EA580}"/>
    <dgm:cxn modelId="{BA6E0792-B577-441C-A319-22F92268707B}" type="presOf" srcId="{48E52979-2BBA-41B0-93D1-2DBF5FFBA1E4}" destId="{ECB5073D-0B2C-4013-B7EB-AFB836A1765F}" srcOrd="0" destOrd="0" presId="urn:microsoft.com/office/officeart/2005/8/layout/default"/>
    <dgm:cxn modelId="{46B7B0D2-A5E8-47A5-B840-760769DB89E3}" srcId="{BE2CB017-FA22-41B7-AE82-1A621E38E826}" destId="{DA4BD5D2-2C86-4882-A10C-94960EAE7B5A}" srcOrd="1" destOrd="0" parTransId="{FA824C3D-032C-484B-8052-C9371B838EE7}" sibTransId="{675DBA83-57AC-4E64-A0BB-411685313C0A}"/>
    <dgm:cxn modelId="{B8F15F81-1F22-42A7-823D-C1E64DC39A4A}" type="presOf" srcId="{BE2CB017-FA22-41B7-AE82-1A621E38E826}" destId="{9B28264B-EDDB-4D08-A414-E97AA33FA3B5}" srcOrd="0" destOrd="0" presId="urn:microsoft.com/office/officeart/2005/8/layout/default"/>
    <dgm:cxn modelId="{C9675BFD-5292-4B58-8D68-EAD3DE29F23D}" type="presOf" srcId="{DA4BD5D2-2C86-4882-A10C-94960EAE7B5A}" destId="{0E460B3B-F4A0-4F6E-94A7-30DD7F9BBDFA}" srcOrd="0" destOrd="0" presId="urn:microsoft.com/office/officeart/2005/8/layout/default"/>
    <dgm:cxn modelId="{4077A367-909F-4F76-BF13-DED5BC5F3C87}" type="presOf" srcId="{A454E83B-F557-47ED-8847-74422B2AE5C9}" destId="{1197F7D4-D6D2-4167-B0D8-2B48DA24A6EE}" srcOrd="0" destOrd="0" presId="urn:microsoft.com/office/officeart/2005/8/layout/default"/>
    <dgm:cxn modelId="{E66370F8-A31E-4BE8-A042-0AD288CB2111}" srcId="{BE2CB017-FA22-41B7-AE82-1A621E38E826}" destId="{48E52979-2BBA-41B0-93D1-2DBF5FFBA1E4}" srcOrd="4" destOrd="0" parTransId="{B2B32E5A-071D-4EF2-8FB7-9C840A54FF86}" sibTransId="{5DD61845-2648-4F3C-BD55-91C6916D010A}"/>
    <dgm:cxn modelId="{D31935CC-F4C8-4B6C-80B8-38365A889E8A}" type="presParOf" srcId="{9B28264B-EDDB-4D08-A414-E97AA33FA3B5}" destId="{47EE0942-1B90-408E-A6C1-F49BCB8DCB77}" srcOrd="0" destOrd="0" presId="urn:microsoft.com/office/officeart/2005/8/layout/default"/>
    <dgm:cxn modelId="{BC90AC65-6A1B-4A61-9459-6B8D1975BD35}" type="presParOf" srcId="{9B28264B-EDDB-4D08-A414-E97AA33FA3B5}" destId="{567F67D5-313C-4194-A8BB-E80645522A42}" srcOrd="1" destOrd="0" presId="urn:microsoft.com/office/officeart/2005/8/layout/default"/>
    <dgm:cxn modelId="{209BC653-A4C6-4CBC-86EF-8EC1323608D7}" type="presParOf" srcId="{9B28264B-EDDB-4D08-A414-E97AA33FA3B5}" destId="{0E460B3B-F4A0-4F6E-94A7-30DD7F9BBDFA}" srcOrd="2" destOrd="0" presId="urn:microsoft.com/office/officeart/2005/8/layout/default"/>
    <dgm:cxn modelId="{452F913B-648F-46A6-A48D-3B91467D5C05}" type="presParOf" srcId="{9B28264B-EDDB-4D08-A414-E97AA33FA3B5}" destId="{D062F5AA-3A01-4002-B441-6124759A1778}" srcOrd="3" destOrd="0" presId="urn:microsoft.com/office/officeart/2005/8/layout/default"/>
    <dgm:cxn modelId="{943AE130-DFD8-44CF-A0B4-04B97F54C6DC}" type="presParOf" srcId="{9B28264B-EDDB-4D08-A414-E97AA33FA3B5}" destId="{1197F7D4-D6D2-4167-B0D8-2B48DA24A6EE}" srcOrd="4" destOrd="0" presId="urn:microsoft.com/office/officeart/2005/8/layout/default"/>
    <dgm:cxn modelId="{C8F9CA4B-C35D-4DFF-8BE2-19DB67044E1B}" type="presParOf" srcId="{9B28264B-EDDB-4D08-A414-E97AA33FA3B5}" destId="{F6240897-943A-4491-9676-E7BCDD0DE0FD}" srcOrd="5" destOrd="0" presId="urn:microsoft.com/office/officeart/2005/8/layout/default"/>
    <dgm:cxn modelId="{03E451FD-D6DA-4DAF-9D4F-AD784BE2E89E}" type="presParOf" srcId="{9B28264B-EDDB-4D08-A414-E97AA33FA3B5}" destId="{6C53B9C7-D942-449B-A085-A4FCBD7B0B78}" srcOrd="6" destOrd="0" presId="urn:microsoft.com/office/officeart/2005/8/layout/default"/>
    <dgm:cxn modelId="{A3FC4F3A-DCD0-4F34-8B87-0B7B369FA410}" type="presParOf" srcId="{9B28264B-EDDB-4D08-A414-E97AA33FA3B5}" destId="{50BF80C0-DD66-4ACD-93BF-DE280A1955A3}" srcOrd="7" destOrd="0" presId="urn:microsoft.com/office/officeart/2005/8/layout/default"/>
    <dgm:cxn modelId="{9A9C3CDB-0161-4146-98C6-14BBF9D73BE4}" type="presParOf" srcId="{9B28264B-EDDB-4D08-A414-E97AA33FA3B5}" destId="{ECB5073D-0B2C-4013-B7EB-AFB836A1765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E6C5CED-F947-407B-BDB3-CDA3054ECC60}" type="doc">
      <dgm:prSet loTypeId="urn:microsoft.com/office/officeart/2005/8/layout/default#1" loCatId="list" qsTypeId="urn:microsoft.com/office/officeart/2005/8/quickstyle/simple1" qsCatId="simple" csTypeId="urn:microsoft.com/office/officeart/2005/8/colors/accent2_1" csCatId="accent2" phldr="1"/>
      <dgm:spPr/>
    </dgm:pt>
    <dgm:pt modelId="{01E3BC56-C58F-45C1-84C0-3BFEC28BB643}">
      <dgm:prSet phldrT="[文字]" custT="1"/>
      <dgm:spPr/>
      <dgm:t>
        <a:bodyPr lIns="75600"/>
        <a:lstStyle/>
        <a:p>
          <a:r>
            <a:rPr lang="zh-TW" altLang="en-US" sz="20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去中心化</a:t>
          </a:r>
          <a:endParaRPr lang="zh-TW" altLang="en-US" sz="2000" b="1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3EE4CF3-978B-4B11-AFF7-96B0DD9F4B7D}" type="parTrans" cxnId="{C22F8C6E-A832-4533-945D-F9F3A8D5603C}">
      <dgm:prSet/>
      <dgm:spPr/>
      <dgm:t>
        <a:bodyPr/>
        <a:lstStyle/>
        <a:p>
          <a:endParaRPr lang="zh-TW" altLang="en-US" sz="2400" b="1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B2EECF0-8A12-4474-AE86-6EE98BF862DE}" type="sibTrans" cxnId="{C22F8C6E-A832-4533-945D-F9F3A8D5603C}">
      <dgm:prSet/>
      <dgm:spPr/>
      <dgm:t>
        <a:bodyPr/>
        <a:lstStyle/>
        <a:p>
          <a:endParaRPr lang="zh-TW" altLang="en-US" sz="2400" b="1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32721BE-B45F-41C4-9B13-498BED9A6C78}">
      <dgm:prSet phldrT="[文字]" custT="1"/>
      <dgm:spPr/>
      <dgm:t>
        <a:bodyPr lIns="75600"/>
        <a:lstStyle/>
        <a:p>
          <a:r>
            <a:rPr lang="zh-TW" altLang="en-US" sz="20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去信任化</a:t>
          </a:r>
          <a:endParaRPr lang="zh-TW" altLang="en-US" sz="2000" b="1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46E9EF4C-B7B9-4E81-A375-B4E7C6D45CBE}" type="parTrans" cxnId="{8AA39F79-11AA-4BB4-AEA2-018B15A347D1}">
      <dgm:prSet/>
      <dgm:spPr/>
      <dgm:t>
        <a:bodyPr/>
        <a:lstStyle/>
        <a:p>
          <a:endParaRPr lang="zh-TW" altLang="en-US" sz="2400" b="1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323D7DF-1BB2-4A19-B34A-E856380F1F5D}" type="sibTrans" cxnId="{8AA39F79-11AA-4BB4-AEA2-018B15A347D1}">
      <dgm:prSet/>
      <dgm:spPr/>
      <dgm:t>
        <a:bodyPr/>
        <a:lstStyle/>
        <a:p>
          <a:endParaRPr lang="zh-TW" altLang="en-US" sz="2400" b="1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060F9B17-4CB2-47BB-B54C-7B352DFC30D8}">
      <dgm:prSet phldrT="[文字]" custT="1"/>
      <dgm:spPr/>
      <dgm:t>
        <a:bodyPr lIns="75600"/>
        <a:lstStyle/>
        <a:p>
          <a:r>
            <a:rPr lang="zh-TW" altLang="en-US" sz="20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安全可靠</a:t>
          </a:r>
          <a:endParaRPr lang="zh-TW" altLang="en-US" sz="2000" b="1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CBBDAD5B-8EE3-462D-A02C-B971EA6A8248}" type="parTrans" cxnId="{9953CFF0-CBDA-4E13-BB85-AF107D4700B5}">
      <dgm:prSet/>
      <dgm:spPr/>
      <dgm:t>
        <a:bodyPr/>
        <a:lstStyle/>
        <a:p>
          <a:endParaRPr lang="zh-TW" altLang="en-US" sz="2400" b="1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5C1E6AC-3692-499C-A973-E4093DD455FE}" type="sibTrans" cxnId="{9953CFF0-CBDA-4E13-BB85-AF107D4700B5}">
      <dgm:prSet/>
      <dgm:spPr/>
      <dgm:t>
        <a:bodyPr/>
        <a:lstStyle/>
        <a:p>
          <a:endParaRPr lang="zh-TW" altLang="en-US" sz="2400" b="1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9B554A98-43C8-4061-B2F5-FDE72A81804C}">
      <dgm:prSet phldrT="[文字]" custT="1"/>
      <dgm:spPr/>
      <dgm:t>
        <a:bodyPr lIns="75600"/>
        <a:lstStyle/>
        <a:p>
          <a:r>
            <a:rPr lang="zh-TW" altLang="en-US" sz="20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不可逆性</a:t>
          </a:r>
          <a:endParaRPr lang="zh-TW" altLang="en-US" sz="2000" b="1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E4514A6-9C96-4845-BDDC-A6C445F62546}" type="parTrans" cxnId="{B8304943-705E-47BC-805C-10AE283837B0}">
      <dgm:prSet/>
      <dgm:spPr/>
      <dgm:t>
        <a:bodyPr/>
        <a:lstStyle/>
        <a:p>
          <a:endParaRPr lang="zh-TW" altLang="en-US" sz="2400" b="1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107C230C-55F4-4611-92D9-54F6952648E0}" type="sibTrans" cxnId="{B8304943-705E-47BC-805C-10AE283837B0}">
      <dgm:prSet/>
      <dgm:spPr/>
      <dgm:t>
        <a:bodyPr/>
        <a:lstStyle/>
        <a:p>
          <a:endParaRPr lang="zh-TW" altLang="en-US" sz="2400" b="1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9F6409F5-28FA-4587-98A2-28F951D487EC}">
      <dgm:prSet phldrT="[文字]" custT="1"/>
      <dgm:spPr/>
      <dgm:t>
        <a:bodyPr lIns="75600"/>
        <a:lstStyle/>
        <a:p>
          <a:r>
            <a:rPr lang="zh-TW" altLang="en-US" sz="20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共同參與</a:t>
          </a:r>
          <a:endParaRPr lang="zh-TW" altLang="en-US" sz="2000" b="1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B2467E96-AA1E-48E6-B7EB-035406E9CA61}" type="parTrans" cxnId="{8160F6AD-3826-4EB0-A1D6-102BDD6E3370}">
      <dgm:prSet/>
      <dgm:spPr/>
      <dgm:t>
        <a:bodyPr/>
        <a:lstStyle/>
        <a:p>
          <a:endParaRPr lang="zh-TW" altLang="en-US" sz="2400" b="1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C7898F05-C331-4527-A054-3CA3D756A721}" type="sibTrans" cxnId="{8160F6AD-3826-4EB0-A1D6-102BDD6E3370}">
      <dgm:prSet/>
      <dgm:spPr/>
      <dgm:t>
        <a:bodyPr/>
        <a:lstStyle/>
        <a:p>
          <a:endParaRPr lang="zh-TW" altLang="en-US" sz="2400" b="1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43CA06B3-34D8-44AA-BC2F-13501EF689BB}">
      <dgm:prSet phldrT="[文字]" custT="1"/>
      <dgm:spPr/>
      <dgm:t>
        <a:bodyPr lIns="75600"/>
        <a:lstStyle/>
        <a:p>
          <a:r>
            <a:rPr lang="zh-TW" altLang="en-US" sz="20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公開透明</a:t>
          </a:r>
          <a:endParaRPr lang="zh-TW" altLang="en-US" sz="2000" b="1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CD8D56EA-B630-433B-B247-8F269BD3F9B4}" type="parTrans" cxnId="{9C38F736-03FA-480B-BA3F-A28F526EEE58}">
      <dgm:prSet/>
      <dgm:spPr/>
      <dgm:t>
        <a:bodyPr/>
        <a:lstStyle/>
        <a:p>
          <a:endParaRPr lang="zh-TW" altLang="en-US" sz="2400" b="1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483087AF-C5A2-47F0-B4C4-F34178EAA943}" type="sibTrans" cxnId="{9C38F736-03FA-480B-BA3F-A28F526EEE58}">
      <dgm:prSet/>
      <dgm:spPr/>
      <dgm:t>
        <a:bodyPr/>
        <a:lstStyle/>
        <a:p>
          <a:endParaRPr lang="zh-TW" altLang="en-US" sz="2400" b="1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9C635B9-9886-463D-8E2B-4408D33151F6}">
      <dgm:prSet phldrT="[文字]" custT="1"/>
      <dgm:spPr/>
      <dgm:t>
        <a:bodyPr lIns="75600"/>
        <a:lstStyle/>
        <a:p>
          <a:r>
            <a:rPr lang="zh-TW" altLang="en-US" sz="20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匿名性</a:t>
          </a:r>
          <a:endParaRPr lang="zh-TW" altLang="en-US" sz="2000" b="1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31ACB027-10FF-4AB2-AAE5-CE476D44B1B9}" type="parTrans" cxnId="{CEC70D1E-AEFC-4124-A105-49E3228EC1DD}">
      <dgm:prSet/>
      <dgm:spPr/>
      <dgm:t>
        <a:bodyPr/>
        <a:lstStyle/>
        <a:p>
          <a:endParaRPr lang="zh-TW" altLang="en-US" sz="2400" b="1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4231D460-3AEC-49BB-840D-11C858C6A50E}" type="sibTrans" cxnId="{CEC70D1E-AEFC-4124-A105-49E3228EC1DD}">
      <dgm:prSet/>
      <dgm:spPr/>
      <dgm:t>
        <a:bodyPr/>
        <a:lstStyle/>
        <a:p>
          <a:endParaRPr lang="zh-TW" altLang="en-US" sz="2400" b="1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1FF3E66-FF18-48C4-B1EE-780B2D8999F2}">
      <dgm:prSet phldrT="[文字]" custT="1"/>
      <dgm:spPr/>
      <dgm:t>
        <a:bodyPr lIns="75600"/>
        <a:lstStyle/>
        <a:p>
          <a:r>
            <a:rPr lang="zh-TW" altLang="en-US" sz="20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無法竄改</a:t>
          </a:r>
          <a:endParaRPr lang="zh-TW" altLang="en-US" sz="2000" b="1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3EF9D093-BD39-4136-8D87-BA65C1782CC3}" type="parTrans" cxnId="{4492249C-65F8-4F0E-8B8E-B1F85D872089}">
      <dgm:prSet/>
      <dgm:spPr/>
      <dgm:t>
        <a:bodyPr/>
        <a:lstStyle/>
        <a:p>
          <a:endParaRPr lang="zh-TW" altLang="en-US" sz="2400" b="1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3BD4CFAD-204C-478C-83AE-BDCADAEC18E6}" type="sibTrans" cxnId="{4492249C-65F8-4F0E-8B8E-B1F85D872089}">
      <dgm:prSet/>
      <dgm:spPr/>
      <dgm:t>
        <a:bodyPr/>
        <a:lstStyle/>
        <a:p>
          <a:endParaRPr lang="zh-TW" altLang="en-US" sz="2400" b="1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DCCCFE5-A3FE-45FF-9FDB-E518AD72C86A}" type="pres">
      <dgm:prSet presAssocID="{FE6C5CED-F947-407B-BDB3-CDA3054ECC60}" presName="diagram" presStyleCnt="0">
        <dgm:presLayoutVars>
          <dgm:dir/>
          <dgm:resizeHandles val="exact"/>
        </dgm:presLayoutVars>
      </dgm:prSet>
      <dgm:spPr/>
    </dgm:pt>
    <dgm:pt modelId="{1DE2131F-AC05-4EFA-8085-2189ED761713}" type="pres">
      <dgm:prSet presAssocID="{01E3BC56-C58F-45C1-84C0-3BFEC28BB643}" presName="node" presStyleLbl="node1" presStyleIdx="0" presStyleCnt="8" custScaleX="99721" custLinFactNeighborY="146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7309706-42EE-416D-85A8-648F07EC5901}" type="pres">
      <dgm:prSet presAssocID="{5B2EECF0-8A12-4474-AE86-6EE98BF862DE}" presName="sibTrans" presStyleCnt="0"/>
      <dgm:spPr/>
    </dgm:pt>
    <dgm:pt modelId="{161C6D95-160A-4F01-B2C9-7EEF0DF2CA81}" type="pres">
      <dgm:prSet presAssocID="{532721BE-B45F-41C4-9B13-498BED9A6C78}" presName="node" presStyleLbl="node1" presStyleIdx="1" presStyleCnt="8" custScaleX="9779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556A364-5BCA-4B01-A799-52E0679E6522}" type="pres">
      <dgm:prSet presAssocID="{2323D7DF-1BB2-4A19-B34A-E856380F1F5D}" presName="sibTrans" presStyleCnt="0"/>
      <dgm:spPr/>
    </dgm:pt>
    <dgm:pt modelId="{AC7F7DA0-1A59-4CAD-B7A2-1B9CB9697AB4}" type="pres">
      <dgm:prSet presAssocID="{060F9B17-4CB2-47BB-B54C-7B352DFC30D8}" presName="node" presStyleLbl="node1" presStyleIdx="2" presStyleCnt="8" custScaleX="10119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7AE357B-A38D-4E4A-8311-863D5AA4B61B}" type="pres">
      <dgm:prSet presAssocID="{65C1E6AC-3692-499C-A973-E4093DD455FE}" presName="sibTrans" presStyleCnt="0"/>
      <dgm:spPr/>
    </dgm:pt>
    <dgm:pt modelId="{F804B1E6-417C-446A-A947-D9AAC737E4E2}" type="pres">
      <dgm:prSet presAssocID="{9B554A98-43C8-4061-B2F5-FDE72A81804C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7A49D91-3BE6-4A5F-8495-DB0A738C524B}" type="pres">
      <dgm:prSet presAssocID="{107C230C-55F4-4611-92D9-54F6952648E0}" presName="sibTrans" presStyleCnt="0"/>
      <dgm:spPr/>
    </dgm:pt>
    <dgm:pt modelId="{AA0EF6B6-2650-4697-A325-42F02243EE34}" type="pres">
      <dgm:prSet presAssocID="{9F6409F5-28FA-4587-98A2-28F951D487EC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F4C51F8-3C8C-474A-970D-0CA57A81A63E}" type="pres">
      <dgm:prSet presAssocID="{C7898F05-C331-4527-A054-3CA3D756A721}" presName="sibTrans" presStyleCnt="0"/>
      <dgm:spPr/>
    </dgm:pt>
    <dgm:pt modelId="{D97B56B7-19F8-41E6-8B6D-5064723D1C7B}" type="pres">
      <dgm:prSet presAssocID="{43CA06B3-34D8-44AA-BC2F-13501EF689BB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422CAE9-94FD-4B8F-BEC6-555B4A1178F4}" type="pres">
      <dgm:prSet presAssocID="{483087AF-C5A2-47F0-B4C4-F34178EAA943}" presName="sibTrans" presStyleCnt="0"/>
      <dgm:spPr/>
    </dgm:pt>
    <dgm:pt modelId="{875C88F4-CB1F-4F31-A52B-AB0B14945BE0}" type="pres">
      <dgm:prSet presAssocID="{29C635B9-9886-463D-8E2B-4408D33151F6}" presName="node" presStyleLbl="node1" presStyleIdx="6" presStyleCnt="8" custScaleX="11004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BEAD67C-40DC-421B-906F-7FD96582550D}" type="pres">
      <dgm:prSet presAssocID="{4231D460-3AEC-49BB-840D-11C858C6A50E}" presName="sibTrans" presStyleCnt="0"/>
      <dgm:spPr/>
    </dgm:pt>
    <dgm:pt modelId="{F3FD5D00-C56B-4933-ACF3-B5077E738D25}" type="pres">
      <dgm:prSet presAssocID="{71FF3E66-FF18-48C4-B1EE-780B2D8999F2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2BDCB04-1DA8-4C4E-9F08-276DAE771284}" type="presOf" srcId="{532721BE-B45F-41C4-9B13-498BED9A6C78}" destId="{161C6D95-160A-4F01-B2C9-7EEF0DF2CA81}" srcOrd="0" destOrd="0" presId="urn:microsoft.com/office/officeart/2005/8/layout/default#1"/>
    <dgm:cxn modelId="{9953CFF0-CBDA-4E13-BB85-AF107D4700B5}" srcId="{FE6C5CED-F947-407B-BDB3-CDA3054ECC60}" destId="{060F9B17-4CB2-47BB-B54C-7B352DFC30D8}" srcOrd="2" destOrd="0" parTransId="{CBBDAD5B-8EE3-462D-A02C-B971EA6A8248}" sibTransId="{65C1E6AC-3692-499C-A973-E4093DD455FE}"/>
    <dgm:cxn modelId="{3521025A-6E94-4BE3-A240-FF77DDF7B44A}" type="presOf" srcId="{9B554A98-43C8-4061-B2F5-FDE72A81804C}" destId="{F804B1E6-417C-446A-A947-D9AAC737E4E2}" srcOrd="0" destOrd="0" presId="urn:microsoft.com/office/officeart/2005/8/layout/default#1"/>
    <dgm:cxn modelId="{CEC70D1E-AEFC-4124-A105-49E3228EC1DD}" srcId="{FE6C5CED-F947-407B-BDB3-CDA3054ECC60}" destId="{29C635B9-9886-463D-8E2B-4408D33151F6}" srcOrd="6" destOrd="0" parTransId="{31ACB027-10FF-4AB2-AAE5-CE476D44B1B9}" sibTransId="{4231D460-3AEC-49BB-840D-11C858C6A50E}"/>
    <dgm:cxn modelId="{CB6D86B4-A076-4001-8DA6-22B4D538F509}" type="presOf" srcId="{29C635B9-9886-463D-8E2B-4408D33151F6}" destId="{875C88F4-CB1F-4F31-A52B-AB0B14945BE0}" srcOrd="0" destOrd="0" presId="urn:microsoft.com/office/officeart/2005/8/layout/default#1"/>
    <dgm:cxn modelId="{C22F8C6E-A832-4533-945D-F9F3A8D5603C}" srcId="{FE6C5CED-F947-407B-BDB3-CDA3054ECC60}" destId="{01E3BC56-C58F-45C1-84C0-3BFEC28BB643}" srcOrd="0" destOrd="0" parTransId="{53EE4CF3-978B-4B11-AFF7-96B0DD9F4B7D}" sibTransId="{5B2EECF0-8A12-4474-AE86-6EE98BF862DE}"/>
    <dgm:cxn modelId="{B1CF2F60-F8E3-4F27-BF22-9E724D420ADA}" type="presOf" srcId="{9F6409F5-28FA-4587-98A2-28F951D487EC}" destId="{AA0EF6B6-2650-4697-A325-42F02243EE34}" srcOrd="0" destOrd="0" presId="urn:microsoft.com/office/officeart/2005/8/layout/default#1"/>
    <dgm:cxn modelId="{B8304943-705E-47BC-805C-10AE283837B0}" srcId="{FE6C5CED-F947-407B-BDB3-CDA3054ECC60}" destId="{9B554A98-43C8-4061-B2F5-FDE72A81804C}" srcOrd="3" destOrd="0" parTransId="{2E4514A6-9C96-4845-BDDC-A6C445F62546}" sibTransId="{107C230C-55F4-4611-92D9-54F6952648E0}"/>
    <dgm:cxn modelId="{FA038D09-6148-43FD-88D3-A6E425C0E953}" type="presOf" srcId="{01E3BC56-C58F-45C1-84C0-3BFEC28BB643}" destId="{1DE2131F-AC05-4EFA-8085-2189ED761713}" srcOrd="0" destOrd="0" presId="urn:microsoft.com/office/officeart/2005/8/layout/default#1"/>
    <dgm:cxn modelId="{8160F6AD-3826-4EB0-A1D6-102BDD6E3370}" srcId="{FE6C5CED-F947-407B-BDB3-CDA3054ECC60}" destId="{9F6409F5-28FA-4587-98A2-28F951D487EC}" srcOrd="4" destOrd="0" parTransId="{B2467E96-AA1E-48E6-B7EB-035406E9CA61}" sibTransId="{C7898F05-C331-4527-A054-3CA3D756A721}"/>
    <dgm:cxn modelId="{D28F9F1D-FEA5-4FAA-95C6-3C8B20CA0A50}" type="presOf" srcId="{FE6C5CED-F947-407B-BDB3-CDA3054ECC60}" destId="{EDCCCFE5-A3FE-45FF-9FDB-E518AD72C86A}" srcOrd="0" destOrd="0" presId="urn:microsoft.com/office/officeart/2005/8/layout/default#1"/>
    <dgm:cxn modelId="{AFF871BA-810A-486F-89AE-C02FAC9E4E64}" type="presOf" srcId="{43CA06B3-34D8-44AA-BC2F-13501EF689BB}" destId="{D97B56B7-19F8-41E6-8B6D-5064723D1C7B}" srcOrd="0" destOrd="0" presId="urn:microsoft.com/office/officeart/2005/8/layout/default#1"/>
    <dgm:cxn modelId="{60BBA425-4EE5-45D8-A677-E89564F97995}" type="presOf" srcId="{060F9B17-4CB2-47BB-B54C-7B352DFC30D8}" destId="{AC7F7DA0-1A59-4CAD-B7A2-1B9CB9697AB4}" srcOrd="0" destOrd="0" presId="urn:microsoft.com/office/officeart/2005/8/layout/default#1"/>
    <dgm:cxn modelId="{4492249C-65F8-4F0E-8B8E-B1F85D872089}" srcId="{FE6C5CED-F947-407B-BDB3-CDA3054ECC60}" destId="{71FF3E66-FF18-48C4-B1EE-780B2D8999F2}" srcOrd="7" destOrd="0" parTransId="{3EF9D093-BD39-4136-8D87-BA65C1782CC3}" sibTransId="{3BD4CFAD-204C-478C-83AE-BDCADAEC18E6}"/>
    <dgm:cxn modelId="{8AA39F79-11AA-4BB4-AEA2-018B15A347D1}" srcId="{FE6C5CED-F947-407B-BDB3-CDA3054ECC60}" destId="{532721BE-B45F-41C4-9B13-498BED9A6C78}" srcOrd="1" destOrd="0" parTransId="{46E9EF4C-B7B9-4E81-A375-B4E7C6D45CBE}" sibTransId="{2323D7DF-1BB2-4A19-B34A-E856380F1F5D}"/>
    <dgm:cxn modelId="{9C38F736-03FA-480B-BA3F-A28F526EEE58}" srcId="{FE6C5CED-F947-407B-BDB3-CDA3054ECC60}" destId="{43CA06B3-34D8-44AA-BC2F-13501EF689BB}" srcOrd="5" destOrd="0" parTransId="{CD8D56EA-B630-433B-B247-8F269BD3F9B4}" sibTransId="{483087AF-C5A2-47F0-B4C4-F34178EAA943}"/>
    <dgm:cxn modelId="{2C51F4AA-2F8B-44E0-9B25-34E89F76A5A6}" type="presOf" srcId="{71FF3E66-FF18-48C4-B1EE-780B2D8999F2}" destId="{F3FD5D00-C56B-4933-ACF3-B5077E738D25}" srcOrd="0" destOrd="0" presId="urn:microsoft.com/office/officeart/2005/8/layout/default#1"/>
    <dgm:cxn modelId="{7B2750B4-7909-4027-AA70-DD3B2C5D1513}" type="presParOf" srcId="{EDCCCFE5-A3FE-45FF-9FDB-E518AD72C86A}" destId="{1DE2131F-AC05-4EFA-8085-2189ED761713}" srcOrd="0" destOrd="0" presId="urn:microsoft.com/office/officeart/2005/8/layout/default#1"/>
    <dgm:cxn modelId="{CD377EE0-8E7F-42A2-A89F-0F945DDCB2FF}" type="presParOf" srcId="{EDCCCFE5-A3FE-45FF-9FDB-E518AD72C86A}" destId="{37309706-42EE-416D-85A8-648F07EC5901}" srcOrd="1" destOrd="0" presId="urn:microsoft.com/office/officeart/2005/8/layout/default#1"/>
    <dgm:cxn modelId="{88AC19A7-8BC1-41AE-A977-E238C8C39740}" type="presParOf" srcId="{EDCCCFE5-A3FE-45FF-9FDB-E518AD72C86A}" destId="{161C6D95-160A-4F01-B2C9-7EEF0DF2CA81}" srcOrd="2" destOrd="0" presId="urn:microsoft.com/office/officeart/2005/8/layout/default#1"/>
    <dgm:cxn modelId="{E7BED3A9-DBBF-4367-9287-C490CDAD7FCA}" type="presParOf" srcId="{EDCCCFE5-A3FE-45FF-9FDB-E518AD72C86A}" destId="{9556A364-5BCA-4B01-A799-52E0679E6522}" srcOrd="3" destOrd="0" presId="urn:microsoft.com/office/officeart/2005/8/layout/default#1"/>
    <dgm:cxn modelId="{5E1A1FFC-54AB-4F76-A3CA-559F02A16C16}" type="presParOf" srcId="{EDCCCFE5-A3FE-45FF-9FDB-E518AD72C86A}" destId="{AC7F7DA0-1A59-4CAD-B7A2-1B9CB9697AB4}" srcOrd="4" destOrd="0" presId="urn:microsoft.com/office/officeart/2005/8/layout/default#1"/>
    <dgm:cxn modelId="{FD30A8BE-BDDA-4C3D-84C8-3A4186238B3E}" type="presParOf" srcId="{EDCCCFE5-A3FE-45FF-9FDB-E518AD72C86A}" destId="{27AE357B-A38D-4E4A-8311-863D5AA4B61B}" srcOrd="5" destOrd="0" presId="urn:microsoft.com/office/officeart/2005/8/layout/default#1"/>
    <dgm:cxn modelId="{73F1FBC8-A4C2-4038-928F-D1212F7221CD}" type="presParOf" srcId="{EDCCCFE5-A3FE-45FF-9FDB-E518AD72C86A}" destId="{F804B1E6-417C-446A-A947-D9AAC737E4E2}" srcOrd="6" destOrd="0" presId="urn:microsoft.com/office/officeart/2005/8/layout/default#1"/>
    <dgm:cxn modelId="{BAEC5B49-8590-48B1-B545-FE5DDB155FF6}" type="presParOf" srcId="{EDCCCFE5-A3FE-45FF-9FDB-E518AD72C86A}" destId="{A7A49D91-3BE6-4A5F-8495-DB0A738C524B}" srcOrd="7" destOrd="0" presId="urn:microsoft.com/office/officeart/2005/8/layout/default#1"/>
    <dgm:cxn modelId="{6B530B74-940F-42E1-8CA6-913C05E2FE94}" type="presParOf" srcId="{EDCCCFE5-A3FE-45FF-9FDB-E518AD72C86A}" destId="{AA0EF6B6-2650-4697-A325-42F02243EE34}" srcOrd="8" destOrd="0" presId="urn:microsoft.com/office/officeart/2005/8/layout/default#1"/>
    <dgm:cxn modelId="{50E27ABA-8832-476F-A5DF-BD8CCD0B03A1}" type="presParOf" srcId="{EDCCCFE5-A3FE-45FF-9FDB-E518AD72C86A}" destId="{7F4C51F8-3C8C-474A-970D-0CA57A81A63E}" srcOrd="9" destOrd="0" presId="urn:microsoft.com/office/officeart/2005/8/layout/default#1"/>
    <dgm:cxn modelId="{E3D9BB97-58CC-41AA-A3D2-B664C89601C4}" type="presParOf" srcId="{EDCCCFE5-A3FE-45FF-9FDB-E518AD72C86A}" destId="{D97B56B7-19F8-41E6-8B6D-5064723D1C7B}" srcOrd="10" destOrd="0" presId="urn:microsoft.com/office/officeart/2005/8/layout/default#1"/>
    <dgm:cxn modelId="{D72CEC85-D4D2-4C6D-9814-0844D5197F0D}" type="presParOf" srcId="{EDCCCFE5-A3FE-45FF-9FDB-E518AD72C86A}" destId="{8422CAE9-94FD-4B8F-BEC6-555B4A1178F4}" srcOrd="11" destOrd="0" presId="urn:microsoft.com/office/officeart/2005/8/layout/default#1"/>
    <dgm:cxn modelId="{73184406-9FBA-4542-BBEC-4C08897F94C5}" type="presParOf" srcId="{EDCCCFE5-A3FE-45FF-9FDB-E518AD72C86A}" destId="{875C88F4-CB1F-4F31-A52B-AB0B14945BE0}" srcOrd="12" destOrd="0" presId="urn:microsoft.com/office/officeart/2005/8/layout/default#1"/>
    <dgm:cxn modelId="{D930E0C0-BAF9-42AE-B314-6BB1AC6A3EB0}" type="presParOf" srcId="{EDCCCFE5-A3FE-45FF-9FDB-E518AD72C86A}" destId="{CBEAD67C-40DC-421B-906F-7FD96582550D}" srcOrd="13" destOrd="0" presId="urn:microsoft.com/office/officeart/2005/8/layout/default#1"/>
    <dgm:cxn modelId="{6283927D-8D63-4284-98D1-AB3551DB00E4}" type="presParOf" srcId="{EDCCCFE5-A3FE-45FF-9FDB-E518AD72C86A}" destId="{F3FD5D00-C56B-4933-ACF3-B5077E738D25}" srcOrd="1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75AAA0A-858B-4743-9C9D-2E7496882689}" type="doc">
      <dgm:prSet loTypeId="urn:microsoft.com/office/officeart/2005/8/layout/radial1" loCatId="cycle" qsTypeId="urn:microsoft.com/office/officeart/2005/8/quickstyle/simple2" qsCatId="simple" csTypeId="urn:microsoft.com/office/officeart/2005/8/colors/accent4_1" csCatId="accent4" phldr="1"/>
      <dgm:spPr/>
      <dgm:t>
        <a:bodyPr/>
        <a:lstStyle/>
        <a:p>
          <a:endParaRPr lang="zh-TW" altLang="en-US"/>
        </a:p>
      </dgm:t>
    </dgm:pt>
    <dgm:pt modelId="{3BF27571-7534-4171-AD6B-B0A8B800EE5F}">
      <dgm:prSet phldrT="[文字]" custT="1"/>
      <dgm:spPr/>
      <dgm:t>
        <a:bodyPr/>
        <a:lstStyle/>
        <a:p>
          <a:r>
            <a:rPr lang="en-US" altLang="zh-TW" sz="18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D2D</a:t>
          </a:r>
        </a:p>
        <a:p>
          <a:r>
            <a:rPr lang="zh-TW" altLang="en-US" sz="18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通訊</a:t>
          </a:r>
          <a:endParaRPr lang="zh-TW" altLang="en-US" sz="1800" b="1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4955D60-AF1D-4781-9A60-032923CA3227}" type="parTrans" cxnId="{36237ED4-1BAB-491E-BAA2-1FC03F39285B}">
      <dgm:prSet/>
      <dgm:spPr/>
      <dgm:t>
        <a:bodyPr/>
        <a:lstStyle/>
        <a:p>
          <a:endParaRPr lang="zh-TW" altLang="en-US" sz="4000" b="1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3A827985-B321-4FDA-9B44-A8B89744719E}" type="sibTrans" cxnId="{36237ED4-1BAB-491E-BAA2-1FC03F39285B}">
      <dgm:prSet/>
      <dgm:spPr/>
      <dgm:t>
        <a:bodyPr/>
        <a:lstStyle/>
        <a:p>
          <a:endParaRPr lang="zh-TW" altLang="en-US" sz="4000" b="1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096C513-3F15-4391-90B2-762189995573}">
      <dgm:prSet phldrT="[文字]" custT="1"/>
      <dgm:spPr/>
      <dgm:t>
        <a:bodyPr/>
        <a:lstStyle/>
        <a:p>
          <a:r>
            <a:rPr lang="zh-TW" altLang="en-US" sz="18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公共</a:t>
          </a:r>
          <a:endParaRPr lang="en-US" altLang="zh-TW" sz="1800" b="1" dirty="0" smtClean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r>
            <a:rPr lang="zh-TW" altLang="en-US" sz="18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安全</a:t>
          </a:r>
          <a:endParaRPr lang="zh-TW" altLang="en-US" sz="1800" b="1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07C38368-1B4C-4CB5-A386-A4D0CFADF5C7}" type="parTrans" cxnId="{6A4FC5DF-8FDF-4385-A2C5-5F7C893DD2F3}">
      <dgm:prSet custT="1"/>
      <dgm:spPr/>
      <dgm:t>
        <a:bodyPr/>
        <a:lstStyle/>
        <a:p>
          <a:endParaRPr lang="zh-TW" altLang="en-US" sz="1050" b="1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408DFA9-7742-4D75-A003-929E2714B401}" type="sibTrans" cxnId="{6A4FC5DF-8FDF-4385-A2C5-5F7C893DD2F3}">
      <dgm:prSet/>
      <dgm:spPr/>
      <dgm:t>
        <a:bodyPr/>
        <a:lstStyle/>
        <a:p>
          <a:endParaRPr lang="zh-TW" altLang="en-US" sz="4000" b="1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CAF7C29-4112-41C7-A2B1-7E92D817C208}">
      <dgm:prSet phldrT="[文字]" custT="1"/>
      <dgm:spPr/>
      <dgm:t>
        <a:bodyPr/>
        <a:lstStyle/>
        <a:p>
          <a:r>
            <a:rPr lang="zh-TW" altLang="en-US" sz="18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數位</a:t>
          </a:r>
          <a:endParaRPr lang="en-US" altLang="zh-TW" sz="1800" b="1" dirty="0" smtClean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r>
            <a:rPr lang="zh-TW" altLang="en-US" sz="18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看板</a:t>
          </a:r>
          <a:endParaRPr lang="zh-TW" altLang="en-US" sz="1800" b="1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6DA01FB-DC67-424C-A2C6-3F8D1819BF7B}" type="parTrans" cxnId="{FF3C56E8-B555-41A7-9DBA-9C7F5B3EB433}">
      <dgm:prSet custT="1"/>
      <dgm:spPr/>
      <dgm:t>
        <a:bodyPr/>
        <a:lstStyle/>
        <a:p>
          <a:endParaRPr lang="zh-TW" altLang="en-US" sz="1050" b="1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0C2C696-88C5-43F0-B010-60457A075C50}" type="sibTrans" cxnId="{FF3C56E8-B555-41A7-9DBA-9C7F5B3EB433}">
      <dgm:prSet/>
      <dgm:spPr/>
      <dgm:t>
        <a:bodyPr/>
        <a:lstStyle/>
        <a:p>
          <a:endParaRPr lang="zh-TW" altLang="en-US" sz="4000" b="1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CB3D9C30-E10F-432D-A083-A1FB1A263138}">
      <dgm:prSet phldrT="[文字]" custT="1"/>
      <dgm:spPr/>
      <dgm:t>
        <a:bodyPr/>
        <a:lstStyle/>
        <a:p>
          <a:r>
            <a:rPr lang="zh-TW" altLang="en-US" sz="18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移動</a:t>
          </a:r>
          <a:endParaRPr lang="en-US" altLang="zh-TW" sz="1800" b="1" dirty="0" smtClean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r>
            <a:rPr lang="zh-TW" altLang="en-US" sz="18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網路</a:t>
          </a:r>
          <a:endParaRPr lang="zh-TW" altLang="en-US" sz="1800" b="1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A502963-3C66-4B80-94C5-F91F167783B2}" type="parTrans" cxnId="{C84B3275-E86F-4576-8880-82B20768D8B8}">
      <dgm:prSet custT="1"/>
      <dgm:spPr/>
      <dgm:t>
        <a:bodyPr/>
        <a:lstStyle/>
        <a:p>
          <a:endParaRPr lang="zh-TW" altLang="en-US" sz="1050" b="1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13E2D4D3-00C5-4C6B-9543-029A8321A5DE}" type="sibTrans" cxnId="{C84B3275-E86F-4576-8880-82B20768D8B8}">
      <dgm:prSet/>
      <dgm:spPr/>
      <dgm:t>
        <a:bodyPr/>
        <a:lstStyle/>
        <a:p>
          <a:endParaRPr lang="zh-TW" altLang="en-US" sz="4000" b="1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DD625AE-1A02-4183-A94B-9152121BEDA4}">
      <dgm:prSet phldrT="[文字]" custT="1"/>
      <dgm:spPr/>
      <dgm:t>
        <a:bodyPr/>
        <a:lstStyle/>
        <a:p>
          <a:r>
            <a:rPr lang="zh-TW" altLang="en-US" sz="18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體育場</a:t>
          </a:r>
          <a:endParaRPr lang="zh-TW" altLang="en-US" sz="1800" b="1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9F206062-97FF-4216-B6BA-D213F6991C24}" type="parTrans" cxnId="{13F95D1C-D61D-48A1-AF21-D98DD6EA9F7D}">
      <dgm:prSet custT="1"/>
      <dgm:spPr/>
      <dgm:t>
        <a:bodyPr/>
        <a:lstStyle/>
        <a:p>
          <a:endParaRPr lang="zh-TW" altLang="en-US" sz="1050" b="1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0DB2EEC-B46C-458F-A3DA-E0DBCF155E0F}" type="sibTrans" cxnId="{13F95D1C-D61D-48A1-AF21-D98DD6EA9F7D}">
      <dgm:prSet/>
      <dgm:spPr/>
      <dgm:t>
        <a:bodyPr/>
        <a:lstStyle/>
        <a:p>
          <a:endParaRPr lang="zh-TW" altLang="en-US" sz="4000" b="1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90456C5C-4017-4A3A-805F-1CC88AC96616}">
      <dgm:prSet phldrT="[文字]" custT="1"/>
      <dgm:spPr/>
      <dgm:t>
        <a:bodyPr/>
        <a:lstStyle/>
        <a:p>
          <a:r>
            <a:rPr lang="zh-TW" altLang="en-US" sz="18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購物</a:t>
          </a:r>
          <a:endParaRPr lang="en-US" altLang="zh-TW" sz="1800" b="1" dirty="0" smtClean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r>
            <a:rPr lang="zh-TW" altLang="en-US" sz="18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中心</a:t>
          </a:r>
          <a:endParaRPr lang="zh-TW" altLang="en-US" sz="1800" b="1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878290B-9B1D-4291-8BD8-62EA7D85F7F5}" type="parTrans" cxnId="{26A5EB41-AAF4-416A-9E46-50A720FF75C2}">
      <dgm:prSet custT="1"/>
      <dgm:spPr/>
      <dgm:t>
        <a:bodyPr/>
        <a:lstStyle/>
        <a:p>
          <a:endParaRPr lang="zh-TW" altLang="en-US" sz="1050" b="1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89456EA-5729-4B5F-8447-4F624F8EF900}" type="sibTrans" cxnId="{26A5EB41-AAF4-416A-9E46-50A720FF75C2}">
      <dgm:prSet/>
      <dgm:spPr/>
      <dgm:t>
        <a:bodyPr/>
        <a:lstStyle/>
        <a:p>
          <a:endParaRPr lang="zh-TW" altLang="en-US" sz="4000" b="1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F200240-A667-4805-8633-525CAECC0509}" type="pres">
      <dgm:prSet presAssocID="{875AAA0A-858B-4743-9C9D-2E7496882689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31DB5E2-9E19-41CB-A013-1915D15EDD2E}" type="pres">
      <dgm:prSet presAssocID="{3BF27571-7534-4171-AD6B-B0A8B800EE5F}" presName="centerShape" presStyleLbl="node0" presStyleIdx="0" presStyleCnt="1" custScaleX="126190" custScaleY="121615"/>
      <dgm:spPr/>
      <dgm:t>
        <a:bodyPr/>
        <a:lstStyle/>
        <a:p>
          <a:endParaRPr lang="zh-TW" altLang="en-US"/>
        </a:p>
      </dgm:t>
    </dgm:pt>
    <dgm:pt modelId="{425E94D5-BBFA-4EED-AB56-C08E3EBF2D11}" type="pres">
      <dgm:prSet presAssocID="{07C38368-1B4C-4CB5-A386-A4D0CFADF5C7}" presName="Name9" presStyleLbl="parChTrans1D2" presStyleIdx="0" presStyleCnt="5"/>
      <dgm:spPr/>
      <dgm:t>
        <a:bodyPr/>
        <a:lstStyle/>
        <a:p>
          <a:endParaRPr lang="zh-TW" altLang="en-US"/>
        </a:p>
      </dgm:t>
    </dgm:pt>
    <dgm:pt modelId="{274F18E5-2DF9-4A89-88B4-8D234D92E432}" type="pres">
      <dgm:prSet presAssocID="{07C38368-1B4C-4CB5-A386-A4D0CFADF5C7}" presName="connTx" presStyleLbl="parChTrans1D2" presStyleIdx="0" presStyleCnt="5"/>
      <dgm:spPr/>
      <dgm:t>
        <a:bodyPr/>
        <a:lstStyle/>
        <a:p>
          <a:endParaRPr lang="zh-TW" altLang="en-US"/>
        </a:p>
      </dgm:t>
    </dgm:pt>
    <dgm:pt modelId="{3A6D7ACA-ECC8-4E48-B2A9-DE1A3F951F9C}" type="pres">
      <dgm:prSet presAssocID="{D096C513-3F15-4391-90B2-76218999557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369189-B234-4526-9AB1-EF6E4A29831B}" type="pres">
      <dgm:prSet presAssocID="{E6DA01FB-DC67-424C-A2C6-3F8D1819BF7B}" presName="Name9" presStyleLbl="parChTrans1D2" presStyleIdx="1" presStyleCnt="5"/>
      <dgm:spPr/>
      <dgm:t>
        <a:bodyPr/>
        <a:lstStyle/>
        <a:p>
          <a:endParaRPr lang="zh-TW" altLang="en-US"/>
        </a:p>
      </dgm:t>
    </dgm:pt>
    <dgm:pt modelId="{8526139E-44DB-4CC2-823E-EB791EDFAC86}" type="pres">
      <dgm:prSet presAssocID="{E6DA01FB-DC67-424C-A2C6-3F8D1819BF7B}" presName="connTx" presStyleLbl="parChTrans1D2" presStyleIdx="1" presStyleCnt="5"/>
      <dgm:spPr/>
      <dgm:t>
        <a:bodyPr/>
        <a:lstStyle/>
        <a:p>
          <a:endParaRPr lang="zh-TW" altLang="en-US"/>
        </a:p>
      </dgm:t>
    </dgm:pt>
    <dgm:pt modelId="{3CDFECED-70A2-49D5-95D1-B1CD3B6C60D3}" type="pres">
      <dgm:prSet presAssocID="{FCAF7C29-4112-41C7-A2B1-7E92D817C20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D669CEE-B707-4FEE-B1DD-72686B4CC18E}" type="pres">
      <dgm:prSet presAssocID="{2A502963-3C66-4B80-94C5-F91F167783B2}" presName="Name9" presStyleLbl="parChTrans1D2" presStyleIdx="2" presStyleCnt="5"/>
      <dgm:spPr/>
      <dgm:t>
        <a:bodyPr/>
        <a:lstStyle/>
        <a:p>
          <a:endParaRPr lang="zh-TW" altLang="en-US"/>
        </a:p>
      </dgm:t>
    </dgm:pt>
    <dgm:pt modelId="{9F5830E5-ED20-4A22-855A-D004A0C1714F}" type="pres">
      <dgm:prSet presAssocID="{2A502963-3C66-4B80-94C5-F91F167783B2}" presName="connTx" presStyleLbl="parChTrans1D2" presStyleIdx="2" presStyleCnt="5"/>
      <dgm:spPr/>
      <dgm:t>
        <a:bodyPr/>
        <a:lstStyle/>
        <a:p>
          <a:endParaRPr lang="zh-TW" altLang="en-US"/>
        </a:p>
      </dgm:t>
    </dgm:pt>
    <dgm:pt modelId="{FB8A0B1E-0608-4A3E-AED2-A1F099F831E0}" type="pres">
      <dgm:prSet presAssocID="{CB3D9C30-E10F-432D-A083-A1FB1A26313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1EE2BBE-EB9D-4E92-B7C2-170D81C75194}" type="pres">
      <dgm:prSet presAssocID="{E878290B-9B1D-4291-8BD8-62EA7D85F7F5}" presName="Name9" presStyleLbl="parChTrans1D2" presStyleIdx="3" presStyleCnt="5"/>
      <dgm:spPr/>
      <dgm:t>
        <a:bodyPr/>
        <a:lstStyle/>
        <a:p>
          <a:endParaRPr lang="zh-TW" altLang="en-US"/>
        </a:p>
      </dgm:t>
    </dgm:pt>
    <dgm:pt modelId="{ED977181-342E-4A95-9C4D-DDB0D3925E87}" type="pres">
      <dgm:prSet presAssocID="{E878290B-9B1D-4291-8BD8-62EA7D85F7F5}" presName="connTx" presStyleLbl="parChTrans1D2" presStyleIdx="3" presStyleCnt="5"/>
      <dgm:spPr/>
      <dgm:t>
        <a:bodyPr/>
        <a:lstStyle/>
        <a:p>
          <a:endParaRPr lang="zh-TW" altLang="en-US"/>
        </a:p>
      </dgm:t>
    </dgm:pt>
    <dgm:pt modelId="{1D195043-1F6B-4E9E-A352-5EA0663828BE}" type="pres">
      <dgm:prSet presAssocID="{90456C5C-4017-4A3A-805F-1CC88AC9661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D386097-8A03-4F25-A363-E30A37D98122}" type="pres">
      <dgm:prSet presAssocID="{9F206062-97FF-4216-B6BA-D213F6991C24}" presName="Name9" presStyleLbl="parChTrans1D2" presStyleIdx="4" presStyleCnt="5"/>
      <dgm:spPr/>
      <dgm:t>
        <a:bodyPr/>
        <a:lstStyle/>
        <a:p>
          <a:endParaRPr lang="zh-TW" altLang="en-US"/>
        </a:p>
      </dgm:t>
    </dgm:pt>
    <dgm:pt modelId="{555585F9-0FFF-4D8C-9B26-6617658ACABE}" type="pres">
      <dgm:prSet presAssocID="{9F206062-97FF-4216-B6BA-D213F6991C24}" presName="connTx" presStyleLbl="parChTrans1D2" presStyleIdx="4" presStyleCnt="5"/>
      <dgm:spPr/>
      <dgm:t>
        <a:bodyPr/>
        <a:lstStyle/>
        <a:p>
          <a:endParaRPr lang="zh-TW" altLang="en-US"/>
        </a:p>
      </dgm:t>
    </dgm:pt>
    <dgm:pt modelId="{81A85612-83A5-470B-9A3B-039C173DB525}" type="pres">
      <dgm:prSet presAssocID="{5DD625AE-1A02-4183-A94B-9152121BEDA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94F3B4D-DF9E-4964-8D76-BBD1E35EF16E}" type="presOf" srcId="{2A502963-3C66-4B80-94C5-F91F167783B2}" destId="{9F5830E5-ED20-4A22-855A-D004A0C1714F}" srcOrd="1" destOrd="0" presId="urn:microsoft.com/office/officeart/2005/8/layout/radial1"/>
    <dgm:cxn modelId="{460B7B77-B814-4414-B0EA-BAB3B7C4DB26}" type="presOf" srcId="{2A502963-3C66-4B80-94C5-F91F167783B2}" destId="{8D669CEE-B707-4FEE-B1DD-72686B4CC18E}" srcOrd="0" destOrd="0" presId="urn:microsoft.com/office/officeart/2005/8/layout/radial1"/>
    <dgm:cxn modelId="{966BDDBC-3E72-43EB-9CCD-C768CD51EAF5}" type="presOf" srcId="{90456C5C-4017-4A3A-805F-1CC88AC96616}" destId="{1D195043-1F6B-4E9E-A352-5EA0663828BE}" srcOrd="0" destOrd="0" presId="urn:microsoft.com/office/officeart/2005/8/layout/radial1"/>
    <dgm:cxn modelId="{C84B3275-E86F-4576-8880-82B20768D8B8}" srcId="{3BF27571-7534-4171-AD6B-B0A8B800EE5F}" destId="{CB3D9C30-E10F-432D-A083-A1FB1A263138}" srcOrd="2" destOrd="0" parTransId="{2A502963-3C66-4B80-94C5-F91F167783B2}" sibTransId="{13E2D4D3-00C5-4C6B-9543-029A8321A5DE}"/>
    <dgm:cxn modelId="{F0075AE8-1B22-456B-9593-2EFD4013A40C}" type="presOf" srcId="{E878290B-9B1D-4291-8BD8-62EA7D85F7F5}" destId="{ED977181-342E-4A95-9C4D-DDB0D3925E87}" srcOrd="1" destOrd="0" presId="urn:microsoft.com/office/officeart/2005/8/layout/radial1"/>
    <dgm:cxn modelId="{36237ED4-1BAB-491E-BAA2-1FC03F39285B}" srcId="{875AAA0A-858B-4743-9C9D-2E7496882689}" destId="{3BF27571-7534-4171-AD6B-B0A8B800EE5F}" srcOrd="0" destOrd="0" parTransId="{64955D60-AF1D-4781-9A60-032923CA3227}" sibTransId="{3A827985-B321-4FDA-9B44-A8B89744719E}"/>
    <dgm:cxn modelId="{5858E88E-0AFA-445D-8844-56E28745E028}" type="presOf" srcId="{9F206062-97FF-4216-B6BA-D213F6991C24}" destId="{555585F9-0FFF-4D8C-9B26-6617658ACABE}" srcOrd="1" destOrd="0" presId="urn:microsoft.com/office/officeart/2005/8/layout/radial1"/>
    <dgm:cxn modelId="{C4ED7FC8-2A24-4B3F-A311-F36B54094889}" type="presOf" srcId="{5DD625AE-1A02-4183-A94B-9152121BEDA4}" destId="{81A85612-83A5-470B-9A3B-039C173DB525}" srcOrd="0" destOrd="0" presId="urn:microsoft.com/office/officeart/2005/8/layout/radial1"/>
    <dgm:cxn modelId="{B2404FB6-C578-416C-8250-339D1228285B}" type="presOf" srcId="{E878290B-9B1D-4291-8BD8-62EA7D85F7F5}" destId="{F1EE2BBE-EB9D-4E92-B7C2-170D81C75194}" srcOrd="0" destOrd="0" presId="urn:microsoft.com/office/officeart/2005/8/layout/radial1"/>
    <dgm:cxn modelId="{213C1CE3-2202-4C89-8959-548669644EDB}" type="presOf" srcId="{9F206062-97FF-4216-B6BA-D213F6991C24}" destId="{DD386097-8A03-4F25-A363-E30A37D98122}" srcOrd="0" destOrd="0" presId="urn:microsoft.com/office/officeart/2005/8/layout/radial1"/>
    <dgm:cxn modelId="{10D7BFBB-DEF5-4D61-919D-600EA83AD35E}" type="presOf" srcId="{07C38368-1B4C-4CB5-A386-A4D0CFADF5C7}" destId="{425E94D5-BBFA-4EED-AB56-C08E3EBF2D11}" srcOrd="0" destOrd="0" presId="urn:microsoft.com/office/officeart/2005/8/layout/radial1"/>
    <dgm:cxn modelId="{FF3C56E8-B555-41A7-9DBA-9C7F5B3EB433}" srcId="{3BF27571-7534-4171-AD6B-B0A8B800EE5F}" destId="{FCAF7C29-4112-41C7-A2B1-7E92D817C208}" srcOrd="1" destOrd="0" parTransId="{E6DA01FB-DC67-424C-A2C6-3F8D1819BF7B}" sibTransId="{80C2C696-88C5-43F0-B010-60457A075C50}"/>
    <dgm:cxn modelId="{7FD99932-5E27-4992-B0F2-E783EDAC00E1}" type="presOf" srcId="{D096C513-3F15-4391-90B2-762189995573}" destId="{3A6D7ACA-ECC8-4E48-B2A9-DE1A3F951F9C}" srcOrd="0" destOrd="0" presId="urn:microsoft.com/office/officeart/2005/8/layout/radial1"/>
    <dgm:cxn modelId="{6EA61876-7CCA-447A-8FC5-F2AE90AAD137}" type="presOf" srcId="{E6DA01FB-DC67-424C-A2C6-3F8D1819BF7B}" destId="{8526139E-44DB-4CC2-823E-EB791EDFAC86}" srcOrd="1" destOrd="0" presId="urn:microsoft.com/office/officeart/2005/8/layout/radial1"/>
    <dgm:cxn modelId="{6A4FC5DF-8FDF-4385-A2C5-5F7C893DD2F3}" srcId="{3BF27571-7534-4171-AD6B-B0A8B800EE5F}" destId="{D096C513-3F15-4391-90B2-762189995573}" srcOrd="0" destOrd="0" parTransId="{07C38368-1B4C-4CB5-A386-A4D0CFADF5C7}" sibTransId="{5408DFA9-7742-4D75-A003-929E2714B401}"/>
    <dgm:cxn modelId="{BF207F33-BFDA-403A-A2BA-D815FF995348}" type="presOf" srcId="{E6DA01FB-DC67-424C-A2C6-3F8D1819BF7B}" destId="{9E369189-B234-4526-9AB1-EF6E4A29831B}" srcOrd="0" destOrd="0" presId="urn:microsoft.com/office/officeart/2005/8/layout/radial1"/>
    <dgm:cxn modelId="{FBDB0461-2158-4DAB-AEAB-BBAA8FFA2A1F}" type="presOf" srcId="{07C38368-1B4C-4CB5-A386-A4D0CFADF5C7}" destId="{274F18E5-2DF9-4A89-88B4-8D234D92E432}" srcOrd="1" destOrd="0" presId="urn:microsoft.com/office/officeart/2005/8/layout/radial1"/>
    <dgm:cxn modelId="{2EBC45DC-E144-46D5-B0E5-6608F8DC0D9F}" type="presOf" srcId="{CB3D9C30-E10F-432D-A083-A1FB1A263138}" destId="{FB8A0B1E-0608-4A3E-AED2-A1F099F831E0}" srcOrd="0" destOrd="0" presId="urn:microsoft.com/office/officeart/2005/8/layout/radial1"/>
    <dgm:cxn modelId="{CF115C83-92BF-49B6-98FD-80F424A5B044}" type="presOf" srcId="{875AAA0A-858B-4743-9C9D-2E7496882689}" destId="{7F200240-A667-4805-8633-525CAECC0509}" srcOrd="0" destOrd="0" presId="urn:microsoft.com/office/officeart/2005/8/layout/radial1"/>
    <dgm:cxn modelId="{26A5EB41-AAF4-416A-9E46-50A720FF75C2}" srcId="{3BF27571-7534-4171-AD6B-B0A8B800EE5F}" destId="{90456C5C-4017-4A3A-805F-1CC88AC96616}" srcOrd="3" destOrd="0" parTransId="{E878290B-9B1D-4291-8BD8-62EA7D85F7F5}" sibTransId="{E89456EA-5729-4B5F-8447-4F624F8EF900}"/>
    <dgm:cxn modelId="{B76C511F-9388-4369-85C2-3209DFA89135}" type="presOf" srcId="{3BF27571-7534-4171-AD6B-B0A8B800EE5F}" destId="{A31DB5E2-9E19-41CB-A013-1915D15EDD2E}" srcOrd="0" destOrd="0" presId="urn:microsoft.com/office/officeart/2005/8/layout/radial1"/>
    <dgm:cxn modelId="{CE28CBD7-AE6D-4F20-B543-7429CCCDF158}" type="presOf" srcId="{FCAF7C29-4112-41C7-A2B1-7E92D817C208}" destId="{3CDFECED-70A2-49D5-95D1-B1CD3B6C60D3}" srcOrd="0" destOrd="0" presId="urn:microsoft.com/office/officeart/2005/8/layout/radial1"/>
    <dgm:cxn modelId="{13F95D1C-D61D-48A1-AF21-D98DD6EA9F7D}" srcId="{3BF27571-7534-4171-AD6B-B0A8B800EE5F}" destId="{5DD625AE-1A02-4183-A94B-9152121BEDA4}" srcOrd="4" destOrd="0" parTransId="{9F206062-97FF-4216-B6BA-D213F6991C24}" sibTransId="{20DB2EEC-B46C-458F-A3DA-E0DBCF155E0F}"/>
    <dgm:cxn modelId="{E0726AFF-2CFF-4E14-893C-9FFA0F2DFEC2}" type="presParOf" srcId="{7F200240-A667-4805-8633-525CAECC0509}" destId="{A31DB5E2-9E19-41CB-A013-1915D15EDD2E}" srcOrd="0" destOrd="0" presId="urn:microsoft.com/office/officeart/2005/8/layout/radial1"/>
    <dgm:cxn modelId="{80B7CD8E-320E-41E7-B8A1-9DE2A589593F}" type="presParOf" srcId="{7F200240-A667-4805-8633-525CAECC0509}" destId="{425E94D5-BBFA-4EED-AB56-C08E3EBF2D11}" srcOrd="1" destOrd="0" presId="urn:microsoft.com/office/officeart/2005/8/layout/radial1"/>
    <dgm:cxn modelId="{EA229CD1-21EC-49C8-B9A8-D4A588777A42}" type="presParOf" srcId="{425E94D5-BBFA-4EED-AB56-C08E3EBF2D11}" destId="{274F18E5-2DF9-4A89-88B4-8D234D92E432}" srcOrd="0" destOrd="0" presId="urn:microsoft.com/office/officeart/2005/8/layout/radial1"/>
    <dgm:cxn modelId="{D4638F0D-D066-434C-B43D-D472A242ACE3}" type="presParOf" srcId="{7F200240-A667-4805-8633-525CAECC0509}" destId="{3A6D7ACA-ECC8-4E48-B2A9-DE1A3F951F9C}" srcOrd="2" destOrd="0" presId="urn:microsoft.com/office/officeart/2005/8/layout/radial1"/>
    <dgm:cxn modelId="{23092C33-17E6-4F0F-BCC8-955584741DA4}" type="presParOf" srcId="{7F200240-A667-4805-8633-525CAECC0509}" destId="{9E369189-B234-4526-9AB1-EF6E4A29831B}" srcOrd="3" destOrd="0" presId="urn:microsoft.com/office/officeart/2005/8/layout/radial1"/>
    <dgm:cxn modelId="{56896BF7-75A6-4ABA-964B-55DF8FFB4F68}" type="presParOf" srcId="{9E369189-B234-4526-9AB1-EF6E4A29831B}" destId="{8526139E-44DB-4CC2-823E-EB791EDFAC86}" srcOrd="0" destOrd="0" presId="urn:microsoft.com/office/officeart/2005/8/layout/radial1"/>
    <dgm:cxn modelId="{FFADC3B8-4556-4204-B688-D2ADF4610BB5}" type="presParOf" srcId="{7F200240-A667-4805-8633-525CAECC0509}" destId="{3CDFECED-70A2-49D5-95D1-B1CD3B6C60D3}" srcOrd="4" destOrd="0" presId="urn:microsoft.com/office/officeart/2005/8/layout/radial1"/>
    <dgm:cxn modelId="{FE583CDB-2D83-4FFF-8F17-0140566CA7B2}" type="presParOf" srcId="{7F200240-A667-4805-8633-525CAECC0509}" destId="{8D669CEE-B707-4FEE-B1DD-72686B4CC18E}" srcOrd="5" destOrd="0" presId="urn:microsoft.com/office/officeart/2005/8/layout/radial1"/>
    <dgm:cxn modelId="{403CA236-6513-428E-A7A9-CF715BAF2EDE}" type="presParOf" srcId="{8D669CEE-B707-4FEE-B1DD-72686B4CC18E}" destId="{9F5830E5-ED20-4A22-855A-D004A0C1714F}" srcOrd="0" destOrd="0" presId="urn:microsoft.com/office/officeart/2005/8/layout/radial1"/>
    <dgm:cxn modelId="{1D389D77-5231-4CA2-9AA4-2C5B7E7E5661}" type="presParOf" srcId="{7F200240-A667-4805-8633-525CAECC0509}" destId="{FB8A0B1E-0608-4A3E-AED2-A1F099F831E0}" srcOrd="6" destOrd="0" presId="urn:microsoft.com/office/officeart/2005/8/layout/radial1"/>
    <dgm:cxn modelId="{3712405B-425B-43E7-849B-8118C2C2FF39}" type="presParOf" srcId="{7F200240-A667-4805-8633-525CAECC0509}" destId="{F1EE2BBE-EB9D-4E92-B7C2-170D81C75194}" srcOrd="7" destOrd="0" presId="urn:microsoft.com/office/officeart/2005/8/layout/radial1"/>
    <dgm:cxn modelId="{0701DB72-8B4A-4917-83B1-66F1FA6ABE5A}" type="presParOf" srcId="{F1EE2BBE-EB9D-4E92-B7C2-170D81C75194}" destId="{ED977181-342E-4A95-9C4D-DDB0D3925E87}" srcOrd="0" destOrd="0" presId="urn:microsoft.com/office/officeart/2005/8/layout/radial1"/>
    <dgm:cxn modelId="{082B1340-7922-40E5-9734-DC8720EF66F7}" type="presParOf" srcId="{7F200240-A667-4805-8633-525CAECC0509}" destId="{1D195043-1F6B-4E9E-A352-5EA0663828BE}" srcOrd="8" destOrd="0" presId="urn:microsoft.com/office/officeart/2005/8/layout/radial1"/>
    <dgm:cxn modelId="{1AE0734E-283E-4984-90BB-31109F731C44}" type="presParOf" srcId="{7F200240-A667-4805-8633-525CAECC0509}" destId="{DD386097-8A03-4F25-A363-E30A37D98122}" srcOrd="9" destOrd="0" presId="urn:microsoft.com/office/officeart/2005/8/layout/radial1"/>
    <dgm:cxn modelId="{A48D0664-2BE5-4FD4-A69C-7DE31DD2D83F}" type="presParOf" srcId="{DD386097-8A03-4F25-A363-E30A37D98122}" destId="{555585F9-0FFF-4D8C-9B26-6617658ACABE}" srcOrd="0" destOrd="0" presId="urn:microsoft.com/office/officeart/2005/8/layout/radial1"/>
    <dgm:cxn modelId="{E05D96B7-076E-48AF-9873-7195A632D7E4}" type="presParOf" srcId="{7F200240-A667-4805-8633-525CAECC0509}" destId="{81A85612-83A5-470B-9A3B-039C173DB525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659" cy="496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1"/>
            <a:ext cx="2945659" cy="496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4"/>
            <a:ext cx="2945659" cy="496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30094"/>
            <a:ext cx="2945659" cy="496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A3C1836-1D35-4551-B5A9-6FD8CCC5FF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060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4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4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3AF2CE5-511B-4E6F-A6C4-807EE711B3E8}" type="datetimeFigureOut">
              <a:rPr lang="zh-TW" altLang="en-US"/>
              <a:pPr>
                <a:defRPr/>
              </a:pPr>
              <a:t>2017/9/6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70" y="4715909"/>
            <a:ext cx="5438139" cy="446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4"/>
            <a:ext cx="2945659" cy="4964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4"/>
            <a:ext cx="2945659" cy="4964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EB41366-FE2A-4E2F-94BC-6DB0CE3C5E6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072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B41366-FE2A-4E2F-94BC-6DB0CE3C5E6E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077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B41366-FE2A-4E2F-94BC-6DB0CE3C5E6E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997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B41366-FE2A-4E2F-94BC-6DB0CE3C5E6E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227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各國政策支持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當前已有超過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90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個以上的國家地區央行開啟相關區塊鏈技術應用討論，並有超過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24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個以上的國家正式投入區塊鏈技術發展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世界經濟論壇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2016)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加速企業創新 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超過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90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家以上之全球規模的大型企業已投入數個區塊鏈發展聯盟或組織；過去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年間有超過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2,500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個以上的相關專利被提出，更有超過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14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億美元的資金投入該領域技術應用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世界經濟論壇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2016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B41366-FE2A-4E2F-94BC-6DB0CE3C5E6E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564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z="1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公共安全</a:t>
            </a:r>
          </a:p>
          <a:p>
            <a:pPr lvl="1"/>
            <a:r>
              <a:rPr lang="zh-TW" altLang="en-US" sz="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緊急電話</a:t>
            </a:r>
          </a:p>
          <a:p>
            <a:pPr lvl="1"/>
            <a:r>
              <a:rPr lang="zh-TW" altLang="en-US" sz="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公共警報</a:t>
            </a:r>
          </a:p>
          <a:p>
            <a:pPr lvl="1"/>
            <a:r>
              <a:rPr lang="zh-TW" altLang="en-US" sz="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即時影像傳輸</a:t>
            </a:r>
          </a:p>
          <a:p>
            <a:pPr lvl="1"/>
            <a:r>
              <a:rPr lang="zh-TW" altLang="en-US" sz="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重要任務通話</a:t>
            </a:r>
          </a:p>
          <a:p>
            <a:pPr lvl="1"/>
            <a:r>
              <a:rPr lang="zh-TW" altLang="en-US" sz="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重要任務數據</a:t>
            </a:r>
          </a:p>
          <a:p>
            <a:pPr lvl="0"/>
            <a:r>
              <a:rPr lang="zh-TW" altLang="en-US" sz="105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數位看板</a:t>
            </a:r>
          </a:p>
          <a:p>
            <a:pPr lvl="1"/>
            <a:r>
              <a:rPr lang="zh-TW" altLang="en-US" sz="9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廣告</a:t>
            </a:r>
          </a:p>
          <a:p>
            <a:pPr lvl="1"/>
            <a:r>
              <a:rPr lang="zh-TW" altLang="en-US" sz="9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尋路</a:t>
            </a:r>
          </a:p>
          <a:p>
            <a:pPr lvl="1"/>
            <a:r>
              <a:rPr lang="zh-TW" altLang="en-US" sz="9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企業通訊</a:t>
            </a:r>
          </a:p>
          <a:p>
            <a:pPr lvl="0"/>
            <a:r>
              <a:rPr lang="zh-TW" altLang="en-US" sz="1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移動網路</a:t>
            </a:r>
            <a:r>
              <a:rPr lang="en-US" altLang="zh-TW" sz="1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車載通訊</a:t>
            </a:r>
            <a:r>
              <a:rPr lang="en-US" altLang="zh-TW" sz="1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n-US" altLang="zh-TW" sz="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V2V: Vehicle-to-Vehicle</a:t>
            </a:r>
            <a:endParaRPr lang="zh-TW" altLang="en-US" sz="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n-US" altLang="zh-TW" sz="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V2I:Vehicle-to-Infrastructure</a:t>
            </a:r>
            <a:endParaRPr lang="zh-TW" altLang="en-US" sz="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n-US" altLang="zh-TW" sz="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V2P:Vehicle-to-Pedestrians</a:t>
            </a:r>
            <a:endParaRPr lang="zh-TW" altLang="en-US" sz="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/>
            <a:r>
              <a:rPr lang="zh-TW" altLang="en-US" sz="105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購物中心</a:t>
            </a:r>
          </a:p>
          <a:p>
            <a:pPr lvl="1"/>
            <a:r>
              <a:rPr lang="zh-TW" altLang="en-US" sz="9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社群媒體</a:t>
            </a:r>
          </a:p>
          <a:p>
            <a:pPr lvl="1"/>
            <a:r>
              <a:rPr lang="zh-TW" altLang="en-US" sz="9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廣告</a:t>
            </a:r>
          </a:p>
          <a:p>
            <a:pPr lvl="0"/>
            <a:r>
              <a:rPr lang="zh-TW" altLang="en-US" sz="105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體育場</a:t>
            </a:r>
          </a:p>
          <a:p>
            <a:pPr lvl="1"/>
            <a:r>
              <a:rPr lang="zh-TW" altLang="en-US" sz="9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搜尋好友</a:t>
            </a:r>
          </a:p>
          <a:p>
            <a:pPr lvl="1"/>
            <a:r>
              <a:rPr lang="zh-TW" altLang="en-US" sz="9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社群網路</a:t>
            </a:r>
          </a:p>
          <a:p>
            <a:pPr lvl="1"/>
            <a:r>
              <a:rPr lang="zh-TW" altLang="en-US" sz="9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訂餐點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B41366-FE2A-4E2F-94BC-6DB0CE3C5E6E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23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0" descr="E版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4110038"/>
            <a:ext cx="2762250" cy="274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2338388"/>
            <a:ext cx="7772400" cy="765175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zh-TW" altLang="en-US" sz="4800" b="1" noProof="0" dirty="0" smtClean="0">
                <a:solidFill>
                  <a:srgbClr val="0070C0"/>
                </a:solidFill>
                <a:effectLst/>
                <a:latin typeface="標楷體" pitchFamily="65" charset="-120"/>
                <a:ea typeface="標楷體" pitchFamily="65" charset="-120"/>
                <a:cs typeface="+mj-cs"/>
              </a:defRPr>
            </a:lvl1pPr>
          </a:lstStyle>
          <a:p>
            <a:pPr lvl="0"/>
            <a:r>
              <a:rPr lang="zh-TW" altLang="en-US" noProof="0" dirty="0" smtClean="0"/>
              <a:t>按一下以編輯母片標題樣式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9138" y="3598863"/>
            <a:ext cx="7013575" cy="914400"/>
          </a:xfrm>
        </p:spPr>
        <p:txBody>
          <a:bodyPr anchor="ctr"/>
          <a:lstStyle>
            <a:lvl1pPr marL="0" indent="0">
              <a:buFontTx/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pPr lvl="0"/>
            <a:r>
              <a:rPr lang="zh-TW" altLang="en-US" noProof="0" dirty="0" smtClean="0"/>
              <a:t>按一下以編輯母片副標題樣式</a:t>
            </a:r>
          </a:p>
        </p:txBody>
      </p:sp>
      <p:pic>
        <p:nvPicPr>
          <p:cNvPr id="10" name="Picture 28" descr="itri_CEL_A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354012"/>
            <a:ext cx="3188794" cy="73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8"/>
          <p:cNvSpPr txBox="1">
            <a:spLocks noChangeArrowheads="1"/>
          </p:cNvSpPr>
          <p:nvPr userDrawn="1"/>
        </p:nvSpPr>
        <p:spPr bwMode="auto">
          <a:xfrm>
            <a:off x="-1" y="6621462"/>
            <a:ext cx="626698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zh-TW" altLang="en-US" sz="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工業技術研究院機密資料 禁止複製、轉載、外流   </a:t>
            </a:r>
            <a:r>
              <a:rPr lang="en-US" altLang="zh-TW" sz="900" dirty="0" smtClean="0">
                <a:solidFill>
                  <a:schemeClr val="tx1"/>
                </a:solidFill>
              </a:rPr>
              <a:t>ITRI CONFIDENTIAL DOCUMENT DO NOT COPY OR DISTRIBUTE</a:t>
            </a:r>
            <a:endParaRPr lang="zh-TW" altLang="en-US" sz="900" dirty="0" smtClean="0">
              <a:solidFill>
                <a:schemeClr val="tx1"/>
              </a:solidFill>
              <a:ea typeface="微軟正黑體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314" y="56006"/>
            <a:ext cx="609601" cy="24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8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72500" y="6619875"/>
            <a:ext cx="5715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F5068-AD1A-4004-8640-66B03D0443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45"/>
          <p:cNvSpPr>
            <a:spLocks noGrp="1" noChangeArrowheads="1"/>
          </p:cNvSpPr>
          <p:nvPr>
            <p:ph type="dt" sz="half" idx="10"/>
          </p:nvPr>
        </p:nvSpPr>
        <p:spPr>
          <a:xfrm>
            <a:off x="6118225" y="6619875"/>
            <a:ext cx="1800225" cy="2381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lvl1pPr>
              <a:defRPr lang="en-US" altLang="zh-TW" sz="1200" dirty="0">
                <a:solidFill>
                  <a:schemeClr val="bg1"/>
                </a:solidFill>
              </a:defRPr>
            </a:lvl1pPr>
          </a:lstStyle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3967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29413" y="381000"/>
            <a:ext cx="2092325" cy="59150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0850" y="381000"/>
            <a:ext cx="6126163" cy="59150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343650"/>
            <a:ext cx="6096000" cy="2381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72500" y="6619875"/>
            <a:ext cx="5715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02F4C-0616-42F3-9990-3B7DA69FA5C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45"/>
          <p:cNvSpPr>
            <a:spLocks noGrp="1" noChangeArrowheads="1"/>
          </p:cNvSpPr>
          <p:nvPr>
            <p:ph type="dt" sz="half" idx="10"/>
          </p:nvPr>
        </p:nvSpPr>
        <p:spPr>
          <a:xfrm>
            <a:off x="6118225" y="6619875"/>
            <a:ext cx="1800225" cy="2381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lvl1pPr>
              <a:defRPr lang="en-US" altLang="zh-TW" sz="1200" dirty="0">
                <a:solidFill>
                  <a:schemeClr val="bg1"/>
                </a:solidFill>
              </a:defRPr>
            </a:lvl1pPr>
          </a:lstStyle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3894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0" descr="E版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3866592"/>
            <a:ext cx="2762250" cy="274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04925"/>
            <a:ext cx="8364538" cy="5324475"/>
          </a:xfrm>
        </p:spPr>
        <p:txBody>
          <a:bodyPr/>
          <a:lstStyle>
            <a:lvl1pPr marL="265113" marR="0" indent="-265113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240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3888" marR="0" indent="-179388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1" lang="zh-TW" altLang="en-US" sz="2400" b="1" noProof="0" dirty="0" smtClean="0">
                <a:solidFill>
                  <a:srgbClr val="00518E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982663" marR="0" indent="-179388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▪"/>
              <a:tabLst/>
              <a:defRPr kumimoji="1" lang="zh-TW" altLang="en-US" sz="2400" noProof="0" dirty="0" smtClean="0">
                <a:solidFill>
                  <a:srgbClr val="0066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255713" marR="0" indent="-93663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 sz="240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520825" marR="0" indent="-85725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circleNumWdWhitePlain"/>
              <a:tabLst/>
              <a:defRPr sz="240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</a:lstStyle>
          <a:p>
            <a:pPr lvl="0"/>
            <a:r>
              <a:rPr lang="zh-TW" altLang="en-US" noProof="0" dirty="0" smtClean="0"/>
              <a:t>按一下以編輯母片</a:t>
            </a:r>
          </a:p>
          <a:p>
            <a:pPr marL="623888" marR="0" lvl="1" indent="-179388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TW" altLang="en-US" noProof="0" dirty="0" smtClean="0"/>
              <a:t>第二層</a:t>
            </a:r>
          </a:p>
          <a:p>
            <a:pPr marL="982663" lvl="2" indent="-179388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▪"/>
            </a:pPr>
            <a:r>
              <a:rPr lang="zh-TW" altLang="en-US" noProof="0" dirty="0" smtClean="0"/>
              <a:t>第三層</a:t>
            </a:r>
          </a:p>
          <a:p>
            <a:pPr lvl="3"/>
            <a:r>
              <a:rPr lang="zh-TW" altLang="en-US" noProof="0" dirty="0" smtClean="0"/>
              <a:t>第四層</a:t>
            </a:r>
          </a:p>
          <a:p>
            <a:pPr lvl="4"/>
            <a:r>
              <a:rPr lang="zh-TW" altLang="en-US" noProof="0" dirty="0" smtClean="0"/>
              <a:t>第五層</a:t>
            </a:r>
          </a:p>
        </p:txBody>
      </p:sp>
      <p:sp>
        <p:nvSpPr>
          <p:cNvPr id="5" name="Rectangle 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72500" y="6619875"/>
            <a:ext cx="5715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7A834-9453-463A-AEBA-97F3A7E60C3C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0"/>
          </p:nvPr>
        </p:nvSpPr>
        <p:spPr>
          <a:xfrm>
            <a:off x="6118225" y="6619875"/>
            <a:ext cx="1800225" cy="2381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lvl1pPr>
              <a:defRPr lang="en-US" altLang="zh-TW" sz="1200" dirty="0">
                <a:solidFill>
                  <a:schemeClr val="bg1"/>
                </a:solidFill>
              </a:defRPr>
            </a:lvl1pPr>
          </a:lstStyle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8359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pattFill prst="pct5">
          <a:fgClr>
            <a:srgbClr val="ABE9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123456\Desktop\未命名-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3870533"/>
            <a:ext cx="27622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2"/>
          <p:cNvSpPr>
            <a:spLocks noChangeArrowheads="1"/>
          </p:cNvSpPr>
          <p:nvPr userDrawn="1"/>
        </p:nvSpPr>
        <p:spPr bwMode="auto">
          <a:xfrm>
            <a:off x="0" y="6618288"/>
            <a:ext cx="9144000" cy="239712"/>
          </a:xfrm>
          <a:prstGeom prst="rect">
            <a:avLst/>
          </a:prstGeom>
          <a:solidFill>
            <a:srgbClr val="009FE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034518"/>
            <a:ext cx="7772400" cy="778358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812875"/>
            <a:ext cx="7772400" cy="670884"/>
          </a:xfrm>
        </p:spPr>
        <p:txBody>
          <a:bodyPr anchor="t"/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kumimoji="1" lang="zh-TW" altLang="en-US" sz="3200" b="1" noProof="0" dirty="0" smtClean="0">
                <a:solidFill>
                  <a:srgbClr val="005696"/>
                </a:solidFill>
                <a:effectLst/>
                <a:latin typeface="標楷體" pitchFamily="65" charset="-120"/>
                <a:ea typeface="標楷體" pitchFamily="65" charset="-120"/>
                <a:cs typeface="+mj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0"/>
          </p:nvPr>
        </p:nvSpPr>
        <p:spPr>
          <a:xfrm>
            <a:off x="6267450" y="6619875"/>
            <a:ext cx="1651000" cy="2381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lvl1pPr>
              <a:defRPr lang="en-US" altLang="zh-TW" sz="1200" dirty="0">
                <a:solidFill>
                  <a:schemeClr val="bg1"/>
                </a:solidFill>
              </a:defRPr>
            </a:lvl1pPr>
          </a:lstStyle>
          <a:p>
            <a:pPr algn="r"/>
            <a:endParaRPr lang="zh-TW" altLang="en-US" dirty="0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72500" y="6619875"/>
            <a:ext cx="5715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3670B-B880-4676-A7ED-6F77DC647C97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1" name="Text Box 48"/>
          <p:cNvSpPr txBox="1">
            <a:spLocks noChangeArrowheads="1"/>
          </p:cNvSpPr>
          <p:nvPr userDrawn="1"/>
        </p:nvSpPr>
        <p:spPr bwMode="auto">
          <a:xfrm>
            <a:off x="-1" y="6621462"/>
            <a:ext cx="638175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zh-TW" altLang="en-US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工業技術研究院機密資料 禁止複製、轉載、外流   </a:t>
            </a:r>
            <a:r>
              <a:rPr lang="en-US" altLang="zh-TW" sz="900" dirty="0" smtClean="0">
                <a:solidFill>
                  <a:schemeClr val="bg1"/>
                </a:solidFill>
              </a:rPr>
              <a:t>ITRI CONFIDENTIAL DOCUMENT DO NOT COPY OR DISTRIBUTE</a:t>
            </a:r>
            <a:endParaRPr lang="zh-TW" altLang="en-US" sz="900" dirty="0" smtClean="0">
              <a:solidFill>
                <a:schemeClr val="bg1"/>
              </a:solidFill>
              <a:ea typeface="微軟正黑體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314" y="56006"/>
            <a:ext cx="609601" cy="24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59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2"/>
          <p:cNvSpPr>
            <a:spLocks noChangeArrowheads="1"/>
          </p:cNvSpPr>
          <p:nvPr userDrawn="1"/>
        </p:nvSpPr>
        <p:spPr bwMode="auto">
          <a:xfrm>
            <a:off x="0" y="6618288"/>
            <a:ext cx="9144000" cy="239712"/>
          </a:xfrm>
          <a:prstGeom prst="rect">
            <a:avLst/>
          </a:prstGeom>
          <a:solidFill>
            <a:srgbClr val="009FE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投影片編號版面配置區 1"/>
          <p:cNvSpPr txBox="1">
            <a:spLocks/>
          </p:cNvSpPr>
          <p:nvPr userDrawn="1"/>
        </p:nvSpPr>
        <p:spPr>
          <a:xfrm>
            <a:off x="8729132" y="6618289"/>
            <a:ext cx="414867" cy="239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fld id="{F6602ED5-4A91-4AD9-AC63-D57B56DD798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Text Box 48"/>
          <p:cNvSpPr txBox="1">
            <a:spLocks noChangeArrowheads="1"/>
          </p:cNvSpPr>
          <p:nvPr userDrawn="1"/>
        </p:nvSpPr>
        <p:spPr bwMode="auto">
          <a:xfrm>
            <a:off x="-1" y="6621462"/>
            <a:ext cx="626698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zh-TW" altLang="en-US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工業技術研究院機密資料 禁止複製、轉載、外流   </a:t>
            </a:r>
            <a:r>
              <a:rPr lang="en-US" altLang="zh-TW" sz="900" dirty="0" smtClean="0">
                <a:solidFill>
                  <a:schemeClr val="bg1"/>
                </a:solidFill>
              </a:rPr>
              <a:t>ITRI CONFIDENTIAL DOCUMENT DO NOT COPY OR DISTRIBUTE</a:t>
            </a:r>
            <a:endParaRPr lang="zh-TW" altLang="en-US" sz="900" dirty="0" smtClean="0">
              <a:solidFill>
                <a:schemeClr val="bg1"/>
              </a:solidFill>
              <a:ea typeface="微軟正黑體" pitchFamily="34" charset="-120"/>
            </a:endParaRPr>
          </a:p>
        </p:txBody>
      </p:sp>
      <p:sp>
        <p:nvSpPr>
          <p:cNvPr id="11" name="Rectangle 45"/>
          <p:cNvSpPr>
            <a:spLocks noGrp="1" noChangeArrowheads="1"/>
          </p:cNvSpPr>
          <p:nvPr>
            <p:ph type="dt" sz="half" idx="2"/>
          </p:nvPr>
        </p:nvSpPr>
        <p:spPr>
          <a:xfrm>
            <a:off x="6242458" y="6619876"/>
            <a:ext cx="1675992" cy="221692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lvl1pPr>
              <a:defRPr lang="en-US" altLang="zh-TW" sz="1200" dirty="0">
                <a:solidFill>
                  <a:schemeClr val="bg1"/>
                </a:solidFill>
              </a:defRPr>
            </a:lvl1pPr>
          </a:lstStyle>
          <a:p>
            <a:pPr algn="r"/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314" y="56006"/>
            <a:ext cx="609601" cy="24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23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72500" y="6619875"/>
            <a:ext cx="5715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787CA-A7C9-4CAD-BD0F-565F31D14F8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0"/>
          </p:nvPr>
        </p:nvSpPr>
        <p:spPr>
          <a:xfrm>
            <a:off x="6118225" y="6619875"/>
            <a:ext cx="1800225" cy="2381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lvl1pPr>
              <a:defRPr lang="en-US" altLang="zh-TW" sz="1200" dirty="0">
                <a:solidFill>
                  <a:schemeClr val="bg1"/>
                </a:solidFill>
              </a:defRPr>
            </a:lvl1pPr>
          </a:lstStyle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6148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zh-TW" altLang="en-US" sz="4600">
                <a:solidFill>
                  <a:srgbClr val="0070C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39863"/>
            <a:ext cx="4105275" cy="4757737"/>
          </a:xfrm>
        </p:spPr>
        <p:txBody>
          <a:bodyPr/>
          <a:lstStyle>
            <a:lvl1pPr marL="265113" marR="0" indent="-265113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2800"/>
            </a:lvl1pPr>
            <a:lvl2pPr marL="623888" marR="0" indent="-179388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2400"/>
            </a:lvl2pPr>
            <a:lvl3pPr marL="982663" marR="0" indent="-179388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▪"/>
              <a:tabLst/>
              <a:defRPr sz="2000"/>
            </a:lvl3pPr>
            <a:lvl4pPr marL="1255713" marR="0" indent="-93663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 sz="1800"/>
            </a:lvl4pPr>
            <a:lvl5pPr marL="1520825" marR="0" indent="-85725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circleNumWdWhitePlain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0" dirty="0" smtClean="0"/>
              <a:t>按一下以編輯母片</a:t>
            </a:r>
          </a:p>
          <a:p>
            <a:pPr lvl="1"/>
            <a:r>
              <a:rPr lang="zh-TW" altLang="en-US" noProof="0" dirty="0" smtClean="0"/>
              <a:t>第二層</a:t>
            </a:r>
          </a:p>
          <a:p>
            <a:pPr lvl="2"/>
            <a:r>
              <a:rPr lang="zh-TW" altLang="en-US" noProof="0" dirty="0" smtClean="0"/>
              <a:t>第三層</a:t>
            </a:r>
          </a:p>
          <a:p>
            <a:pPr lvl="3"/>
            <a:r>
              <a:rPr lang="zh-TW" altLang="en-US" noProof="0" dirty="0" smtClean="0"/>
              <a:t>第四層</a:t>
            </a:r>
          </a:p>
          <a:p>
            <a:pPr lvl="4"/>
            <a:r>
              <a:rPr lang="zh-TW" altLang="en-US" noProof="0" dirty="0" smtClean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14875" y="1439863"/>
            <a:ext cx="4106863" cy="4757737"/>
          </a:xfrm>
        </p:spPr>
        <p:txBody>
          <a:bodyPr/>
          <a:lstStyle>
            <a:lvl1pPr marL="265113" marR="0" indent="-265113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2800"/>
            </a:lvl1pPr>
            <a:lvl2pPr marL="623888" marR="0" indent="-179388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2400"/>
            </a:lvl2pPr>
            <a:lvl3pPr marL="982663" marR="0" indent="-179388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▪"/>
              <a:tabLst/>
              <a:defRPr sz="2000"/>
            </a:lvl3pPr>
            <a:lvl4pPr marL="1255713" marR="0" indent="-93663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 sz="1800"/>
            </a:lvl4pPr>
            <a:lvl5pPr marL="1520825" marR="0" indent="-85725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circleNumWdWhitePlain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0" dirty="0" smtClean="0"/>
              <a:t>按一下以編輯母片</a:t>
            </a:r>
          </a:p>
          <a:p>
            <a:pPr lvl="1"/>
            <a:r>
              <a:rPr lang="zh-TW" altLang="en-US" noProof="0" dirty="0" smtClean="0"/>
              <a:t>第二層</a:t>
            </a:r>
          </a:p>
          <a:p>
            <a:pPr lvl="2"/>
            <a:r>
              <a:rPr lang="zh-TW" altLang="en-US" noProof="0" dirty="0" smtClean="0"/>
              <a:t>第三層</a:t>
            </a:r>
          </a:p>
          <a:p>
            <a:pPr lvl="3"/>
            <a:r>
              <a:rPr lang="zh-TW" altLang="en-US" noProof="0" dirty="0" smtClean="0"/>
              <a:t>第四層</a:t>
            </a:r>
          </a:p>
          <a:p>
            <a:pPr lvl="4"/>
            <a:r>
              <a:rPr lang="zh-TW" altLang="en-US" noProof="0" dirty="0" smtClean="0"/>
              <a:t>第五層</a:t>
            </a:r>
          </a:p>
        </p:txBody>
      </p:sp>
      <p:sp>
        <p:nvSpPr>
          <p:cNvPr id="6" name="Rectangle 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72500" y="6619875"/>
            <a:ext cx="5715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C5986-1597-4055-AAAC-BE54E2064A1D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0"/>
          </p:nvPr>
        </p:nvSpPr>
        <p:spPr>
          <a:xfrm>
            <a:off x="6118225" y="6619875"/>
            <a:ext cx="1800225" cy="2381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lvl1pPr>
              <a:defRPr lang="en-US" altLang="zh-TW" sz="1200" dirty="0">
                <a:solidFill>
                  <a:schemeClr val="bg1"/>
                </a:solidFill>
              </a:defRPr>
            </a:lvl1pPr>
          </a:lstStyle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0148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569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176213" marR="0" indent="-176213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2400"/>
            </a:lvl1pPr>
            <a:lvl2pPr marL="623888" marR="0" indent="-179388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2000"/>
            </a:lvl2pPr>
            <a:lvl3pPr marL="982663" marR="0" indent="-179388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▪"/>
              <a:tabLst/>
              <a:defRPr sz="1800"/>
            </a:lvl3pPr>
            <a:lvl4pPr marL="1255713" marR="0" indent="-93663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 sz="1600"/>
            </a:lvl4pPr>
            <a:lvl5pPr marL="1520825" marR="0" indent="-85725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circleNumWdWhitePlain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0" dirty="0" smtClean="0"/>
              <a:t>按一下以編輯母片</a:t>
            </a:r>
          </a:p>
          <a:p>
            <a:pPr lvl="1"/>
            <a:r>
              <a:rPr lang="zh-TW" altLang="en-US" noProof="0" dirty="0" smtClean="0"/>
              <a:t>第二層</a:t>
            </a:r>
          </a:p>
          <a:p>
            <a:pPr lvl="2"/>
            <a:r>
              <a:rPr lang="zh-TW" altLang="en-US" noProof="0" dirty="0" smtClean="0"/>
              <a:t>第三層</a:t>
            </a:r>
          </a:p>
          <a:p>
            <a:pPr lvl="3"/>
            <a:r>
              <a:rPr lang="zh-TW" altLang="en-US" noProof="0" dirty="0" smtClean="0"/>
              <a:t>第四層</a:t>
            </a:r>
          </a:p>
          <a:p>
            <a:pPr lvl="4"/>
            <a:r>
              <a:rPr lang="zh-TW" altLang="en-US" noProof="0" dirty="0" smtClean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569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176213" marR="0" indent="-176213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2400"/>
            </a:lvl1pPr>
            <a:lvl2pPr marL="623888" marR="0" indent="-179388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2000"/>
            </a:lvl2pPr>
            <a:lvl3pPr marL="982663" marR="0" indent="-179388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▪"/>
              <a:tabLst/>
              <a:defRPr sz="1800"/>
            </a:lvl3pPr>
            <a:lvl4pPr marL="1255713" marR="0" indent="-93663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 sz="1600"/>
            </a:lvl4pPr>
            <a:lvl5pPr marL="1520825" marR="0" indent="-85725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circleNumWdWhitePlain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0" dirty="0" smtClean="0"/>
              <a:t>按一下以編輯母片</a:t>
            </a:r>
          </a:p>
          <a:p>
            <a:pPr lvl="1"/>
            <a:r>
              <a:rPr lang="zh-TW" altLang="en-US" noProof="0" dirty="0" smtClean="0"/>
              <a:t>第二層</a:t>
            </a:r>
          </a:p>
          <a:p>
            <a:pPr lvl="2"/>
            <a:r>
              <a:rPr lang="zh-TW" altLang="en-US" noProof="0" dirty="0" smtClean="0"/>
              <a:t>第三層</a:t>
            </a:r>
          </a:p>
          <a:p>
            <a:pPr lvl="3"/>
            <a:r>
              <a:rPr lang="zh-TW" altLang="en-US" noProof="0" dirty="0" smtClean="0"/>
              <a:t>第四層</a:t>
            </a:r>
          </a:p>
          <a:p>
            <a:pPr lvl="4"/>
            <a:r>
              <a:rPr lang="zh-TW" altLang="en-US" noProof="0" dirty="0" smtClean="0"/>
              <a:t>第五層</a:t>
            </a:r>
          </a:p>
        </p:txBody>
      </p:sp>
      <p:sp>
        <p:nvSpPr>
          <p:cNvPr id="8" name="Rectangle 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4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72500" y="6619875"/>
            <a:ext cx="5715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3ED65-3E40-46AB-B119-469147E5D6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" name="Rectangle 45"/>
          <p:cNvSpPr>
            <a:spLocks noGrp="1" noChangeArrowheads="1"/>
          </p:cNvSpPr>
          <p:nvPr>
            <p:ph type="dt" sz="half" idx="10"/>
          </p:nvPr>
        </p:nvSpPr>
        <p:spPr>
          <a:xfrm>
            <a:off x="6118225" y="6619875"/>
            <a:ext cx="1800225" cy="2381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lvl1pPr>
              <a:defRPr lang="en-US" altLang="zh-TW" sz="1200" dirty="0">
                <a:solidFill>
                  <a:schemeClr val="bg1"/>
                </a:solidFill>
              </a:defRPr>
            </a:lvl1pPr>
          </a:lstStyle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4414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52425"/>
            <a:ext cx="3008313" cy="1092200"/>
          </a:xfrm>
        </p:spPr>
        <p:txBody>
          <a:bodyPr anchor="b"/>
          <a:lstStyle>
            <a:lvl1pPr algn="l">
              <a:defRPr sz="2000" b="1">
                <a:solidFill>
                  <a:srgbClr val="005696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342900"/>
            <a:ext cx="5111750" cy="5783263"/>
          </a:xfrm>
        </p:spPr>
        <p:txBody>
          <a:bodyPr/>
          <a:lstStyle>
            <a:lvl1pPr marL="265113" marR="0" indent="-265113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3200"/>
            </a:lvl1pPr>
            <a:lvl2pPr marL="623888" marR="0" indent="-179388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2800"/>
            </a:lvl2pPr>
            <a:lvl3pPr marL="982663" marR="0" indent="-179388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▪"/>
              <a:tabLst/>
              <a:defRPr sz="2400"/>
            </a:lvl3pPr>
            <a:lvl4pPr marL="1255713" marR="0" indent="-93663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 sz="2000"/>
            </a:lvl4pPr>
            <a:lvl5pPr marL="1520825" marR="0" indent="-85725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circleNumWdWhitePlain"/>
              <a:tabLst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0" dirty="0" smtClean="0"/>
              <a:t>按一下以編輯母片</a:t>
            </a:r>
          </a:p>
          <a:p>
            <a:pPr lvl="1"/>
            <a:r>
              <a:rPr lang="zh-TW" altLang="en-US" noProof="0" dirty="0" smtClean="0"/>
              <a:t>第二層</a:t>
            </a:r>
          </a:p>
          <a:p>
            <a:pPr lvl="2"/>
            <a:r>
              <a:rPr lang="zh-TW" altLang="en-US" noProof="0" dirty="0" smtClean="0"/>
              <a:t>第三層</a:t>
            </a:r>
          </a:p>
          <a:p>
            <a:pPr lvl="3"/>
            <a:r>
              <a:rPr lang="zh-TW" altLang="en-US" noProof="0" dirty="0" smtClean="0"/>
              <a:t>第四層</a:t>
            </a:r>
          </a:p>
          <a:p>
            <a:pPr lvl="4"/>
            <a:r>
              <a:rPr lang="zh-TW" altLang="en-US" noProof="0" dirty="0" smtClean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Rectangle 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72500" y="6619875"/>
            <a:ext cx="5715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C18EB-F7E0-4DA9-B54E-A5DC8023606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0"/>
          </p:nvPr>
        </p:nvSpPr>
        <p:spPr>
          <a:xfrm>
            <a:off x="6118225" y="6619875"/>
            <a:ext cx="1800225" cy="2381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lvl1pPr>
              <a:defRPr lang="en-US" altLang="zh-TW" sz="1200" dirty="0">
                <a:solidFill>
                  <a:schemeClr val="bg1"/>
                </a:solidFill>
              </a:defRPr>
            </a:lvl1pPr>
          </a:lstStyle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4114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Rectangle 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72500" y="6619875"/>
            <a:ext cx="5715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83CEA-BCFC-472B-8877-4E99696EEA2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0"/>
          </p:nvPr>
        </p:nvSpPr>
        <p:spPr>
          <a:xfrm>
            <a:off x="6118225" y="6619875"/>
            <a:ext cx="1800225" cy="2381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lvl1pPr>
              <a:defRPr lang="en-US" altLang="zh-TW" sz="1200" dirty="0">
                <a:solidFill>
                  <a:schemeClr val="bg1"/>
                </a:solidFill>
              </a:defRPr>
            </a:lvl1pPr>
          </a:lstStyle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1133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0" descr="E版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3866592"/>
            <a:ext cx="2762250" cy="274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42"/>
          <p:cNvSpPr>
            <a:spLocks noChangeArrowheads="1"/>
          </p:cNvSpPr>
          <p:nvPr/>
        </p:nvSpPr>
        <p:spPr bwMode="auto">
          <a:xfrm>
            <a:off x="0" y="6618288"/>
            <a:ext cx="9144000" cy="239712"/>
          </a:xfrm>
          <a:prstGeom prst="rect">
            <a:avLst/>
          </a:prstGeom>
          <a:solidFill>
            <a:srgbClr val="009FE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0"/>
            <a:ext cx="83693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29740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04925"/>
            <a:ext cx="8364538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dirty="0" smtClean="0"/>
              <a:t>按一下以編輯母片</a:t>
            </a:r>
          </a:p>
          <a:p>
            <a:pPr marL="623888" marR="0" lvl="1" indent="-179388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TW" altLang="en-US" noProof="0" dirty="0" smtClean="0"/>
              <a:t>第二層</a:t>
            </a:r>
          </a:p>
          <a:p>
            <a:pPr marL="982663" marR="0" lvl="2" indent="-179388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▪"/>
              <a:tabLst/>
            </a:pPr>
            <a:r>
              <a:rPr lang="zh-TW" altLang="en-US" noProof="0" dirty="0" smtClean="0"/>
              <a:t>第三層</a:t>
            </a:r>
          </a:p>
          <a:p>
            <a:pPr lvl="3"/>
            <a:r>
              <a:rPr lang="zh-TW" altLang="en-US" noProof="0" dirty="0" smtClean="0"/>
              <a:t>第四層</a:t>
            </a:r>
          </a:p>
          <a:p>
            <a:pPr lvl="4"/>
            <a:r>
              <a:rPr lang="zh-TW" altLang="en-US" noProof="0" dirty="0" smtClean="0"/>
              <a:t>第五層</a:t>
            </a:r>
          </a:p>
        </p:txBody>
      </p:sp>
      <p:sp>
        <p:nvSpPr>
          <p:cNvPr id="29742" name="Rectangle 4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91275"/>
            <a:ext cx="60960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2" name="Text Box 48"/>
          <p:cNvSpPr txBox="1">
            <a:spLocks noChangeArrowheads="1"/>
          </p:cNvSpPr>
          <p:nvPr/>
        </p:nvSpPr>
        <p:spPr bwMode="auto">
          <a:xfrm>
            <a:off x="-1" y="6621462"/>
            <a:ext cx="626698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zh-TW" altLang="en-US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工業技術研究院機密資料 禁止複製、轉載、外流   </a:t>
            </a:r>
            <a:r>
              <a:rPr lang="en-US" altLang="zh-TW" sz="900" dirty="0" smtClean="0">
                <a:solidFill>
                  <a:schemeClr val="bg1"/>
                </a:solidFill>
              </a:rPr>
              <a:t>ITRI CONFIDENTIAL DOCUMENT DO NOT COPY OR DISTRIBUTE</a:t>
            </a:r>
            <a:endParaRPr lang="zh-TW" altLang="en-US" sz="900" dirty="0" smtClean="0">
              <a:solidFill>
                <a:schemeClr val="bg1"/>
              </a:solidFill>
              <a:ea typeface="微軟正黑體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8729132" y="6618289"/>
            <a:ext cx="414867" cy="239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6602ED5-4A91-4AD9-AC63-D57B56DD798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Rectangle 45"/>
          <p:cNvSpPr>
            <a:spLocks noGrp="1" noChangeArrowheads="1"/>
          </p:cNvSpPr>
          <p:nvPr>
            <p:ph type="dt" sz="half" idx="2"/>
          </p:nvPr>
        </p:nvSpPr>
        <p:spPr>
          <a:xfrm>
            <a:off x="6242458" y="6619876"/>
            <a:ext cx="1675992" cy="221692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lvl1pPr>
              <a:defRPr lang="en-US" altLang="zh-TW" sz="1200" dirty="0">
                <a:solidFill>
                  <a:schemeClr val="bg1"/>
                </a:solidFill>
              </a:defRPr>
            </a:lvl1pPr>
          </a:lstStyle>
          <a:p>
            <a:pPr algn="r"/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314" y="56006"/>
            <a:ext cx="609601" cy="2499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76" r:id="rId3"/>
    <p:sldLayoutId id="2147483680" r:id="rId4"/>
    <p:sldLayoutId id="2147483679" r:id="rId5"/>
    <p:sldLayoutId id="2147483677" r:id="rId6"/>
    <p:sldLayoutId id="2147483678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lang="zh-TW" altLang="en-US" sz="3600" b="1" dirty="0" smtClean="0">
          <a:solidFill>
            <a:srgbClr val="0070C0"/>
          </a:solidFill>
          <a:effectLst/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9pPr>
    </p:titleStyle>
    <p:bodyStyle>
      <a:lvl1pPr marL="265113" indent="-26511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00000"/>
        <a:buFont typeface="Arial"/>
        <a:buChar char="•"/>
        <a:defRPr kumimoji="1" sz="2400" b="1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623888" indent="-179388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lang="zh-TW" altLang="en-US" sz="2400" b="1" noProof="0" dirty="0" smtClean="0">
          <a:solidFill>
            <a:srgbClr val="00518E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982663" indent="-179388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Arial" charset="0"/>
        <a:buChar char="▪"/>
        <a:defRPr kumimoji="1" lang="zh-TW" altLang="en-US" sz="2400" noProof="0" dirty="0" smtClean="0">
          <a:solidFill>
            <a:srgbClr val="00660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255713" indent="-936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AutoNum type="arabicPeriod"/>
        <a:defRPr kumimoji="1" sz="24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1520825" indent="-85725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AutoNum type="circleNumWdWhitePlain"/>
        <a:defRPr kumimoji="1" sz="2400">
          <a:solidFill>
            <a:schemeClr val="bg1">
              <a:lumMod val="50000"/>
            </a:schemeClr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3" Type="http://schemas.openxmlformats.org/officeDocument/2006/relationships/hyperlink" Target="https://goo.gl/Lr0cd2" TargetMode="External"/><Relationship Id="rId7" Type="http://schemas.openxmlformats.org/officeDocument/2006/relationships/diagramLayout" Target="../diagrams/layout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8.xml"/><Relationship Id="rId5" Type="http://schemas.openxmlformats.org/officeDocument/2006/relationships/image" Target="../media/image16.png"/><Relationship Id="rId10" Type="http://schemas.microsoft.com/office/2007/relationships/diagramDrawing" Target="../diagrams/drawing8.xml"/><Relationship Id="rId4" Type="http://schemas.openxmlformats.org/officeDocument/2006/relationships/hyperlink" Target="https://goo.gl/YQObLG" TargetMode="External"/><Relationship Id="rId9" Type="http://schemas.openxmlformats.org/officeDocument/2006/relationships/diagramColors" Target="../diagrams/colors8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hyperlink" Target="https://goo.gl/zJzh48" TargetMode="External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YQObL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5"/>
          <p:cNvSpPr>
            <a:spLocks noGrp="1"/>
          </p:cNvSpPr>
          <p:nvPr>
            <p:ph type="ctrTitle"/>
          </p:nvPr>
        </p:nvSpPr>
        <p:spPr>
          <a:xfrm>
            <a:off x="260857" y="1917536"/>
            <a:ext cx="8606017" cy="2567378"/>
          </a:xfrm>
          <a:effectLst>
            <a:reflection blurRad="6350" stA="0" endPos="35000" dir="5400000" sy="-100000" algn="bl" rotWithShape="0"/>
          </a:effectLst>
        </p:spPr>
        <p:txBody>
          <a:bodyPr anchor="t">
            <a:noAutofit/>
          </a:bodyPr>
          <a:lstStyle/>
          <a:p>
            <a:pPr algn="ctr" eaLnBrk="1" hangingPunct="1">
              <a:defRPr/>
            </a:pPr>
            <a:r>
              <a:rPr lang="en-US" altLang="zh-TW" sz="4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4400" dirty="0" smtClean="0">
                <a:latin typeface="Times New Roman" pitchFamily="18" charset="0"/>
                <a:cs typeface="Times New Roman" pitchFamily="18" charset="0"/>
              </a:rPr>
              <a:t>est </a:t>
            </a:r>
            <a:r>
              <a:rPr lang="en-US" altLang="zh-TW" sz="4400" dirty="0" err="1" smtClean="0">
                <a:latin typeface="Times New Roman" pitchFamily="18" charset="0"/>
                <a:cs typeface="Times New Roman" pitchFamily="18" charset="0"/>
              </a:rPr>
              <a:t>fot</a:t>
            </a:r>
            <a:r>
              <a:rPr lang="en-US" altLang="zh-TW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400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altLang="zh-TW" sz="440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z="4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TW" sz="4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4400" dirty="0" smtClean="0">
                <a:latin typeface="Times New Roman" pitchFamily="18" charset="0"/>
                <a:cs typeface="Times New Roman" pitchFamily="18" charset="0"/>
              </a:rPr>
              <a:t>Device </a:t>
            </a:r>
            <a:r>
              <a:rPr lang="en-US" altLang="zh-TW" sz="4400" dirty="0" smtClean="0">
                <a:latin typeface="Times New Roman" pitchFamily="18" charset="0"/>
                <a:cs typeface="Times New Roman" pitchFamily="18" charset="0"/>
              </a:rPr>
              <a:t>to Device</a:t>
            </a:r>
            <a:r>
              <a:rPr lang="zh-TW" altLang="en-US" sz="4400" dirty="0" smtClean="0">
                <a:solidFill>
                  <a:srgbClr val="0070C0"/>
                </a:solidFill>
              </a:rPr>
              <a:t>通訊安全技術</a:t>
            </a:r>
            <a:r>
              <a:rPr lang="en-US" altLang="zh-TW" sz="4400" dirty="0" smtClean="0">
                <a:solidFill>
                  <a:srgbClr val="0070C0"/>
                </a:solidFill>
              </a:rPr>
              <a:t/>
            </a:r>
            <a:br>
              <a:rPr lang="en-US" altLang="zh-TW" sz="4400" dirty="0" smtClean="0">
                <a:solidFill>
                  <a:srgbClr val="0070C0"/>
                </a:solidFill>
              </a:rPr>
            </a:br>
            <a:r>
              <a:rPr lang="zh-TW" altLang="en-US" sz="4400" dirty="0" smtClean="0">
                <a:solidFill>
                  <a:srgbClr val="0070C0"/>
                </a:solidFill>
              </a:rPr>
              <a:t>─使用</a:t>
            </a:r>
            <a:r>
              <a:rPr lang="en-US" altLang="zh-TW" sz="4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Blockchain</a:t>
            </a:r>
            <a:endParaRPr lang="zh-TW" altLang="en-US" sz="4400" dirty="0" smtClean="0">
              <a:solidFill>
                <a:srgbClr val="005696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副標題 6"/>
          <p:cNvSpPr>
            <a:spLocks noGrp="1"/>
          </p:cNvSpPr>
          <p:nvPr>
            <p:ph type="subTitle" idx="1"/>
          </p:nvPr>
        </p:nvSpPr>
        <p:spPr>
          <a:xfrm>
            <a:off x="452462" y="4609878"/>
            <a:ext cx="8231167" cy="1326465"/>
          </a:xfrm>
        </p:spPr>
        <p:txBody>
          <a:bodyPr anchor="t"/>
          <a:lstStyle/>
          <a:p>
            <a:pPr marL="444500" lvl="1" indent="0" algn="r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V100 D2D Team</a:t>
            </a:r>
          </a:p>
          <a:p>
            <a:pPr marL="444500" lvl="1" indent="0" algn="r">
              <a:buNone/>
            </a:pPr>
            <a:r>
              <a:rPr lang="en-US" altLang="zh-TW" dirty="0" smtClean="0">
                <a:solidFill>
                  <a:schemeClr val="tx1"/>
                </a:solidFill>
                <a:ea typeface="+mj-ea"/>
              </a:rPr>
              <a:t>Spring, 2017</a:t>
            </a:r>
          </a:p>
        </p:txBody>
      </p:sp>
    </p:spTree>
    <p:extLst>
      <p:ext uri="{BB962C8B-B14F-4D97-AF65-F5344CB8AC3E}">
        <p14:creationId xmlns:p14="http://schemas.microsoft.com/office/powerpoint/2010/main" val="341817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2794" y="130626"/>
            <a:ext cx="8369300" cy="827315"/>
          </a:xfrm>
        </p:spPr>
        <p:txBody>
          <a:bodyPr/>
          <a:lstStyle/>
          <a:p>
            <a:pPr algn="ctr"/>
            <a:r>
              <a:rPr lang="zh-TW" altLang="en-US" dirty="0" smtClean="0"/>
              <a:t>硬體環境規格：</a:t>
            </a:r>
            <a:r>
              <a:rPr lang="en-US" altLang="zh-TW" dirty="0" smtClean="0"/>
              <a:t>A80 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0116" y="1304925"/>
            <a:ext cx="8364538" cy="5324475"/>
          </a:xfrm>
        </p:spPr>
        <p:txBody>
          <a:bodyPr/>
          <a:lstStyle/>
          <a:p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SoC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/>
              <a:t>: 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AllWinner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A80 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octa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core 4x Cortex A15 @ 2.0GHz,  4x Cortex A7 @ 1.3GHz</a:t>
            </a:r>
          </a:p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System Memory: 2GB DDR3</a:t>
            </a:r>
          </a:p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Storage: 8GB 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eMMC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(25MB/s read and write speed), micro SD Card slot</a:t>
            </a:r>
          </a:p>
          <a:p>
            <a:r>
              <a:rPr lang="en-US" altLang="zh-TW" dirty="0" smtClean="0"/>
              <a:t>Connectivity: Gigabit Ethernet, dual band Wi-Fi 802.11 b/g/n up to 300 Mbps + Bluetooth 4.0 (AP6330 module)</a:t>
            </a:r>
          </a:p>
          <a:p>
            <a:r>
              <a:rPr lang="en-US" altLang="zh-TW" dirty="0" smtClean="0"/>
              <a:t>OS: </a:t>
            </a:r>
            <a:r>
              <a:rPr lang="en-US" altLang="zh-TW" dirty="0" err="1" smtClean="0"/>
              <a:t>Lubuntu</a:t>
            </a:r>
            <a:r>
              <a:rPr lang="en-US" altLang="zh-TW" dirty="0" smtClean="0"/>
              <a:t> 14.04</a:t>
            </a:r>
          </a:p>
          <a:p>
            <a:r>
              <a:rPr lang="en-US" altLang="zh-TW" dirty="0" smtClean="0"/>
              <a:t>Linux Kernel: 3.4.39</a:t>
            </a:r>
          </a:p>
          <a:p>
            <a:r>
              <a:rPr lang="en-US" altLang="zh-TW" dirty="0" smtClean="0"/>
              <a:t>D2D Middleware Version: 1.16.1024 (final version for 8812au USB Wi-Fi adapter)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7A834-9453-463A-AEBA-97F3A7E60C3C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  <p:pic>
        <p:nvPicPr>
          <p:cNvPr id="5" name="圖片 4" descr="Cubieboard_CC-A80_Board-e1413877213799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58705" y="29028"/>
            <a:ext cx="1470780" cy="137885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319" y="4122056"/>
            <a:ext cx="1360965" cy="1291771"/>
          </a:xfrm>
          <a:prstGeom prst="rect">
            <a:avLst/>
          </a:prstGeom>
        </p:spPr>
      </p:pic>
      <p:sp>
        <p:nvSpPr>
          <p:cNvPr id="7" name="文字方塊 226"/>
          <p:cNvSpPr txBox="1"/>
          <p:nvPr/>
        </p:nvSpPr>
        <p:spPr>
          <a:xfrm>
            <a:off x="870853" y="6270171"/>
            <a:ext cx="8258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kern="0" dirty="0" smtClean="0">
                <a:solidFill>
                  <a:schemeClr val="tx1"/>
                </a:solidFill>
                <a:ea typeface="標楷體"/>
                <a:cs typeface="Times New Roman" pitchFamily="18" charset="0"/>
              </a:rPr>
              <a:t>Source: http://www.cnx-software.com/2014/10/21/buy-cubieboard-4-cc-a80-development-board/</a:t>
            </a:r>
            <a:endParaRPr kumimoji="0" lang="zh-TW" altLang="en-US" sz="16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標楷體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3270" y="68358"/>
            <a:ext cx="8369300" cy="846042"/>
          </a:xfrm>
        </p:spPr>
        <p:txBody>
          <a:bodyPr/>
          <a:lstStyle/>
          <a:p>
            <a:pPr algn="ctr"/>
            <a:r>
              <a:rPr lang="en-US" altLang="zh-TW" dirty="0" err="1" smtClean="0"/>
              <a:t>Blockchain</a:t>
            </a:r>
            <a:r>
              <a:rPr lang="en-US" altLang="zh-TW" dirty="0" smtClean="0"/>
              <a:t>: Trust Machine</a:t>
            </a:r>
            <a:endParaRPr lang="zh-TW" altLang="en-US" dirty="0"/>
          </a:p>
        </p:txBody>
      </p:sp>
      <p:sp>
        <p:nvSpPr>
          <p:cNvPr id="12" name="內容版面配置區 11"/>
          <p:cNvSpPr>
            <a:spLocks noGrp="1"/>
          </p:cNvSpPr>
          <p:nvPr>
            <p:ph idx="1"/>
          </p:nvPr>
        </p:nvSpPr>
        <p:spPr>
          <a:xfrm>
            <a:off x="397100" y="845919"/>
            <a:ext cx="8364538" cy="5324475"/>
          </a:xfrm>
        </p:spPr>
        <p:txBody>
          <a:bodyPr/>
          <a:lstStyle/>
          <a:p>
            <a:r>
              <a:rPr lang="zh-TW" altLang="en-US" sz="2000" b="0" dirty="0" smtClean="0"/>
              <a:t>為確保</a:t>
            </a:r>
            <a:r>
              <a:rPr lang="zh-TW" altLang="en-US" sz="2000" b="0" dirty="0"/>
              <a:t>萬物的巨大鎖鏈， 該技術可重塑經濟運作方式</a:t>
            </a:r>
            <a:r>
              <a:rPr lang="zh-TW" altLang="en-US" sz="2000" b="0" dirty="0" smtClean="0"/>
              <a:t>，其為建立</a:t>
            </a:r>
            <a:r>
              <a:rPr lang="zh-TW" altLang="en-US" sz="2000" b="0" dirty="0"/>
              <a:t>信賴的</a:t>
            </a:r>
            <a:r>
              <a:rPr lang="zh-TW" altLang="en-US" sz="2000" b="0" dirty="0" smtClean="0"/>
              <a:t>機器</a:t>
            </a:r>
            <a:r>
              <a:rPr lang="en-US" altLang="zh-TW" sz="2000" b="0" dirty="0"/>
              <a:t>(The </a:t>
            </a:r>
            <a:r>
              <a:rPr lang="en-US" altLang="zh-TW" sz="2000" b="0" dirty="0" smtClean="0"/>
              <a:t>Economist,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2015)</a:t>
            </a:r>
          </a:p>
          <a:p>
            <a:r>
              <a:rPr lang="zh-TW" altLang="en-US" sz="2000" b="0" dirty="0" smtClean="0"/>
              <a:t>運用</a:t>
            </a:r>
            <a:r>
              <a:rPr lang="zh-TW" altLang="en-US" sz="2000" dirty="0">
                <a:solidFill>
                  <a:srgbClr val="FF0000"/>
                </a:solidFill>
              </a:rPr>
              <a:t>密碼學</a:t>
            </a:r>
            <a:r>
              <a:rPr lang="zh-TW" altLang="en-US" sz="2000" b="0" dirty="0"/>
              <a:t>、</a:t>
            </a:r>
            <a:r>
              <a:rPr lang="zh-TW" altLang="en-US" sz="2000" dirty="0">
                <a:solidFill>
                  <a:srgbClr val="FF0000"/>
                </a:solidFill>
              </a:rPr>
              <a:t>數學演算法</a:t>
            </a:r>
            <a:r>
              <a:rPr lang="zh-TW" altLang="en-US" sz="2000" b="0" dirty="0"/>
              <a:t>、</a:t>
            </a:r>
            <a:r>
              <a:rPr lang="en-US" altLang="zh-TW" sz="2000" dirty="0" smtClean="0">
                <a:solidFill>
                  <a:srgbClr val="FF0000"/>
                </a:solidFill>
              </a:rPr>
              <a:t>Peer to Peer</a:t>
            </a:r>
            <a:r>
              <a:rPr lang="zh-TW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(P2P)</a:t>
            </a:r>
            <a:r>
              <a:rPr lang="zh-TW" altLang="en-US" sz="2000" dirty="0" smtClean="0">
                <a:solidFill>
                  <a:srgbClr val="FF0000"/>
                </a:solidFill>
              </a:rPr>
              <a:t>傳輸協定</a:t>
            </a:r>
            <a:r>
              <a:rPr lang="zh-TW" altLang="en-US" sz="2000" b="0" dirty="0" smtClean="0"/>
              <a:t>等技</a:t>
            </a:r>
            <a:r>
              <a:rPr lang="zh-TW" altLang="en-US" sz="2000" b="0" dirty="0"/>
              <a:t>術</a:t>
            </a:r>
            <a:r>
              <a:rPr lang="zh-TW" altLang="en-US" sz="2000" b="0" dirty="0" smtClean="0"/>
              <a:t>，</a:t>
            </a:r>
            <a:r>
              <a:rPr lang="zh-TW" altLang="en-US" sz="2000" b="0" dirty="0"/>
              <a:t>達成去中心化的</a:t>
            </a:r>
            <a:r>
              <a:rPr lang="zh-TW" altLang="en-US" sz="2000" b="0" dirty="0" smtClean="0"/>
              <a:t>資訊驗證與儲存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7A834-9453-463A-AEBA-97F3A7E60C3C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  <p:sp>
        <p:nvSpPr>
          <p:cNvPr id="5" name="圓角矩形 4"/>
          <p:cNvSpPr/>
          <p:nvPr/>
        </p:nvSpPr>
        <p:spPr bwMode="auto">
          <a:xfrm>
            <a:off x="455896" y="5392207"/>
            <a:ext cx="8203179" cy="7183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各國政策支持</a:t>
            </a: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超過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個以上的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國家央行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加速企業創新</a:t>
            </a: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超過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14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億美元的資金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投入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323625" y="6125739"/>
            <a:ext cx="5740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Ref:</a:t>
            </a:r>
            <a:r>
              <a:rPr lang="zh-TW" altLang="en-US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MIC,</a:t>
            </a:r>
            <a:r>
              <a:rPr lang="zh-TW" altLang="en-US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區塊鏈技術的本地應用發展機會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2016 (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goo.gl/Lr0cd2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zh-TW" altLang="en-US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MIC, </a:t>
            </a:r>
            <a:r>
              <a:rPr lang="zh-TW" altLang="en-US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區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塊鏈：下世代的金融服務</a:t>
            </a:r>
            <a:r>
              <a:rPr lang="zh-TW" altLang="en-US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革命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2016 (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goo.gl/YQObLG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3584" y="2352316"/>
            <a:ext cx="4207158" cy="2451914"/>
          </a:xfrm>
          <a:prstGeom prst="rect">
            <a:avLst/>
          </a:prstGeom>
        </p:spPr>
      </p:pic>
      <p:graphicFrame>
        <p:nvGraphicFramePr>
          <p:cNvPr id="13" name="資料庫圖表 12"/>
          <p:cNvGraphicFramePr/>
          <p:nvPr>
            <p:extLst>
              <p:ext uri="{D42A27DB-BD31-4B8C-83A1-F6EECF244321}">
                <p14:modId xmlns:p14="http://schemas.microsoft.com/office/powerpoint/2010/main" val="1901025017"/>
              </p:ext>
            </p:extLst>
          </p:nvPr>
        </p:nvGraphicFramePr>
        <p:xfrm>
          <a:off x="4280003" y="2177150"/>
          <a:ext cx="4631768" cy="2717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圓角矩形 2"/>
          <p:cNvSpPr/>
          <p:nvPr/>
        </p:nvSpPr>
        <p:spPr bwMode="auto">
          <a:xfrm>
            <a:off x="1202754" y="4850609"/>
            <a:ext cx="2026155" cy="3586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+ Chain</a:t>
            </a:r>
            <a:endParaRPr kumimoji="1" lang="zh-TW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圓角矩形 9"/>
          <p:cNvSpPr/>
          <p:nvPr/>
        </p:nvSpPr>
        <p:spPr bwMode="auto">
          <a:xfrm>
            <a:off x="5694929" y="4959468"/>
            <a:ext cx="2026155" cy="3586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</a:rPr>
              <a:t>特性</a:t>
            </a:r>
            <a:endParaRPr kumimoji="1" lang="zh-TW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標楷體" pitchFamily="65" charset="-12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7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7A834-9453-463A-AEBA-97F3A7E60C3C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184469" y="5659704"/>
            <a:ext cx="8785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Ref:</a:t>
            </a:r>
            <a:r>
              <a:rPr lang="zh-TW" altLang="en-US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IEK,</a:t>
            </a:r>
            <a:r>
              <a:rPr lang="zh-TW" altLang="en-US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D2D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通訊應用提升使用者互動</a:t>
            </a:r>
            <a:r>
              <a:rPr lang="zh-TW" altLang="en-US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體驗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2016</a:t>
            </a:r>
            <a:r>
              <a:rPr lang="zh-TW" altLang="en-US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goo.gl/zJzh48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M. </a:t>
            </a:r>
            <a:r>
              <a:rPr lang="en-US" altLang="zh-TW" sz="1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Alam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et. al, “Secure device-to-device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communication in 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LTE-A,”</a:t>
            </a:r>
            <a:r>
              <a:rPr lang="zh-TW" altLang="en-US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IEEE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Communications 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Magazine,</a:t>
            </a:r>
            <a:r>
              <a:rPr lang="zh-TW" altLang="en-US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2014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M.</a:t>
            </a:r>
            <a:r>
              <a:rPr lang="zh-TW" altLang="en-US" sz="1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Haus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et. al, “Security and Privacy in Device-to-Device (D2D) Communication: A Review,”</a:t>
            </a:r>
            <a:r>
              <a:rPr lang="zh-TW" altLang="en-US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IEEE </a:t>
            </a:r>
          </a:p>
          <a:p>
            <a:pPr algn="l"/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Communications Surveys &amp; Tutorials, 2017 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-8962" y="16698"/>
            <a:ext cx="9121816" cy="807762"/>
          </a:xfrm>
        </p:spPr>
        <p:txBody>
          <a:bodyPr/>
          <a:lstStyle/>
          <a:p>
            <a:pPr algn="ctr"/>
            <a:r>
              <a:rPr lang="en-US" altLang="zh-TW" dirty="0" smtClean="0"/>
              <a:t>Device to Device</a:t>
            </a:r>
            <a:r>
              <a:rPr lang="zh-TW" altLang="en-US" dirty="0" smtClean="0"/>
              <a:t>通訊技術</a:t>
            </a:r>
            <a:endParaRPr lang="zh-TW" altLang="en-US" dirty="0"/>
          </a:p>
        </p:txBody>
      </p:sp>
      <p:sp>
        <p:nvSpPr>
          <p:cNvPr id="16" name="內容版面配置區 2"/>
          <p:cNvSpPr txBox="1">
            <a:spLocks/>
          </p:cNvSpPr>
          <p:nvPr/>
        </p:nvSpPr>
        <p:spPr bwMode="auto">
          <a:xfrm>
            <a:off x="5731442" y="1865602"/>
            <a:ext cx="3194843" cy="47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5113" marR="0" indent="-265113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kumimoji="1" sz="24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3888" marR="0" indent="-179388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1" lang="zh-TW" altLang="en-US" sz="2400" b="1" noProof="0" dirty="0" smtClean="0">
                <a:solidFill>
                  <a:srgbClr val="00518E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982663" marR="0" indent="-179388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▪"/>
              <a:tabLst/>
              <a:defRPr kumimoji="1" lang="zh-TW" altLang="en-US" sz="2400" noProof="0" dirty="0" smtClean="0">
                <a:solidFill>
                  <a:srgbClr val="0066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255713" marR="0" indent="-93663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 kumimoji="1" sz="240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520825" marR="0" indent="-85725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circleNumWdWhitePlain"/>
              <a:tabLst/>
              <a:defRPr kumimoji="1" sz="24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zh-TW" sz="2000" kern="0" dirty="0" smtClean="0">
                <a:solidFill>
                  <a:srgbClr val="005696"/>
                </a:solidFill>
              </a:rPr>
              <a:t>D2D</a:t>
            </a:r>
            <a:r>
              <a:rPr lang="zh-TW" altLang="en-US" sz="2000" kern="0" dirty="0" smtClean="0">
                <a:solidFill>
                  <a:srgbClr val="005696"/>
                </a:solidFill>
              </a:rPr>
              <a:t>的五大應用服務情境</a:t>
            </a:r>
            <a:endParaRPr lang="zh-TW" altLang="en-US" sz="2000" kern="0" dirty="0">
              <a:solidFill>
                <a:srgbClr val="005696"/>
              </a:solidFill>
            </a:endParaRPr>
          </a:p>
        </p:txBody>
      </p:sp>
      <p:sp>
        <p:nvSpPr>
          <p:cNvPr id="17" name="內容版面配置區 2"/>
          <p:cNvSpPr txBox="1">
            <a:spLocks/>
          </p:cNvSpPr>
          <p:nvPr/>
        </p:nvSpPr>
        <p:spPr bwMode="auto">
          <a:xfrm>
            <a:off x="573846" y="1841150"/>
            <a:ext cx="4416425" cy="45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5113" marR="0" indent="-265113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kumimoji="1" sz="24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3888" marR="0" indent="-179388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1" lang="zh-TW" altLang="en-US" sz="2400" b="1" noProof="0" dirty="0" smtClean="0">
                <a:solidFill>
                  <a:srgbClr val="00518E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982663" marR="0" indent="-179388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▪"/>
              <a:tabLst/>
              <a:defRPr kumimoji="1" lang="zh-TW" altLang="en-US" sz="2400" noProof="0" dirty="0" smtClean="0">
                <a:solidFill>
                  <a:srgbClr val="0066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255713" marR="0" indent="-93663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 kumimoji="1" sz="240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520825" marR="0" indent="-85725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circleNumWdWhitePlain"/>
              <a:tabLst/>
              <a:defRPr kumimoji="1" sz="24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zh-TW" sz="2000" dirty="0">
                <a:solidFill>
                  <a:srgbClr val="005696"/>
                </a:solidFill>
              </a:rPr>
              <a:t>D2D</a:t>
            </a:r>
            <a:r>
              <a:rPr lang="zh-TW" altLang="en-US" sz="2000" dirty="0">
                <a:solidFill>
                  <a:srgbClr val="005696"/>
                </a:solidFill>
              </a:rPr>
              <a:t>可實現多種短距離無線通訊技術</a:t>
            </a:r>
            <a:endParaRPr lang="en-US" altLang="zh-TW" sz="2000" dirty="0">
              <a:solidFill>
                <a:srgbClr val="005696"/>
              </a:solidFill>
            </a:endParaRPr>
          </a:p>
        </p:txBody>
      </p:sp>
      <p:sp>
        <p:nvSpPr>
          <p:cNvPr id="18" name="圓角矩形 17"/>
          <p:cNvSpPr/>
          <p:nvPr/>
        </p:nvSpPr>
        <p:spPr bwMode="auto">
          <a:xfrm>
            <a:off x="189792" y="785887"/>
            <a:ext cx="8736498" cy="8336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國際移動通信標準組織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3GPP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Device to Device (D2D)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定義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為鄰近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服務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(Proximity Service, 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ProSe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，其協助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提供各種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場所可隨時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網的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穩定網路環境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9" name="資料庫圖表 18"/>
          <p:cNvGraphicFramePr/>
          <p:nvPr>
            <p:extLst>
              <p:ext uri="{D42A27DB-BD31-4B8C-83A1-F6EECF244321}">
                <p14:modId xmlns:p14="http://schemas.microsoft.com/office/powerpoint/2010/main" val="1395370488"/>
              </p:ext>
            </p:extLst>
          </p:nvPr>
        </p:nvGraphicFramePr>
        <p:xfrm>
          <a:off x="5421619" y="2514623"/>
          <a:ext cx="3707867" cy="3012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556705"/>
              </p:ext>
            </p:extLst>
          </p:nvPr>
        </p:nvGraphicFramePr>
        <p:xfrm>
          <a:off x="116116" y="2370636"/>
          <a:ext cx="5486398" cy="31394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82630"/>
                <a:gridCol w="2131442"/>
                <a:gridCol w="1972326"/>
              </a:tblGrid>
              <a:tr h="3883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Wireless Technology</a:t>
                      </a:r>
                      <a:endParaRPr lang="zh-TW" altLang="en-US" sz="16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Wi-Fi Direct</a:t>
                      </a:r>
                      <a:endParaRPr lang="zh-TW" altLang="en-US" sz="16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LTE Direct</a:t>
                      </a:r>
                      <a:endParaRPr lang="zh-TW" altLang="en-US" sz="16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803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Max.</a:t>
                      </a:r>
                      <a:r>
                        <a:rPr lang="en-US" altLang="zh-TW" sz="1600" b="1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Transmission Distance</a:t>
                      </a:r>
                      <a:endParaRPr lang="zh-TW" altLang="en-US" sz="16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200m 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500m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9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Max. Data Rate</a:t>
                      </a:r>
                      <a:endParaRPr lang="zh-TW" altLang="en-US" sz="16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250 Mb/s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13.5 Mb/s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83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Device Discovery</a:t>
                      </a:r>
                      <a:endParaRPr lang="zh-TW" altLang="en-US" sz="16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ID broadcast</a:t>
                      </a: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and embed soft access point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Service</a:t>
                      </a: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broadcast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409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Applications</a:t>
                      </a:r>
                      <a:endParaRPr lang="zh-TW" altLang="en-US" sz="16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Content</a:t>
                      </a: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sharing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Group gaming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Content</a:t>
                      </a: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sharing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Local advertising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73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5124" y="157956"/>
            <a:ext cx="8621713" cy="1206500"/>
          </a:xfrm>
        </p:spPr>
        <p:txBody>
          <a:bodyPr/>
          <a:lstStyle/>
          <a:p>
            <a:r>
              <a:rPr lang="en-US" altLang="zh-TW" sz="3100" dirty="0" err="1"/>
              <a:t>Blockchain</a:t>
            </a:r>
            <a:r>
              <a:rPr lang="zh-TW" altLang="en-US" sz="3100" dirty="0" smtClean="0"/>
              <a:t>結合</a:t>
            </a:r>
            <a:r>
              <a:rPr lang="en-US" altLang="zh-TW" sz="3100" dirty="0" smtClean="0"/>
              <a:t>Device to Device(D2D)</a:t>
            </a:r>
            <a:r>
              <a:rPr lang="zh-TW" altLang="en-US" sz="3100" dirty="0" smtClean="0"/>
              <a:t>通訊</a:t>
            </a:r>
            <a:r>
              <a:rPr lang="zh-TW" altLang="en-US" sz="3100" dirty="0"/>
              <a:t>技術</a:t>
            </a:r>
            <a:r>
              <a:rPr lang="en-US" altLang="zh-TW" sz="3100" dirty="0"/>
              <a:t>?!</a:t>
            </a:r>
            <a:endParaRPr lang="zh-TW" altLang="en-US" sz="31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5124" y="1174224"/>
            <a:ext cx="8364538" cy="5324475"/>
          </a:xfrm>
        </p:spPr>
        <p:txBody>
          <a:bodyPr/>
          <a:lstStyle/>
          <a:p>
            <a:r>
              <a:rPr lang="en-US" altLang="zh-TW" dirty="0" smtClean="0"/>
              <a:t>Motivation :</a:t>
            </a:r>
          </a:p>
          <a:p>
            <a:pPr lvl="1"/>
            <a:r>
              <a:rPr lang="zh-TW" altLang="en-US" sz="2000" dirty="0" smtClean="0"/>
              <a:t>當</a:t>
            </a:r>
            <a:r>
              <a:rPr lang="en-US" altLang="zh-TW" sz="2000" dirty="0" smtClean="0"/>
              <a:t>D2D</a:t>
            </a:r>
            <a:r>
              <a:rPr lang="zh-TW" altLang="en-US" sz="2000" dirty="0"/>
              <a:t>通訊</a:t>
            </a:r>
            <a:r>
              <a:rPr lang="zh-TW" altLang="en-US" sz="2000" dirty="0" smtClean="0"/>
              <a:t>適用</a:t>
            </a:r>
            <a:r>
              <a:rPr lang="zh-TW" altLang="en-US" sz="2000" dirty="0"/>
              <a:t>於</a:t>
            </a:r>
            <a:r>
              <a:rPr lang="zh-TW" altLang="en-US" sz="2000" dirty="0" smtClean="0"/>
              <a:t>大規模設備佈署應用時，由於通訊連接</a:t>
            </a:r>
            <a:r>
              <a:rPr lang="zh-TW" altLang="en-US" sz="2000" dirty="0"/>
              <a:t>直接發生在</a:t>
            </a:r>
            <a:r>
              <a:rPr lang="zh-TW" altLang="en-US" sz="2000" dirty="0" smtClean="0"/>
              <a:t>鄰近設備之間，因此可能會遭受很多安全性的問題</a:t>
            </a:r>
            <a:endParaRPr lang="en-US" altLang="zh-TW" sz="2000" dirty="0" smtClean="0"/>
          </a:p>
          <a:p>
            <a:pPr lvl="1"/>
            <a:r>
              <a:rPr lang="zh-TW" altLang="en-US" sz="2000" dirty="0"/>
              <a:t>使用最終用戶終端裝置或連接最終用戶</a:t>
            </a:r>
            <a:r>
              <a:rPr lang="zh-TW" altLang="en-US" sz="2000" dirty="0" smtClean="0"/>
              <a:t>裝置邊緣裝置時，</a:t>
            </a:r>
            <a:r>
              <a:rPr lang="en-US" altLang="zh-TW" sz="2000" dirty="0"/>
              <a:t>Fog Computing </a:t>
            </a:r>
            <a:r>
              <a:rPr lang="zh-TW" altLang="en-US" sz="2000" dirty="0"/>
              <a:t>安全機制的研究</a:t>
            </a:r>
            <a:endParaRPr lang="en-US" altLang="zh-TW" sz="2000" dirty="0"/>
          </a:p>
          <a:p>
            <a:r>
              <a:rPr lang="en-US" altLang="zh-TW" dirty="0" smtClean="0"/>
              <a:t>Solution : </a:t>
            </a:r>
          </a:p>
          <a:p>
            <a:pPr lvl="1"/>
            <a:r>
              <a:rPr lang="zh-TW" altLang="en-US" sz="2000" dirty="0" smtClean="0"/>
              <a:t>結合基於數學演算法的區</a:t>
            </a:r>
            <a:r>
              <a:rPr lang="zh-TW" altLang="en-US" sz="2000" dirty="0"/>
              <a:t>塊鏈</a:t>
            </a:r>
            <a:r>
              <a:rPr lang="zh-TW" altLang="en-US" sz="2000" dirty="0" smtClean="0"/>
              <a:t>技術，達到去中心化的資訊驗證與儲存，</a:t>
            </a:r>
            <a:r>
              <a:rPr lang="zh-TW" altLang="zh-TW" sz="2000" dirty="0"/>
              <a:t>設計開發一套</a:t>
            </a:r>
            <a:r>
              <a:rPr lang="en-US" altLang="zh-TW" sz="2000" dirty="0"/>
              <a:t>D2D</a:t>
            </a:r>
            <a:r>
              <a:rPr lang="zh-TW" altLang="zh-TW" sz="2000" dirty="0"/>
              <a:t>通訊安全技術</a:t>
            </a:r>
            <a:r>
              <a:rPr lang="en-US" altLang="zh-TW" sz="2000" dirty="0"/>
              <a:t> </a:t>
            </a:r>
            <a:endParaRPr lang="en-US" altLang="zh-TW" sz="2000" dirty="0" smtClean="0"/>
          </a:p>
          <a:p>
            <a:pPr lvl="2"/>
            <a:r>
              <a:rPr lang="en-US" altLang="zh-TW" sz="1800" dirty="0" smtClean="0"/>
              <a:t>D2D</a:t>
            </a:r>
            <a:r>
              <a:rPr lang="zh-TW" altLang="en-US" sz="1800" dirty="0"/>
              <a:t>的交互認證與授權機制</a:t>
            </a:r>
            <a:endParaRPr lang="en-US" altLang="zh-TW" sz="1800" dirty="0"/>
          </a:p>
          <a:p>
            <a:pPr lvl="2"/>
            <a:r>
              <a:rPr kumimoji="0" lang="zh-TW" altLang="en-US" sz="1800" dirty="0" smtClean="0">
                <a:ea typeface="標楷體"/>
              </a:rPr>
              <a:t>支援</a:t>
            </a:r>
            <a:r>
              <a:rPr kumimoji="0" lang="zh-TW" altLang="en-US" sz="1800" dirty="0">
                <a:ea typeface="標楷體"/>
              </a:rPr>
              <a:t>直連對象</a:t>
            </a:r>
            <a:r>
              <a:rPr kumimoji="0" lang="zh-TW" altLang="en-US" sz="1800" dirty="0" smtClean="0">
                <a:ea typeface="標楷體"/>
              </a:rPr>
              <a:t>認證</a:t>
            </a:r>
            <a:endParaRPr kumimoji="0" lang="en-US" altLang="zh-TW" sz="1800" dirty="0" smtClean="0">
              <a:ea typeface="標楷體"/>
            </a:endParaRPr>
          </a:p>
          <a:p>
            <a:pPr lvl="2"/>
            <a:r>
              <a:rPr kumimoji="0" lang="zh-TW" altLang="en-US" sz="1800" dirty="0" smtClean="0">
                <a:ea typeface="標楷體"/>
              </a:rPr>
              <a:t>安全加</a:t>
            </a:r>
            <a:r>
              <a:rPr kumimoji="0" lang="en-US" altLang="zh-TW" sz="1800" dirty="0" smtClean="0">
                <a:ea typeface="標楷體"/>
              </a:rPr>
              <a:t>/</a:t>
            </a:r>
            <a:r>
              <a:rPr kumimoji="0" lang="zh-TW" altLang="en-US" sz="1800" dirty="0" smtClean="0">
                <a:ea typeface="標楷體"/>
              </a:rPr>
              <a:t>解密與傳輸技術</a:t>
            </a:r>
            <a:endParaRPr kumimoji="0" lang="en-US" altLang="zh-TW" sz="1800" dirty="0" smtClean="0">
              <a:ea typeface="標楷體"/>
            </a:endParaRPr>
          </a:p>
          <a:p>
            <a:pPr lvl="2"/>
            <a:r>
              <a:rPr kumimoji="0" lang="zh-TW" altLang="en-US" sz="1800" dirty="0" smtClean="0">
                <a:solidFill>
                  <a:schemeClr val="bg1">
                    <a:lumMod val="65000"/>
                  </a:schemeClr>
                </a:solidFill>
                <a:ea typeface="標楷體"/>
              </a:rPr>
              <a:t>可</a:t>
            </a:r>
            <a:r>
              <a:rPr kumimoji="0" lang="zh-TW" altLang="en-US" sz="1800" dirty="0">
                <a:solidFill>
                  <a:schemeClr val="bg1">
                    <a:lumMod val="65000"/>
                  </a:schemeClr>
                </a:solidFill>
                <a:ea typeface="標楷體"/>
              </a:rPr>
              <a:t>信任的非即時通訊收費機制</a:t>
            </a:r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7A834-9453-463A-AEBA-97F3A7E60C3C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365124" y="5875348"/>
            <a:ext cx="8778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 : 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MIC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區塊鏈：下世代的金融服務革命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2016 (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https://goo.gl/YQObLG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SeDS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Secure Data Sharing Strategy for D2D Communication in LTE-Advanced Networks,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46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8056"/>
            <a:ext cx="9144000" cy="783771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err="1" smtClean="0"/>
              <a:t>Blockchain</a:t>
            </a:r>
            <a:r>
              <a:rPr lang="zh-TW" altLang="en-US" dirty="0" smtClean="0"/>
              <a:t>結合</a:t>
            </a:r>
            <a:r>
              <a:rPr lang="en-US" altLang="zh-TW" dirty="0" smtClean="0"/>
              <a:t>D2D</a:t>
            </a:r>
            <a:r>
              <a:rPr lang="zh-TW" altLang="en-US" dirty="0" smtClean="0"/>
              <a:t>通訊技術</a:t>
            </a:r>
            <a:r>
              <a:rPr lang="en-US" altLang="zh-TW" dirty="0" smtClean="0"/>
              <a:t>?!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0116" y="854991"/>
            <a:ext cx="8364538" cy="5324475"/>
          </a:xfrm>
        </p:spPr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err="1" smtClean="0"/>
              <a:t>Blockchain</a:t>
            </a:r>
            <a:r>
              <a:rPr lang="zh-TW" altLang="en-US" dirty="0" smtClean="0"/>
              <a:t>技術設計分散式高安全性</a:t>
            </a:r>
            <a:r>
              <a:rPr lang="en-US" altLang="zh-TW" dirty="0" smtClean="0"/>
              <a:t>D2D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D2D</a:t>
            </a:r>
            <a:r>
              <a:rPr lang="zh-TW" altLang="en-US" dirty="0" smtClean="0"/>
              <a:t>中繼認證與安全加密機制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7A834-9453-463A-AEBA-97F3A7E60C3C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677" y="2032000"/>
            <a:ext cx="6108725" cy="427445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98314" y="2438401"/>
            <a:ext cx="29071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 algn="l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ea typeface="標楷體" panose="03000509000000000000" pitchFamily="65" charset="-120"/>
              </a:rPr>
              <a:t>將每一次</a:t>
            </a:r>
            <a:r>
              <a:rPr lang="en-US" altLang="zh-TW" sz="2000" dirty="0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D2D/D2D relay</a:t>
            </a:r>
            <a:r>
              <a:rPr lang="zh-TW" altLang="en-US" sz="2000" dirty="0" smtClean="0">
                <a:ea typeface="標楷體" panose="03000509000000000000" pitchFamily="65" charset="-120"/>
              </a:rPr>
              <a:t>連線認證視為一次</a:t>
            </a:r>
            <a:r>
              <a:rPr lang="en-US" altLang="zh-TW" sz="2000" dirty="0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transaction requirement</a:t>
            </a:r>
          </a:p>
          <a:p>
            <a:pPr marL="174625" indent="-174625" algn="l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ea typeface="標楷體" panose="03000509000000000000" pitchFamily="65" charset="-120"/>
              </a:rPr>
              <a:t>分散式認證與安全加密機制</a:t>
            </a:r>
            <a:endParaRPr lang="en-US" altLang="zh-TW" sz="2000" dirty="0" smtClean="0">
              <a:ea typeface="標楷體" panose="03000509000000000000" pitchFamily="65" charset="-120"/>
            </a:endParaRPr>
          </a:p>
          <a:p>
            <a:pPr marL="174625" indent="-174625" algn="l">
              <a:buFont typeface="Arial" panose="020B0604020202020204" pitchFamily="34" charset="0"/>
              <a:buChar char="•"/>
            </a:pPr>
            <a:r>
              <a:rPr lang="en-US" altLang="zh-TW" sz="2000" dirty="0" err="1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Blockchain</a:t>
            </a:r>
            <a:r>
              <a:rPr lang="zh-TW" altLang="en-US" sz="2000" dirty="0" smtClean="0">
                <a:ea typeface="標楷體" panose="03000509000000000000" pitchFamily="65" charset="-120"/>
              </a:rPr>
              <a:t>記錄在分散的</a:t>
            </a:r>
            <a:r>
              <a:rPr lang="en-US" altLang="zh-TW" sz="2000" dirty="0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UE</a:t>
            </a:r>
            <a:r>
              <a:rPr lang="zh-TW" altLang="en-US" sz="2000" dirty="0" smtClean="0">
                <a:ea typeface="標楷體" panose="03000509000000000000" pitchFamily="65" charset="-120"/>
              </a:rPr>
              <a:t>及</a:t>
            </a:r>
            <a:r>
              <a:rPr lang="en-US" altLang="zh-TW" sz="2000" dirty="0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D2D relay gateway</a:t>
            </a:r>
          </a:p>
          <a:p>
            <a:pPr marL="174625" indent="-174625" algn="l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ea typeface="標楷體" panose="03000509000000000000" pitchFamily="65" charset="-120"/>
              </a:rPr>
              <a:t>支援群組通訊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dirty="0" err="1"/>
              <a:t>Blockchain</a:t>
            </a:r>
            <a:r>
              <a:rPr lang="zh-TW" altLang="en-US" sz="3200" dirty="0"/>
              <a:t>可能應用情境</a:t>
            </a:r>
            <a:r>
              <a:rPr lang="en-US" altLang="zh-TW" sz="3200" dirty="0"/>
              <a:t>(1/2)</a:t>
            </a:r>
            <a:r>
              <a:rPr lang="zh-TW" altLang="en-US" sz="3200" dirty="0"/>
              <a:t> 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3200" dirty="0"/>
              <a:t>D2D</a:t>
            </a:r>
            <a:r>
              <a:rPr lang="zh-TW" altLang="en-US" sz="3200" dirty="0"/>
              <a:t> </a:t>
            </a:r>
            <a:r>
              <a:rPr lang="en-US" altLang="zh-TW" sz="3200" dirty="0"/>
              <a:t>Ad hoc</a:t>
            </a:r>
            <a:r>
              <a:rPr lang="zh-TW" altLang="en-US" sz="3200" dirty="0"/>
              <a:t>網路環境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512198" y="6619875"/>
            <a:ext cx="631802" cy="238125"/>
          </a:xfrm>
        </p:spPr>
        <p:txBody>
          <a:bodyPr/>
          <a:lstStyle/>
          <a:p>
            <a:pPr>
              <a:defRPr/>
            </a:pPr>
            <a:fld id="{45F7A834-9453-463A-AEBA-97F3A7E60C3C}" type="slidenum">
              <a:rPr lang="en-US" altLang="zh-TW" sz="1100" smtClean="0"/>
              <a:pPr>
                <a:defRPr/>
              </a:pPr>
              <a:t>4</a:t>
            </a:fld>
            <a:endParaRPr lang="en-US" altLang="zh-TW" sz="11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53143" y="1114549"/>
            <a:ext cx="564604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TW" altLang="en-US" sz="2000" b="1" dirty="0" smtClean="0">
                <a:solidFill>
                  <a:schemeClr val="bg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應用範例：</a:t>
            </a:r>
            <a:r>
              <a:rPr lang="en-US" altLang="zh-TW" sz="2000" b="1" dirty="0" smtClean="0">
                <a:solidFill>
                  <a:schemeClr val="bg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Local Group Communication</a:t>
            </a:r>
            <a:endParaRPr lang="zh-TW" altLang="en-US" sz="2000" b="1" dirty="0">
              <a:solidFill>
                <a:schemeClr val="bg1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540317" y="1576214"/>
            <a:ext cx="8317933" cy="4673332"/>
          </a:xfrm>
        </p:spPr>
        <p:txBody>
          <a:bodyPr/>
          <a:lstStyle/>
          <a:p>
            <a:pPr lvl="0"/>
            <a:r>
              <a:rPr kumimoji="0" lang="zh-TW" altLang="en-US" sz="2000" dirty="0" smtClean="0">
                <a:ea typeface="標楷體"/>
              </a:rPr>
              <a:t>如何利用</a:t>
            </a:r>
            <a:r>
              <a:rPr kumimoji="0" lang="en-US" altLang="zh-TW" sz="2000" dirty="0" err="1" smtClean="0">
                <a:ea typeface="標楷體"/>
              </a:rPr>
              <a:t>blockchain</a:t>
            </a:r>
            <a:r>
              <a:rPr kumimoji="0" lang="zh-TW" altLang="en-US" sz="2000" dirty="0" smtClean="0">
                <a:ea typeface="標楷體"/>
              </a:rPr>
              <a:t>達到</a:t>
            </a:r>
            <a:endParaRPr kumimoji="0" lang="en-US" altLang="zh-TW" sz="2000" dirty="0" smtClean="0">
              <a:ea typeface="標楷體"/>
            </a:endParaRPr>
          </a:p>
          <a:p>
            <a:pPr marL="815975" lvl="1" indent="-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altLang="zh-TW" sz="1800" dirty="0" smtClean="0">
                <a:ea typeface="標楷體"/>
              </a:rPr>
              <a:t>D2D</a:t>
            </a:r>
            <a:r>
              <a:rPr kumimoji="0" lang="zh-TW" altLang="en-US" sz="1800" dirty="0" smtClean="0">
                <a:ea typeface="標楷體"/>
              </a:rPr>
              <a:t>的交互認證與授權機制</a:t>
            </a:r>
            <a:endParaRPr kumimoji="0" lang="en-US" altLang="zh-TW" sz="1800" dirty="0">
              <a:ea typeface="標楷體"/>
            </a:endParaRPr>
          </a:p>
          <a:p>
            <a:pPr marL="815975" lvl="1" indent="-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TW" altLang="en-US" sz="1800" dirty="0" smtClean="0">
                <a:ea typeface="標楷體"/>
              </a:rPr>
              <a:t>支援直連對象認證</a:t>
            </a:r>
            <a:endParaRPr kumimoji="0" lang="en-US" altLang="zh-TW" sz="1800" dirty="0">
              <a:ea typeface="標楷體"/>
            </a:endParaRPr>
          </a:p>
          <a:p>
            <a:pPr marL="815975" lvl="1" indent="-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TW" altLang="en-US" sz="1800" dirty="0" smtClean="0">
                <a:ea typeface="標楷體"/>
              </a:rPr>
              <a:t>安全加</a:t>
            </a:r>
            <a:r>
              <a:rPr kumimoji="0" lang="en-US" altLang="zh-TW" sz="1800" dirty="0" smtClean="0">
                <a:ea typeface="標楷體"/>
              </a:rPr>
              <a:t>/</a:t>
            </a:r>
            <a:r>
              <a:rPr kumimoji="0" lang="zh-TW" altLang="en-US" sz="1800" dirty="0" smtClean="0">
                <a:ea typeface="標楷體"/>
              </a:rPr>
              <a:t>解密與傳輸技術</a:t>
            </a:r>
            <a:endParaRPr kumimoji="0" lang="en-US" altLang="zh-TW" sz="1800" dirty="0">
              <a:ea typeface="標楷體"/>
            </a:endParaRPr>
          </a:p>
          <a:p>
            <a:pPr marL="815975" lvl="1" indent="-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TW" altLang="en-US" sz="1800" dirty="0" smtClean="0">
                <a:ea typeface="標楷體"/>
              </a:rPr>
              <a:t>可</a:t>
            </a:r>
            <a:r>
              <a:rPr kumimoji="0" lang="zh-TW" altLang="en-US" sz="1800" dirty="0">
                <a:ea typeface="標楷體"/>
              </a:rPr>
              <a:t>信任的非</a:t>
            </a:r>
            <a:r>
              <a:rPr kumimoji="0" lang="zh-TW" altLang="en-US" sz="1800" dirty="0" smtClean="0">
                <a:ea typeface="標楷體"/>
              </a:rPr>
              <a:t>即時通訊</a:t>
            </a:r>
            <a:r>
              <a:rPr kumimoji="0" lang="zh-TW" altLang="en-US" sz="1800" dirty="0">
                <a:ea typeface="標楷體"/>
              </a:rPr>
              <a:t>收費機制</a:t>
            </a:r>
            <a:endParaRPr kumimoji="0" lang="zh-TW" altLang="en-US" sz="1800" dirty="0" smtClean="0">
              <a:ea typeface="標楷體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53143" y="3333597"/>
            <a:ext cx="8032681" cy="3207977"/>
            <a:chOff x="407904" y="2209416"/>
            <a:chExt cx="9087594" cy="5069380"/>
          </a:xfrm>
        </p:grpSpPr>
        <p:pic>
          <p:nvPicPr>
            <p:cNvPr id="8" name="Picture 7" descr="clou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71804" y="2852099"/>
              <a:ext cx="2972196" cy="1356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Freeform 713"/>
            <p:cNvSpPr>
              <a:spLocks noEditPoints="1"/>
            </p:cNvSpPr>
            <p:nvPr/>
          </p:nvSpPr>
          <p:spPr bwMode="auto">
            <a:xfrm>
              <a:off x="1698168" y="3672093"/>
              <a:ext cx="5704113" cy="1666840"/>
            </a:xfrm>
            <a:custGeom>
              <a:avLst/>
              <a:gdLst/>
              <a:ahLst/>
              <a:cxnLst>
                <a:cxn ang="0">
                  <a:pos x="7038" y="1005"/>
                </a:cxn>
                <a:cxn ang="0">
                  <a:pos x="6841" y="796"/>
                </a:cxn>
                <a:cxn ang="0">
                  <a:pos x="6854" y="780"/>
                </a:cxn>
                <a:cxn ang="0">
                  <a:pos x="6202" y="590"/>
                </a:cxn>
                <a:cxn ang="0">
                  <a:pos x="6017" y="636"/>
                </a:cxn>
                <a:cxn ang="0">
                  <a:pos x="5929" y="646"/>
                </a:cxn>
                <a:cxn ang="0">
                  <a:pos x="5456" y="201"/>
                </a:cxn>
                <a:cxn ang="0">
                  <a:pos x="5292" y="129"/>
                </a:cxn>
                <a:cxn ang="0">
                  <a:pos x="5255" y="94"/>
                </a:cxn>
                <a:cxn ang="0">
                  <a:pos x="4528" y="1"/>
                </a:cxn>
                <a:cxn ang="0">
                  <a:pos x="4052" y="62"/>
                </a:cxn>
                <a:cxn ang="0">
                  <a:pos x="3708" y="124"/>
                </a:cxn>
                <a:cxn ang="0">
                  <a:pos x="3318" y="235"/>
                </a:cxn>
                <a:cxn ang="0">
                  <a:pos x="3410" y="207"/>
                </a:cxn>
                <a:cxn ang="0">
                  <a:pos x="2956" y="360"/>
                </a:cxn>
                <a:cxn ang="0">
                  <a:pos x="2332" y="777"/>
                </a:cxn>
                <a:cxn ang="0">
                  <a:pos x="2038" y="1205"/>
                </a:cxn>
                <a:cxn ang="0">
                  <a:pos x="1788" y="1408"/>
                </a:cxn>
                <a:cxn ang="0">
                  <a:pos x="1970" y="1342"/>
                </a:cxn>
                <a:cxn ang="0">
                  <a:pos x="1345" y="1756"/>
                </a:cxn>
                <a:cxn ang="0">
                  <a:pos x="1121" y="1776"/>
                </a:cxn>
                <a:cxn ang="0">
                  <a:pos x="1165" y="1754"/>
                </a:cxn>
                <a:cxn ang="0">
                  <a:pos x="440" y="2026"/>
                </a:cxn>
                <a:cxn ang="0">
                  <a:pos x="241" y="2258"/>
                </a:cxn>
                <a:cxn ang="0">
                  <a:pos x="321" y="2148"/>
                </a:cxn>
                <a:cxn ang="0">
                  <a:pos x="33" y="2647"/>
                </a:cxn>
                <a:cxn ang="0">
                  <a:pos x="61" y="3333"/>
                </a:cxn>
                <a:cxn ang="0">
                  <a:pos x="350" y="3709"/>
                </a:cxn>
                <a:cxn ang="0">
                  <a:pos x="549" y="3835"/>
                </a:cxn>
                <a:cxn ang="0">
                  <a:pos x="488" y="3824"/>
                </a:cxn>
                <a:cxn ang="0">
                  <a:pos x="1119" y="3992"/>
                </a:cxn>
                <a:cxn ang="0">
                  <a:pos x="1648" y="4010"/>
                </a:cxn>
                <a:cxn ang="0">
                  <a:pos x="1415" y="3975"/>
                </a:cxn>
                <a:cxn ang="0">
                  <a:pos x="2060" y="4115"/>
                </a:cxn>
                <a:cxn ang="0">
                  <a:pos x="2567" y="3970"/>
                </a:cxn>
                <a:cxn ang="0">
                  <a:pos x="2349" y="4054"/>
                </a:cxn>
                <a:cxn ang="0">
                  <a:pos x="2717" y="4173"/>
                </a:cxn>
                <a:cxn ang="0">
                  <a:pos x="3227" y="4575"/>
                </a:cxn>
                <a:cxn ang="0">
                  <a:pos x="3818" y="4693"/>
                </a:cxn>
                <a:cxn ang="0">
                  <a:pos x="3997" y="4692"/>
                </a:cxn>
                <a:cxn ang="0">
                  <a:pos x="3987" y="4702"/>
                </a:cxn>
                <a:cxn ang="0">
                  <a:pos x="4464" y="4649"/>
                </a:cxn>
                <a:cxn ang="0">
                  <a:pos x="5067" y="4464"/>
                </a:cxn>
                <a:cxn ang="0">
                  <a:pos x="5650" y="4258"/>
                </a:cxn>
                <a:cxn ang="0">
                  <a:pos x="6052" y="4114"/>
                </a:cxn>
                <a:cxn ang="0">
                  <a:pos x="5820" y="4196"/>
                </a:cxn>
                <a:cxn ang="0">
                  <a:pos x="6452" y="3780"/>
                </a:cxn>
                <a:cxn ang="0">
                  <a:pos x="6578" y="3698"/>
                </a:cxn>
                <a:cxn ang="0">
                  <a:pos x="7055" y="3664"/>
                </a:cxn>
                <a:cxn ang="0">
                  <a:pos x="7518" y="3549"/>
                </a:cxn>
                <a:cxn ang="0">
                  <a:pos x="7512" y="3562"/>
                </a:cxn>
                <a:cxn ang="0">
                  <a:pos x="7967" y="3288"/>
                </a:cxn>
                <a:cxn ang="0">
                  <a:pos x="8256" y="2617"/>
                </a:cxn>
                <a:cxn ang="0">
                  <a:pos x="8197" y="2165"/>
                </a:cxn>
                <a:cxn ang="0">
                  <a:pos x="8244" y="2438"/>
                </a:cxn>
                <a:cxn ang="0">
                  <a:pos x="8078" y="1888"/>
                </a:cxn>
                <a:cxn ang="0">
                  <a:pos x="7555" y="1466"/>
                </a:cxn>
                <a:cxn ang="0">
                  <a:pos x="7393" y="1388"/>
                </a:cxn>
                <a:cxn ang="0">
                  <a:pos x="7406" y="1383"/>
                </a:cxn>
              </a:cxnLst>
              <a:rect l="0" t="0" r="r" b="b"/>
              <a:pathLst>
                <a:path w="8264" h="4713">
                  <a:moveTo>
                    <a:pt x="7108" y="1285"/>
                  </a:moveTo>
                  <a:lnTo>
                    <a:pt x="7096" y="1213"/>
                  </a:lnTo>
                  <a:lnTo>
                    <a:pt x="7077" y="1143"/>
                  </a:lnTo>
                  <a:lnTo>
                    <a:pt x="7052" y="1077"/>
                  </a:lnTo>
                  <a:lnTo>
                    <a:pt x="7021" y="1014"/>
                  </a:lnTo>
                  <a:lnTo>
                    <a:pt x="7015" y="1006"/>
                  </a:lnTo>
                  <a:cubicBezTo>
                    <a:pt x="7012" y="1002"/>
                    <a:pt x="7013" y="996"/>
                    <a:pt x="7018" y="993"/>
                  </a:cubicBezTo>
                  <a:cubicBezTo>
                    <a:pt x="7023" y="989"/>
                    <a:pt x="7029" y="991"/>
                    <a:pt x="7032" y="995"/>
                  </a:cubicBezTo>
                  <a:lnTo>
                    <a:pt x="7038" y="1005"/>
                  </a:lnTo>
                  <a:lnTo>
                    <a:pt x="7071" y="1070"/>
                  </a:lnTo>
                  <a:lnTo>
                    <a:pt x="7096" y="1138"/>
                  </a:lnTo>
                  <a:lnTo>
                    <a:pt x="7115" y="1210"/>
                  </a:lnTo>
                  <a:lnTo>
                    <a:pt x="7127" y="1282"/>
                  </a:lnTo>
                  <a:cubicBezTo>
                    <a:pt x="7128" y="1287"/>
                    <a:pt x="7125" y="1292"/>
                    <a:pt x="7119" y="1293"/>
                  </a:cubicBezTo>
                  <a:cubicBezTo>
                    <a:pt x="7114" y="1294"/>
                    <a:pt x="7109" y="1291"/>
                    <a:pt x="7108" y="1285"/>
                  </a:cubicBezTo>
                  <a:close/>
                  <a:moveTo>
                    <a:pt x="6909" y="864"/>
                  </a:moveTo>
                  <a:lnTo>
                    <a:pt x="6839" y="795"/>
                  </a:lnTo>
                  <a:lnTo>
                    <a:pt x="6841" y="796"/>
                  </a:lnTo>
                  <a:lnTo>
                    <a:pt x="6720" y="711"/>
                  </a:lnTo>
                  <a:lnTo>
                    <a:pt x="6721" y="712"/>
                  </a:lnTo>
                  <a:lnTo>
                    <a:pt x="6673" y="689"/>
                  </a:lnTo>
                  <a:cubicBezTo>
                    <a:pt x="6668" y="687"/>
                    <a:pt x="6665" y="681"/>
                    <a:pt x="6668" y="676"/>
                  </a:cubicBezTo>
                  <a:cubicBezTo>
                    <a:pt x="6670" y="671"/>
                    <a:pt x="6676" y="669"/>
                    <a:pt x="6681" y="671"/>
                  </a:cubicBezTo>
                  <a:lnTo>
                    <a:pt x="6730" y="693"/>
                  </a:lnTo>
                  <a:cubicBezTo>
                    <a:pt x="6730" y="694"/>
                    <a:pt x="6731" y="694"/>
                    <a:pt x="6731" y="694"/>
                  </a:cubicBezTo>
                  <a:lnTo>
                    <a:pt x="6852" y="779"/>
                  </a:lnTo>
                  <a:cubicBezTo>
                    <a:pt x="6853" y="780"/>
                    <a:pt x="6853" y="780"/>
                    <a:pt x="6854" y="780"/>
                  </a:cubicBezTo>
                  <a:lnTo>
                    <a:pt x="6923" y="850"/>
                  </a:lnTo>
                  <a:cubicBezTo>
                    <a:pt x="6927" y="854"/>
                    <a:pt x="6927" y="861"/>
                    <a:pt x="6923" y="865"/>
                  </a:cubicBezTo>
                  <a:cubicBezTo>
                    <a:pt x="6919" y="868"/>
                    <a:pt x="6913" y="868"/>
                    <a:pt x="6909" y="864"/>
                  </a:cubicBezTo>
                  <a:close/>
                  <a:moveTo>
                    <a:pt x="6507" y="625"/>
                  </a:moveTo>
                  <a:lnTo>
                    <a:pt x="6438" y="609"/>
                  </a:lnTo>
                  <a:lnTo>
                    <a:pt x="6360" y="599"/>
                  </a:lnTo>
                  <a:lnTo>
                    <a:pt x="6280" y="595"/>
                  </a:lnTo>
                  <a:lnTo>
                    <a:pt x="6212" y="599"/>
                  </a:lnTo>
                  <a:cubicBezTo>
                    <a:pt x="6207" y="599"/>
                    <a:pt x="6202" y="595"/>
                    <a:pt x="6202" y="590"/>
                  </a:cubicBezTo>
                  <a:cubicBezTo>
                    <a:pt x="6202" y="584"/>
                    <a:pt x="6206" y="580"/>
                    <a:pt x="6211" y="579"/>
                  </a:cubicBezTo>
                  <a:lnTo>
                    <a:pt x="6281" y="575"/>
                  </a:lnTo>
                  <a:lnTo>
                    <a:pt x="6363" y="580"/>
                  </a:lnTo>
                  <a:lnTo>
                    <a:pt x="6443" y="590"/>
                  </a:lnTo>
                  <a:lnTo>
                    <a:pt x="6512" y="605"/>
                  </a:lnTo>
                  <a:cubicBezTo>
                    <a:pt x="6517" y="606"/>
                    <a:pt x="6520" y="612"/>
                    <a:pt x="6519" y="617"/>
                  </a:cubicBezTo>
                  <a:cubicBezTo>
                    <a:pt x="6518" y="622"/>
                    <a:pt x="6513" y="626"/>
                    <a:pt x="6507" y="625"/>
                  </a:cubicBezTo>
                  <a:close/>
                  <a:moveTo>
                    <a:pt x="6038" y="631"/>
                  </a:moveTo>
                  <a:lnTo>
                    <a:pt x="6017" y="636"/>
                  </a:lnTo>
                  <a:lnTo>
                    <a:pt x="5936" y="665"/>
                  </a:lnTo>
                  <a:cubicBezTo>
                    <a:pt x="5931" y="666"/>
                    <a:pt x="5927" y="665"/>
                    <a:pt x="5924" y="661"/>
                  </a:cubicBezTo>
                  <a:lnTo>
                    <a:pt x="5836" y="522"/>
                  </a:lnTo>
                  <a:lnTo>
                    <a:pt x="5820" y="502"/>
                  </a:lnTo>
                  <a:cubicBezTo>
                    <a:pt x="5816" y="497"/>
                    <a:pt x="5817" y="491"/>
                    <a:pt x="5821" y="487"/>
                  </a:cubicBezTo>
                  <a:cubicBezTo>
                    <a:pt x="5826" y="484"/>
                    <a:pt x="5832" y="485"/>
                    <a:pt x="5835" y="489"/>
                  </a:cubicBezTo>
                  <a:lnTo>
                    <a:pt x="5853" y="511"/>
                  </a:lnTo>
                  <a:lnTo>
                    <a:pt x="5941" y="650"/>
                  </a:lnTo>
                  <a:lnTo>
                    <a:pt x="5929" y="646"/>
                  </a:lnTo>
                  <a:lnTo>
                    <a:pt x="6012" y="617"/>
                  </a:lnTo>
                  <a:lnTo>
                    <a:pt x="6033" y="611"/>
                  </a:lnTo>
                  <a:cubicBezTo>
                    <a:pt x="6038" y="610"/>
                    <a:pt x="6043" y="613"/>
                    <a:pt x="6045" y="619"/>
                  </a:cubicBezTo>
                  <a:cubicBezTo>
                    <a:pt x="6046" y="624"/>
                    <a:pt x="6043" y="629"/>
                    <a:pt x="6038" y="631"/>
                  </a:cubicBezTo>
                  <a:close/>
                  <a:moveTo>
                    <a:pt x="5699" y="370"/>
                  </a:moveTo>
                  <a:lnTo>
                    <a:pt x="5664" y="338"/>
                  </a:lnTo>
                  <a:lnTo>
                    <a:pt x="5594" y="284"/>
                  </a:lnTo>
                  <a:lnTo>
                    <a:pt x="5518" y="235"/>
                  </a:lnTo>
                  <a:lnTo>
                    <a:pt x="5456" y="201"/>
                  </a:lnTo>
                  <a:cubicBezTo>
                    <a:pt x="5451" y="198"/>
                    <a:pt x="5449" y="192"/>
                    <a:pt x="5452" y="187"/>
                  </a:cubicBezTo>
                  <a:cubicBezTo>
                    <a:pt x="5454" y="182"/>
                    <a:pt x="5461" y="181"/>
                    <a:pt x="5465" y="183"/>
                  </a:cubicBezTo>
                  <a:lnTo>
                    <a:pt x="5529" y="218"/>
                  </a:lnTo>
                  <a:lnTo>
                    <a:pt x="5607" y="269"/>
                  </a:lnTo>
                  <a:lnTo>
                    <a:pt x="5677" y="323"/>
                  </a:lnTo>
                  <a:lnTo>
                    <a:pt x="5713" y="356"/>
                  </a:lnTo>
                  <a:cubicBezTo>
                    <a:pt x="5717" y="359"/>
                    <a:pt x="5717" y="366"/>
                    <a:pt x="5713" y="370"/>
                  </a:cubicBezTo>
                  <a:cubicBezTo>
                    <a:pt x="5709" y="374"/>
                    <a:pt x="5703" y="374"/>
                    <a:pt x="5699" y="370"/>
                  </a:cubicBezTo>
                  <a:close/>
                  <a:moveTo>
                    <a:pt x="5292" y="129"/>
                  </a:moveTo>
                  <a:lnTo>
                    <a:pt x="5248" y="113"/>
                  </a:lnTo>
                  <a:lnTo>
                    <a:pt x="5144" y="83"/>
                  </a:lnTo>
                  <a:lnTo>
                    <a:pt x="5032" y="58"/>
                  </a:lnTo>
                  <a:lnTo>
                    <a:pt x="5005" y="54"/>
                  </a:lnTo>
                  <a:cubicBezTo>
                    <a:pt x="4999" y="53"/>
                    <a:pt x="4995" y="48"/>
                    <a:pt x="4996" y="42"/>
                  </a:cubicBezTo>
                  <a:cubicBezTo>
                    <a:pt x="4997" y="37"/>
                    <a:pt x="5002" y="33"/>
                    <a:pt x="5008" y="34"/>
                  </a:cubicBezTo>
                  <a:lnTo>
                    <a:pt x="5037" y="39"/>
                  </a:lnTo>
                  <a:lnTo>
                    <a:pt x="5149" y="64"/>
                  </a:lnTo>
                  <a:lnTo>
                    <a:pt x="5255" y="94"/>
                  </a:lnTo>
                  <a:lnTo>
                    <a:pt x="5299" y="110"/>
                  </a:lnTo>
                  <a:cubicBezTo>
                    <a:pt x="5305" y="112"/>
                    <a:pt x="5307" y="118"/>
                    <a:pt x="5305" y="123"/>
                  </a:cubicBezTo>
                  <a:cubicBezTo>
                    <a:pt x="5303" y="128"/>
                    <a:pt x="5298" y="131"/>
                    <a:pt x="5292" y="129"/>
                  </a:cubicBezTo>
                  <a:close/>
                  <a:moveTo>
                    <a:pt x="4827" y="31"/>
                  </a:moveTo>
                  <a:lnTo>
                    <a:pt x="4783" y="26"/>
                  </a:lnTo>
                  <a:lnTo>
                    <a:pt x="4647" y="20"/>
                  </a:lnTo>
                  <a:lnTo>
                    <a:pt x="4528" y="21"/>
                  </a:lnTo>
                  <a:cubicBezTo>
                    <a:pt x="4523" y="21"/>
                    <a:pt x="4518" y="17"/>
                    <a:pt x="4518" y="11"/>
                  </a:cubicBezTo>
                  <a:cubicBezTo>
                    <a:pt x="4518" y="6"/>
                    <a:pt x="4522" y="1"/>
                    <a:pt x="4528" y="1"/>
                  </a:cubicBezTo>
                  <a:lnTo>
                    <a:pt x="4648" y="0"/>
                  </a:lnTo>
                  <a:lnTo>
                    <a:pt x="4785" y="7"/>
                  </a:lnTo>
                  <a:lnTo>
                    <a:pt x="4829" y="11"/>
                  </a:lnTo>
                  <a:cubicBezTo>
                    <a:pt x="4834" y="11"/>
                    <a:pt x="4838" y="16"/>
                    <a:pt x="4838" y="22"/>
                  </a:cubicBezTo>
                  <a:cubicBezTo>
                    <a:pt x="4837" y="27"/>
                    <a:pt x="4832" y="31"/>
                    <a:pt x="4827" y="31"/>
                  </a:cubicBezTo>
                  <a:close/>
                  <a:moveTo>
                    <a:pt x="4349" y="30"/>
                  </a:moveTo>
                  <a:lnTo>
                    <a:pt x="4306" y="32"/>
                  </a:lnTo>
                  <a:lnTo>
                    <a:pt x="4108" y="53"/>
                  </a:lnTo>
                  <a:lnTo>
                    <a:pt x="4052" y="62"/>
                  </a:lnTo>
                  <a:cubicBezTo>
                    <a:pt x="4046" y="63"/>
                    <a:pt x="4041" y="59"/>
                    <a:pt x="4040" y="53"/>
                  </a:cubicBezTo>
                  <a:cubicBezTo>
                    <a:pt x="4039" y="48"/>
                    <a:pt x="4043" y="43"/>
                    <a:pt x="4049" y="42"/>
                  </a:cubicBezTo>
                  <a:lnTo>
                    <a:pt x="4105" y="34"/>
                  </a:lnTo>
                  <a:lnTo>
                    <a:pt x="4305" y="12"/>
                  </a:lnTo>
                  <a:lnTo>
                    <a:pt x="4348" y="10"/>
                  </a:lnTo>
                  <a:cubicBezTo>
                    <a:pt x="4353" y="10"/>
                    <a:pt x="4358" y="14"/>
                    <a:pt x="4358" y="20"/>
                  </a:cubicBezTo>
                  <a:cubicBezTo>
                    <a:pt x="4359" y="25"/>
                    <a:pt x="4354" y="30"/>
                    <a:pt x="4349" y="30"/>
                  </a:cubicBezTo>
                  <a:close/>
                  <a:moveTo>
                    <a:pt x="3874" y="90"/>
                  </a:moveTo>
                  <a:lnTo>
                    <a:pt x="3708" y="124"/>
                  </a:lnTo>
                  <a:lnTo>
                    <a:pt x="3582" y="157"/>
                  </a:lnTo>
                  <a:cubicBezTo>
                    <a:pt x="3577" y="158"/>
                    <a:pt x="3572" y="155"/>
                    <a:pt x="3570" y="150"/>
                  </a:cubicBezTo>
                  <a:cubicBezTo>
                    <a:pt x="3569" y="144"/>
                    <a:pt x="3572" y="139"/>
                    <a:pt x="3578" y="137"/>
                  </a:cubicBezTo>
                  <a:lnTo>
                    <a:pt x="3704" y="105"/>
                  </a:lnTo>
                  <a:lnTo>
                    <a:pt x="3870" y="71"/>
                  </a:lnTo>
                  <a:cubicBezTo>
                    <a:pt x="3876" y="70"/>
                    <a:pt x="3881" y="73"/>
                    <a:pt x="3882" y="78"/>
                  </a:cubicBezTo>
                  <a:cubicBezTo>
                    <a:pt x="3883" y="84"/>
                    <a:pt x="3880" y="89"/>
                    <a:pt x="3874" y="90"/>
                  </a:cubicBezTo>
                  <a:close/>
                  <a:moveTo>
                    <a:pt x="3410" y="207"/>
                  </a:moveTo>
                  <a:lnTo>
                    <a:pt x="3318" y="235"/>
                  </a:lnTo>
                  <a:lnTo>
                    <a:pt x="3132" y="305"/>
                  </a:lnTo>
                  <a:lnTo>
                    <a:pt x="3129" y="306"/>
                  </a:lnTo>
                  <a:cubicBezTo>
                    <a:pt x="3123" y="309"/>
                    <a:pt x="3118" y="306"/>
                    <a:pt x="3115" y="301"/>
                  </a:cubicBezTo>
                  <a:cubicBezTo>
                    <a:pt x="3113" y="296"/>
                    <a:pt x="3115" y="290"/>
                    <a:pt x="3120" y="288"/>
                  </a:cubicBezTo>
                  <a:lnTo>
                    <a:pt x="3125" y="286"/>
                  </a:lnTo>
                  <a:lnTo>
                    <a:pt x="3313" y="216"/>
                  </a:lnTo>
                  <a:lnTo>
                    <a:pt x="3404" y="187"/>
                  </a:lnTo>
                  <a:cubicBezTo>
                    <a:pt x="3409" y="186"/>
                    <a:pt x="3415" y="189"/>
                    <a:pt x="3417" y="194"/>
                  </a:cubicBezTo>
                  <a:cubicBezTo>
                    <a:pt x="3418" y="199"/>
                    <a:pt x="3415" y="205"/>
                    <a:pt x="3410" y="207"/>
                  </a:cubicBezTo>
                  <a:close/>
                  <a:moveTo>
                    <a:pt x="2964" y="379"/>
                  </a:moveTo>
                  <a:lnTo>
                    <a:pt x="2952" y="384"/>
                  </a:lnTo>
                  <a:lnTo>
                    <a:pt x="2782" y="472"/>
                  </a:lnTo>
                  <a:lnTo>
                    <a:pt x="2702" y="522"/>
                  </a:lnTo>
                  <a:cubicBezTo>
                    <a:pt x="2697" y="525"/>
                    <a:pt x="2691" y="523"/>
                    <a:pt x="2688" y="519"/>
                  </a:cubicBezTo>
                  <a:cubicBezTo>
                    <a:pt x="2685" y="514"/>
                    <a:pt x="2687" y="508"/>
                    <a:pt x="2691" y="505"/>
                  </a:cubicBezTo>
                  <a:lnTo>
                    <a:pt x="2773" y="455"/>
                  </a:lnTo>
                  <a:lnTo>
                    <a:pt x="2944" y="365"/>
                  </a:lnTo>
                  <a:lnTo>
                    <a:pt x="2956" y="360"/>
                  </a:lnTo>
                  <a:cubicBezTo>
                    <a:pt x="2961" y="358"/>
                    <a:pt x="2967" y="360"/>
                    <a:pt x="2969" y="366"/>
                  </a:cubicBezTo>
                  <a:cubicBezTo>
                    <a:pt x="2971" y="371"/>
                    <a:pt x="2969" y="376"/>
                    <a:pt x="2964" y="379"/>
                  </a:cubicBezTo>
                  <a:close/>
                  <a:moveTo>
                    <a:pt x="2553" y="621"/>
                  </a:moveTo>
                  <a:lnTo>
                    <a:pt x="2477" y="677"/>
                  </a:lnTo>
                  <a:lnTo>
                    <a:pt x="2345" y="792"/>
                  </a:lnTo>
                  <a:lnTo>
                    <a:pt x="2325" y="813"/>
                  </a:lnTo>
                  <a:cubicBezTo>
                    <a:pt x="2322" y="817"/>
                    <a:pt x="2315" y="817"/>
                    <a:pt x="2311" y="814"/>
                  </a:cubicBezTo>
                  <a:cubicBezTo>
                    <a:pt x="2307" y="810"/>
                    <a:pt x="2307" y="804"/>
                    <a:pt x="2311" y="800"/>
                  </a:cubicBezTo>
                  <a:lnTo>
                    <a:pt x="2332" y="777"/>
                  </a:lnTo>
                  <a:lnTo>
                    <a:pt x="2466" y="660"/>
                  </a:lnTo>
                  <a:lnTo>
                    <a:pt x="2541" y="605"/>
                  </a:lnTo>
                  <a:cubicBezTo>
                    <a:pt x="2546" y="602"/>
                    <a:pt x="2552" y="603"/>
                    <a:pt x="2555" y="608"/>
                  </a:cubicBezTo>
                  <a:cubicBezTo>
                    <a:pt x="2558" y="612"/>
                    <a:pt x="2557" y="618"/>
                    <a:pt x="2553" y="621"/>
                  </a:cubicBezTo>
                  <a:close/>
                  <a:moveTo>
                    <a:pt x="2207" y="947"/>
                  </a:moveTo>
                  <a:lnTo>
                    <a:pt x="2132" y="1049"/>
                  </a:lnTo>
                  <a:lnTo>
                    <a:pt x="2054" y="1191"/>
                  </a:lnTo>
                  <a:lnTo>
                    <a:pt x="2051" y="1199"/>
                  </a:lnTo>
                  <a:cubicBezTo>
                    <a:pt x="2049" y="1204"/>
                    <a:pt x="2043" y="1207"/>
                    <a:pt x="2038" y="1205"/>
                  </a:cubicBezTo>
                  <a:cubicBezTo>
                    <a:pt x="2033" y="1203"/>
                    <a:pt x="2031" y="1197"/>
                    <a:pt x="2033" y="1192"/>
                  </a:cubicBezTo>
                  <a:lnTo>
                    <a:pt x="2037" y="1182"/>
                  </a:lnTo>
                  <a:lnTo>
                    <a:pt x="2115" y="1038"/>
                  </a:lnTo>
                  <a:lnTo>
                    <a:pt x="2191" y="935"/>
                  </a:lnTo>
                  <a:cubicBezTo>
                    <a:pt x="2194" y="931"/>
                    <a:pt x="2201" y="930"/>
                    <a:pt x="2205" y="933"/>
                  </a:cubicBezTo>
                  <a:cubicBezTo>
                    <a:pt x="2209" y="936"/>
                    <a:pt x="2210" y="943"/>
                    <a:pt x="2207" y="947"/>
                  </a:cubicBezTo>
                  <a:close/>
                  <a:moveTo>
                    <a:pt x="1963" y="1354"/>
                  </a:moveTo>
                  <a:lnTo>
                    <a:pt x="1884" y="1373"/>
                  </a:lnTo>
                  <a:lnTo>
                    <a:pt x="1788" y="1408"/>
                  </a:lnTo>
                  <a:lnTo>
                    <a:pt x="1702" y="1451"/>
                  </a:lnTo>
                  <a:lnTo>
                    <a:pt x="1688" y="1461"/>
                  </a:lnTo>
                  <a:cubicBezTo>
                    <a:pt x="1683" y="1464"/>
                    <a:pt x="1677" y="1463"/>
                    <a:pt x="1674" y="1458"/>
                  </a:cubicBezTo>
                  <a:cubicBezTo>
                    <a:pt x="1671" y="1454"/>
                    <a:pt x="1672" y="1447"/>
                    <a:pt x="1677" y="1444"/>
                  </a:cubicBezTo>
                  <a:lnTo>
                    <a:pt x="1693" y="1434"/>
                  </a:lnTo>
                  <a:lnTo>
                    <a:pt x="1781" y="1389"/>
                  </a:lnTo>
                  <a:lnTo>
                    <a:pt x="1879" y="1354"/>
                  </a:lnTo>
                  <a:lnTo>
                    <a:pt x="1958" y="1334"/>
                  </a:lnTo>
                  <a:cubicBezTo>
                    <a:pt x="1963" y="1333"/>
                    <a:pt x="1969" y="1336"/>
                    <a:pt x="1970" y="1342"/>
                  </a:cubicBezTo>
                  <a:cubicBezTo>
                    <a:pt x="1971" y="1347"/>
                    <a:pt x="1968" y="1353"/>
                    <a:pt x="1963" y="1354"/>
                  </a:cubicBezTo>
                  <a:close/>
                  <a:moveTo>
                    <a:pt x="1548" y="1570"/>
                  </a:moveTo>
                  <a:lnTo>
                    <a:pt x="1495" y="1625"/>
                  </a:lnTo>
                  <a:lnTo>
                    <a:pt x="1441" y="1696"/>
                  </a:lnTo>
                  <a:lnTo>
                    <a:pt x="1396" y="1774"/>
                  </a:lnTo>
                  <a:cubicBezTo>
                    <a:pt x="1394" y="1777"/>
                    <a:pt x="1391" y="1779"/>
                    <a:pt x="1387" y="1778"/>
                  </a:cubicBezTo>
                  <a:lnTo>
                    <a:pt x="1344" y="1776"/>
                  </a:lnTo>
                  <a:cubicBezTo>
                    <a:pt x="1339" y="1776"/>
                    <a:pt x="1335" y="1771"/>
                    <a:pt x="1335" y="1765"/>
                  </a:cubicBezTo>
                  <a:cubicBezTo>
                    <a:pt x="1335" y="1760"/>
                    <a:pt x="1340" y="1756"/>
                    <a:pt x="1345" y="1756"/>
                  </a:cubicBezTo>
                  <a:lnTo>
                    <a:pt x="1388" y="1758"/>
                  </a:lnTo>
                  <a:lnTo>
                    <a:pt x="1379" y="1763"/>
                  </a:lnTo>
                  <a:lnTo>
                    <a:pt x="1425" y="1684"/>
                  </a:lnTo>
                  <a:lnTo>
                    <a:pt x="1480" y="1612"/>
                  </a:lnTo>
                  <a:lnTo>
                    <a:pt x="1533" y="1556"/>
                  </a:lnTo>
                  <a:cubicBezTo>
                    <a:pt x="1537" y="1552"/>
                    <a:pt x="1543" y="1552"/>
                    <a:pt x="1547" y="1556"/>
                  </a:cubicBezTo>
                  <a:cubicBezTo>
                    <a:pt x="1551" y="1560"/>
                    <a:pt x="1551" y="1566"/>
                    <a:pt x="1548" y="1570"/>
                  </a:cubicBezTo>
                  <a:close/>
                  <a:moveTo>
                    <a:pt x="1166" y="1774"/>
                  </a:moveTo>
                  <a:lnTo>
                    <a:pt x="1121" y="1776"/>
                  </a:lnTo>
                  <a:lnTo>
                    <a:pt x="1000" y="1793"/>
                  </a:lnTo>
                  <a:lnTo>
                    <a:pt x="884" y="1820"/>
                  </a:lnTo>
                  <a:lnTo>
                    <a:pt x="873" y="1824"/>
                  </a:lnTo>
                  <a:cubicBezTo>
                    <a:pt x="868" y="1826"/>
                    <a:pt x="862" y="1823"/>
                    <a:pt x="861" y="1818"/>
                  </a:cubicBezTo>
                  <a:cubicBezTo>
                    <a:pt x="859" y="1812"/>
                    <a:pt x="862" y="1807"/>
                    <a:pt x="867" y="1805"/>
                  </a:cubicBezTo>
                  <a:lnTo>
                    <a:pt x="879" y="1801"/>
                  </a:lnTo>
                  <a:lnTo>
                    <a:pt x="997" y="1774"/>
                  </a:lnTo>
                  <a:lnTo>
                    <a:pt x="1120" y="1756"/>
                  </a:lnTo>
                  <a:lnTo>
                    <a:pt x="1165" y="1754"/>
                  </a:lnTo>
                  <a:cubicBezTo>
                    <a:pt x="1170" y="1754"/>
                    <a:pt x="1175" y="1758"/>
                    <a:pt x="1175" y="1764"/>
                  </a:cubicBezTo>
                  <a:cubicBezTo>
                    <a:pt x="1175" y="1769"/>
                    <a:pt x="1171" y="1774"/>
                    <a:pt x="1166" y="1774"/>
                  </a:cubicBezTo>
                  <a:close/>
                  <a:moveTo>
                    <a:pt x="706" y="1887"/>
                  </a:moveTo>
                  <a:lnTo>
                    <a:pt x="666" y="1904"/>
                  </a:lnTo>
                  <a:lnTo>
                    <a:pt x="567" y="1959"/>
                  </a:lnTo>
                  <a:lnTo>
                    <a:pt x="475" y="2023"/>
                  </a:lnTo>
                  <a:lnTo>
                    <a:pt x="453" y="2041"/>
                  </a:lnTo>
                  <a:cubicBezTo>
                    <a:pt x="449" y="2045"/>
                    <a:pt x="442" y="2044"/>
                    <a:pt x="439" y="2040"/>
                  </a:cubicBezTo>
                  <a:cubicBezTo>
                    <a:pt x="435" y="2036"/>
                    <a:pt x="436" y="2029"/>
                    <a:pt x="440" y="2026"/>
                  </a:cubicBezTo>
                  <a:lnTo>
                    <a:pt x="464" y="2006"/>
                  </a:lnTo>
                  <a:lnTo>
                    <a:pt x="558" y="1942"/>
                  </a:lnTo>
                  <a:lnTo>
                    <a:pt x="659" y="1885"/>
                  </a:lnTo>
                  <a:lnTo>
                    <a:pt x="698" y="1868"/>
                  </a:lnTo>
                  <a:cubicBezTo>
                    <a:pt x="703" y="1866"/>
                    <a:pt x="709" y="1869"/>
                    <a:pt x="711" y="1874"/>
                  </a:cubicBezTo>
                  <a:cubicBezTo>
                    <a:pt x="713" y="1879"/>
                    <a:pt x="711" y="1885"/>
                    <a:pt x="706" y="1887"/>
                  </a:cubicBezTo>
                  <a:close/>
                  <a:moveTo>
                    <a:pt x="321" y="2162"/>
                  </a:moveTo>
                  <a:lnTo>
                    <a:pt x="311" y="2173"/>
                  </a:lnTo>
                  <a:lnTo>
                    <a:pt x="241" y="2258"/>
                  </a:lnTo>
                  <a:lnTo>
                    <a:pt x="180" y="2349"/>
                  </a:lnTo>
                  <a:lnTo>
                    <a:pt x="150" y="2404"/>
                  </a:lnTo>
                  <a:cubicBezTo>
                    <a:pt x="147" y="2409"/>
                    <a:pt x="141" y="2411"/>
                    <a:pt x="136" y="2408"/>
                  </a:cubicBezTo>
                  <a:cubicBezTo>
                    <a:pt x="131" y="2405"/>
                    <a:pt x="130" y="2399"/>
                    <a:pt x="132" y="2394"/>
                  </a:cubicBezTo>
                  <a:lnTo>
                    <a:pt x="163" y="2338"/>
                  </a:lnTo>
                  <a:lnTo>
                    <a:pt x="226" y="2245"/>
                  </a:lnTo>
                  <a:lnTo>
                    <a:pt x="296" y="2158"/>
                  </a:lnTo>
                  <a:lnTo>
                    <a:pt x="307" y="2148"/>
                  </a:lnTo>
                  <a:cubicBezTo>
                    <a:pt x="311" y="2144"/>
                    <a:pt x="317" y="2144"/>
                    <a:pt x="321" y="2148"/>
                  </a:cubicBezTo>
                  <a:cubicBezTo>
                    <a:pt x="325" y="2152"/>
                    <a:pt x="325" y="2158"/>
                    <a:pt x="321" y="2162"/>
                  </a:cubicBezTo>
                  <a:close/>
                  <a:moveTo>
                    <a:pt x="78" y="2567"/>
                  </a:moveTo>
                  <a:lnTo>
                    <a:pt x="52" y="2652"/>
                  </a:lnTo>
                  <a:lnTo>
                    <a:pt x="29" y="2762"/>
                  </a:lnTo>
                  <a:lnTo>
                    <a:pt x="20" y="2858"/>
                  </a:lnTo>
                  <a:cubicBezTo>
                    <a:pt x="19" y="2863"/>
                    <a:pt x="15" y="2867"/>
                    <a:pt x="9" y="2867"/>
                  </a:cubicBezTo>
                  <a:cubicBezTo>
                    <a:pt x="4" y="2866"/>
                    <a:pt x="0" y="2861"/>
                    <a:pt x="0" y="2856"/>
                  </a:cubicBezTo>
                  <a:lnTo>
                    <a:pt x="10" y="2757"/>
                  </a:lnTo>
                  <a:lnTo>
                    <a:pt x="33" y="2647"/>
                  </a:lnTo>
                  <a:lnTo>
                    <a:pt x="59" y="2561"/>
                  </a:lnTo>
                  <a:cubicBezTo>
                    <a:pt x="61" y="2555"/>
                    <a:pt x="67" y="2552"/>
                    <a:pt x="72" y="2554"/>
                  </a:cubicBezTo>
                  <a:cubicBezTo>
                    <a:pt x="77" y="2556"/>
                    <a:pt x="80" y="2561"/>
                    <a:pt x="78" y="2567"/>
                  </a:cubicBezTo>
                  <a:close/>
                  <a:moveTo>
                    <a:pt x="20" y="3036"/>
                  </a:moveTo>
                  <a:lnTo>
                    <a:pt x="32" y="3148"/>
                  </a:lnTo>
                  <a:lnTo>
                    <a:pt x="59" y="3269"/>
                  </a:lnTo>
                  <a:lnTo>
                    <a:pt x="80" y="3326"/>
                  </a:lnTo>
                  <a:cubicBezTo>
                    <a:pt x="82" y="3331"/>
                    <a:pt x="79" y="3337"/>
                    <a:pt x="74" y="3339"/>
                  </a:cubicBezTo>
                  <a:cubicBezTo>
                    <a:pt x="69" y="3341"/>
                    <a:pt x="63" y="3338"/>
                    <a:pt x="61" y="3333"/>
                  </a:cubicBezTo>
                  <a:lnTo>
                    <a:pt x="40" y="3274"/>
                  </a:lnTo>
                  <a:lnTo>
                    <a:pt x="13" y="3151"/>
                  </a:lnTo>
                  <a:lnTo>
                    <a:pt x="1" y="3038"/>
                  </a:lnTo>
                  <a:cubicBezTo>
                    <a:pt x="0" y="3032"/>
                    <a:pt x="4" y="3027"/>
                    <a:pt x="9" y="3027"/>
                  </a:cubicBezTo>
                  <a:cubicBezTo>
                    <a:pt x="15" y="3026"/>
                    <a:pt x="20" y="3030"/>
                    <a:pt x="20" y="3036"/>
                  </a:cubicBezTo>
                  <a:close/>
                  <a:moveTo>
                    <a:pt x="155" y="3487"/>
                  </a:moveTo>
                  <a:lnTo>
                    <a:pt x="211" y="3570"/>
                  </a:lnTo>
                  <a:lnTo>
                    <a:pt x="283" y="3650"/>
                  </a:lnTo>
                  <a:lnTo>
                    <a:pt x="350" y="3709"/>
                  </a:lnTo>
                  <a:cubicBezTo>
                    <a:pt x="354" y="3713"/>
                    <a:pt x="354" y="3719"/>
                    <a:pt x="351" y="3723"/>
                  </a:cubicBezTo>
                  <a:cubicBezTo>
                    <a:pt x="347" y="3727"/>
                    <a:pt x="341" y="3728"/>
                    <a:pt x="336" y="3724"/>
                  </a:cubicBezTo>
                  <a:lnTo>
                    <a:pt x="268" y="3663"/>
                  </a:lnTo>
                  <a:lnTo>
                    <a:pt x="194" y="3581"/>
                  </a:lnTo>
                  <a:lnTo>
                    <a:pt x="138" y="3498"/>
                  </a:lnTo>
                  <a:cubicBezTo>
                    <a:pt x="135" y="3493"/>
                    <a:pt x="136" y="3487"/>
                    <a:pt x="141" y="3484"/>
                  </a:cubicBezTo>
                  <a:cubicBezTo>
                    <a:pt x="145" y="3481"/>
                    <a:pt x="152" y="3482"/>
                    <a:pt x="155" y="3487"/>
                  </a:cubicBezTo>
                  <a:close/>
                  <a:moveTo>
                    <a:pt x="498" y="3807"/>
                  </a:moveTo>
                  <a:lnTo>
                    <a:pt x="549" y="3835"/>
                  </a:lnTo>
                  <a:lnTo>
                    <a:pt x="652" y="3879"/>
                  </a:lnTo>
                  <a:lnTo>
                    <a:pt x="763" y="3915"/>
                  </a:lnTo>
                  <a:lnTo>
                    <a:pt x="773" y="3917"/>
                  </a:lnTo>
                  <a:cubicBezTo>
                    <a:pt x="778" y="3919"/>
                    <a:pt x="782" y="3924"/>
                    <a:pt x="780" y="3929"/>
                  </a:cubicBezTo>
                  <a:cubicBezTo>
                    <a:pt x="779" y="3935"/>
                    <a:pt x="774" y="3938"/>
                    <a:pt x="768" y="3937"/>
                  </a:cubicBezTo>
                  <a:lnTo>
                    <a:pt x="756" y="3934"/>
                  </a:lnTo>
                  <a:lnTo>
                    <a:pt x="644" y="3898"/>
                  </a:lnTo>
                  <a:lnTo>
                    <a:pt x="540" y="3852"/>
                  </a:lnTo>
                  <a:lnTo>
                    <a:pt x="488" y="3824"/>
                  </a:lnTo>
                  <a:cubicBezTo>
                    <a:pt x="483" y="3822"/>
                    <a:pt x="481" y="3816"/>
                    <a:pt x="484" y="3811"/>
                  </a:cubicBezTo>
                  <a:cubicBezTo>
                    <a:pt x="487" y="3806"/>
                    <a:pt x="493" y="3804"/>
                    <a:pt x="498" y="3807"/>
                  </a:cubicBezTo>
                  <a:close/>
                  <a:moveTo>
                    <a:pt x="948" y="3953"/>
                  </a:moveTo>
                  <a:lnTo>
                    <a:pt x="997" y="3962"/>
                  </a:lnTo>
                  <a:lnTo>
                    <a:pt x="1120" y="3973"/>
                  </a:lnTo>
                  <a:lnTo>
                    <a:pt x="1246" y="3976"/>
                  </a:lnTo>
                  <a:cubicBezTo>
                    <a:pt x="1251" y="3977"/>
                    <a:pt x="1256" y="3981"/>
                    <a:pt x="1256" y="3987"/>
                  </a:cubicBezTo>
                  <a:cubicBezTo>
                    <a:pt x="1255" y="3992"/>
                    <a:pt x="1251" y="3997"/>
                    <a:pt x="1245" y="3996"/>
                  </a:cubicBezTo>
                  <a:lnTo>
                    <a:pt x="1119" y="3992"/>
                  </a:lnTo>
                  <a:lnTo>
                    <a:pt x="994" y="3981"/>
                  </a:lnTo>
                  <a:lnTo>
                    <a:pt x="945" y="3973"/>
                  </a:lnTo>
                  <a:cubicBezTo>
                    <a:pt x="940" y="3972"/>
                    <a:pt x="936" y="3967"/>
                    <a:pt x="937" y="3962"/>
                  </a:cubicBezTo>
                  <a:cubicBezTo>
                    <a:pt x="938" y="3956"/>
                    <a:pt x="943" y="3953"/>
                    <a:pt x="948" y="3953"/>
                  </a:cubicBezTo>
                  <a:close/>
                  <a:moveTo>
                    <a:pt x="1423" y="3963"/>
                  </a:moveTo>
                  <a:lnTo>
                    <a:pt x="1529" y="3947"/>
                  </a:lnTo>
                  <a:cubicBezTo>
                    <a:pt x="1531" y="3946"/>
                    <a:pt x="1533" y="3947"/>
                    <a:pt x="1535" y="3948"/>
                  </a:cubicBezTo>
                  <a:lnTo>
                    <a:pt x="1649" y="4011"/>
                  </a:lnTo>
                  <a:lnTo>
                    <a:pt x="1648" y="4010"/>
                  </a:lnTo>
                  <a:lnTo>
                    <a:pt x="1707" y="4031"/>
                  </a:lnTo>
                  <a:cubicBezTo>
                    <a:pt x="1712" y="4033"/>
                    <a:pt x="1715" y="4039"/>
                    <a:pt x="1713" y="4044"/>
                  </a:cubicBezTo>
                  <a:cubicBezTo>
                    <a:pt x="1711" y="4049"/>
                    <a:pt x="1705" y="4052"/>
                    <a:pt x="1700" y="4050"/>
                  </a:cubicBezTo>
                  <a:lnTo>
                    <a:pt x="1641" y="4029"/>
                  </a:lnTo>
                  <a:cubicBezTo>
                    <a:pt x="1641" y="4029"/>
                    <a:pt x="1640" y="4028"/>
                    <a:pt x="1640" y="4028"/>
                  </a:cubicBezTo>
                  <a:lnTo>
                    <a:pt x="1526" y="3965"/>
                  </a:lnTo>
                  <a:lnTo>
                    <a:pt x="1532" y="3966"/>
                  </a:lnTo>
                  <a:lnTo>
                    <a:pt x="1426" y="3983"/>
                  </a:lnTo>
                  <a:cubicBezTo>
                    <a:pt x="1421" y="3984"/>
                    <a:pt x="1416" y="3980"/>
                    <a:pt x="1415" y="3975"/>
                  </a:cubicBezTo>
                  <a:cubicBezTo>
                    <a:pt x="1414" y="3969"/>
                    <a:pt x="1418" y="3964"/>
                    <a:pt x="1423" y="3963"/>
                  </a:cubicBezTo>
                  <a:close/>
                  <a:moveTo>
                    <a:pt x="1879" y="4078"/>
                  </a:moveTo>
                  <a:lnTo>
                    <a:pt x="1915" y="4086"/>
                  </a:lnTo>
                  <a:lnTo>
                    <a:pt x="1913" y="4085"/>
                  </a:lnTo>
                  <a:lnTo>
                    <a:pt x="2061" y="4095"/>
                  </a:lnTo>
                  <a:lnTo>
                    <a:pt x="2175" y="4088"/>
                  </a:lnTo>
                  <a:cubicBezTo>
                    <a:pt x="2180" y="4088"/>
                    <a:pt x="2185" y="4092"/>
                    <a:pt x="2186" y="4097"/>
                  </a:cubicBezTo>
                  <a:cubicBezTo>
                    <a:pt x="2186" y="4103"/>
                    <a:pt x="2182" y="4108"/>
                    <a:pt x="2176" y="4108"/>
                  </a:cubicBezTo>
                  <a:lnTo>
                    <a:pt x="2060" y="4115"/>
                  </a:lnTo>
                  <a:lnTo>
                    <a:pt x="1912" y="4105"/>
                  </a:lnTo>
                  <a:cubicBezTo>
                    <a:pt x="1911" y="4105"/>
                    <a:pt x="1911" y="4105"/>
                    <a:pt x="1910" y="4105"/>
                  </a:cubicBezTo>
                  <a:lnTo>
                    <a:pt x="1875" y="4098"/>
                  </a:lnTo>
                  <a:cubicBezTo>
                    <a:pt x="1869" y="4096"/>
                    <a:pt x="1866" y="4091"/>
                    <a:pt x="1867" y="4086"/>
                  </a:cubicBezTo>
                  <a:cubicBezTo>
                    <a:pt x="1868" y="4080"/>
                    <a:pt x="1874" y="4077"/>
                    <a:pt x="1879" y="4078"/>
                  </a:cubicBezTo>
                  <a:close/>
                  <a:moveTo>
                    <a:pt x="2349" y="4054"/>
                  </a:moveTo>
                  <a:lnTo>
                    <a:pt x="2446" y="4021"/>
                  </a:lnTo>
                  <a:lnTo>
                    <a:pt x="2554" y="3967"/>
                  </a:lnTo>
                  <a:cubicBezTo>
                    <a:pt x="2559" y="3964"/>
                    <a:pt x="2564" y="3966"/>
                    <a:pt x="2567" y="3970"/>
                  </a:cubicBezTo>
                  <a:lnTo>
                    <a:pt x="2607" y="4033"/>
                  </a:lnTo>
                  <a:cubicBezTo>
                    <a:pt x="2610" y="4038"/>
                    <a:pt x="2609" y="4044"/>
                    <a:pt x="2605" y="4047"/>
                  </a:cubicBezTo>
                  <a:cubicBezTo>
                    <a:pt x="2600" y="4050"/>
                    <a:pt x="2594" y="4048"/>
                    <a:pt x="2591" y="4044"/>
                  </a:cubicBezTo>
                  <a:lnTo>
                    <a:pt x="2550" y="3981"/>
                  </a:lnTo>
                  <a:lnTo>
                    <a:pt x="2563" y="3984"/>
                  </a:lnTo>
                  <a:lnTo>
                    <a:pt x="2453" y="4040"/>
                  </a:lnTo>
                  <a:lnTo>
                    <a:pt x="2355" y="4073"/>
                  </a:lnTo>
                  <a:cubicBezTo>
                    <a:pt x="2350" y="4075"/>
                    <a:pt x="2344" y="4072"/>
                    <a:pt x="2342" y="4067"/>
                  </a:cubicBezTo>
                  <a:cubicBezTo>
                    <a:pt x="2341" y="4062"/>
                    <a:pt x="2343" y="4056"/>
                    <a:pt x="2349" y="4054"/>
                  </a:cubicBezTo>
                  <a:close/>
                  <a:moveTo>
                    <a:pt x="2717" y="4173"/>
                  </a:moveTo>
                  <a:lnTo>
                    <a:pt x="2812" y="4277"/>
                  </a:lnTo>
                  <a:lnTo>
                    <a:pt x="2934" y="4377"/>
                  </a:lnTo>
                  <a:cubicBezTo>
                    <a:pt x="2938" y="4381"/>
                    <a:pt x="2939" y="4387"/>
                    <a:pt x="2935" y="4391"/>
                  </a:cubicBezTo>
                  <a:cubicBezTo>
                    <a:pt x="2932" y="4395"/>
                    <a:pt x="2926" y="4396"/>
                    <a:pt x="2921" y="4393"/>
                  </a:cubicBezTo>
                  <a:lnTo>
                    <a:pt x="2797" y="4290"/>
                  </a:lnTo>
                  <a:lnTo>
                    <a:pt x="2702" y="4187"/>
                  </a:lnTo>
                  <a:cubicBezTo>
                    <a:pt x="2698" y="4183"/>
                    <a:pt x="2699" y="4176"/>
                    <a:pt x="2703" y="4173"/>
                  </a:cubicBezTo>
                  <a:cubicBezTo>
                    <a:pt x="2707" y="4169"/>
                    <a:pt x="2713" y="4169"/>
                    <a:pt x="2717" y="4173"/>
                  </a:cubicBezTo>
                  <a:close/>
                  <a:moveTo>
                    <a:pt x="3083" y="4475"/>
                  </a:moveTo>
                  <a:lnTo>
                    <a:pt x="3143" y="4512"/>
                  </a:lnTo>
                  <a:lnTo>
                    <a:pt x="3236" y="4557"/>
                  </a:lnTo>
                  <a:lnTo>
                    <a:pt x="3333" y="4597"/>
                  </a:lnTo>
                  <a:lnTo>
                    <a:pt x="3351" y="4603"/>
                  </a:lnTo>
                  <a:cubicBezTo>
                    <a:pt x="3356" y="4605"/>
                    <a:pt x="3359" y="4611"/>
                    <a:pt x="3357" y="4616"/>
                  </a:cubicBezTo>
                  <a:cubicBezTo>
                    <a:pt x="3356" y="4621"/>
                    <a:pt x="3350" y="4624"/>
                    <a:pt x="3345" y="4622"/>
                  </a:cubicBezTo>
                  <a:lnTo>
                    <a:pt x="3326" y="4616"/>
                  </a:lnTo>
                  <a:lnTo>
                    <a:pt x="3227" y="4575"/>
                  </a:lnTo>
                  <a:lnTo>
                    <a:pt x="3132" y="4529"/>
                  </a:lnTo>
                  <a:lnTo>
                    <a:pt x="3072" y="4492"/>
                  </a:lnTo>
                  <a:cubicBezTo>
                    <a:pt x="3068" y="4489"/>
                    <a:pt x="3066" y="4483"/>
                    <a:pt x="3069" y="4479"/>
                  </a:cubicBezTo>
                  <a:cubicBezTo>
                    <a:pt x="3072" y="4474"/>
                    <a:pt x="3078" y="4472"/>
                    <a:pt x="3083" y="4475"/>
                  </a:cubicBezTo>
                  <a:close/>
                  <a:moveTo>
                    <a:pt x="3523" y="4653"/>
                  </a:moveTo>
                  <a:lnTo>
                    <a:pt x="3540" y="4658"/>
                  </a:lnTo>
                  <a:lnTo>
                    <a:pt x="3647" y="4678"/>
                  </a:lnTo>
                  <a:lnTo>
                    <a:pt x="3758" y="4691"/>
                  </a:lnTo>
                  <a:lnTo>
                    <a:pt x="3818" y="4693"/>
                  </a:lnTo>
                  <a:cubicBezTo>
                    <a:pt x="3823" y="4693"/>
                    <a:pt x="3828" y="4698"/>
                    <a:pt x="3827" y="4704"/>
                  </a:cubicBezTo>
                  <a:cubicBezTo>
                    <a:pt x="3827" y="4709"/>
                    <a:pt x="3822" y="4713"/>
                    <a:pt x="3817" y="4713"/>
                  </a:cubicBezTo>
                  <a:lnTo>
                    <a:pt x="3755" y="4710"/>
                  </a:lnTo>
                  <a:lnTo>
                    <a:pt x="3644" y="4697"/>
                  </a:lnTo>
                  <a:lnTo>
                    <a:pt x="3535" y="4677"/>
                  </a:lnTo>
                  <a:lnTo>
                    <a:pt x="3518" y="4673"/>
                  </a:lnTo>
                  <a:cubicBezTo>
                    <a:pt x="3513" y="4671"/>
                    <a:pt x="3509" y="4666"/>
                    <a:pt x="3511" y="4661"/>
                  </a:cubicBezTo>
                  <a:cubicBezTo>
                    <a:pt x="3512" y="4655"/>
                    <a:pt x="3518" y="4652"/>
                    <a:pt x="3523" y="4653"/>
                  </a:cubicBezTo>
                  <a:close/>
                  <a:moveTo>
                    <a:pt x="3997" y="4692"/>
                  </a:moveTo>
                  <a:lnTo>
                    <a:pt x="4106" y="4684"/>
                  </a:lnTo>
                  <a:lnTo>
                    <a:pt x="4220" y="4674"/>
                  </a:lnTo>
                  <a:lnTo>
                    <a:pt x="4294" y="4664"/>
                  </a:lnTo>
                  <a:cubicBezTo>
                    <a:pt x="4300" y="4663"/>
                    <a:pt x="4305" y="4667"/>
                    <a:pt x="4306" y="4672"/>
                  </a:cubicBezTo>
                  <a:cubicBezTo>
                    <a:pt x="4306" y="4678"/>
                    <a:pt x="4303" y="4683"/>
                    <a:pt x="4297" y="4683"/>
                  </a:cubicBezTo>
                  <a:lnTo>
                    <a:pt x="4221" y="4693"/>
                  </a:lnTo>
                  <a:lnTo>
                    <a:pt x="4107" y="4704"/>
                  </a:lnTo>
                  <a:lnTo>
                    <a:pt x="3998" y="4712"/>
                  </a:lnTo>
                  <a:cubicBezTo>
                    <a:pt x="3992" y="4712"/>
                    <a:pt x="3988" y="4708"/>
                    <a:pt x="3987" y="4702"/>
                  </a:cubicBezTo>
                  <a:cubicBezTo>
                    <a:pt x="3987" y="4697"/>
                    <a:pt x="3991" y="4692"/>
                    <a:pt x="3997" y="4692"/>
                  </a:cubicBezTo>
                  <a:close/>
                  <a:moveTo>
                    <a:pt x="4472" y="4637"/>
                  </a:moveTo>
                  <a:lnTo>
                    <a:pt x="4618" y="4609"/>
                  </a:lnTo>
                  <a:lnTo>
                    <a:pt x="4763" y="4569"/>
                  </a:lnTo>
                  <a:cubicBezTo>
                    <a:pt x="4768" y="4567"/>
                    <a:pt x="4774" y="4570"/>
                    <a:pt x="4775" y="4576"/>
                  </a:cubicBezTo>
                  <a:cubicBezTo>
                    <a:pt x="4777" y="4581"/>
                    <a:pt x="4774" y="4586"/>
                    <a:pt x="4768" y="4588"/>
                  </a:cubicBezTo>
                  <a:lnTo>
                    <a:pt x="4621" y="4628"/>
                  </a:lnTo>
                  <a:lnTo>
                    <a:pt x="4476" y="4657"/>
                  </a:lnTo>
                  <a:cubicBezTo>
                    <a:pt x="4470" y="4658"/>
                    <a:pt x="4465" y="4654"/>
                    <a:pt x="4464" y="4649"/>
                  </a:cubicBezTo>
                  <a:cubicBezTo>
                    <a:pt x="4463" y="4643"/>
                    <a:pt x="4466" y="4638"/>
                    <a:pt x="4472" y="4637"/>
                  </a:cubicBezTo>
                  <a:close/>
                  <a:moveTo>
                    <a:pt x="4931" y="4509"/>
                  </a:moveTo>
                  <a:lnTo>
                    <a:pt x="5058" y="4446"/>
                  </a:lnTo>
                  <a:lnTo>
                    <a:pt x="5169" y="4377"/>
                  </a:lnTo>
                  <a:lnTo>
                    <a:pt x="5188" y="4361"/>
                  </a:lnTo>
                  <a:cubicBezTo>
                    <a:pt x="5193" y="4358"/>
                    <a:pt x="5199" y="4359"/>
                    <a:pt x="5202" y="4363"/>
                  </a:cubicBezTo>
                  <a:cubicBezTo>
                    <a:pt x="5206" y="4367"/>
                    <a:pt x="5205" y="4373"/>
                    <a:pt x="5201" y="4377"/>
                  </a:cubicBezTo>
                  <a:lnTo>
                    <a:pt x="5180" y="4394"/>
                  </a:lnTo>
                  <a:lnTo>
                    <a:pt x="5067" y="4464"/>
                  </a:lnTo>
                  <a:lnTo>
                    <a:pt x="4940" y="4527"/>
                  </a:lnTo>
                  <a:cubicBezTo>
                    <a:pt x="4935" y="4530"/>
                    <a:pt x="4929" y="4528"/>
                    <a:pt x="4926" y="4523"/>
                  </a:cubicBezTo>
                  <a:cubicBezTo>
                    <a:pt x="4924" y="4518"/>
                    <a:pt x="4926" y="4512"/>
                    <a:pt x="4931" y="4509"/>
                  </a:cubicBezTo>
                  <a:close/>
                  <a:moveTo>
                    <a:pt x="5351" y="4289"/>
                  </a:moveTo>
                  <a:lnTo>
                    <a:pt x="5444" y="4276"/>
                  </a:lnTo>
                  <a:lnTo>
                    <a:pt x="5567" y="4255"/>
                  </a:lnTo>
                  <a:lnTo>
                    <a:pt x="5646" y="4239"/>
                  </a:lnTo>
                  <a:cubicBezTo>
                    <a:pt x="5652" y="4238"/>
                    <a:pt x="5657" y="4241"/>
                    <a:pt x="5658" y="4247"/>
                  </a:cubicBezTo>
                  <a:cubicBezTo>
                    <a:pt x="5659" y="4252"/>
                    <a:pt x="5656" y="4257"/>
                    <a:pt x="5650" y="4258"/>
                  </a:cubicBezTo>
                  <a:lnTo>
                    <a:pt x="5570" y="4274"/>
                  </a:lnTo>
                  <a:lnTo>
                    <a:pt x="5447" y="4295"/>
                  </a:lnTo>
                  <a:lnTo>
                    <a:pt x="5354" y="4309"/>
                  </a:lnTo>
                  <a:cubicBezTo>
                    <a:pt x="5349" y="4309"/>
                    <a:pt x="5343" y="4306"/>
                    <a:pt x="5343" y="4300"/>
                  </a:cubicBezTo>
                  <a:cubicBezTo>
                    <a:pt x="5342" y="4295"/>
                    <a:pt x="5346" y="4290"/>
                    <a:pt x="5351" y="4289"/>
                  </a:cubicBezTo>
                  <a:close/>
                  <a:moveTo>
                    <a:pt x="5820" y="4196"/>
                  </a:moveTo>
                  <a:lnTo>
                    <a:pt x="5884" y="4178"/>
                  </a:lnTo>
                  <a:lnTo>
                    <a:pt x="5971" y="4147"/>
                  </a:lnTo>
                  <a:lnTo>
                    <a:pt x="6052" y="4114"/>
                  </a:lnTo>
                  <a:lnTo>
                    <a:pt x="6099" y="4092"/>
                  </a:lnTo>
                  <a:cubicBezTo>
                    <a:pt x="6104" y="4089"/>
                    <a:pt x="6110" y="4091"/>
                    <a:pt x="6113" y="4096"/>
                  </a:cubicBezTo>
                  <a:cubicBezTo>
                    <a:pt x="6115" y="4101"/>
                    <a:pt x="6113" y="4107"/>
                    <a:pt x="6108" y="4110"/>
                  </a:cubicBezTo>
                  <a:lnTo>
                    <a:pt x="6059" y="4133"/>
                  </a:lnTo>
                  <a:lnTo>
                    <a:pt x="5978" y="4166"/>
                  </a:lnTo>
                  <a:lnTo>
                    <a:pt x="5889" y="4197"/>
                  </a:lnTo>
                  <a:lnTo>
                    <a:pt x="5826" y="4215"/>
                  </a:lnTo>
                  <a:cubicBezTo>
                    <a:pt x="5820" y="4217"/>
                    <a:pt x="5815" y="4214"/>
                    <a:pt x="5813" y="4208"/>
                  </a:cubicBezTo>
                  <a:cubicBezTo>
                    <a:pt x="5812" y="4203"/>
                    <a:pt x="5815" y="4197"/>
                    <a:pt x="5820" y="4196"/>
                  </a:cubicBezTo>
                  <a:close/>
                  <a:moveTo>
                    <a:pt x="6250" y="3999"/>
                  </a:moveTo>
                  <a:lnTo>
                    <a:pt x="6299" y="3958"/>
                  </a:lnTo>
                  <a:lnTo>
                    <a:pt x="6344" y="3912"/>
                  </a:lnTo>
                  <a:lnTo>
                    <a:pt x="6383" y="3864"/>
                  </a:lnTo>
                  <a:lnTo>
                    <a:pt x="6415" y="3814"/>
                  </a:lnTo>
                  <a:lnTo>
                    <a:pt x="6414" y="3815"/>
                  </a:lnTo>
                  <a:lnTo>
                    <a:pt x="6434" y="3772"/>
                  </a:lnTo>
                  <a:cubicBezTo>
                    <a:pt x="6436" y="3767"/>
                    <a:pt x="6442" y="3764"/>
                    <a:pt x="6447" y="3767"/>
                  </a:cubicBezTo>
                  <a:cubicBezTo>
                    <a:pt x="6452" y="3769"/>
                    <a:pt x="6454" y="3775"/>
                    <a:pt x="6452" y="3780"/>
                  </a:cubicBezTo>
                  <a:lnTo>
                    <a:pt x="6433" y="3824"/>
                  </a:lnTo>
                  <a:cubicBezTo>
                    <a:pt x="6432" y="3824"/>
                    <a:pt x="6432" y="3824"/>
                    <a:pt x="6432" y="3825"/>
                  </a:cubicBezTo>
                  <a:lnTo>
                    <a:pt x="6398" y="3877"/>
                  </a:lnTo>
                  <a:lnTo>
                    <a:pt x="6359" y="3927"/>
                  </a:lnTo>
                  <a:lnTo>
                    <a:pt x="6312" y="3973"/>
                  </a:lnTo>
                  <a:lnTo>
                    <a:pt x="6263" y="4014"/>
                  </a:lnTo>
                  <a:cubicBezTo>
                    <a:pt x="6259" y="4018"/>
                    <a:pt x="6253" y="4017"/>
                    <a:pt x="6249" y="4013"/>
                  </a:cubicBezTo>
                  <a:cubicBezTo>
                    <a:pt x="6246" y="4009"/>
                    <a:pt x="6246" y="4003"/>
                    <a:pt x="6250" y="3999"/>
                  </a:cubicBezTo>
                  <a:close/>
                  <a:moveTo>
                    <a:pt x="6578" y="3698"/>
                  </a:moveTo>
                  <a:lnTo>
                    <a:pt x="6707" y="3695"/>
                  </a:lnTo>
                  <a:lnTo>
                    <a:pt x="6878" y="3685"/>
                  </a:lnTo>
                  <a:cubicBezTo>
                    <a:pt x="6883" y="3684"/>
                    <a:pt x="6888" y="3688"/>
                    <a:pt x="6888" y="3694"/>
                  </a:cubicBezTo>
                  <a:cubicBezTo>
                    <a:pt x="6889" y="3699"/>
                    <a:pt x="6884" y="3704"/>
                    <a:pt x="6879" y="3704"/>
                  </a:cubicBezTo>
                  <a:lnTo>
                    <a:pt x="6708" y="3715"/>
                  </a:lnTo>
                  <a:lnTo>
                    <a:pt x="6579" y="3718"/>
                  </a:lnTo>
                  <a:cubicBezTo>
                    <a:pt x="6573" y="3718"/>
                    <a:pt x="6569" y="3713"/>
                    <a:pt x="6569" y="3708"/>
                  </a:cubicBezTo>
                  <a:cubicBezTo>
                    <a:pt x="6568" y="3702"/>
                    <a:pt x="6573" y="3698"/>
                    <a:pt x="6578" y="3698"/>
                  </a:cubicBezTo>
                  <a:close/>
                  <a:moveTo>
                    <a:pt x="7055" y="3664"/>
                  </a:moveTo>
                  <a:lnTo>
                    <a:pt x="7201" y="3640"/>
                  </a:lnTo>
                  <a:lnTo>
                    <a:pt x="7349" y="3605"/>
                  </a:lnTo>
                  <a:cubicBezTo>
                    <a:pt x="7354" y="3604"/>
                    <a:pt x="7359" y="3607"/>
                    <a:pt x="7361" y="3613"/>
                  </a:cubicBezTo>
                  <a:cubicBezTo>
                    <a:pt x="7362" y="3618"/>
                    <a:pt x="7359" y="3623"/>
                    <a:pt x="7353" y="3625"/>
                  </a:cubicBezTo>
                  <a:lnTo>
                    <a:pt x="7204" y="3659"/>
                  </a:lnTo>
                  <a:lnTo>
                    <a:pt x="7059" y="3684"/>
                  </a:lnTo>
                  <a:cubicBezTo>
                    <a:pt x="7053" y="3685"/>
                    <a:pt x="7048" y="3681"/>
                    <a:pt x="7047" y="3676"/>
                  </a:cubicBezTo>
                  <a:cubicBezTo>
                    <a:pt x="7046" y="3671"/>
                    <a:pt x="7050" y="3665"/>
                    <a:pt x="7055" y="3664"/>
                  </a:cubicBezTo>
                  <a:close/>
                  <a:moveTo>
                    <a:pt x="7518" y="3549"/>
                  </a:moveTo>
                  <a:lnTo>
                    <a:pt x="7624" y="3504"/>
                  </a:lnTo>
                  <a:lnTo>
                    <a:pt x="7745" y="3439"/>
                  </a:lnTo>
                  <a:lnTo>
                    <a:pt x="7782" y="3413"/>
                  </a:lnTo>
                  <a:cubicBezTo>
                    <a:pt x="7787" y="3410"/>
                    <a:pt x="7793" y="3411"/>
                    <a:pt x="7796" y="3416"/>
                  </a:cubicBezTo>
                  <a:cubicBezTo>
                    <a:pt x="7799" y="3420"/>
                    <a:pt x="7798" y="3426"/>
                    <a:pt x="7793" y="3429"/>
                  </a:cubicBezTo>
                  <a:lnTo>
                    <a:pt x="7754" y="3456"/>
                  </a:lnTo>
                  <a:lnTo>
                    <a:pt x="7631" y="3523"/>
                  </a:lnTo>
                  <a:lnTo>
                    <a:pt x="7526" y="3568"/>
                  </a:lnTo>
                  <a:cubicBezTo>
                    <a:pt x="7521" y="3570"/>
                    <a:pt x="7515" y="3567"/>
                    <a:pt x="7512" y="3562"/>
                  </a:cubicBezTo>
                  <a:cubicBezTo>
                    <a:pt x="7510" y="3557"/>
                    <a:pt x="7513" y="3551"/>
                    <a:pt x="7518" y="3549"/>
                  </a:cubicBezTo>
                  <a:close/>
                  <a:moveTo>
                    <a:pt x="7922" y="3302"/>
                  </a:moveTo>
                  <a:lnTo>
                    <a:pt x="7954" y="3273"/>
                  </a:lnTo>
                  <a:lnTo>
                    <a:pt x="8039" y="3172"/>
                  </a:lnTo>
                  <a:lnTo>
                    <a:pt x="8104" y="3069"/>
                  </a:lnTo>
                  <a:cubicBezTo>
                    <a:pt x="8107" y="3064"/>
                    <a:pt x="8113" y="3063"/>
                    <a:pt x="8118" y="3066"/>
                  </a:cubicBezTo>
                  <a:cubicBezTo>
                    <a:pt x="8123" y="3069"/>
                    <a:pt x="8124" y="3075"/>
                    <a:pt x="8121" y="3080"/>
                  </a:cubicBezTo>
                  <a:lnTo>
                    <a:pt x="8054" y="3185"/>
                  </a:lnTo>
                  <a:lnTo>
                    <a:pt x="7967" y="3288"/>
                  </a:lnTo>
                  <a:lnTo>
                    <a:pt x="7935" y="3317"/>
                  </a:lnTo>
                  <a:cubicBezTo>
                    <a:pt x="7931" y="3321"/>
                    <a:pt x="7925" y="3320"/>
                    <a:pt x="7921" y="3316"/>
                  </a:cubicBezTo>
                  <a:cubicBezTo>
                    <a:pt x="7917" y="3312"/>
                    <a:pt x="7918" y="3306"/>
                    <a:pt x="7922" y="3302"/>
                  </a:cubicBezTo>
                  <a:close/>
                  <a:moveTo>
                    <a:pt x="8175" y="2907"/>
                  </a:moveTo>
                  <a:lnTo>
                    <a:pt x="8210" y="2787"/>
                  </a:lnTo>
                  <a:lnTo>
                    <a:pt x="8236" y="2630"/>
                  </a:lnTo>
                  <a:lnTo>
                    <a:pt x="8236" y="2616"/>
                  </a:lnTo>
                  <a:cubicBezTo>
                    <a:pt x="8237" y="2611"/>
                    <a:pt x="8241" y="2607"/>
                    <a:pt x="8247" y="2607"/>
                  </a:cubicBezTo>
                  <a:cubicBezTo>
                    <a:pt x="8252" y="2607"/>
                    <a:pt x="8256" y="2612"/>
                    <a:pt x="8256" y="2617"/>
                  </a:cubicBezTo>
                  <a:lnTo>
                    <a:pt x="8255" y="2633"/>
                  </a:lnTo>
                  <a:lnTo>
                    <a:pt x="8229" y="2792"/>
                  </a:lnTo>
                  <a:lnTo>
                    <a:pt x="8194" y="2913"/>
                  </a:lnTo>
                  <a:cubicBezTo>
                    <a:pt x="8192" y="2918"/>
                    <a:pt x="8187" y="2921"/>
                    <a:pt x="8182" y="2919"/>
                  </a:cubicBezTo>
                  <a:cubicBezTo>
                    <a:pt x="8176" y="2918"/>
                    <a:pt x="8173" y="2912"/>
                    <a:pt x="8175" y="2907"/>
                  </a:cubicBezTo>
                  <a:close/>
                  <a:moveTo>
                    <a:pt x="8244" y="2438"/>
                  </a:moveTo>
                  <a:lnTo>
                    <a:pt x="8239" y="2357"/>
                  </a:lnTo>
                  <a:lnTo>
                    <a:pt x="8223" y="2259"/>
                  </a:lnTo>
                  <a:lnTo>
                    <a:pt x="8197" y="2165"/>
                  </a:lnTo>
                  <a:lnTo>
                    <a:pt x="8190" y="2147"/>
                  </a:lnTo>
                  <a:cubicBezTo>
                    <a:pt x="8188" y="2142"/>
                    <a:pt x="8190" y="2136"/>
                    <a:pt x="8195" y="2134"/>
                  </a:cubicBezTo>
                  <a:cubicBezTo>
                    <a:pt x="8200" y="2132"/>
                    <a:pt x="8206" y="2135"/>
                    <a:pt x="8208" y="2140"/>
                  </a:cubicBezTo>
                  <a:lnTo>
                    <a:pt x="8216" y="2160"/>
                  </a:lnTo>
                  <a:lnTo>
                    <a:pt x="8242" y="2256"/>
                  </a:lnTo>
                  <a:lnTo>
                    <a:pt x="8259" y="2356"/>
                  </a:lnTo>
                  <a:lnTo>
                    <a:pt x="8263" y="2437"/>
                  </a:lnTo>
                  <a:cubicBezTo>
                    <a:pt x="8264" y="2442"/>
                    <a:pt x="8260" y="2447"/>
                    <a:pt x="8254" y="2447"/>
                  </a:cubicBezTo>
                  <a:cubicBezTo>
                    <a:pt x="8248" y="2447"/>
                    <a:pt x="8244" y="2443"/>
                    <a:pt x="8244" y="2438"/>
                  </a:cubicBezTo>
                  <a:close/>
                  <a:moveTo>
                    <a:pt x="8116" y="1984"/>
                  </a:moveTo>
                  <a:lnTo>
                    <a:pt x="8116" y="1984"/>
                  </a:lnTo>
                  <a:lnTo>
                    <a:pt x="8061" y="1899"/>
                  </a:lnTo>
                  <a:lnTo>
                    <a:pt x="7998" y="1817"/>
                  </a:lnTo>
                  <a:lnTo>
                    <a:pt x="7936" y="1749"/>
                  </a:lnTo>
                  <a:cubicBezTo>
                    <a:pt x="7932" y="1745"/>
                    <a:pt x="7932" y="1738"/>
                    <a:pt x="7936" y="1735"/>
                  </a:cubicBezTo>
                  <a:cubicBezTo>
                    <a:pt x="7940" y="1731"/>
                    <a:pt x="7947" y="1731"/>
                    <a:pt x="7950" y="1735"/>
                  </a:cubicBezTo>
                  <a:lnTo>
                    <a:pt x="8013" y="1804"/>
                  </a:lnTo>
                  <a:lnTo>
                    <a:pt x="8078" y="1888"/>
                  </a:lnTo>
                  <a:lnTo>
                    <a:pt x="8133" y="1975"/>
                  </a:lnTo>
                  <a:lnTo>
                    <a:pt x="8134" y="1975"/>
                  </a:lnTo>
                  <a:cubicBezTo>
                    <a:pt x="8136" y="1980"/>
                    <a:pt x="8134" y="1986"/>
                    <a:pt x="8129" y="1989"/>
                  </a:cubicBezTo>
                  <a:cubicBezTo>
                    <a:pt x="8124" y="1991"/>
                    <a:pt x="8118" y="1989"/>
                    <a:pt x="8116" y="1984"/>
                  </a:cubicBezTo>
                  <a:close/>
                  <a:moveTo>
                    <a:pt x="7803" y="1629"/>
                  </a:moveTo>
                  <a:lnTo>
                    <a:pt x="7762" y="1596"/>
                  </a:lnTo>
                  <a:lnTo>
                    <a:pt x="7669" y="1532"/>
                  </a:lnTo>
                  <a:lnTo>
                    <a:pt x="7569" y="1473"/>
                  </a:lnTo>
                  <a:lnTo>
                    <a:pt x="7555" y="1466"/>
                  </a:lnTo>
                  <a:cubicBezTo>
                    <a:pt x="7550" y="1463"/>
                    <a:pt x="7548" y="1457"/>
                    <a:pt x="7550" y="1452"/>
                  </a:cubicBezTo>
                  <a:cubicBezTo>
                    <a:pt x="7553" y="1447"/>
                    <a:pt x="7559" y="1445"/>
                    <a:pt x="7564" y="1448"/>
                  </a:cubicBezTo>
                  <a:lnTo>
                    <a:pt x="7580" y="1456"/>
                  </a:lnTo>
                  <a:lnTo>
                    <a:pt x="7680" y="1515"/>
                  </a:lnTo>
                  <a:lnTo>
                    <a:pt x="7775" y="1581"/>
                  </a:lnTo>
                  <a:lnTo>
                    <a:pt x="7816" y="1614"/>
                  </a:lnTo>
                  <a:cubicBezTo>
                    <a:pt x="7820" y="1617"/>
                    <a:pt x="7821" y="1624"/>
                    <a:pt x="7817" y="1628"/>
                  </a:cubicBezTo>
                  <a:cubicBezTo>
                    <a:pt x="7814" y="1632"/>
                    <a:pt x="7807" y="1633"/>
                    <a:pt x="7803" y="1629"/>
                  </a:cubicBezTo>
                  <a:close/>
                  <a:moveTo>
                    <a:pt x="7393" y="1388"/>
                  </a:moveTo>
                  <a:lnTo>
                    <a:pt x="7352" y="1371"/>
                  </a:lnTo>
                  <a:lnTo>
                    <a:pt x="7236" y="1329"/>
                  </a:lnTo>
                  <a:lnTo>
                    <a:pt x="7115" y="1293"/>
                  </a:lnTo>
                  <a:cubicBezTo>
                    <a:pt x="7109" y="1291"/>
                    <a:pt x="7106" y="1286"/>
                    <a:pt x="7108" y="1281"/>
                  </a:cubicBezTo>
                  <a:cubicBezTo>
                    <a:pt x="7109" y="1275"/>
                    <a:pt x="7115" y="1272"/>
                    <a:pt x="7120" y="1274"/>
                  </a:cubicBezTo>
                  <a:lnTo>
                    <a:pt x="7243" y="1310"/>
                  </a:lnTo>
                  <a:lnTo>
                    <a:pt x="7360" y="1352"/>
                  </a:lnTo>
                  <a:lnTo>
                    <a:pt x="7401" y="1370"/>
                  </a:lnTo>
                  <a:cubicBezTo>
                    <a:pt x="7406" y="1372"/>
                    <a:pt x="7408" y="1378"/>
                    <a:pt x="7406" y="1383"/>
                  </a:cubicBezTo>
                  <a:cubicBezTo>
                    <a:pt x="7404" y="1388"/>
                    <a:pt x="7398" y="1391"/>
                    <a:pt x="7393" y="1388"/>
                  </a:cubicBezTo>
                  <a:close/>
                </a:path>
              </a:pathLst>
            </a:custGeom>
            <a:solidFill>
              <a:srgbClr val="000000"/>
            </a:solidFill>
            <a:ln w="57150" cap="flat">
              <a:solidFill>
                <a:srgbClr val="00B05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600">
                <a:ea typeface="標楷體" panose="03000509000000000000" pitchFamily="65" charset="-120"/>
              </a:endParaRPr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1088571" y="5297695"/>
              <a:ext cx="464470" cy="986992"/>
              <a:chOff x="5080001" y="1245032"/>
              <a:chExt cx="729308" cy="1471126"/>
            </a:xfrm>
          </p:grpSpPr>
          <p:pic>
            <p:nvPicPr>
              <p:cNvPr id="46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80001" y="1245032"/>
                <a:ext cx="729308" cy="1471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7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105628" y="1669146"/>
                <a:ext cx="675841" cy="708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2628" y="4151183"/>
              <a:ext cx="783771" cy="743923"/>
            </a:xfrm>
            <a:prstGeom prst="rect">
              <a:avLst/>
            </a:prstGeom>
          </p:spPr>
        </p:pic>
        <p:sp>
          <p:nvSpPr>
            <p:cNvPr id="12" name="文字方塊 226"/>
            <p:cNvSpPr txBox="1"/>
            <p:nvPr/>
          </p:nvSpPr>
          <p:spPr>
            <a:xfrm>
              <a:off x="3572269" y="2943069"/>
              <a:ext cx="2285057" cy="48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Local</a:t>
              </a:r>
              <a:r>
                <a:rPr lang="zh-TW" altLang="en-US" kern="0" dirty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 </a:t>
              </a:r>
              <a:r>
                <a:rPr lang="en-US" altLang="zh-TW" kern="0" dirty="0" smtClean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Server</a:t>
              </a:r>
              <a:endParaRPr lang="zh-TW" altLang="en-US" kern="0" dirty="0">
                <a:solidFill>
                  <a:schemeClr val="tx1"/>
                </a:solidFill>
                <a:ea typeface="標楷體"/>
                <a:cs typeface="Times New Roman" pitchFamily="18" charset="0"/>
              </a:endParaRPr>
            </a:p>
          </p:txBody>
        </p:sp>
        <p:pic>
          <p:nvPicPr>
            <p:cNvPr id="13" name="Picture 5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841321" y="3324271"/>
              <a:ext cx="419312" cy="6235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5600" y="4174616"/>
              <a:ext cx="783771" cy="743923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4319756"/>
              <a:ext cx="783771" cy="743923"/>
            </a:xfrm>
            <a:prstGeom prst="rect">
              <a:avLst/>
            </a:prstGeom>
          </p:spPr>
        </p:pic>
        <p:pic>
          <p:nvPicPr>
            <p:cNvPr id="16" name="圖片 15"/>
            <p:cNvPicPr/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7661" y="2576716"/>
              <a:ext cx="1072359" cy="92225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直線單箭頭接點 16"/>
            <p:cNvCxnSpPr/>
            <p:nvPr/>
          </p:nvCxnSpPr>
          <p:spPr>
            <a:xfrm flipH="1">
              <a:off x="1524001" y="4804207"/>
              <a:ext cx="696685" cy="537028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/>
            <p:nvPr/>
          </p:nvCxnSpPr>
          <p:spPr>
            <a:xfrm flipH="1">
              <a:off x="4383317" y="3878934"/>
              <a:ext cx="435426" cy="46081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60888" flipV="1">
              <a:off x="3190041" y="4207011"/>
              <a:ext cx="731099" cy="679133"/>
            </a:xfrm>
            <a:prstGeom prst="rect">
              <a:avLst/>
            </a:prstGeom>
          </p:spPr>
        </p:pic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60888" flipV="1">
              <a:off x="5185754" y="4192498"/>
              <a:ext cx="731099" cy="679133"/>
            </a:xfrm>
            <a:prstGeom prst="rect">
              <a:avLst/>
            </a:prstGeom>
          </p:spPr>
        </p:pic>
        <p:cxnSp>
          <p:nvCxnSpPr>
            <p:cNvPr id="21" name="直線單箭頭接點 20"/>
            <p:cNvCxnSpPr/>
            <p:nvPr/>
          </p:nvCxnSpPr>
          <p:spPr>
            <a:xfrm flipH="1">
              <a:off x="3345550" y="4884036"/>
              <a:ext cx="1001480" cy="449945"/>
            </a:xfrm>
            <a:prstGeom prst="straightConnector1">
              <a:avLst/>
            </a:prstGeom>
            <a:ln w="38100">
              <a:solidFill>
                <a:srgbClr val="92D05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>
              <a:off x="6720114" y="4963864"/>
              <a:ext cx="1074057" cy="159679"/>
            </a:xfrm>
            <a:prstGeom prst="straightConnector1">
              <a:avLst/>
            </a:prstGeom>
            <a:ln w="38100">
              <a:solidFill>
                <a:srgbClr val="92D05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>
              <a:off x="6553200" y="5014663"/>
              <a:ext cx="732971" cy="791051"/>
            </a:xfrm>
            <a:prstGeom prst="straightConnector1">
              <a:avLst/>
            </a:prstGeom>
            <a:ln w="38100">
              <a:solidFill>
                <a:srgbClr val="92D05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26"/>
            <p:cNvSpPr txBox="1"/>
            <p:nvPr/>
          </p:nvSpPr>
          <p:spPr>
            <a:xfrm>
              <a:off x="7108865" y="2209416"/>
              <a:ext cx="2386633" cy="48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chemeClr val="tx1"/>
                  </a:solidFill>
                  <a:ea typeface="標楷體"/>
                  <a:cs typeface="Times New Roman" panose="02020603050405020304" pitchFamily="18" charset="0"/>
                </a:rPr>
                <a:t>Global</a:t>
              </a:r>
              <a:r>
                <a:rPr lang="zh-TW" altLang="en-US" kern="0" dirty="0">
                  <a:solidFill>
                    <a:schemeClr val="tx1"/>
                  </a:solidFill>
                  <a:ea typeface="標楷體"/>
                  <a:cs typeface="Times New Roman" panose="02020603050405020304" pitchFamily="18" charset="0"/>
                </a:rPr>
                <a:t> </a:t>
              </a:r>
              <a:r>
                <a:rPr lang="en-US" altLang="zh-TW" kern="0" dirty="0" smtClean="0">
                  <a:solidFill>
                    <a:schemeClr val="tx1"/>
                  </a:solidFill>
                  <a:ea typeface="標楷體"/>
                  <a:cs typeface="Times New Roman" panose="02020603050405020304" pitchFamily="18" charset="0"/>
                </a:rPr>
                <a:t>Server</a:t>
              </a:r>
              <a:endParaRPr lang="zh-TW" altLang="en-US" kern="0" dirty="0">
                <a:solidFill>
                  <a:schemeClr val="tx1"/>
                </a:solidFill>
                <a:ea typeface="標楷體"/>
                <a:cs typeface="Times New Roman" panose="02020603050405020304" pitchFamily="18" charset="0"/>
              </a:endParaRPr>
            </a:p>
          </p:txBody>
        </p:sp>
        <p:sp>
          <p:nvSpPr>
            <p:cNvPr id="25" name="文字方塊 226"/>
            <p:cNvSpPr txBox="1"/>
            <p:nvPr/>
          </p:nvSpPr>
          <p:spPr>
            <a:xfrm>
              <a:off x="8201740" y="3760441"/>
              <a:ext cx="1211918" cy="583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800" b="1" kern="0" dirty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Internet</a:t>
              </a:r>
              <a:endParaRPr lang="zh-TW" altLang="en-US" sz="1800" b="1" kern="0" dirty="0">
                <a:solidFill>
                  <a:schemeClr val="tx1"/>
                </a:solidFill>
                <a:ea typeface="標楷體"/>
                <a:cs typeface="Times New Roman" pitchFamily="18" charset="0"/>
              </a:endParaRPr>
            </a:p>
          </p:txBody>
        </p:sp>
        <p:cxnSp>
          <p:nvCxnSpPr>
            <p:cNvPr id="26" name="直線單箭頭接點 25"/>
            <p:cNvCxnSpPr/>
            <p:nvPr/>
          </p:nvCxnSpPr>
          <p:spPr>
            <a:xfrm flipH="1">
              <a:off x="5203374" y="3251200"/>
              <a:ext cx="2402112" cy="239462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26"/>
            <p:cNvSpPr txBox="1"/>
            <p:nvPr/>
          </p:nvSpPr>
          <p:spPr>
            <a:xfrm>
              <a:off x="2222927" y="3646616"/>
              <a:ext cx="1589285" cy="729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200" kern="0" dirty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D2D</a:t>
              </a:r>
              <a:r>
                <a:rPr lang="zh-TW" altLang="en-US" sz="1200" kern="0" dirty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 </a:t>
              </a:r>
              <a:r>
                <a:rPr lang="en-US" altLang="zh-TW" sz="1200" kern="0" dirty="0" smtClean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Relay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200" kern="0" dirty="0" smtClean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 </a:t>
              </a:r>
              <a:r>
                <a:rPr lang="en-US" altLang="zh-TW" sz="1200" kern="0" dirty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GW</a:t>
              </a:r>
              <a:endParaRPr lang="zh-TW" altLang="en-US" sz="1200" kern="0" dirty="0">
                <a:solidFill>
                  <a:schemeClr val="tx1"/>
                </a:solidFill>
                <a:ea typeface="標楷體"/>
                <a:cs typeface="Times New Roman" pitchFamily="18" charset="0"/>
              </a:endParaRPr>
            </a:p>
          </p:txBody>
        </p:sp>
        <p:sp>
          <p:nvSpPr>
            <p:cNvPr id="28" name="文字方塊 226"/>
            <p:cNvSpPr txBox="1"/>
            <p:nvPr/>
          </p:nvSpPr>
          <p:spPr>
            <a:xfrm>
              <a:off x="3407085" y="4104257"/>
              <a:ext cx="1255457" cy="729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200" kern="0" dirty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D2D</a:t>
              </a:r>
              <a:r>
                <a:rPr lang="zh-TW" altLang="en-US" sz="1200" kern="0" dirty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 </a:t>
              </a:r>
              <a:r>
                <a:rPr lang="en-US" altLang="zh-TW" sz="1200" kern="0" dirty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Relay GW</a:t>
              </a:r>
              <a:endParaRPr lang="zh-TW" altLang="en-US" sz="1200" kern="0" dirty="0">
                <a:solidFill>
                  <a:schemeClr val="tx1"/>
                </a:solidFill>
                <a:ea typeface="標楷體"/>
                <a:cs typeface="Times New Roman" pitchFamily="18" charset="0"/>
              </a:endParaRPr>
            </a:p>
          </p:txBody>
        </p:sp>
        <p:sp>
          <p:nvSpPr>
            <p:cNvPr id="29" name="文字方塊 226"/>
            <p:cNvSpPr txBox="1"/>
            <p:nvPr/>
          </p:nvSpPr>
          <p:spPr>
            <a:xfrm>
              <a:off x="5499831" y="4291892"/>
              <a:ext cx="1262742" cy="729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200" kern="0" dirty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D2D</a:t>
              </a:r>
              <a:r>
                <a:rPr lang="zh-TW" altLang="en-US" sz="1200" kern="0" dirty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 </a:t>
              </a:r>
              <a:r>
                <a:rPr lang="en-US" altLang="zh-TW" sz="1200" kern="0" dirty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Relay GW</a:t>
              </a:r>
              <a:endParaRPr lang="zh-TW" altLang="en-US" sz="1200" kern="0" dirty="0">
                <a:solidFill>
                  <a:schemeClr val="tx1"/>
                </a:solidFill>
                <a:ea typeface="標楷體"/>
                <a:cs typeface="Times New Roman" pitchFamily="18" charset="0"/>
              </a:endParaRPr>
            </a:p>
          </p:txBody>
        </p:sp>
        <p:grpSp>
          <p:nvGrpSpPr>
            <p:cNvPr id="30" name="群組 29"/>
            <p:cNvGrpSpPr/>
            <p:nvPr/>
          </p:nvGrpSpPr>
          <p:grpSpPr>
            <a:xfrm>
              <a:off x="3113315" y="5333981"/>
              <a:ext cx="464470" cy="986992"/>
              <a:chOff x="5080001" y="1245032"/>
              <a:chExt cx="729308" cy="1471126"/>
            </a:xfrm>
          </p:grpSpPr>
          <p:pic>
            <p:nvPicPr>
              <p:cNvPr id="44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80001" y="1245032"/>
                <a:ext cx="729308" cy="1471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5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105628" y="1669146"/>
                <a:ext cx="675841" cy="708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1" name="群組 30"/>
            <p:cNvGrpSpPr/>
            <p:nvPr/>
          </p:nvGrpSpPr>
          <p:grpSpPr>
            <a:xfrm>
              <a:off x="7336966" y="5595238"/>
              <a:ext cx="464470" cy="986992"/>
              <a:chOff x="5080001" y="1245032"/>
              <a:chExt cx="729308" cy="1471126"/>
            </a:xfrm>
          </p:grpSpPr>
          <p:pic>
            <p:nvPicPr>
              <p:cNvPr id="42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80001" y="1245032"/>
                <a:ext cx="729308" cy="1471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3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105628" y="1669146"/>
                <a:ext cx="675841" cy="708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2" name="群組 31"/>
            <p:cNvGrpSpPr/>
            <p:nvPr/>
          </p:nvGrpSpPr>
          <p:grpSpPr>
            <a:xfrm>
              <a:off x="7837712" y="4760672"/>
              <a:ext cx="464470" cy="986992"/>
              <a:chOff x="5080001" y="1245032"/>
              <a:chExt cx="729308" cy="1471126"/>
            </a:xfrm>
          </p:grpSpPr>
          <p:pic>
            <p:nvPicPr>
              <p:cNvPr id="40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80001" y="1245032"/>
                <a:ext cx="729308" cy="1471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1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105628" y="1669146"/>
                <a:ext cx="675841" cy="708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3" name="文字方塊 226"/>
            <p:cNvSpPr txBox="1"/>
            <p:nvPr/>
          </p:nvSpPr>
          <p:spPr>
            <a:xfrm>
              <a:off x="908040" y="3277027"/>
              <a:ext cx="1756199" cy="1021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800" b="1" kern="0" dirty="0">
                  <a:solidFill>
                    <a:srgbClr val="00B050"/>
                  </a:solidFill>
                  <a:ea typeface="標楷體"/>
                  <a:cs typeface="Times New Roman" pitchFamily="18" charset="0"/>
                </a:rPr>
                <a:t>D2D</a:t>
              </a:r>
              <a:r>
                <a:rPr lang="zh-TW" altLang="en-US" sz="1800" b="1" kern="0" dirty="0">
                  <a:solidFill>
                    <a:srgbClr val="00B050"/>
                  </a:solidFill>
                  <a:ea typeface="標楷體"/>
                  <a:cs typeface="Times New Roman" pitchFamily="18" charset="0"/>
                </a:rPr>
                <a:t> </a:t>
              </a:r>
              <a:r>
                <a:rPr lang="en-US" altLang="zh-TW" sz="1800" b="1" kern="0" dirty="0">
                  <a:solidFill>
                    <a:srgbClr val="00B050"/>
                  </a:solidFill>
                  <a:ea typeface="標楷體"/>
                  <a:cs typeface="Times New Roman" pitchFamily="18" charset="0"/>
                </a:rPr>
                <a:t>Ad hoc Network</a:t>
              </a:r>
              <a:endParaRPr lang="zh-TW" altLang="en-US" sz="1800" b="1" kern="0" dirty="0">
                <a:solidFill>
                  <a:srgbClr val="00B050"/>
                </a:solidFill>
                <a:ea typeface="標楷體"/>
                <a:cs typeface="Times New Roman" pitchFamily="18" charset="0"/>
              </a:endParaRPr>
            </a:p>
          </p:txBody>
        </p:sp>
        <p:sp>
          <p:nvSpPr>
            <p:cNvPr id="34" name="文字方塊 226"/>
            <p:cNvSpPr txBox="1"/>
            <p:nvPr/>
          </p:nvSpPr>
          <p:spPr>
            <a:xfrm>
              <a:off x="1568186" y="6370214"/>
              <a:ext cx="2094619" cy="534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600" kern="0" dirty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GW: Gateway</a:t>
              </a:r>
              <a:endParaRPr lang="zh-TW" altLang="en-US" sz="1600" kern="0" dirty="0">
                <a:solidFill>
                  <a:schemeClr val="tx1"/>
                </a:solidFill>
                <a:ea typeface="標楷體"/>
                <a:cs typeface="Times New Roman" pitchFamily="18" charset="0"/>
              </a:endParaRPr>
            </a:p>
          </p:txBody>
        </p:sp>
        <p:sp>
          <p:nvSpPr>
            <p:cNvPr id="35" name="文字方塊 226"/>
            <p:cNvSpPr txBox="1"/>
            <p:nvPr/>
          </p:nvSpPr>
          <p:spPr>
            <a:xfrm>
              <a:off x="1969753" y="6743799"/>
              <a:ext cx="3233622" cy="534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600" kern="0" dirty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: Group communication service</a:t>
              </a:r>
              <a:endParaRPr lang="zh-TW" altLang="en-US" sz="1600" kern="0" dirty="0">
                <a:solidFill>
                  <a:schemeClr val="tx1"/>
                </a:solidFill>
                <a:ea typeface="標楷體"/>
                <a:cs typeface="Times New Roman" pitchFamily="18" charset="0"/>
              </a:endParaRPr>
            </a:p>
          </p:txBody>
        </p:sp>
        <p:cxnSp>
          <p:nvCxnSpPr>
            <p:cNvPr id="36" name="直線單箭頭接點 35"/>
            <p:cNvCxnSpPr/>
            <p:nvPr/>
          </p:nvCxnSpPr>
          <p:spPr>
            <a:xfrm flipH="1">
              <a:off x="1625601" y="7000426"/>
              <a:ext cx="493485" cy="2057"/>
            </a:xfrm>
            <a:prstGeom prst="straightConnector1">
              <a:avLst/>
            </a:prstGeom>
            <a:ln w="38100">
              <a:solidFill>
                <a:srgbClr val="92D05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407904" y="4434489"/>
              <a:ext cx="1826588" cy="9240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6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Mutually Authentication</a:t>
              </a:r>
              <a:endParaRPr lang="zh-TW" alt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" name="直線單箭頭接點 37"/>
            <p:cNvCxnSpPr/>
            <p:nvPr/>
          </p:nvCxnSpPr>
          <p:spPr>
            <a:xfrm flipH="1">
              <a:off x="2999777" y="3814104"/>
              <a:ext cx="1676116" cy="54824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/>
            <p:nvPr/>
          </p:nvCxnSpPr>
          <p:spPr>
            <a:xfrm>
              <a:off x="5261255" y="3914473"/>
              <a:ext cx="642472" cy="28397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字方塊 47"/>
          <p:cNvSpPr txBox="1"/>
          <p:nvPr/>
        </p:nvSpPr>
        <p:spPr>
          <a:xfrm>
            <a:off x="4980308" y="3694471"/>
            <a:ext cx="2162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Billing </a:t>
            </a:r>
            <a:r>
              <a:rPr lang="en-US" altLang="zh-TW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Clearing</a:t>
            </a:r>
            <a:endParaRPr lang="zh-TW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99444"/>
              </p:ext>
            </p:extLst>
          </p:nvPr>
        </p:nvGraphicFramePr>
        <p:xfrm>
          <a:off x="4805930" y="1711388"/>
          <a:ext cx="4144762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036"/>
                <a:gridCol w="1913726"/>
              </a:tblGrid>
              <a:tr h="4943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Mutual Authentication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Billing / Charging</a:t>
                      </a:r>
                    </a:p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(Future</a:t>
                      </a: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Work)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27070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Management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 Algorithm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Consensus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Blockchain</a:t>
                      </a:r>
                      <a:r>
                        <a:rPr lang="zh-TW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02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9960"/>
            <a:ext cx="9144000" cy="82445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err="1" smtClean="0"/>
              <a:t>Blockchain</a:t>
            </a:r>
            <a:r>
              <a:rPr lang="zh-TW" altLang="en-US" dirty="0" smtClean="0"/>
              <a:t>可能應用情境</a:t>
            </a:r>
            <a:r>
              <a:rPr lang="en-US" altLang="zh-TW" dirty="0" smtClean="0"/>
              <a:t>(2/2)</a:t>
            </a:r>
            <a:br>
              <a:rPr lang="en-US" altLang="zh-TW" dirty="0" smtClean="0"/>
            </a:br>
            <a:r>
              <a:rPr lang="en-US" altLang="zh-TW" dirty="0" smtClean="0"/>
              <a:t>Fog Computing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8688" y="885371"/>
            <a:ext cx="3744686" cy="5646057"/>
          </a:xfrm>
        </p:spPr>
        <p:txBody>
          <a:bodyPr>
            <a:normAutofit fontScale="85000" lnSpcReduction="10000"/>
          </a:bodyPr>
          <a:lstStyle/>
          <a:p>
            <a:r>
              <a:rPr lang="zh-TW" altLang="en-US" dirty="0" smtClean="0"/>
              <a:t>多階層式計算基礎建設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從</a:t>
            </a:r>
            <a:r>
              <a:rPr lang="en-US" altLang="zh-TW" dirty="0" smtClean="0"/>
              <a:t>central data centers</a:t>
            </a:r>
            <a:r>
              <a:rPr lang="zh-TW" altLang="en-US" dirty="0" smtClean="0"/>
              <a:t> </a:t>
            </a:r>
            <a:r>
              <a:rPr lang="en-US" altLang="zh-TW" dirty="0" smtClean="0"/>
              <a:t>(DCs)</a:t>
            </a:r>
            <a:r>
              <a:rPr lang="zh-TW" altLang="en-US" dirty="0" smtClean="0"/>
              <a:t>向下連接</a:t>
            </a:r>
            <a:r>
              <a:rPr lang="en-US" altLang="zh-TW" dirty="0" smtClean="0"/>
              <a:t>edge data centers</a:t>
            </a:r>
            <a:r>
              <a:rPr lang="zh-TW" altLang="en-US" dirty="0" smtClean="0"/>
              <a:t> </a:t>
            </a:r>
            <a:r>
              <a:rPr lang="en-US" altLang="zh-TW" dirty="0" smtClean="0"/>
              <a:t>(Edge DCs)</a:t>
            </a:r>
            <a:r>
              <a:rPr lang="zh-TW" altLang="en-US" dirty="0" smtClean="0"/>
              <a:t>，進而串接分散式</a:t>
            </a:r>
            <a:r>
              <a:rPr lang="en-US" altLang="zh-TW" dirty="0" smtClean="0"/>
              <a:t>fog computing devices</a:t>
            </a:r>
            <a:r>
              <a:rPr lang="zh-TW" altLang="en-US" dirty="0" smtClean="0"/>
              <a:t> </a:t>
            </a:r>
            <a:r>
              <a:rPr lang="en-US" altLang="zh-TW" dirty="0" smtClean="0"/>
              <a:t>(Fog CDs)</a:t>
            </a:r>
            <a:endParaRPr lang="zh-TW" altLang="en-US" dirty="0" smtClean="0"/>
          </a:p>
          <a:p>
            <a:r>
              <a:rPr lang="zh-TW" altLang="en-US" dirty="0" smtClean="0"/>
              <a:t>支援移動</a:t>
            </a:r>
            <a:r>
              <a:rPr lang="en-US" altLang="zh-TW" dirty="0" smtClean="0"/>
              <a:t>Fog CDs</a:t>
            </a:r>
          </a:p>
          <a:p>
            <a:pPr lvl="1"/>
            <a:r>
              <a:rPr lang="zh-TW" altLang="en-US" dirty="0" smtClean="0"/>
              <a:t>行動裝置上的</a:t>
            </a:r>
            <a:r>
              <a:rPr lang="en-US" altLang="zh-TW" dirty="0" smtClean="0"/>
              <a:t>Fog CDs</a:t>
            </a:r>
            <a:r>
              <a:rPr lang="zh-TW" altLang="en-US" dirty="0" smtClean="0"/>
              <a:t>可快速互連，並可串接路邊</a:t>
            </a:r>
            <a:r>
              <a:rPr lang="en-US" altLang="zh-TW" dirty="0" smtClean="0"/>
              <a:t>Fog CDs</a:t>
            </a:r>
            <a:r>
              <a:rPr lang="zh-TW" altLang="en-US" dirty="0" smtClean="0"/>
              <a:t>，形成運算微雲</a:t>
            </a:r>
          </a:p>
          <a:p>
            <a:r>
              <a:rPr lang="zh-TW" altLang="en-US" dirty="0" smtClean="0"/>
              <a:t>分散式運算能力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OCS</a:t>
            </a:r>
            <a:r>
              <a:rPr lang="zh-TW" altLang="en-US" dirty="0" smtClean="0"/>
              <a:t>管理機制，可以根據用戶位置、服務資源佈建和</a:t>
            </a:r>
            <a:r>
              <a:rPr lang="en-US" altLang="zh-TW" dirty="0" smtClean="0"/>
              <a:t>EFS</a:t>
            </a:r>
            <a:r>
              <a:rPr lang="zh-TW" altLang="en-US" dirty="0" smtClean="0"/>
              <a:t>網路負載，動態發現資源位置後，配置分散式運算需求到不同階層的雲或霧運算節點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7A834-9453-463A-AEBA-97F3A7E60C3C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657" y="1380552"/>
            <a:ext cx="5370287" cy="4527590"/>
          </a:xfrm>
          <a:prstGeom prst="rect">
            <a:avLst/>
          </a:prstGeom>
        </p:spPr>
      </p:pic>
      <p:sp>
        <p:nvSpPr>
          <p:cNvPr id="7" name="文字方塊 226"/>
          <p:cNvSpPr txBox="1"/>
          <p:nvPr/>
        </p:nvSpPr>
        <p:spPr>
          <a:xfrm>
            <a:off x="4513944" y="4094543"/>
            <a:ext cx="1211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kern="0" dirty="0" smtClean="0">
                <a:solidFill>
                  <a:srgbClr val="FF0000"/>
                </a:solidFill>
                <a:ea typeface="標楷體"/>
                <a:cs typeface="Times New Roman" pitchFamily="18" charset="0"/>
              </a:rPr>
              <a:t>Mutual Authentication</a:t>
            </a:r>
            <a:endParaRPr kumimoji="0" lang="zh-TW" altLang="en-US" sz="10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標楷體"/>
              <a:cs typeface="Times New Roman" pitchFamily="18" charset="0"/>
            </a:endParaRPr>
          </a:p>
        </p:txBody>
      </p:sp>
      <p:sp>
        <p:nvSpPr>
          <p:cNvPr id="8" name="文字方塊 226"/>
          <p:cNvSpPr txBox="1"/>
          <p:nvPr/>
        </p:nvSpPr>
        <p:spPr>
          <a:xfrm>
            <a:off x="5972630" y="5233914"/>
            <a:ext cx="1211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kern="0" dirty="0" smtClean="0">
                <a:solidFill>
                  <a:srgbClr val="FF0000"/>
                </a:solidFill>
                <a:ea typeface="標楷體"/>
                <a:cs typeface="Times New Roman" pitchFamily="18" charset="0"/>
              </a:rPr>
              <a:t>Mutual Authentication</a:t>
            </a:r>
            <a:endParaRPr kumimoji="0" lang="zh-TW" altLang="en-US" sz="10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標楷體"/>
              <a:cs typeface="Times New Roman" pitchFamily="18" charset="0"/>
            </a:endParaRPr>
          </a:p>
        </p:txBody>
      </p:sp>
      <p:sp>
        <p:nvSpPr>
          <p:cNvPr id="9" name="文字方塊 226"/>
          <p:cNvSpPr txBox="1"/>
          <p:nvPr/>
        </p:nvSpPr>
        <p:spPr>
          <a:xfrm>
            <a:off x="5341262" y="2454434"/>
            <a:ext cx="1211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kern="0" dirty="0" smtClean="0">
                <a:solidFill>
                  <a:srgbClr val="FF0000"/>
                </a:solidFill>
                <a:ea typeface="標楷體"/>
                <a:cs typeface="Times New Roman" pitchFamily="18" charset="0"/>
              </a:rPr>
              <a:t>Mutual Authentication</a:t>
            </a:r>
            <a:endParaRPr kumimoji="0" lang="zh-TW" altLang="en-US" sz="10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標楷體"/>
              <a:cs typeface="Times New Roman" pitchFamily="18" charset="0"/>
            </a:endParaRPr>
          </a:p>
        </p:txBody>
      </p:sp>
      <p:sp>
        <p:nvSpPr>
          <p:cNvPr id="10" name="文字方塊 226"/>
          <p:cNvSpPr txBox="1"/>
          <p:nvPr/>
        </p:nvSpPr>
        <p:spPr>
          <a:xfrm>
            <a:off x="4441372" y="4660599"/>
            <a:ext cx="1015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kern="0" dirty="0" smtClean="0">
                <a:solidFill>
                  <a:srgbClr val="FF0000"/>
                </a:solidFill>
                <a:ea typeface="標楷體"/>
                <a:cs typeface="Times New Roman" pitchFamily="18" charset="0"/>
              </a:rPr>
              <a:t>Authorization</a:t>
            </a:r>
            <a:endParaRPr kumimoji="0" lang="zh-TW" altLang="en-US" sz="10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標楷體"/>
              <a:cs typeface="Times New Roman" pitchFamily="18" charset="0"/>
            </a:endParaRPr>
          </a:p>
        </p:txBody>
      </p:sp>
      <p:sp>
        <p:nvSpPr>
          <p:cNvPr id="11" name="文字方塊 226"/>
          <p:cNvSpPr txBox="1"/>
          <p:nvPr/>
        </p:nvSpPr>
        <p:spPr>
          <a:xfrm>
            <a:off x="6865264" y="5226652"/>
            <a:ext cx="1211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kern="0" dirty="0" smtClean="0">
                <a:solidFill>
                  <a:srgbClr val="FF0000"/>
                </a:solidFill>
                <a:ea typeface="標楷體"/>
                <a:cs typeface="Times New Roman" pitchFamily="18" charset="0"/>
              </a:rPr>
              <a:t>Mutual Authentication</a:t>
            </a:r>
            <a:endParaRPr kumimoji="0" lang="zh-TW" altLang="en-US" sz="10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標楷體"/>
              <a:cs typeface="Times New Roman" pitchFamily="18" charset="0"/>
            </a:endParaRPr>
          </a:p>
        </p:txBody>
      </p:sp>
      <p:sp>
        <p:nvSpPr>
          <p:cNvPr id="12" name="文字方塊 226"/>
          <p:cNvSpPr txBox="1"/>
          <p:nvPr/>
        </p:nvSpPr>
        <p:spPr>
          <a:xfrm>
            <a:off x="7728863" y="5219397"/>
            <a:ext cx="1211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kern="0" dirty="0" smtClean="0">
                <a:solidFill>
                  <a:srgbClr val="FF0000"/>
                </a:solidFill>
                <a:ea typeface="標楷體"/>
                <a:cs typeface="Times New Roman" pitchFamily="18" charset="0"/>
              </a:rPr>
              <a:t>Mutual Authentication</a:t>
            </a:r>
            <a:endParaRPr kumimoji="0" lang="zh-TW" altLang="en-US" sz="10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標楷體"/>
              <a:cs typeface="Times New Roman" pitchFamily="18" charset="0"/>
            </a:endParaRPr>
          </a:p>
        </p:txBody>
      </p:sp>
      <p:sp>
        <p:nvSpPr>
          <p:cNvPr id="13" name="文字方塊 226"/>
          <p:cNvSpPr txBox="1"/>
          <p:nvPr/>
        </p:nvSpPr>
        <p:spPr>
          <a:xfrm>
            <a:off x="5072750" y="5233910"/>
            <a:ext cx="1211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kern="0" dirty="0" smtClean="0">
                <a:solidFill>
                  <a:srgbClr val="FF0000"/>
                </a:solidFill>
                <a:ea typeface="標楷體"/>
                <a:cs typeface="Times New Roman" pitchFamily="18" charset="0"/>
              </a:rPr>
              <a:t>Mutual Authentication</a:t>
            </a:r>
            <a:endParaRPr kumimoji="0" lang="zh-TW" altLang="en-US" sz="10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標楷體"/>
              <a:cs typeface="Times New Roman" pitchFamily="18" charset="0"/>
            </a:endParaRPr>
          </a:p>
        </p:txBody>
      </p:sp>
      <p:sp>
        <p:nvSpPr>
          <p:cNvPr id="14" name="文字方塊 226"/>
          <p:cNvSpPr txBox="1"/>
          <p:nvPr/>
        </p:nvSpPr>
        <p:spPr>
          <a:xfrm>
            <a:off x="5377545" y="2853572"/>
            <a:ext cx="1015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kern="0" dirty="0" smtClean="0">
                <a:solidFill>
                  <a:srgbClr val="FF0000"/>
                </a:solidFill>
                <a:ea typeface="標楷體"/>
                <a:cs typeface="Times New Roman" pitchFamily="18" charset="0"/>
              </a:rPr>
              <a:t>Authorization</a:t>
            </a:r>
            <a:endParaRPr kumimoji="0" lang="zh-TW" altLang="en-US" sz="10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標楷體"/>
              <a:cs typeface="Times New Roman" pitchFamily="18" charset="0"/>
            </a:endParaRPr>
          </a:p>
        </p:txBody>
      </p:sp>
      <p:sp>
        <p:nvSpPr>
          <p:cNvPr id="15" name="文字方塊 226"/>
          <p:cNvSpPr txBox="1"/>
          <p:nvPr/>
        </p:nvSpPr>
        <p:spPr>
          <a:xfrm>
            <a:off x="5196116" y="5749167"/>
            <a:ext cx="1015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kern="0" dirty="0" smtClean="0">
                <a:solidFill>
                  <a:srgbClr val="FF0000"/>
                </a:solidFill>
                <a:ea typeface="標楷體"/>
                <a:cs typeface="Times New Roman" pitchFamily="18" charset="0"/>
              </a:rPr>
              <a:t>Authorization</a:t>
            </a:r>
            <a:endParaRPr kumimoji="0" lang="zh-TW" altLang="en-US" sz="10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標楷體"/>
              <a:cs typeface="Times New Roman" pitchFamily="18" charset="0"/>
            </a:endParaRPr>
          </a:p>
        </p:txBody>
      </p:sp>
      <p:sp>
        <p:nvSpPr>
          <p:cNvPr id="16" name="文字方塊 226"/>
          <p:cNvSpPr txBox="1"/>
          <p:nvPr/>
        </p:nvSpPr>
        <p:spPr>
          <a:xfrm>
            <a:off x="6074231" y="5741912"/>
            <a:ext cx="1015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kern="0" dirty="0" smtClean="0">
                <a:solidFill>
                  <a:srgbClr val="FF0000"/>
                </a:solidFill>
                <a:ea typeface="標楷體"/>
                <a:cs typeface="Times New Roman" pitchFamily="18" charset="0"/>
              </a:rPr>
              <a:t>Authorization</a:t>
            </a:r>
            <a:endParaRPr kumimoji="0" lang="zh-TW" altLang="en-US" sz="10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標楷體"/>
              <a:cs typeface="Times New Roman" pitchFamily="18" charset="0"/>
            </a:endParaRPr>
          </a:p>
        </p:txBody>
      </p:sp>
      <p:sp>
        <p:nvSpPr>
          <p:cNvPr id="17" name="文字方塊 226"/>
          <p:cNvSpPr txBox="1"/>
          <p:nvPr/>
        </p:nvSpPr>
        <p:spPr>
          <a:xfrm>
            <a:off x="6966859" y="5749168"/>
            <a:ext cx="1015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kern="0" dirty="0" smtClean="0">
                <a:solidFill>
                  <a:srgbClr val="FF0000"/>
                </a:solidFill>
                <a:ea typeface="標楷體"/>
                <a:cs typeface="Times New Roman" pitchFamily="18" charset="0"/>
              </a:rPr>
              <a:t>Authorization</a:t>
            </a:r>
            <a:endParaRPr kumimoji="0" lang="zh-TW" altLang="en-US" sz="10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標楷體"/>
              <a:cs typeface="Times New Roman" pitchFamily="18" charset="0"/>
            </a:endParaRPr>
          </a:p>
        </p:txBody>
      </p:sp>
      <p:sp>
        <p:nvSpPr>
          <p:cNvPr id="18" name="文字方塊 226"/>
          <p:cNvSpPr txBox="1"/>
          <p:nvPr/>
        </p:nvSpPr>
        <p:spPr>
          <a:xfrm>
            <a:off x="7844973" y="5741911"/>
            <a:ext cx="1015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kern="0" dirty="0" smtClean="0">
                <a:solidFill>
                  <a:srgbClr val="FF0000"/>
                </a:solidFill>
                <a:ea typeface="標楷體"/>
                <a:cs typeface="Times New Roman" pitchFamily="18" charset="0"/>
              </a:rPr>
              <a:t>Authorization</a:t>
            </a:r>
            <a:endParaRPr kumimoji="0" lang="zh-TW" altLang="en-US" sz="10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標楷體"/>
              <a:cs typeface="Times New Roman" pitchFamily="18" charset="0"/>
            </a:endParaRPr>
          </a:p>
        </p:txBody>
      </p:sp>
      <p:sp>
        <p:nvSpPr>
          <p:cNvPr id="19" name="文字方塊 226"/>
          <p:cNvSpPr txBox="1"/>
          <p:nvPr/>
        </p:nvSpPr>
        <p:spPr>
          <a:xfrm>
            <a:off x="7395069" y="2740099"/>
            <a:ext cx="1211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kern="0" dirty="0" smtClean="0">
                <a:solidFill>
                  <a:srgbClr val="FF0000"/>
                </a:solidFill>
                <a:ea typeface="標楷體"/>
                <a:cs typeface="Times New Roman" pitchFamily="18" charset="0"/>
              </a:rPr>
              <a:t>Mutual Authentication</a:t>
            </a:r>
            <a:endParaRPr kumimoji="0" lang="zh-TW" altLang="en-US" sz="10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標楷體"/>
              <a:cs typeface="Times New Roman" pitchFamily="18" charset="0"/>
            </a:endParaRPr>
          </a:p>
        </p:txBody>
      </p:sp>
      <p:sp>
        <p:nvSpPr>
          <p:cNvPr id="20" name="文字方塊 226"/>
          <p:cNvSpPr txBox="1"/>
          <p:nvPr/>
        </p:nvSpPr>
        <p:spPr>
          <a:xfrm>
            <a:off x="7808716" y="3124723"/>
            <a:ext cx="1015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kern="0" dirty="0" smtClean="0">
                <a:solidFill>
                  <a:srgbClr val="FF0000"/>
                </a:solidFill>
                <a:ea typeface="標楷體"/>
                <a:cs typeface="Times New Roman" pitchFamily="18" charset="0"/>
              </a:rPr>
              <a:t>Authorization</a:t>
            </a:r>
            <a:endParaRPr kumimoji="0" lang="zh-TW" altLang="en-US" sz="10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標楷體"/>
              <a:cs typeface="Times New Roman" pitchFamily="18" charset="0"/>
            </a:endParaRPr>
          </a:p>
        </p:txBody>
      </p:sp>
      <p:sp>
        <p:nvSpPr>
          <p:cNvPr id="21" name="文字方塊 226"/>
          <p:cNvSpPr txBox="1"/>
          <p:nvPr/>
        </p:nvSpPr>
        <p:spPr>
          <a:xfrm>
            <a:off x="8004636" y="3913121"/>
            <a:ext cx="1211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kern="0" dirty="0" smtClean="0">
                <a:solidFill>
                  <a:srgbClr val="FF0000"/>
                </a:solidFill>
                <a:ea typeface="標楷體"/>
                <a:cs typeface="Times New Roman" pitchFamily="18" charset="0"/>
              </a:rPr>
              <a:t>Mutual Authentication</a:t>
            </a:r>
            <a:endParaRPr kumimoji="0" lang="zh-TW" altLang="en-US" sz="10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標楷體"/>
              <a:cs typeface="Times New Roman" pitchFamily="18" charset="0"/>
            </a:endParaRPr>
          </a:p>
        </p:txBody>
      </p:sp>
      <p:sp>
        <p:nvSpPr>
          <p:cNvPr id="22" name="文字方塊 226"/>
          <p:cNvSpPr txBox="1"/>
          <p:nvPr/>
        </p:nvSpPr>
        <p:spPr>
          <a:xfrm>
            <a:off x="8200573" y="4312259"/>
            <a:ext cx="1015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kern="0" dirty="0" smtClean="0">
                <a:solidFill>
                  <a:srgbClr val="FF0000"/>
                </a:solidFill>
                <a:ea typeface="標楷體"/>
                <a:cs typeface="Times New Roman" pitchFamily="18" charset="0"/>
              </a:rPr>
              <a:t>Authorization</a:t>
            </a:r>
            <a:endParaRPr kumimoji="0" lang="zh-TW" altLang="en-US" sz="10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標楷體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8950" y="-102923"/>
            <a:ext cx="8369300" cy="1206500"/>
          </a:xfrm>
        </p:spPr>
        <p:txBody>
          <a:bodyPr/>
          <a:lstStyle/>
          <a:p>
            <a:r>
              <a:rPr lang="en-US" altLang="zh-TW" dirty="0" smtClean="0"/>
              <a:t>Secure D2D </a:t>
            </a:r>
            <a:r>
              <a:rPr lang="zh-TW" altLang="en-US" dirty="0" smtClean="0"/>
              <a:t>系統架構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7A834-9453-463A-AEBA-97F3A7E60C3C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6" name="矩形 5"/>
          <p:cNvSpPr/>
          <p:nvPr/>
        </p:nvSpPr>
        <p:spPr bwMode="auto">
          <a:xfrm>
            <a:off x="387028" y="849003"/>
            <a:ext cx="7128792" cy="1584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  <a:sym typeface="Wingdings 2" pitchFamily="18" charset="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13818" y="1042983"/>
            <a:ext cx="4389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Application Component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87028" y="2303972"/>
            <a:ext cx="7128792" cy="36872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  <a:sym typeface="Wingdings 2" pitchFamily="18" charset="2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685826" y="2484472"/>
            <a:ext cx="4389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Technology Component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資料庫圖表 9"/>
          <p:cNvGraphicFramePr/>
          <p:nvPr>
            <p:extLst>
              <p:ext uri="{D42A27DB-BD31-4B8C-83A1-F6EECF244321}">
                <p14:modId xmlns:p14="http://schemas.microsoft.com/office/powerpoint/2010/main" val="329421328"/>
              </p:ext>
            </p:extLst>
          </p:nvPr>
        </p:nvGraphicFramePr>
        <p:xfrm>
          <a:off x="535980" y="3071053"/>
          <a:ext cx="1862336" cy="2904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資料庫圖表 10"/>
          <p:cNvGraphicFramePr/>
          <p:nvPr>
            <p:extLst>
              <p:ext uri="{D42A27DB-BD31-4B8C-83A1-F6EECF244321}">
                <p14:modId xmlns:p14="http://schemas.microsoft.com/office/powerpoint/2010/main" val="2357305438"/>
              </p:ext>
            </p:extLst>
          </p:nvPr>
        </p:nvGraphicFramePr>
        <p:xfrm>
          <a:off x="2153766" y="3118849"/>
          <a:ext cx="4713981" cy="65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資料庫圖表 11"/>
          <p:cNvGraphicFramePr/>
          <p:nvPr>
            <p:extLst>
              <p:ext uri="{D42A27DB-BD31-4B8C-83A1-F6EECF244321}">
                <p14:modId xmlns:p14="http://schemas.microsoft.com/office/powerpoint/2010/main" val="2846849358"/>
              </p:ext>
            </p:extLst>
          </p:nvPr>
        </p:nvGraphicFramePr>
        <p:xfrm>
          <a:off x="1467148" y="5372203"/>
          <a:ext cx="5711825" cy="532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3" name="資料庫圖表 12"/>
          <p:cNvGraphicFramePr/>
          <p:nvPr>
            <p:extLst>
              <p:ext uri="{D42A27DB-BD31-4B8C-83A1-F6EECF244321}">
                <p14:modId xmlns:p14="http://schemas.microsoft.com/office/powerpoint/2010/main" val="2198570284"/>
              </p:ext>
            </p:extLst>
          </p:nvPr>
        </p:nvGraphicFramePr>
        <p:xfrm>
          <a:off x="2227436" y="4628813"/>
          <a:ext cx="4424288" cy="555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4" name="資料庫圖表 13"/>
          <p:cNvGraphicFramePr/>
          <p:nvPr>
            <p:extLst>
              <p:ext uri="{D42A27DB-BD31-4B8C-83A1-F6EECF244321}">
                <p14:modId xmlns:p14="http://schemas.microsoft.com/office/powerpoint/2010/main" val="2232042534"/>
              </p:ext>
            </p:extLst>
          </p:nvPr>
        </p:nvGraphicFramePr>
        <p:xfrm>
          <a:off x="2187228" y="1528147"/>
          <a:ext cx="4701744" cy="65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5" name="資料庫圖表 14"/>
          <p:cNvGraphicFramePr/>
          <p:nvPr>
            <p:extLst>
              <p:ext uri="{D42A27DB-BD31-4B8C-83A1-F6EECF244321}">
                <p14:modId xmlns:p14="http://schemas.microsoft.com/office/powerpoint/2010/main" val="3399902148"/>
              </p:ext>
            </p:extLst>
          </p:nvPr>
        </p:nvGraphicFramePr>
        <p:xfrm>
          <a:off x="731999" y="831996"/>
          <a:ext cx="1421767" cy="189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5094787" y="6095282"/>
            <a:ext cx="358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AAA :Authentication, Accounting and Authorization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資料庫圖表 16"/>
          <p:cNvGraphicFramePr/>
          <p:nvPr>
            <p:extLst>
              <p:ext uri="{D42A27DB-BD31-4B8C-83A1-F6EECF244321}">
                <p14:modId xmlns:p14="http://schemas.microsoft.com/office/powerpoint/2010/main" val="3540581111"/>
              </p:ext>
            </p:extLst>
          </p:nvPr>
        </p:nvGraphicFramePr>
        <p:xfrm>
          <a:off x="1487179" y="3888148"/>
          <a:ext cx="6053608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</p:spTree>
    <p:extLst>
      <p:ext uri="{BB962C8B-B14F-4D97-AF65-F5344CB8AC3E}">
        <p14:creationId xmlns:p14="http://schemas.microsoft.com/office/powerpoint/2010/main" val="80676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6657" y="-90449"/>
            <a:ext cx="8369300" cy="1206500"/>
          </a:xfrm>
        </p:spPr>
        <p:txBody>
          <a:bodyPr/>
          <a:lstStyle/>
          <a:p>
            <a:r>
              <a:rPr lang="en-US" altLang="zh-TW" sz="3200" dirty="0" smtClean="0"/>
              <a:t>Local </a:t>
            </a:r>
            <a:r>
              <a:rPr lang="en-US" altLang="zh-TW" sz="3200" dirty="0"/>
              <a:t>Group </a:t>
            </a:r>
            <a:r>
              <a:rPr lang="en-US" altLang="zh-TW" sz="3200" dirty="0" smtClean="0"/>
              <a:t>Communication</a:t>
            </a:r>
            <a:r>
              <a:rPr lang="zh-TW" altLang="en-US" sz="3200" smtClean="0"/>
              <a:t>之關鍵技術  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370207" y="4229371"/>
            <a:ext cx="571500" cy="238125"/>
          </a:xfrm>
        </p:spPr>
        <p:txBody>
          <a:bodyPr/>
          <a:lstStyle/>
          <a:p>
            <a:pPr>
              <a:defRPr/>
            </a:pPr>
            <a:fld id="{45F7A834-9453-463A-AEBA-97F3A7E60C3C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5" name="投影片編號版面配置區 3"/>
          <p:cNvSpPr txBox="1">
            <a:spLocks/>
          </p:cNvSpPr>
          <p:nvPr/>
        </p:nvSpPr>
        <p:spPr>
          <a:xfrm>
            <a:off x="8309905" y="4229371"/>
            <a:ext cx="631802" cy="2381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fld id="{45F7A834-9453-463A-AEBA-97F3A7E60C3C}" type="slidenum">
              <a:rPr lang="en-US" altLang="zh-TW" sz="1100" smtClean="0"/>
              <a:pPr>
                <a:defRPr/>
              </a:pPr>
              <a:t>7</a:t>
            </a:fld>
            <a:endParaRPr lang="en-US" altLang="zh-TW" sz="1100" dirty="0"/>
          </a:p>
        </p:txBody>
      </p:sp>
      <p:grpSp>
        <p:nvGrpSpPr>
          <p:cNvPr id="6" name="群組 5"/>
          <p:cNvGrpSpPr/>
          <p:nvPr/>
        </p:nvGrpSpPr>
        <p:grpSpPr>
          <a:xfrm>
            <a:off x="792371" y="1486604"/>
            <a:ext cx="6905720" cy="2019406"/>
            <a:chOff x="407904" y="2943069"/>
            <a:chExt cx="7894278" cy="3639161"/>
          </a:xfrm>
        </p:grpSpPr>
        <p:sp>
          <p:nvSpPr>
            <p:cNvPr id="8" name="Freeform 713"/>
            <p:cNvSpPr>
              <a:spLocks noEditPoints="1"/>
            </p:cNvSpPr>
            <p:nvPr/>
          </p:nvSpPr>
          <p:spPr bwMode="auto">
            <a:xfrm>
              <a:off x="1698168" y="3672093"/>
              <a:ext cx="5704113" cy="1666840"/>
            </a:xfrm>
            <a:custGeom>
              <a:avLst/>
              <a:gdLst/>
              <a:ahLst/>
              <a:cxnLst>
                <a:cxn ang="0">
                  <a:pos x="7038" y="1005"/>
                </a:cxn>
                <a:cxn ang="0">
                  <a:pos x="6841" y="796"/>
                </a:cxn>
                <a:cxn ang="0">
                  <a:pos x="6854" y="780"/>
                </a:cxn>
                <a:cxn ang="0">
                  <a:pos x="6202" y="590"/>
                </a:cxn>
                <a:cxn ang="0">
                  <a:pos x="6017" y="636"/>
                </a:cxn>
                <a:cxn ang="0">
                  <a:pos x="5929" y="646"/>
                </a:cxn>
                <a:cxn ang="0">
                  <a:pos x="5456" y="201"/>
                </a:cxn>
                <a:cxn ang="0">
                  <a:pos x="5292" y="129"/>
                </a:cxn>
                <a:cxn ang="0">
                  <a:pos x="5255" y="94"/>
                </a:cxn>
                <a:cxn ang="0">
                  <a:pos x="4528" y="1"/>
                </a:cxn>
                <a:cxn ang="0">
                  <a:pos x="4052" y="62"/>
                </a:cxn>
                <a:cxn ang="0">
                  <a:pos x="3708" y="124"/>
                </a:cxn>
                <a:cxn ang="0">
                  <a:pos x="3318" y="235"/>
                </a:cxn>
                <a:cxn ang="0">
                  <a:pos x="3410" y="207"/>
                </a:cxn>
                <a:cxn ang="0">
                  <a:pos x="2956" y="360"/>
                </a:cxn>
                <a:cxn ang="0">
                  <a:pos x="2332" y="777"/>
                </a:cxn>
                <a:cxn ang="0">
                  <a:pos x="2038" y="1205"/>
                </a:cxn>
                <a:cxn ang="0">
                  <a:pos x="1788" y="1408"/>
                </a:cxn>
                <a:cxn ang="0">
                  <a:pos x="1970" y="1342"/>
                </a:cxn>
                <a:cxn ang="0">
                  <a:pos x="1345" y="1756"/>
                </a:cxn>
                <a:cxn ang="0">
                  <a:pos x="1121" y="1776"/>
                </a:cxn>
                <a:cxn ang="0">
                  <a:pos x="1165" y="1754"/>
                </a:cxn>
                <a:cxn ang="0">
                  <a:pos x="440" y="2026"/>
                </a:cxn>
                <a:cxn ang="0">
                  <a:pos x="241" y="2258"/>
                </a:cxn>
                <a:cxn ang="0">
                  <a:pos x="321" y="2148"/>
                </a:cxn>
                <a:cxn ang="0">
                  <a:pos x="33" y="2647"/>
                </a:cxn>
                <a:cxn ang="0">
                  <a:pos x="61" y="3333"/>
                </a:cxn>
                <a:cxn ang="0">
                  <a:pos x="350" y="3709"/>
                </a:cxn>
                <a:cxn ang="0">
                  <a:pos x="549" y="3835"/>
                </a:cxn>
                <a:cxn ang="0">
                  <a:pos x="488" y="3824"/>
                </a:cxn>
                <a:cxn ang="0">
                  <a:pos x="1119" y="3992"/>
                </a:cxn>
                <a:cxn ang="0">
                  <a:pos x="1648" y="4010"/>
                </a:cxn>
                <a:cxn ang="0">
                  <a:pos x="1415" y="3975"/>
                </a:cxn>
                <a:cxn ang="0">
                  <a:pos x="2060" y="4115"/>
                </a:cxn>
                <a:cxn ang="0">
                  <a:pos x="2567" y="3970"/>
                </a:cxn>
                <a:cxn ang="0">
                  <a:pos x="2349" y="4054"/>
                </a:cxn>
                <a:cxn ang="0">
                  <a:pos x="2717" y="4173"/>
                </a:cxn>
                <a:cxn ang="0">
                  <a:pos x="3227" y="4575"/>
                </a:cxn>
                <a:cxn ang="0">
                  <a:pos x="3818" y="4693"/>
                </a:cxn>
                <a:cxn ang="0">
                  <a:pos x="3997" y="4692"/>
                </a:cxn>
                <a:cxn ang="0">
                  <a:pos x="3987" y="4702"/>
                </a:cxn>
                <a:cxn ang="0">
                  <a:pos x="4464" y="4649"/>
                </a:cxn>
                <a:cxn ang="0">
                  <a:pos x="5067" y="4464"/>
                </a:cxn>
                <a:cxn ang="0">
                  <a:pos x="5650" y="4258"/>
                </a:cxn>
                <a:cxn ang="0">
                  <a:pos x="6052" y="4114"/>
                </a:cxn>
                <a:cxn ang="0">
                  <a:pos x="5820" y="4196"/>
                </a:cxn>
                <a:cxn ang="0">
                  <a:pos x="6452" y="3780"/>
                </a:cxn>
                <a:cxn ang="0">
                  <a:pos x="6578" y="3698"/>
                </a:cxn>
                <a:cxn ang="0">
                  <a:pos x="7055" y="3664"/>
                </a:cxn>
                <a:cxn ang="0">
                  <a:pos x="7518" y="3549"/>
                </a:cxn>
                <a:cxn ang="0">
                  <a:pos x="7512" y="3562"/>
                </a:cxn>
                <a:cxn ang="0">
                  <a:pos x="7967" y="3288"/>
                </a:cxn>
                <a:cxn ang="0">
                  <a:pos x="8256" y="2617"/>
                </a:cxn>
                <a:cxn ang="0">
                  <a:pos x="8197" y="2165"/>
                </a:cxn>
                <a:cxn ang="0">
                  <a:pos x="8244" y="2438"/>
                </a:cxn>
                <a:cxn ang="0">
                  <a:pos x="8078" y="1888"/>
                </a:cxn>
                <a:cxn ang="0">
                  <a:pos x="7555" y="1466"/>
                </a:cxn>
                <a:cxn ang="0">
                  <a:pos x="7393" y="1388"/>
                </a:cxn>
                <a:cxn ang="0">
                  <a:pos x="7406" y="1383"/>
                </a:cxn>
              </a:cxnLst>
              <a:rect l="0" t="0" r="r" b="b"/>
              <a:pathLst>
                <a:path w="8264" h="4713">
                  <a:moveTo>
                    <a:pt x="7108" y="1285"/>
                  </a:moveTo>
                  <a:lnTo>
                    <a:pt x="7096" y="1213"/>
                  </a:lnTo>
                  <a:lnTo>
                    <a:pt x="7077" y="1143"/>
                  </a:lnTo>
                  <a:lnTo>
                    <a:pt x="7052" y="1077"/>
                  </a:lnTo>
                  <a:lnTo>
                    <a:pt x="7021" y="1014"/>
                  </a:lnTo>
                  <a:lnTo>
                    <a:pt x="7015" y="1006"/>
                  </a:lnTo>
                  <a:cubicBezTo>
                    <a:pt x="7012" y="1002"/>
                    <a:pt x="7013" y="996"/>
                    <a:pt x="7018" y="993"/>
                  </a:cubicBezTo>
                  <a:cubicBezTo>
                    <a:pt x="7023" y="989"/>
                    <a:pt x="7029" y="991"/>
                    <a:pt x="7032" y="995"/>
                  </a:cubicBezTo>
                  <a:lnTo>
                    <a:pt x="7038" y="1005"/>
                  </a:lnTo>
                  <a:lnTo>
                    <a:pt x="7071" y="1070"/>
                  </a:lnTo>
                  <a:lnTo>
                    <a:pt x="7096" y="1138"/>
                  </a:lnTo>
                  <a:lnTo>
                    <a:pt x="7115" y="1210"/>
                  </a:lnTo>
                  <a:lnTo>
                    <a:pt x="7127" y="1282"/>
                  </a:lnTo>
                  <a:cubicBezTo>
                    <a:pt x="7128" y="1287"/>
                    <a:pt x="7125" y="1292"/>
                    <a:pt x="7119" y="1293"/>
                  </a:cubicBezTo>
                  <a:cubicBezTo>
                    <a:pt x="7114" y="1294"/>
                    <a:pt x="7109" y="1291"/>
                    <a:pt x="7108" y="1285"/>
                  </a:cubicBezTo>
                  <a:close/>
                  <a:moveTo>
                    <a:pt x="6909" y="864"/>
                  </a:moveTo>
                  <a:lnTo>
                    <a:pt x="6839" y="795"/>
                  </a:lnTo>
                  <a:lnTo>
                    <a:pt x="6841" y="796"/>
                  </a:lnTo>
                  <a:lnTo>
                    <a:pt x="6720" y="711"/>
                  </a:lnTo>
                  <a:lnTo>
                    <a:pt x="6721" y="712"/>
                  </a:lnTo>
                  <a:lnTo>
                    <a:pt x="6673" y="689"/>
                  </a:lnTo>
                  <a:cubicBezTo>
                    <a:pt x="6668" y="687"/>
                    <a:pt x="6665" y="681"/>
                    <a:pt x="6668" y="676"/>
                  </a:cubicBezTo>
                  <a:cubicBezTo>
                    <a:pt x="6670" y="671"/>
                    <a:pt x="6676" y="669"/>
                    <a:pt x="6681" y="671"/>
                  </a:cubicBezTo>
                  <a:lnTo>
                    <a:pt x="6730" y="693"/>
                  </a:lnTo>
                  <a:cubicBezTo>
                    <a:pt x="6730" y="694"/>
                    <a:pt x="6731" y="694"/>
                    <a:pt x="6731" y="694"/>
                  </a:cubicBezTo>
                  <a:lnTo>
                    <a:pt x="6852" y="779"/>
                  </a:lnTo>
                  <a:cubicBezTo>
                    <a:pt x="6853" y="780"/>
                    <a:pt x="6853" y="780"/>
                    <a:pt x="6854" y="780"/>
                  </a:cubicBezTo>
                  <a:lnTo>
                    <a:pt x="6923" y="850"/>
                  </a:lnTo>
                  <a:cubicBezTo>
                    <a:pt x="6927" y="854"/>
                    <a:pt x="6927" y="861"/>
                    <a:pt x="6923" y="865"/>
                  </a:cubicBezTo>
                  <a:cubicBezTo>
                    <a:pt x="6919" y="868"/>
                    <a:pt x="6913" y="868"/>
                    <a:pt x="6909" y="864"/>
                  </a:cubicBezTo>
                  <a:close/>
                  <a:moveTo>
                    <a:pt x="6507" y="625"/>
                  </a:moveTo>
                  <a:lnTo>
                    <a:pt x="6438" y="609"/>
                  </a:lnTo>
                  <a:lnTo>
                    <a:pt x="6360" y="599"/>
                  </a:lnTo>
                  <a:lnTo>
                    <a:pt x="6280" y="595"/>
                  </a:lnTo>
                  <a:lnTo>
                    <a:pt x="6212" y="599"/>
                  </a:lnTo>
                  <a:cubicBezTo>
                    <a:pt x="6207" y="599"/>
                    <a:pt x="6202" y="595"/>
                    <a:pt x="6202" y="590"/>
                  </a:cubicBezTo>
                  <a:cubicBezTo>
                    <a:pt x="6202" y="584"/>
                    <a:pt x="6206" y="580"/>
                    <a:pt x="6211" y="579"/>
                  </a:cubicBezTo>
                  <a:lnTo>
                    <a:pt x="6281" y="575"/>
                  </a:lnTo>
                  <a:lnTo>
                    <a:pt x="6363" y="580"/>
                  </a:lnTo>
                  <a:lnTo>
                    <a:pt x="6443" y="590"/>
                  </a:lnTo>
                  <a:lnTo>
                    <a:pt x="6512" y="605"/>
                  </a:lnTo>
                  <a:cubicBezTo>
                    <a:pt x="6517" y="606"/>
                    <a:pt x="6520" y="612"/>
                    <a:pt x="6519" y="617"/>
                  </a:cubicBezTo>
                  <a:cubicBezTo>
                    <a:pt x="6518" y="622"/>
                    <a:pt x="6513" y="626"/>
                    <a:pt x="6507" y="625"/>
                  </a:cubicBezTo>
                  <a:close/>
                  <a:moveTo>
                    <a:pt x="6038" y="631"/>
                  </a:moveTo>
                  <a:lnTo>
                    <a:pt x="6017" y="636"/>
                  </a:lnTo>
                  <a:lnTo>
                    <a:pt x="5936" y="665"/>
                  </a:lnTo>
                  <a:cubicBezTo>
                    <a:pt x="5931" y="666"/>
                    <a:pt x="5927" y="665"/>
                    <a:pt x="5924" y="661"/>
                  </a:cubicBezTo>
                  <a:lnTo>
                    <a:pt x="5836" y="522"/>
                  </a:lnTo>
                  <a:lnTo>
                    <a:pt x="5820" y="502"/>
                  </a:lnTo>
                  <a:cubicBezTo>
                    <a:pt x="5816" y="497"/>
                    <a:pt x="5817" y="491"/>
                    <a:pt x="5821" y="487"/>
                  </a:cubicBezTo>
                  <a:cubicBezTo>
                    <a:pt x="5826" y="484"/>
                    <a:pt x="5832" y="485"/>
                    <a:pt x="5835" y="489"/>
                  </a:cubicBezTo>
                  <a:lnTo>
                    <a:pt x="5853" y="511"/>
                  </a:lnTo>
                  <a:lnTo>
                    <a:pt x="5941" y="650"/>
                  </a:lnTo>
                  <a:lnTo>
                    <a:pt x="5929" y="646"/>
                  </a:lnTo>
                  <a:lnTo>
                    <a:pt x="6012" y="617"/>
                  </a:lnTo>
                  <a:lnTo>
                    <a:pt x="6033" y="611"/>
                  </a:lnTo>
                  <a:cubicBezTo>
                    <a:pt x="6038" y="610"/>
                    <a:pt x="6043" y="613"/>
                    <a:pt x="6045" y="619"/>
                  </a:cubicBezTo>
                  <a:cubicBezTo>
                    <a:pt x="6046" y="624"/>
                    <a:pt x="6043" y="629"/>
                    <a:pt x="6038" y="631"/>
                  </a:cubicBezTo>
                  <a:close/>
                  <a:moveTo>
                    <a:pt x="5699" y="370"/>
                  </a:moveTo>
                  <a:lnTo>
                    <a:pt x="5664" y="338"/>
                  </a:lnTo>
                  <a:lnTo>
                    <a:pt x="5594" y="284"/>
                  </a:lnTo>
                  <a:lnTo>
                    <a:pt x="5518" y="235"/>
                  </a:lnTo>
                  <a:lnTo>
                    <a:pt x="5456" y="201"/>
                  </a:lnTo>
                  <a:cubicBezTo>
                    <a:pt x="5451" y="198"/>
                    <a:pt x="5449" y="192"/>
                    <a:pt x="5452" y="187"/>
                  </a:cubicBezTo>
                  <a:cubicBezTo>
                    <a:pt x="5454" y="182"/>
                    <a:pt x="5461" y="181"/>
                    <a:pt x="5465" y="183"/>
                  </a:cubicBezTo>
                  <a:lnTo>
                    <a:pt x="5529" y="218"/>
                  </a:lnTo>
                  <a:lnTo>
                    <a:pt x="5607" y="269"/>
                  </a:lnTo>
                  <a:lnTo>
                    <a:pt x="5677" y="323"/>
                  </a:lnTo>
                  <a:lnTo>
                    <a:pt x="5713" y="356"/>
                  </a:lnTo>
                  <a:cubicBezTo>
                    <a:pt x="5717" y="359"/>
                    <a:pt x="5717" y="366"/>
                    <a:pt x="5713" y="370"/>
                  </a:cubicBezTo>
                  <a:cubicBezTo>
                    <a:pt x="5709" y="374"/>
                    <a:pt x="5703" y="374"/>
                    <a:pt x="5699" y="370"/>
                  </a:cubicBezTo>
                  <a:close/>
                  <a:moveTo>
                    <a:pt x="5292" y="129"/>
                  </a:moveTo>
                  <a:lnTo>
                    <a:pt x="5248" y="113"/>
                  </a:lnTo>
                  <a:lnTo>
                    <a:pt x="5144" y="83"/>
                  </a:lnTo>
                  <a:lnTo>
                    <a:pt x="5032" y="58"/>
                  </a:lnTo>
                  <a:lnTo>
                    <a:pt x="5005" y="54"/>
                  </a:lnTo>
                  <a:cubicBezTo>
                    <a:pt x="4999" y="53"/>
                    <a:pt x="4995" y="48"/>
                    <a:pt x="4996" y="42"/>
                  </a:cubicBezTo>
                  <a:cubicBezTo>
                    <a:pt x="4997" y="37"/>
                    <a:pt x="5002" y="33"/>
                    <a:pt x="5008" y="34"/>
                  </a:cubicBezTo>
                  <a:lnTo>
                    <a:pt x="5037" y="39"/>
                  </a:lnTo>
                  <a:lnTo>
                    <a:pt x="5149" y="64"/>
                  </a:lnTo>
                  <a:lnTo>
                    <a:pt x="5255" y="94"/>
                  </a:lnTo>
                  <a:lnTo>
                    <a:pt x="5299" y="110"/>
                  </a:lnTo>
                  <a:cubicBezTo>
                    <a:pt x="5305" y="112"/>
                    <a:pt x="5307" y="118"/>
                    <a:pt x="5305" y="123"/>
                  </a:cubicBezTo>
                  <a:cubicBezTo>
                    <a:pt x="5303" y="128"/>
                    <a:pt x="5298" y="131"/>
                    <a:pt x="5292" y="129"/>
                  </a:cubicBezTo>
                  <a:close/>
                  <a:moveTo>
                    <a:pt x="4827" y="31"/>
                  </a:moveTo>
                  <a:lnTo>
                    <a:pt x="4783" y="26"/>
                  </a:lnTo>
                  <a:lnTo>
                    <a:pt x="4647" y="20"/>
                  </a:lnTo>
                  <a:lnTo>
                    <a:pt x="4528" y="21"/>
                  </a:lnTo>
                  <a:cubicBezTo>
                    <a:pt x="4523" y="21"/>
                    <a:pt x="4518" y="17"/>
                    <a:pt x="4518" y="11"/>
                  </a:cubicBezTo>
                  <a:cubicBezTo>
                    <a:pt x="4518" y="6"/>
                    <a:pt x="4522" y="1"/>
                    <a:pt x="4528" y="1"/>
                  </a:cubicBezTo>
                  <a:lnTo>
                    <a:pt x="4648" y="0"/>
                  </a:lnTo>
                  <a:lnTo>
                    <a:pt x="4785" y="7"/>
                  </a:lnTo>
                  <a:lnTo>
                    <a:pt x="4829" y="11"/>
                  </a:lnTo>
                  <a:cubicBezTo>
                    <a:pt x="4834" y="11"/>
                    <a:pt x="4838" y="16"/>
                    <a:pt x="4838" y="22"/>
                  </a:cubicBezTo>
                  <a:cubicBezTo>
                    <a:pt x="4837" y="27"/>
                    <a:pt x="4832" y="31"/>
                    <a:pt x="4827" y="31"/>
                  </a:cubicBezTo>
                  <a:close/>
                  <a:moveTo>
                    <a:pt x="4349" y="30"/>
                  </a:moveTo>
                  <a:lnTo>
                    <a:pt x="4306" y="32"/>
                  </a:lnTo>
                  <a:lnTo>
                    <a:pt x="4108" y="53"/>
                  </a:lnTo>
                  <a:lnTo>
                    <a:pt x="4052" y="62"/>
                  </a:lnTo>
                  <a:cubicBezTo>
                    <a:pt x="4046" y="63"/>
                    <a:pt x="4041" y="59"/>
                    <a:pt x="4040" y="53"/>
                  </a:cubicBezTo>
                  <a:cubicBezTo>
                    <a:pt x="4039" y="48"/>
                    <a:pt x="4043" y="43"/>
                    <a:pt x="4049" y="42"/>
                  </a:cubicBezTo>
                  <a:lnTo>
                    <a:pt x="4105" y="34"/>
                  </a:lnTo>
                  <a:lnTo>
                    <a:pt x="4305" y="12"/>
                  </a:lnTo>
                  <a:lnTo>
                    <a:pt x="4348" y="10"/>
                  </a:lnTo>
                  <a:cubicBezTo>
                    <a:pt x="4353" y="10"/>
                    <a:pt x="4358" y="14"/>
                    <a:pt x="4358" y="20"/>
                  </a:cubicBezTo>
                  <a:cubicBezTo>
                    <a:pt x="4359" y="25"/>
                    <a:pt x="4354" y="30"/>
                    <a:pt x="4349" y="30"/>
                  </a:cubicBezTo>
                  <a:close/>
                  <a:moveTo>
                    <a:pt x="3874" y="90"/>
                  </a:moveTo>
                  <a:lnTo>
                    <a:pt x="3708" y="124"/>
                  </a:lnTo>
                  <a:lnTo>
                    <a:pt x="3582" y="157"/>
                  </a:lnTo>
                  <a:cubicBezTo>
                    <a:pt x="3577" y="158"/>
                    <a:pt x="3572" y="155"/>
                    <a:pt x="3570" y="150"/>
                  </a:cubicBezTo>
                  <a:cubicBezTo>
                    <a:pt x="3569" y="144"/>
                    <a:pt x="3572" y="139"/>
                    <a:pt x="3578" y="137"/>
                  </a:cubicBezTo>
                  <a:lnTo>
                    <a:pt x="3704" y="105"/>
                  </a:lnTo>
                  <a:lnTo>
                    <a:pt x="3870" y="71"/>
                  </a:lnTo>
                  <a:cubicBezTo>
                    <a:pt x="3876" y="70"/>
                    <a:pt x="3881" y="73"/>
                    <a:pt x="3882" y="78"/>
                  </a:cubicBezTo>
                  <a:cubicBezTo>
                    <a:pt x="3883" y="84"/>
                    <a:pt x="3880" y="89"/>
                    <a:pt x="3874" y="90"/>
                  </a:cubicBezTo>
                  <a:close/>
                  <a:moveTo>
                    <a:pt x="3410" y="207"/>
                  </a:moveTo>
                  <a:lnTo>
                    <a:pt x="3318" y="235"/>
                  </a:lnTo>
                  <a:lnTo>
                    <a:pt x="3132" y="305"/>
                  </a:lnTo>
                  <a:lnTo>
                    <a:pt x="3129" y="306"/>
                  </a:lnTo>
                  <a:cubicBezTo>
                    <a:pt x="3123" y="309"/>
                    <a:pt x="3118" y="306"/>
                    <a:pt x="3115" y="301"/>
                  </a:cubicBezTo>
                  <a:cubicBezTo>
                    <a:pt x="3113" y="296"/>
                    <a:pt x="3115" y="290"/>
                    <a:pt x="3120" y="288"/>
                  </a:cubicBezTo>
                  <a:lnTo>
                    <a:pt x="3125" y="286"/>
                  </a:lnTo>
                  <a:lnTo>
                    <a:pt x="3313" y="216"/>
                  </a:lnTo>
                  <a:lnTo>
                    <a:pt x="3404" y="187"/>
                  </a:lnTo>
                  <a:cubicBezTo>
                    <a:pt x="3409" y="186"/>
                    <a:pt x="3415" y="189"/>
                    <a:pt x="3417" y="194"/>
                  </a:cubicBezTo>
                  <a:cubicBezTo>
                    <a:pt x="3418" y="199"/>
                    <a:pt x="3415" y="205"/>
                    <a:pt x="3410" y="207"/>
                  </a:cubicBezTo>
                  <a:close/>
                  <a:moveTo>
                    <a:pt x="2964" y="379"/>
                  </a:moveTo>
                  <a:lnTo>
                    <a:pt x="2952" y="384"/>
                  </a:lnTo>
                  <a:lnTo>
                    <a:pt x="2782" y="472"/>
                  </a:lnTo>
                  <a:lnTo>
                    <a:pt x="2702" y="522"/>
                  </a:lnTo>
                  <a:cubicBezTo>
                    <a:pt x="2697" y="525"/>
                    <a:pt x="2691" y="523"/>
                    <a:pt x="2688" y="519"/>
                  </a:cubicBezTo>
                  <a:cubicBezTo>
                    <a:pt x="2685" y="514"/>
                    <a:pt x="2687" y="508"/>
                    <a:pt x="2691" y="505"/>
                  </a:cubicBezTo>
                  <a:lnTo>
                    <a:pt x="2773" y="455"/>
                  </a:lnTo>
                  <a:lnTo>
                    <a:pt x="2944" y="365"/>
                  </a:lnTo>
                  <a:lnTo>
                    <a:pt x="2956" y="360"/>
                  </a:lnTo>
                  <a:cubicBezTo>
                    <a:pt x="2961" y="358"/>
                    <a:pt x="2967" y="360"/>
                    <a:pt x="2969" y="366"/>
                  </a:cubicBezTo>
                  <a:cubicBezTo>
                    <a:pt x="2971" y="371"/>
                    <a:pt x="2969" y="376"/>
                    <a:pt x="2964" y="379"/>
                  </a:cubicBezTo>
                  <a:close/>
                  <a:moveTo>
                    <a:pt x="2553" y="621"/>
                  </a:moveTo>
                  <a:lnTo>
                    <a:pt x="2477" y="677"/>
                  </a:lnTo>
                  <a:lnTo>
                    <a:pt x="2345" y="792"/>
                  </a:lnTo>
                  <a:lnTo>
                    <a:pt x="2325" y="813"/>
                  </a:lnTo>
                  <a:cubicBezTo>
                    <a:pt x="2322" y="817"/>
                    <a:pt x="2315" y="817"/>
                    <a:pt x="2311" y="814"/>
                  </a:cubicBezTo>
                  <a:cubicBezTo>
                    <a:pt x="2307" y="810"/>
                    <a:pt x="2307" y="804"/>
                    <a:pt x="2311" y="800"/>
                  </a:cubicBezTo>
                  <a:lnTo>
                    <a:pt x="2332" y="777"/>
                  </a:lnTo>
                  <a:lnTo>
                    <a:pt x="2466" y="660"/>
                  </a:lnTo>
                  <a:lnTo>
                    <a:pt x="2541" y="605"/>
                  </a:lnTo>
                  <a:cubicBezTo>
                    <a:pt x="2546" y="602"/>
                    <a:pt x="2552" y="603"/>
                    <a:pt x="2555" y="608"/>
                  </a:cubicBezTo>
                  <a:cubicBezTo>
                    <a:pt x="2558" y="612"/>
                    <a:pt x="2557" y="618"/>
                    <a:pt x="2553" y="621"/>
                  </a:cubicBezTo>
                  <a:close/>
                  <a:moveTo>
                    <a:pt x="2207" y="947"/>
                  </a:moveTo>
                  <a:lnTo>
                    <a:pt x="2132" y="1049"/>
                  </a:lnTo>
                  <a:lnTo>
                    <a:pt x="2054" y="1191"/>
                  </a:lnTo>
                  <a:lnTo>
                    <a:pt x="2051" y="1199"/>
                  </a:lnTo>
                  <a:cubicBezTo>
                    <a:pt x="2049" y="1204"/>
                    <a:pt x="2043" y="1207"/>
                    <a:pt x="2038" y="1205"/>
                  </a:cubicBezTo>
                  <a:cubicBezTo>
                    <a:pt x="2033" y="1203"/>
                    <a:pt x="2031" y="1197"/>
                    <a:pt x="2033" y="1192"/>
                  </a:cubicBezTo>
                  <a:lnTo>
                    <a:pt x="2037" y="1182"/>
                  </a:lnTo>
                  <a:lnTo>
                    <a:pt x="2115" y="1038"/>
                  </a:lnTo>
                  <a:lnTo>
                    <a:pt x="2191" y="935"/>
                  </a:lnTo>
                  <a:cubicBezTo>
                    <a:pt x="2194" y="931"/>
                    <a:pt x="2201" y="930"/>
                    <a:pt x="2205" y="933"/>
                  </a:cubicBezTo>
                  <a:cubicBezTo>
                    <a:pt x="2209" y="936"/>
                    <a:pt x="2210" y="943"/>
                    <a:pt x="2207" y="947"/>
                  </a:cubicBezTo>
                  <a:close/>
                  <a:moveTo>
                    <a:pt x="1963" y="1354"/>
                  </a:moveTo>
                  <a:lnTo>
                    <a:pt x="1884" y="1373"/>
                  </a:lnTo>
                  <a:lnTo>
                    <a:pt x="1788" y="1408"/>
                  </a:lnTo>
                  <a:lnTo>
                    <a:pt x="1702" y="1451"/>
                  </a:lnTo>
                  <a:lnTo>
                    <a:pt x="1688" y="1461"/>
                  </a:lnTo>
                  <a:cubicBezTo>
                    <a:pt x="1683" y="1464"/>
                    <a:pt x="1677" y="1463"/>
                    <a:pt x="1674" y="1458"/>
                  </a:cubicBezTo>
                  <a:cubicBezTo>
                    <a:pt x="1671" y="1454"/>
                    <a:pt x="1672" y="1447"/>
                    <a:pt x="1677" y="1444"/>
                  </a:cubicBezTo>
                  <a:lnTo>
                    <a:pt x="1693" y="1434"/>
                  </a:lnTo>
                  <a:lnTo>
                    <a:pt x="1781" y="1389"/>
                  </a:lnTo>
                  <a:lnTo>
                    <a:pt x="1879" y="1354"/>
                  </a:lnTo>
                  <a:lnTo>
                    <a:pt x="1958" y="1334"/>
                  </a:lnTo>
                  <a:cubicBezTo>
                    <a:pt x="1963" y="1333"/>
                    <a:pt x="1969" y="1336"/>
                    <a:pt x="1970" y="1342"/>
                  </a:cubicBezTo>
                  <a:cubicBezTo>
                    <a:pt x="1971" y="1347"/>
                    <a:pt x="1968" y="1353"/>
                    <a:pt x="1963" y="1354"/>
                  </a:cubicBezTo>
                  <a:close/>
                  <a:moveTo>
                    <a:pt x="1548" y="1570"/>
                  </a:moveTo>
                  <a:lnTo>
                    <a:pt x="1495" y="1625"/>
                  </a:lnTo>
                  <a:lnTo>
                    <a:pt x="1441" y="1696"/>
                  </a:lnTo>
                  <a:lnTo>
                    <a:pt x="1396" y="1774"/>
                  </a:lnTo>
                  <a:cubicBezTo>
                    <a:pt x="1394" y="1777"/>
                    <a:pt x="1391" y="1779"/>
                    <a:pt x="1387" y="1778"/>
                  </a:cubicBezTo>
                  <a:lnTo>
                    <a:pt x="1344" y="1776"/>
                  </a:lnTo>
                  <a:cubicBezTo>
                    <a:pt x="1339" y="1776"/>
                    <a:pt x="1335" y="1771"/>
                    <a:pt x="1335" y="1765"/>
                  </a:cubicBezTo>
                  <a:cubicBezTo>
                    <a:pt x="1335" y="1760"/>
                    <a:pt x="1340" y="1756"/>
                    <a:pt x="1345" y="1756"/>
                  </a:cubicBezTo>
                  <a:lnTo>
                    <a:pt x="1388" y="1758"/>
                  </a:lnTo>
                  <a:lnTo>
                    <a:pt x="1379" y="1763"/>
                  </a:lnTo>
                  <a:lnTo>
                    <a:pt x="1425" y="1684"/>
                  </a:lnTo>
                  <a:lnTo>
                    <a:pt x="1480" y="1612"/>
                  </a:lnTo>
                  <a:lnTo>
                    <a:pt x="1533" y="1556"/>
                  </a:lnTo>
                  <a:cubicBezTo>
                    <a:pt x="1537" y="1552"/>
                    <a:pt x="1543" y="1552"/>
                    <a:pt x="1547" y="1556"/>
                  </a:cubicBezTo>
                  <a:cubicBezTo>
                    <a:pt x="1551" y="1560"/>
                    <a:pt x="1551" y="1566"/>
                    <a:pt x="1548" y="1570"/>
                  </a:cubicBezTo>
                  <a:close/>
                  <a:moveTo>
                    <a:pt x="1166" y="1774"/>
                  </a:moveTo>
                  <a:lnTo>
                    <a:pt x="1121" y="1776"/>
                  </a:lnTo>
                  <a:lnTo>
                    <a:pt x="1000" y="1793"/>
                  </a:lnTo>
                  <a:lnTo>
                    <a:pt x="884" y="1820"/>
                  </a:lnTo>
                  <a:lnTo>
                    <a:pt x="873" y="1824"/>
                  </a:lnTo>
                  <a:cubicBezTo>
                    <a:pt x="868" y="1826"/>
                    <a:pt x="862" y="1823"/>
                    <a:pt x="861" y="1818"/>
                  </a:cubicBezTo>
                  <a:cubicBezTo>
                    <a:pt x="859" y="1812"/>
                    <a:pt x="862" y="1807"/>
                    <a:pt x="867" y="1805"/>
                  </a:cubicBezTo>
                  <a:lnTo>
                    <a:pt x="879" y="1801"/>
                  </a:lnTo>
                  <a:lnTo>
                    <a:pt x="997" y="1774"/>
                  </a:lnTo>
                  <a:lnTo>
                    <a:pt x="1120" y="1756"/>
                  </a:lnTo>
                  <a:lnTo>
                    <a:pt x="1165" y="1754"/>
                  </a:lnTo>
                  <a:cubicBezTo>
                    <a:pt x="1170" y="1754"/>
                    <a:pt x="1175" y="1758"/>
                    <a:pt x="1175" y="1764"/>
                  </a:cubicBezTo>
                  <a:cubicBezTo>
                    <a:pt x="1175" y="1769"/>
                    <a:pt x="1171" y="1774"/>
                    <a:pt x="1166" y="1774"/>
                  </a:cubicBezTo>
                  <a:close/>
                  <a:moveTo>
                    <a:pt x="706" y="1887"/>
                  </a:moveTo>
                  <a:lnTo>
                    <a:pt x="666" y="1904"/>
                  </a:lnTo>
                  <a:lnTo>
                    <a:pt x="567" y="1959"/>
                  </a:lnTo>
                  <a:lnTo>
                    <a:pt x="475" y="2023"/>
                  </a:lnTo>
                  <a:lnTo>
                    <a:pt x="453" y="2041"/>
                  </a:lnTo>
                  <a:cubicBezTo>
                    <a:pt x="449" y="2045"/>
                    <a:pt x="442" y="2044"/>
                    <a:pt x="439" y="2040"/>
                  </a:cubicBezTo>
                  <a:cubicBezTo>
                    <a:pt x="435" y="2036"/>
                    <a:pt x="436" y="2029"/>
                    <a:pt x="440" y="2026"/>
                  </a:cubicBezTo>
                  <a:lnTo>
                    <a:pt x="464" y="2006"/>
                  </a:lnTo>
                  <a:lnTo>
                    <a:pt x="558" y="1942"/>
                  </a:lnTo>
                  <a:lnTo>
                    <a:pt x="659" y="1885"/>
                  </a:lnTo>
                  <a:lnTo>
                    <a:pt x="698" y="1868"/>
                  </a:lnTo>
                  <a:cubicBezTo>
                    <a:pt x="703" y="1866"/>
                    <a:pt x="709" y="1869"/>
                    <a:pt x="711" y="1874"/>
                  </a:cubicBezTo>
                  <a:cubicBezTo>
                    <a:pt x="713" y="1879"/>
                    <a:pt x="711" y="1885"/>
                    <a:pt x="706" y="1887"/>
                  </a:cubicBezTo>
                  <a:close/>
                  <a:moveTo>
                    <a:pt x="321" y="2162"/>
                  </a:moveTo>
                  <a:lnTo>
                    <a:pt x="311" y="2173"/>
                  </a:lnTo>
                  <a:lnTo>
                    <a:pt x="241" y="2258"/>
                  </a:lnTo>
                  <a:lnTo>
                    <a:pt x="180" y="2349"/>
                  </a:lnTo>
                  <a:lnTo>
                    <a:pt x="150" y="2404"/>
                  </a:lnTo>
                  <a:cubicBezTo>
                    <a:pt x="147" y="2409"/>
                    <a:pt x="141" y="2411"/>
                    <a:pt x="136" y="2408"/>
                  </a:cubicBezTo>
                  <a:cubicBezTo>
                    <a:pt x="131" y="2405"/>
                    <a:pt x="130" y="2399"/>
                    <a:pt x="132" y="2394"/>
                  </a:cubicBezTo>
                  <a:lnTo>
                    <a:pt x="163" y="2338"/>
                  </a:lnTo>
                  <a:lnTo>
                    <a:pt x="226" y="2245"/>
                  </a:lnTo>
                  <a:lnTo>
                    <a:pt x="296" y="2158"/>
                  </a:lnTo>
                  <a:lnTo>
                    <a:pt x="307" y="2148"/>
                  </a:lnTo>
                  <a:cubicBezTo>
                    <a:pt x="311" y="2144"/>
                    <a:pt x="317" y="2144"/>
                    <a:pt x="321" y="2148"/>
                  </a:cubicBezTo>
                  <a:cubicBezTo>
                    <a:pt x="325" y="2152"/>
                    <a:pt x="325" y="2158"/>
                    <a:pt x="321" y="2162"/>
                  </a:cubicBezTo>
                  <a:close/>
                  <a:moveTo>
                    <a:pt x="78" y="2567"/>
                  </a:moveTo>
                  <a:lnTo>
                    <a:pt x="52" y="2652"/>
                  </a:lnTo>
                  <a:lnTo>
                    <a:pt x="29" y="2762"/>
                  </a:lnTo>
                  <a:lnTo>
                    <a:pt x="20" y="2858"/>
                  </a:lnTo>
                  <a:cubicBezTo>
                    <a:pt x="19" y="2863"/>
                    <a:pt x="15" y="2867"/>
                    <a:pt x="9" y="2867"/>
                  </a:cubicBezTo>
                  <a:cubicBezTo>
                    <a:pt x="4" y="2866"/>
                    <a:pt x="0" y="2861"/>
                    <a:pt x="0" y="2856"/>
                  </a:cubicBezTo>
                  <a:lnTo>
                    <a:pt x="10" y="2757"/>
                  </a:lnTo>
                  <a:lnTo>
                    <a:pt x="33" y="2647"/>
                  </a:lnTo>
                  <a:lnTo>
                    <a:pt x="59" y="2561"/>
                  </a:lnTo>
                  <a:cubicBezTo>
                    <a:pt x="61" y="2555"/>
                    <a:pt x="67" y="2552"/>
                    <a:pt x="72" y="2554"/>
                  </a:cubicBezTo>
                  <a:cubicBezTo>
                    <a:pt x="77" y="2556"/>
                    <a:pt x="80" y="2561"/>
                    <a:pt x="78" y="2567"/>
                  </a:cubicBezTo>
                  <a:close/>
                  <a:moveTo>
                    <a:pt x="20" y="3036"/>
                  </a:moveTo>
                  <a:lnTo>
                    <a:pt x="32" y="3148"/>
                  </a:lnTo>
                  <a:lnTo>
                    <a:pt x="59" y="3269"/>
                  </a:lnTo>
                  <a:lnTo>
                    <a:pt x="80" y="3326"/>
                  </a:lnTo>
                  <a:cubicBezTo>
                    <a:pt x="82" y="3331"/>
                    <a:pt x="79" y="3337"/>
                    <a:pt x="74" y="3339"/>
                  </a:cubicBezTo>
                  <a:cubicBezTo>
                    <a:pt x="69" y="3341"/>
                    <a:pt x="63" y="3338"/>
                    <a:pt x="61" y="3333"/>
                  </a:cubicBezTo>
                  <a:lnTo>
                    <a:pt x="40" y="3274"/>
                  </a:lnTo>
                  <a:lnTo>
                    <a:pt x="13" y="3151"/>
                  </a:lnTo>
                  <a:lnTo>
                    <a:pt x="1" y="3038"/>
                  </a:lnTo>
                  <a:cubicBezTo>
                    <a:pt x="0" y="3032"/>
                    <a:pt x="4" y="3027"/>
                    <a:pt x="9" y="3027"/>
                  </a:cubicBezTo>
                  <a:cubicBezTo>
                    <a:pt x="15" y="3026"/>
                    <a:pt x="20" y="3030"/>
                    <a:pt x="20" y="3036"/>
                  </a:cubicBezTo>
                  <a:close/>
                  <a:moveTo>
                    <a:pt x="155" y="3487"/>
                  </a:moveTo>
                  <a:lnTo>
                    <a:pt x="211" y="3570"/>
                  </a:lnTo>
                  <a:lnTo>
                    <a:pt x="283" y="3650"/>
                  </a:lnTo>
                  <a:lnTo>
                    <a:pt x="350" y="3709"/>
                  </a:lnTo>
                  <a:cubicBezTo>
                    <a:pt x="354" y="3713"/>
                    <a:pt x="354" y="3719"/>
                    <a:pt x="351" y="3723"/>
                  </a:cubicBezTo>
                  <a:cubicBezTo>
                    <a:pt x="347" y="3727"/>
                    <a:pt x="341" y="3728"/>
                    <a:pt x="336" y="3724"/>
                  </a:cubicBezTo>
                  <a:lnTo>
                    <a:pt x="268" y="3663"/>
                  </a:lnTo>
                  <a:lnTo>
                    <a:pt x="194" y="3581"/>
                  </a:lnTo>
                  <a:lnTo>
                    <a:pt x="138" y="3498"/>
                  </a:lnTo>
                  <a:cubicBezTo>
                    <a:pt x="135" y="3493"/>
                    <a:pt x="136" y="3487"/>
                    <a:pt x="141" y="3484"/>
                  </a:cubicBezTo>
                  <a:cubicBezTo>
                    <a:pt x="145" y="3481"/>
                    <a:pt x="152" y="3482"/>
                    <a:pt x="155" y="3487"/>
                  </a:cubicBezTo>
                  <a:close/>
                  <a:moveTo>
                    <a:pt x="498" y="3807"/>
                  </a:moveTo>
                  <a:lnTo>
                    <a:pt x="549" y="3835"/>
                  </a:lnTo>
                  <a:lnTo>
                    <a:pt x="652" y="3879"/>
                  </a:lnTo>
                  <a:lnTo>
                    <a:pt x="763" y="3915"/>
                  </a:lnTo>
                  <a:lnTo>
                    <a:pt x="773" y="3917"/>
                  </a:lnTo>
                  <a:cubicBezTo>
                    <a:pt x="778" y="3919"/>
                    <a:pt x="782" y="3924"/>
                    <a:pt x="780" y="3929"/>
                  </a:cubicBezTo>
                  <a:cubicBezTo>
                    <a:pt x="779" y="3935"/>
                    <a:pt x="774" y="3938"/>
                    <a:pt x="768" y="3937"/>
                  </a:cubicBezTo>
                  <a:lnTo>
                    <a:pt x="756" y="3934"/>
                  </a:lnTo>
                  <a:lnTo>
                    <a:pt x="644" y="3898"/>
                  </a:lnTo>
                  <a:lnTo>
                    <a:pt x="540" y="3852"/>
                  </a:lnTo>
                  <a:lnTo>
                    <a:pt x="488" y="3824"/>
                  </a:lnTo>
                  <a:cubicBezTo>
                    <a:pt x="483" y="3822"/>
                    <a:pt x="481" y="3816"/>
                    <a:pt x="484" y="3811"/>
                  </a:cubicBezTo>
                  <a:cubicBezTo>
                    <a:pt x="487" y="3806"/>
                    <a:pt x="493" y="3804"/>
                    <a:pt x="498" y="3807"/>
                  </a:cubicBezTo>
                  <a:close/>
                  <a:moveTo>
                    <a:pt x="948" y="3953"/>
                  </a:moveTo>
                  <a:lnTo>
                    <a:pt x="997" y="3962"/>
                  </a:lnTo>
                  <a:lnTo>
                    <a:pt x="1120" y="3973"/>
                  </a:lnTo>
                  <a:lnTo>
                    <a:pt x="1246" y="3976"/>
                  </a:lnTo>
                  <a:cubicBezTo>
                    <a:pt x="1251" y="3977"/>
                    <a:pt x="1256" y="3981"/>
                    <a:pt x="1256" y="3987"/>
                  </a:cubicBezTo>
                  <a:cubicBezTo>
                    <a:pt x="1255" y="3992"/>
                    <a:pt x="1251" y="3997"/>
                    <a:pt x="1245" y="3996"/>
                  </a:cubicBezTo>
                  <a:lnTo>
                    <a:pt x="1119" y="3992"/>
                  </a:lnTo>
                  <a:lnTo>
                    <a:pt x="994" y="3981"/>
                  </a:lnTo>
                  <a:lnTo>
                    <a:pt x="945" y="3973"/>
                  </a:lnTo>
                  <a:cubicBezTo>
                    <a:pt x="940" y="3972"/>
                    <a:pt x="936" y="3967"/>
                    <a:pt x="937" y="3962"/>
                  </a:cubicBezTo>
                  <a:cubicBezTo>
                    <a:pt x="938" y="3956"/>
                    <a:pt x="943" y="3953"/>
                    <a:pt x="948" y="3953"/>
                  </a:cubicBezTo>
                  <a:close/>
                  <a:moveTo>
                    <a:pt x="1423" y="3963"/>
                  </a:moveTo>
                  <a:lnTo>
                    <a:pt x="1529" y="3947"/>
                  </a:lnTo>
                  <a:cubicBezTo>
                    <a:pt x="1531" y="3946"/>
                    <a:pt x="1533" y="3947"/>
                    <a:pt x="1535" y="3948"/>
                  </a:cubicBezTo>
                  <a:lnTo>
                    <a:pt x="1649" y="4011"/>
                  </a:lnTo>
                  <a:lnTo>
                    <a:pt x="1648" y="4010"/>
                  </a:lnTo>
                  <a:lnTo>
                    <a:pt x="1707" y="4031"/>
                  </a:lnTo>
                  <a:cubicBezTo>
                    <a:pt x="1712" y="4033"/>
                    <a:pt x="1715" y="4039"/>
                    <a:pt x="1713" y="4044"/>
                  </a:cubicBezTo>
                  <a:cubicBezTo>
                    <a:pt x="1711" y="4049"/>
                    <a:pt x="1705" y="4052"/>
                    <a:pt x="1700" y="4050"/>
                  </a:cubicBezTo>
                  <a:lnTo>
                    <a:pt x="1641" y="4029"/>
                  </a:lnTo>
                  <a:cubicBezTo>
                    <a:pt x="1641" y="4029"/>
                    <a:pt x="1640" y="4028"/>
                    <a:pt x="1640" y="4028"/>
                  </a:cubicBezTo>
                  <a:lnTo>
                    <a:pt x="1526" y="3965"/>
                  </a:lnTo>
                  <a:lnTo>
                    <a:pt x="1532" y="3966"/>
                  </a:lnTo>
                  <a:lnTo>
                    <a:pt x="1426" y="3983"/>
                  </a:lnTo>
                  <a:cubicBezTo>
                    <a:pt x="1421" y="3984"/>
                    <a:pt x="1416" y="3980"/>
                    <a:pt x="1415" y="3975"/>
                  </a:cubicBezTo>
                  <a:cubicBezTo>
                    <a:pt x="1414" y="3969"/>
                    <a:pt x="1418" y="3964"/>
                    <a:pt x="1423" y="3963"/>
                  </a:cubicBezTo>
                  <a:close/>
                  <a:moveTo>
                    <a:pt x="1879" y="4078"/>
                  </a:moveTo>
                  <a:lnTo>
                    <a:pt x="1915" y="4086"/>
                  </a:lnTo>
                  <a:lnTo>
                    <a:pt x="1913" y="4085"/>
                  </a:lnTo>
                  <a:lnTo>
                    <a:pt x="2061" y="4095"/>
                  </a:lnTo>
                  <a:lnTo>
                    <a:pt x="2175" y="4088"/>
                  </a:lnTo>
                  <a:cubicBezTo>
                    <a:pt x="2180" y="4088"/>
                    <a:pt x="2185" y="4092"/>
                    <a:pt x="2186" y="4097"/>
                  </a:cubicBezTo>
                  <a:cubicBezTo>
                    <a:pt x="2186" y="4103"/>
                    <a:pt x="2182" y="4108"/>
                    <a:pt x="2176" y="4108"/>
                  </a:cubicBezTo>
                  <a:lnTo>
                    <a:pt x="2060" y="4115"/>
                  </a:lnTo>
                  <a:lnTo>
                    <a:pt x="1912" y="4105"/>
                  </a:lnTo>
                  <a:cubicBezTo>
                    <a:pt x="1911" y="4105"/>
                    <a:pt x="1911" y="4105"/>
                    <a:pt x="1910" y="4105"/>
                  </a:cubicBezTo>
                  <a:lnTo>
                    <a:pt x="1875" y="4098"/>
                  </a:lnTo>
                  <a:cubicBezTo>
                    <a:pt x="1869" y="4096"/>
                    <a:pt x="1866" y="4091"/>
                    <a:pt x="1867" y="4086"/>
                  </a:cubicBezTo>
                  <a:cubicBezTo>
                    <a:pt x="1868" y="4080"/>
                    <a:pt x="1874" y="4077"/>
                    <a:pt x="1879" y="4078"/>
                  </a:cubicBezTo>
                  <a:close/>
                  <a:moveTo>
                    <a:pt x="2349" y="4054"/>
                  </a:moveTo>
                  <a:lnTo>
                    <a:pt x="2446" y="4021"/>
                  </a:lnTo>
                  <a:lnTo>
                    <a:pt x="2554" y="3967"/>
                  </a:lnTo>
                  <a:cubicBezTo>
                    <a:pt x="2559" y="3964"/>
                    <a:pt x="2564" y="3966"/>
                    <a:pt x="2567" y="3970"/>
                  </a:cubicBezTo>
                  <a:lnTo>
                    <a:pt x="2607" y="4033"/>
                  </a:lnTo>
                  <a:cubicBezTo>
                    <a:pt x="2610" y="4038"/>
                    <a:pt x="2609" y="4044"/>
                    <a:pt x="2605" y="4047"/>
                  </a:cubicBezTo>
                  <a:cubicBezTo>
                    <a:pt x="2600" y="4050"/>
                    <a:pt x="2594" y="4048"/>
                    <a:pt x="2591" y="4044"/>
                  </a:cubicBezTo>
                  <a:lnTo>
                    <a:pt x="2550" y="3981"/>
                  </a:lnTo>
                  <a:lnTo>
                    <a:pt x="2563" y="3984"/>
                  </a:lnTo>
                  <a:lnTo>
                    <a:pt x="2453" y="4040"/>
                  </a:lnTo>
                  <a:lnTo>
                    <a:pt x="2355" y="4073"/>
                  </a:lnTo>
                  <a:cubicBezTo>
                    <a:pt x="2350" y="4075"/>
                    <a:pt x="2344" y="4072"/>
                    <a:pt x="2342" y="4067"/>
                  </a:cubicBezTo>
                  <a:cubicBezTo>
                    <a:pt x="2341" y="4062"/>
                    <a:pt x="2343" y="4056"/>
                    <a:pt x="2349" y="4054"/>
                  </a:cubicBezTo>
                  <a:close/>
                  <a:moveTo>
                    <a:pt x="2717" y="4173"/>
                  </a:moveTo>
                  <a:lnTo>
                    <a:pt x="2812" y="4277"/>
                  </a:lnTo>
                  <a:lnTo>
                    <a:pt x="2934" y="4377"/>
                  </a:lnTo>
                  <a:cubicBezTo>
                    <a:pt x="2938" y="4381"/>
                    <a:pt x="2939" y="4387"/>
                    <a:pt x="2935" y="4391"/>
                  </a:cubicBezTo>
                  <a:cubicBezTo>
                    <a:pt x="2932" y="4395"/>
                    <a:pt x="2926" y="4396"/>
                    <a:pt x="2921" y="4393"/>
                  </a:cubicBezTo>
                  <a:lnTo>
                    <a:pt x="2797" y="4290"/>
                  </a:lnTo>
                  <a:lnTo>
                    <a:pt x="2702" y="4187"/>
                  </a:lnTo>
                  <a:cubicBezTo>
                    <a:pt x="2698" y="4183"/>
                    <a:pt x="2699" y="4176"/>
                    <a:pt x="2703" y="4173"/>
                  </a:cubicBezTo>
                  <a:cubicBezTo>
                    <a:pt x="2707" y="4169"/>
                    <a:pt x="2713" y="4169"/>
                    <a:pt x="2717" y="4173"/>
                  </a:cubicBezTo>
                  <a:close/>
                  <a:moveTo>
                    <a:pt x="3083" y="4475"/>
                  </a:moveTo>
                  <a:lnTo>
                    <a:pt x="3143" y="4512"/>
                  </a:lnTo>
                  <a:lnTo>
                    <a:pt x="3236" y="4557"/>
                  </a:lnTo>
                  <a:lnTo>
                    <a:pt x="3333" y="4597"/>
                  </a:lnTo>
                  <a:lnTo>
                    <a:pt x="3351" y="4603"/>
                  </a:lnTo>
                  <a:cubicBezTo>
                    <a:pt x="3356" y="4605"/>
                    <a:pt x="3359" y="4611"/>
                    <a:pt x="3357" y="4616"/>
                  </a:cubicBezTo>
                  <a:cubicBezTo>
                    <a:pt x="3356" y="4621"/>
                    <a:pt x="3350" y="4624"/>
                    <a:pt x="3345" y="4622"/>
                  </a:cubicBezTo>
                  <a:lnTo>
                    <a:pt x="3326" y="4616"/>
                  </a:lnTo>
                  <a:lnTo>
                    <a:pt x="3227" y="4575"/>
                  </a:lnTo>
                  <a:lnTo>
                    <a:pt x="3132" y="4529"/>
                  </a:lnTo>
                  <a:lnTo>
                    <a:pt x="3072" y="4492"/>
                  </a:lnTo>
                  <a:cubicBezTo>
                    <a:pt x="3068" y="4489"/>
                    <a:pt x="3066" y="4483"/>
                    <a:pt x="3069" y="4479"/>
                  </a:cubicBezTo>
                  <a:cubicBezTo>
                    <a:pt x="3072" y="4474"/>
                    <a:pt x="3078" y="4472"/>
                    <a:pt x="3083" y="4475"/>
                  </a:cubicBezTo>
                  <a:close/>
                  <a:moveTo>
                    <a:pt x="3523" y="4653"/>
                  </a:moveTo>
                  <a:lnTo>
                    <a:pt x="3540" y="4658"/>
                  </a:lnTo>
                  <a:lnTo>
                    <a:pt x="3647" y="4678"/>
                  </a:lnTo>
                  <a:lnTo>
                    <a:pt x="3758" y="4691"/>
                  </a:lnTo>
                  <a:lnTo>
                    <a:pt x="3818" y="4693"/>
                  </a:lnTo>
                  <a:cubicBezTo>
                    <a:pt x="3823" y="4693"/>
                    <a:pt x="3828" y="4698"/>
                    <a:pt x="3827" y="4704"/>
                  </a:cubicBezTo>
                  <a:cubicBezTo>
                    <a:pt x="3827" y="4709"/>
                    <a:pt x="3822" y="4713"/>
                    <a:pt x="3817" y="4713"/>
                  </a:cubicBezTo>
                  <a:lnTo>
                    <a:pt x="3755" y="4710"/>
                  </a:lnTo>
                  <a:lnTo>
                    <a:pt x="3644" y="4697"/>
                  </a:lnTo>
                  <a:lnTo>
                    <a:pt x="3535" y="4677"/>
                  </a:lnTo>
                  <a:lnTo>
                    <a:pt x="3518" y="4673"/>
                  </a:lnTo>
                  <a:cubicBezTo>
                    <a:pt x="3513" y="4671"/>
                    <a:pt x="3509" y="4666"/>
                    <a:pt x="3511" y="4661"/>
                  </a:cubicBezTo>
                  <a:cubicBezTo>
                    <a:pt x="3512" y="4655"/>
                    <a:pt x="3518" y="4652"/>
                    <a:pt x="3523" y="4653"/>
                  </a:cubicBezTo>
                  <a:close/>
                  <a:moveTo>
                    <a:pt x="3997" y="4692"/>
                  </a:moveTo>
                  <a:lnTo>
                    <a:pt x="4106" y="4684"/>
                  </a:lnTo>
                  <a:lnTo>
                    <a:pt x="4220" y="4674"/>
                  </a:lnTo>
                  <a:lnTo>
                    <a:pt x="4294" y="4664"/>
                  </a:lnTo>
                  <a:cubicBezTo>
                    <a:pt x="4300" y="4663"/>
                    <a:pt x="4305" y="4667"/>
                    <a:pt x="4306" y="4672"/>
                  </a:cubicBezTo>
                  <a:cubicBezTo>
                    <a:pt x="4306" y="4678"/>
                    <a:pt x="4303" y="4683"/>
                    <a:pt x="4297" y="4683"/>
                  </a:cubicBezTo>
                  <a:lnTo>
                    <a:pt x="4221" y="4693"/>
                  </a:lnTo>
                  <a:lnTo>
                    <a:pt x="4107" y="4704"/>
                  </a:lnTo>
                  <a:lnTo>
                    <a:pt x="3998" y="4712"/>
                  </a:lnTo>
                  <a:cubicBezTo>
                    <a:pt x="3992" y="4712"/>
                    <a:pt x="3988" y="4708"/>
                    <a:pt x="3987" y="4702"/>
                  </a:cubicBezTo>
                  <a:cubicBezTo>
                    <a:pt x="3987" y="4697"/>
                    <a:pt x="3991" y="4692"/>
                    <a:pt x="3997" y="4692"/>
                  </a:cubicBezTo>
                  <a:close/>
                  <a:moveTo>
                    <a:pt x="4472" y="4637"/>
                  </a:moveTo>
                  <a:lnTo>
                    <a:pt x="4618" y="4609"/>
                  </a:lnTo>
                  <a:lnTo>
                    <a:pt x="4763" y="4569"/>
                  </a:lnTo>
                  <a:cubicBezTo>
                    <a:pt x="4768" y="4567"/>
                    <a:pt x="4774" y="4570"/>
                    <a:pt x="4775" y="4576"/>
                  </a:cubicBezTo>
                  <a:cubicBezTo>
                    <a:pt x="4777" y="4581"/>
                    <a:pt x="4774" y="4586"/>
                    <a:pt x="4768" y="4588"/>
                  </a:cubicBezTo>
                  <a:lnTo>
                    <a:pt x="4621" y="4628"/>
                  </a:lnTo>
                  <a:lnTo>
                    <a:pt x="4476" y="4657"/>
                  </a:lnTo>
                  <a:cubicBezTo>
                    <a:pt x="4470" y="4658"/>
                    <a:pt x="4465" y="4654"/>
                    <a:pt x="4464" y="4649"/>
                  </a:cubicBezTo>
                  <a:cubicBezTo>
                    <a:pt x="4463" y="4643"/>
                    <a:pt x="4466" y="4638"/>
                    <a:pt x="4472" y="4637"/>
                  </a:cubicBezTo>
                  <a:close/>
                  <a:moveTo>
                    <a:pt x="4931" y="4509"/>
                  </a:moveTo>
                  <a:lnTo>
                    <a:pt x="5058" y="4446"/>
                  </a:lnTo>
                  <a:lnTo>
                    <a:pt x="5169" y="4377"/>
                  </a:lnTo>
                  <a:lnTo>
                    <a:pt x="5188" y="4361"/>
                  </a:lnTo>
                  <a:cubicBezTo>
                    <a:pt x="5193" y="4358"/>
                    <a:pt x="5199" y="4359"/>
                    <a:pt x="5202" y="4363"/>
                  </a:cubicBezTo>
                  <a:cubicBezTo>
                    <a:pt x="5206" y="4367"/>
                    <a:pt x="5205" y="4373"/>
                    <a:pt x="5201" y="4377"/>
                  </a:cubicBezTo>
                  <a:lnTo>
                    <a:pt x="5180" y="4394"/>
                  </a:lnTo>
                  <a:lnTo>
                    <a:pt x="5067" y="4464"/>
                  </a:lnTo>
                  <a:lnTo>
                    <a:pt x="4940" y="4527"/>
                  </a:lnTo>
                  <a:cubicBezTo>
                    <a:pt x="4935" y="4530"/>
                    <a:pt x="4929" y="4528"/>
                    <a:pt x="4926" y="4523"/>
                  </a:cubicBezTo>
                  <a:cubicBezTo>
                    <a:pt x="4924" y="4518"/>
                    <a:pt x="4926" y="4512"/>
                    <a:pt x="4931" y="4509"/>
                  </a:cubicBezTo>
                  <a:close/>
                  <a:moveTo>
                    <a:pt x="5351" y="4289"/>
                  </a:moveTo>
                  <a:lnTo>
                    <a:pt x="5444" y="4276"/>
                  </a:lnTo>
                  <a:lnTo>
                    <a:pt x="5567" y="4255"/>
                  </a:lnTo>
                  <a:lnTo>
                    <a:pt x="5646" y="4239"/>
                  </a:lnTo>
                  <a:cubicBezTo>
                    <a:pt x="5652" y="4238"/>
                    <a:pt x="5657" y="4241"/>
                    <a:pt x="5658" y="4247"/>
                  </a:cubicBezTo>
                  <a:cubicBezTo>
                    <a:pt x="5659" y="4252"/>
                    <a:pt x="5656" y="4257"/>
                    <a:pt x="5650" y="4258"/>
                  </a:cubicBezTo>
                  <a:lnTo>
                    <a:pt x="5570" y="4274"/>
                  </a:lnTo>
                  <a:lnTo>
                    <a:pt x="5447" y="4295"/>
                  </a:lnTo>
                  <a:lnTo>
                    <a:pt x="5354" y="4309"/>
                  </a:lnTo>
                  <a:cubicBezTo>
                    <a:pt x="5349" y="4309"/>
                    <a:pt x="5343" y="4306"/>
                    <a:pt x="5343" y="4300"/>
                  </a:cubicBezTo>
                  <a:cubicBezTo>
                    <a:pt x="5342" y="4295"/>
                    <a:pt x="5346" y="4290"/>
                    <a:pt x="5351" y="4289"/>
                  </a:cubicBezTo>
                  <a:close/>
                  <a:moveTo>
                    <a:pt x="5820" y="4196"/>
                  </a:moveTo>
                  <a:lnTo>
                    <a:pt x="5884" y="4178"/>
                  </a:lnTo>
                  <a:lnTo>
                    <a:pt x="5971" y="4147"/>
                  </a:lnTo>
                  <a:lnTo>
                    <a:pt x="6052" y="4114"/>
                  </a:lnTo>
                  <a:lnTo>
                    <a:pt x="6099" y="4092"/>
                  </a:lnTo>
                  <a:cubicBezTo>
                    <a:pt x="6104" y="4089"/>
                    <a:pt x="6110" y="4091"/>
                    <a:pt x="6113" y="4096"/>
                  </a:cubicBezTo>
                  <a:cubicBezTo>
                    <a:pt x="6115" y="4101"/>
                    <a:pt x="6113" y="4107"/>
                    <a:pt x="6108" y="4110"/>
                  </a:cubicBezTo>
                  <a:lnTo>
                    <a:pt x="6059" y="4133"/>
                  </a:lnTo>
                  <a:lnTo>
                    <a:pt x="5978" y="4166"/>
                  </a:lnTo>
                  <a:lnTo>
                    <a:pt x="5889" y="4197"/>
                  </a:lnTo>
                  <a:lnTo>
                    <a:pt x="5826" y="4215"/>
                  </a:lnTo>
                  <a:cubicBezTo>
                    <a:pt x="5820" y="4217"/>
                    <a:pt x="5815" y="4214"/>
                    <a:pt x="5813" y="4208"/>
                  </a:cubicBezTo>
                  <a:cubicBezTo>
                    <a:pt x="5812" y="4203"/>
                    <a:pt x="5815" y="4197"/>
                    <a:pt x="5820" y="4196"/>
                  </a:cubicBezTo>
                  <a:close/>
                  <a:moveTo>
                    <a:pt x="6250" y="3999"/>
                  </a:moveTo>
                  <a:lnTo>
                    <a:pt x="6299" y="3958"/>
                  </a:lnTo>
                  <a:lnTo>
                    <a:pt x="6344" y="3912"/>
                  </a:lnTo>
                  <a:lnTo>
                    <a:pt x="6383" y="3864"/>
                  </a:lnTo>
                  <a:lnTo>
                    <a:pt x="6415" y="3814"/>
                  </a:lnTo>
                  <a:lnTo>
                    <a:pt x="6414" y="3815"/>
                  </a:lnTo>
                  <a:lnTo>
                    <a:pt x="6434" y="3772"/>
                  </a:lnTo>
                  <a:cubicBezTo>
                    <a:pt x="6436" y="3767"/>
                    <a:pt x="6442" y="3764"/>
                    <a:pt x="6447" y="3767"/>
                  </a:cubicBezTo>
                  <a:cubicBezTo>
                    <a:pt x="6452" y="3769"/>
                    <a:pt x="6454" y="3775"/>
                    <a:pt x="6452" y="3780"/>
                  </a:cubicBezTo>
                  <a:lnTo>
                    <a:pt x="6433" y="3824"/>
                  </a:lnTo>
                  <a:cubicBezTo>
                    <a:pt x="6432" y="3824"/>
                    <a:pt x="6432" y="3824"/>
                    <a:pt x="6432" y="3825"/>
                  </a:cubicBezTo>
                  <a:lnTo>
                    <a:pt x="6398" y="3877"/>
                  </a:lnTo>
                  <a:lnTo>
                    <a:pt x="6359" y="3927"/>
                  </a:lnTo>
                  <a:lnTo>
                    <a:pt x="6312" y="3973"/>
                  </a:lnTo>
                  <a:lnTo>
                    <a:pt x="6263" y="4014"/>
                  </a:lnTo>
                  <a:cubicBezTo>
                    <a:pt x="6259" y="4018"/>
                    <a:pt x="6253" y="4017"/>
                    <a:pt x="6249" y="4013"/>
                  </a:cubicBezTo>
                  <a:cubicBezTo>
                    <a:pt x="6246" y="4009"/>
                    <a:pt x="6246" y="4003"/>
                    <a:pt x="6250" y="3999"/>
                  </a:cubicBezTo>
                  <a:close/>
                  <a:moveTo>
                    <a:pt x="6578" y="3698"/>
                  </a:moveTo>
                  <a:lnTo>
                    <a:pt x="6707" y="3695"/>
                  </a:lnTo>
                  <a:lnTo>
                    <a:pt x="6878" y="3685"/>
                  </a:lnTo>
                  <a:cubicBezTo>
                    <a:pt x="6883" y="3684"/>
                    <a:pt x="6888" y="3688"/>
                    <a:pt x="6888" y="3694"/>
                  </a:cubicBezTo>
                  <a:cubicBezTo>
                    <a:pt x="6889" y="3699"/>
                    <a:pt x="6884" y="3704"/>
                    <a:pt x="6879" y="3704"/>
                  </a:cubicBezTo>
                  <a:lnTo>
                    <a:pt x="6708" y="3715"/>
                  </a:lnTo>
                  <a:lnTo>
                    <a:pt x="6579" y="3718"/>
                  </a:lnTo>
                  <a:cubicBezTo>
                    <a:pt x="6573" y="3718"/>
                    <a:pt x="6569" y="3713"/>
                    <a:pt x="6569" y="3708"/>
                  </a:cubicBezTo>
                  <a:cubicBezTo>
                    <a:pt x="6568" y="3702"/>
                    <a:pt x="6573" y="3698"/>
                    <a:pt x="6578" y="3698"/>
                  </a:cubicBezTo>
                  <a:close/>
                  <a:moveTo>
                    <a:pt x="7055" y="3664"/>
                  </a:moveTo>
                  <a:lnTo>
                    <a:pt x="7201" y="3640"/>
                  </a:lnTo>
                  <a:lnTo>
                    <a:pt x="7349" y="3605"/>
                  </a:lnTo>
                  <a:cubicBezTo>
                    <a:pt x="7354" y="3604"/>
                    <a:pt x="7359" y="3607"/>
                    <a:pt x="7361" y="3613"/>
                  </a:cubicBezTo>
                  <a:cubicBezTo>
                    <a:pt x="7362" y="3618"/>
                    <a:pt x="7359" y="3623"/>
                    <a:pt x="7353" y="3625"/>
                  </a:cubicBezTo>
                  <a:lnTo>
                    <a:pt x="7204" y="3659"/>
                  </a:lnTo>
                  <a:lnTo>
                    <a:pt x="7059" y="3684"/>
                  </a:lnTo>
                  <a:cubicBezTo>
                    <a:pt x="7053" y="3685"/>
                    <a:pt x="7048" y="3681"/>
                    <a:pt x="7047" y="3676"/>
                  </a:cubicBezTo>
                  <a:cubicBezTo>
                    <a:pt x="7046" y="3671"/>
                    <a:pt x="7050" y="3665"/>
                    <a:pt x="7055" y="3664"/>
                  </a:cubicBezTo>
                  <a:close/>
                  <a:moveTo>
                    <a:pt x="7518" y="3549"/>
                  </a:moveTo>
                  <a:lnTo>
                    <a:pt x="7624" y="3504"/>
                  </a:lnTo>
                  <a:lnTo>
                    <a:pt x="7745" y="3439"/>
                  </a:lnTo>
                  <a:lnTo>
                    <a:pt x="7782" y="3413"/>
                  </a:lnTo>
                  <a:cubicBezTo>
                    <a:pt x="7787" y="3410"/>
                    <a:pt x="7793" y="3411"/>
                    <a:pt x="7796" y="3416"/>
                  </a:cubicBezTo>
                  <a:cubicBezTo>
                    <a:pt x="7799" y="3420"/>
                    <a:pt x="7798" y="3426"/>
                    <a:pt x="7793" y="3429"/>
                  </a:cubicBezTo>
                  <a:lnTo>
                    <a:pt x="7754" y="3456"/>
                  </a:lnTo>
                  <a:lnTo>
                    <a:pt x="7631" y="3523"/>
                  </a:lnTo>
                  <a:lnTo>
                    <a:pt x="7526" y="3568"/>
                  </a:lnTo>
                  <a:cubicBezTo>
                    <a:pt x="7521" y="3570"/>
                    <a:pt x="7515" y="3567"/>
                    <a:pt x="7512" y="3562"/>
                  </a:cubicBezTo>
                  <a:cubicBezTo>
                    <a:pt x="7510" y="3557"/>
                    <a:pt x="7513" y="3551"/>
                    <a:pt x="7518" y="3549"/>
                  </a:cubicBezTo>
                  <a:close/>
                  <a:moveTo>
                    <a:pt x="7922" y="3302"/>
                  </a:moveTo>
                  <a:lnTo>
                    <a:pt x="7954" y="3273"/>
                  </a:lnTo>
                  <a:lnTo>
                    <a:pt x="8039" y="3172"/>
                  </a:lnTo>
                  <a:lnTo>
                    <a:pt x="8104" y="3069"/>
                  </a:lnTo>
                  <a:cubicBezTo>
                    <a:pt x="8107" y="3064"/>
                    <a:pt x="8113" y="3063"/>
                    <a:pt x="8118" y="3066"/>
                  </a:cubicBezTo>
                  <a:cubicBezTo>
                    <a:pt x="8123" y="3069"/>
                    <a:pt x="8124" y="3075"/>
                    <a:pt x="8121" y="3080"/>
                  </a:cubicBezTo>
                  <a:lnTo>
                    <a:pt x="8054" y="3185"/>
                  </a:lnTo>
                  <a:lnTo>
                    <a:pt x="7967" y="3288"/>
                  </a:lnTo>
                  <a:lnTo>
                    <a:pt x="7935" y="3317"/>
                  </a:lnTo>
                  <a:cubicBezTo>
                    <a:pt x="7931" y="3321"/>
                    <a:pt x="7925" y="3320"/>
                    <a:pt x="7921" y="3316"/>
                  </a:cubicBezTo>
                  <a:cubicBezTo>
                    <a:pt x="7917" y="3312"/>
                    <a:pt x="7918" y="3306"/>
                    <a:pt x="7922" y="3302"/>
                  </a:cubicBezTo>
                  <a:close/>
                  <a:moveTo>
                    <a:pt x="8175" y="2907"/>
                  </a:moveTo>
                  <a:lnTo>
                    <a:pt x="8210" y="2787"/>
                  </a:lnTo>
                  <a:lnTo>
                    <a:pt x="8236" y="2630"/>
                  </a:lnTo>
                  <a:lnTo>
                    <a:pt x="8236" y="2616"/>
                  </a:lnTo>
                  <a:cubicBezTo>
                    <a:pt x="8237" y="2611"/>
                    <a:pt x="8241" y="2607"/>
                    <a:pt x="8247" y="2607"/>
                  </a:cubicBezTo>
                  <a:cubicBezTo>
                    <a:pt x="8252" y="2607"/>
                    <a:pt x="8256" y="2612"/>
                    <a:pt x="8256" y="2617"/>
                  </a:cubicBezTo>
                  <a:lnTo>
                    <a:pt x="8255" y="2633"/>
                  </a:lnTo>
                  <a:lnTo>
                    <a:pt x="8229" y="2792"/>
                  </a:lnTo>
                  <a:lnTo>
                    <a:pt x="8194" y="2913"/>
                  </a:lnTo>
                  <a:cubicBezTo>
                    <a:pt x="8192" y="2918"/>
                    <a:pt x="8187" y="2921"/>
                    <a:pt x="8182" y="2919"/>
                  </a:cubicBezTo>
                  <a:cubicBezTo>
                    <a:pt x="8176" y="2918"/>
                    <a:pt x="8173" y="2912"/>
                    <a:pt x="8175" y="2907"/>
                  </a:cubicBezTo>
                  <a:close/>
                  <a:moveTo>
                    <a:pt x="8244" y="2438"/>
                  </a:moveTo>
                  <a:lnTo>
                    <a:pt x="8239" y="2357"/>
                  </a:lnTo>
                  <a:lnTo>
                    <a:pt x="8223" y="2259"/>
                  </a:lnTo>
                  <a:lnTo>
                    <a:pt x="8197" y="2165"/>
                  </a:lnTo>
                  <a:lnTo>
                    <a:pt x="8190" y="2147"/>
                  </a:lnTo>
                  <a:cubicBezTo>
                    <a:pt x="8188" y="2142"/>
                    <a:pt x="8190" y="2136"/>
                    <a:pt x="8195" y="2134"/>
                  </a:cubicBezTo>
                  <a:cubicBezTo>
                    <a:pt x="8200" y="2132"/>
                    <a:pt x="8206" y="2135"/>
                    <a:pt x="8208" y="2140"/>
                  </a:cubicBezTo>
                  <a:lnTo>
                    <a:pt x="8216" y="2160"/>
                  </a:lnTo>
                  <a:lnTo>
                    <a:pt x="8242" y="2256"/>
                  </a:lnTo>
                  <a:lnTo>
                    <a:pt x="8259" y="2356"/>
                  </a:lnTo>
                  <a:lnTo>
                    <a:pt x="8263" y="2437"/>
                  </a:lnTo>
                  <a:cubicBezTo>
                    <a:pt x="8264" y="2442"/>
                    <a:pt x="8260" y="2447"/>
                    <a:pt x="8254" y="2447"/>
                  </a:cubicBezTo>
                  <a:cubicBezTo>
                    <a:pt x="8248" y="2447"/>
                    <a:pt x="8244" y="2443"/>
                    <a:pt x="8244" y="2438"/>
                  </a:cubicBezTo>
                  <a:close/>
                  <a:moveTo>
                    <a:pt x="8116" y="1984"/>
                  </a:moveTo>
                  <a:lnTo>
                    <a:pt x="8116" y="1984"/>
                  </a:lnTo>
                  <a:lnTo>
                    <a:pt x="8061" y="1899"/>
                  </a:lnTo>
                  <a:lnTo>
                    <a:pt x="7998" y="1817"/>
                  </a:lnTo>
                  <a:lnTo>
                    <a:pt x="7936" y="1749"/>
                  </a:lnTo>
                  <a:cubicBezTo>
                    <a:pt x="7932" y="1745"/>
                    <a:pt x="7932" y="1738"/>
                    <a:pt x="7936" y="1735"/>
                  </a:cubicBezTo>
                  <a:cubicBezTo>
                    <a:pt x="7940" y="1731"/>
                    <a:pt x="7947" y="1731"/>
                    <a:pt x="7950" y="1735"/>
                  </a:cubicBezTo>
                  <a:lnTo>
                    <a:pt x="8013" y="1804"/>
                  </a:lnTo>
                  <a:lnTo>
                    <a:pt x="8078" y="1888"/>
                  </a:lnTo>
                  <a:lnTo>
                    <a:pt x="8133" y="1975"/>
                  </a:lnTo>
                  <a:lnTo>
                    <a:pt x="8134" y="1975"/>
                  </a:lnTo>
                  <a:cubicBezTo>
                    <a:pt x="8136" y="1980"/>
                    <a:pt x="8134" y="1986"/>
                    <a:pt x="8129" y="1989"/>
                  </a:cubicBezTo>
                  <a:cubicBezTo>
                    <a:pt x="8124" y="1991"/>
                    <a:pt x="8118" y="1989"/>
                    <a:pt x="8116" y="1984"/>
                  </a:cubicBezTo>
                  <a:close/>
                  <a:moveTo>
                    <a:pt x="7803" y="1629"/>
                  </a:moveTo>
                  <a:lnTo>
                    <a:pt x="7762" y="1596"/>
                  </a:lnTo>
                  <a:lnTo>
                    <a:pt x="7669" y="1532"/>
                  </a:lnTo>
                  <a:lnTo>
                    <a:pt x="7569" y="1473"/>
                  </a:lnTo>
                  <a:lnTo>
                    <a:pt x="7555" y="1466"/>
                  </a:lnTo>
                  <a:cubicBezTo>
                    <a:pt x="7550" y="1463"/>
                    <a:pt x="7548" y="1457"/>
                    <a:pt x="7550" y="1452"/>
                  </a:cubicBezTo>
                  <a:cubicBezTo>
                    <a:pt x="7553" y="1447"/>
                    <a:pt x="7559" y="1445"/>
                    <a:pt x="7564" y="1448"/>
                  </a:cubicBezTo>
                  <a:lnTo>
                    <a:pt x="7580" y="1456"/>
                  </a:lnTo>
                  <a:lnTo>
                    <a:pt x="7680" y="1515"/>
                  </a:lnTo>
                  <a:lnTo>
                    <a:pt x="7775" y="1581"/>
                  </a:lnTo>
                  <a:lnTo>
                    <a:pt x="7816" y="1614"/>
                  </a:lnTo>
                  <a:cubicBezTo>
                    <a:pt x="7820" y="1617"/>
                    <a:pt x="7821" y="1624"/>
                    <a:pt x="7817" y="1628"/>
                  </a:cubicBezTo>
                  <a:cubicBezTo>
                    <a:pt x="7814" y="1632"/>
                    <a:pt x="7807" y="1633"/>
                    <a:pt x="7803" y="1629"/>
                  </a:cubicBezTo>
                  <a:close/>
                  <a:moveTo>
                    <a:pt x="7393" y="1388"/>
                  </a:moveTo>
                  <a:lnTo>
                    <a:pt x="7352" y="1371"/>
                  </a:lnTo>
                  <a:lnTo>
                    <a:pt x="7236" y="1329"/>
                  </a:lnTo>
                  <a:lnTo>
                    <a:pt x="7115" y="1293"/>
                  </a:lnTo>
                  <a:cubicBezTo>
                    <a:pt x="7109" y="1291"/>
                    <a:pt x="7106" y="1286"/>
                    <a:pt x="7108" y="1281"/>
                  </a:cubicBezTo>
                  <a:cubicBezTo>
                    <a:pt x="7109" y="1275"/>
                    <a:pt x="7115" y="1272"/>
                    <a:pt x="7120" y="1274"/>
                  </a:cubicBezTo>
                  <a:lnTo>
                    <a:pt x="7243" y="1310"/>
                  </a:lnTo>
                  <a:lnTo>
                    <a:pt x="7360" y="1352"/>
                  </a:lnTo>
                  <a:lnTo>
                    <a:pt x="7401" y="1370"/>
                  </a:lnTo>
                  <a:cubicBezTo>
                    <a:pt x="7406" y="1372"/>
                    <a:pt x="7408" y="1378"/>
                    <a:pt x="7406" y="1383"/>
                  </a:cubicBezTo>
                  <a:cubicBezTo>
                    <a:pt x="7404" y="1388"/>
                    <a:pt x="7398" y="1391"/>
                    <a:pt x="7393" y="1388"/>
                  </a:cubicBezTo>
                  <a:close/>
                </a:path>
              </a:pathLst>
            </a:custGeom>
            <a:solidFill>
              <a:srgbClr val="000000"/>
            </a:solidFill>
            <a:ln w="57150" cap="flat">
              <a:solidFill>
                <a:srgbClr val="00B05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600">
                <a:ea typeface="標楷體" panose="03000509000000000000" pitchFamily="65" charset="-120"/>
              </a:endParaRPr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088571" y="5297695"/>
              <a:ext cx="464470" cy="986992"/>
              <a:chOff x="5080001" y="1245032"/>
              <a:chExt cx="729308" cy="1471126"/>
            </a:xfrm>
          </p:grpSpPr>
          <p:pic>
            <p:nvPicPr>
              <p:cNvPr id="45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80001" y="1245032"/>
                <a:ext cx="729308" cy="1471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6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105628" y="1669146"/>
                <a:ext cx="675841" cy="708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2628" y="4151183"/>
              <a:ext cx="783771" cy="743923"/>
            </a:xfrm>
            <a:prstGeom prst="rect">
              <a:avLst/>
            </a:prstGeom>
          </p:spPr>
        </p:pic>
        <p:sp>
          <p:nvSpPr>
            <p:cNvPr id="11" name="文字方塊 226"/>
            <p:cNvSpPr txBox="1"/>
            <p:nvPr/>
          </p:nvSpPr>
          <p:spPr>
            <a:xfrm>
              <a:off x="3572269" y="2943069"/>
              <a:ext cx="2285057" cy="48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Local</a:t>
              </a:r>
              <a:r>
                <a:rPr lang="zh-TW" altLang="en-US" kern="0" dirty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 </a:t>
              </a:r>
              <a:r>
                <a:rPr lang="en-US" altLang="zh-TW" kern="0" dirty="0" smtClean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Server</a:t>
              </a:r>
              <a:endParaRPr lang="zh-TW" altLang="en-US" kern="0" dirty="0">
                <a:solidFill>
                  <a:schemeClr val="tx1"/>
                </a:solidFill>
                <a:ea typeface="標楷體"/>
                <a:cs typeface="Times New Roman" pitchFamily="18" charset="0"/>
              </a:endParaRPr>
            </a:p>
          </p:txBody>
        </p:sp>
        <p:pic>
          <p:nvPicPr>
            <p:cNvPr id="12" name="Picture 5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841321" y="3324271"/>
              <a:ext cx="419312" cy="6235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5600" y="4174616"/>
              <a:ext cx="783771" cy="743923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4319756"/>
              <a:ext cx="783771" cy="743923"/>
            </a:xfrm>
            <a:prstGeom prst="rect">
              <a:avLst/>
            </a:prstGeom>
          </p:spPr>
        </p:pic>
        <p:cxnSp>
          <p:nvCxnSpPr>
            <p:cNvPr id="16" name="直線單箭頭接點 15"/>
            <p:cNvCxnSpPr/>
            <p:nvPr/>
          </p:nvCxnSpPr>
          <p:spPr>
            <a:xfrm flipH="1">
              <a:off x="1524001" y="4804207"/>
              <a:ext cx="696685" cy="537028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/>
            <p:nvPr/>
          </p:nvCxnSpPr>
          <p:spPr>
            <a:xfrm flipH="1">
              <a:off x="4383317" y="3878934"/>
              <a:ext cx="435426" cy="46081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60888" flipV="1">
              <a:off x="3190041" y="4207011"/>
              <a:ext cx="731099" cy="679133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60888" flipV="1">
              <a:off x="5185754" y="4192498"/>
              <a:ext cx="731099" cy="679133"/>
            </a:xfrm>
            <a:prstGeom prst="rect">
              <a:avLst/>
            </a:prstGeom>
          </p:spPr>
        </p:pic>
        <p:cxnSp>
          <p:nvCxnSpPr>
            <p:cNvPr id="21" name="直線單箭頭接點 20"/>
            <p:cNvCxnSpPr/>
            <p:nvPr/>
          </p:nvCxnSpPr>
          <p:spPr>
            <a:xfrm>
              <a:off x="6720114" y="4963864"/>
              <a:ext cx="1074057" cy="159679"/>
            </a:xfrm>
            <a:prstGeom prst="straightConnector1">
              <a:avLst/>
            </a:prstGeom>
            <a:ln w="38100">
              <a:solidFill>
                <a:srgbClr val="92D05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>
              <a:off x="6575418" y="5013694"/>
              <a:ext cx="732971" cy="791051"/>
            </a:xfrm>
            <a:prstGeom prst="straightConnector1">
              <a:avLst/>
            </a:prstGeom>
            <a:ln w="38100">
              <a:solidFill>
                <a:srgbClr val="92D05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26"/>
            <p:cNvSpPr txBox="1"/>
            <p:nvPr/>
          </p:nvSpPr>
          <p:spPr>
            <a:xfrm>
              <a:off x="2222927" y="3646616"/>
              <a:ext cx="1589285" cy="729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200" kern="0" dirty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D2D</a:t>
              </a:r>
              <a:r>
                <a:rPr lang="zh-TW" altLang="en-US" sz="1200" kern="0" dirty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 </a:t>
              </a:r>
              <a:r>
                <a:rPr lang="en-US" altLang="zh-TW" sz="1200" kern="0" dirty="0" smtClean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Relay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200" kern="0" dirty="0" smtClean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 </a:t>
              </a:r>
              <a:r>
                <a:rPr lang="en-US" altLang="zh-TW" sz="1200" kern="0" dirty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GW</a:t>
              </a:r>
              <a:endParaRPr lang="zh-TW" altLang="en-US" sz="1200" kern="0" dirty="0">
                <a:solidFill>
                  <a:schemeClr val="tx1"/>
                </a:solidFill>
                <a:ea typeface="標楷體"/>
                <a:cs typeface="Times New Roman" pitchFamily="18" charset="0"/>
              </a:endParaRPr>
            </a:p>
          </p:txBody>
        </p:sp>
        <p:sp>
          <p:nvSpPr>
            <p:cNvPr id="27" name="文字方塊 226"/>
            <p:cNvSpPr txBox="1"/>
            <p:nvPr/>
          </p:nvSpPr>
          <p:spPr>
            <a:xfrm>
              <a:off x="3407085" y="4104257"/>
              <a:ext cx="1255457" cy="729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200" kern="0" dirty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D2D</a:t>
              </a:r>
              <a:r>
                <a:rPr lang="zh-TW" altLang="en-US" sz="1200" kern="0" dirty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 </a:t>
              </a:r>
              <a:r>
                <a:rPr lang="en-US" altLang="zh-TW" sz="1200" kern="0" dirty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Relay GW</a:t>
              </a:r>
              <a:endParaRPr lang="zh-TW" altLang="en-US" sz="1200" kern="0" dirty="0">
                <a:solidFill>
                  <a:schemeClr val="tx1"/>
                </a:solidFill>
                <a:ea typeface="標楷體"/>
                <a:cs typeface="Times New Roman" pitchFamily="18" charset="0"/>
              </a:endParaRPr>
            </a:p>
          </p:txBody>
        </p:sp>
        <p:sp>
          <p:nvSpPr>
            <p:cNvPr id="28" name="文字方塊 226"/>
            <p:cNvSpPr txBox="1"/>
            <p:nvPr/>
          </p:nvSpPr>
          <p:spPr>
            <a:xfrm>
              <a:off x="5499831" y="4291892"/>
              <a:ext cx="1262742" cy="729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200" kern="0" dirty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D2D</a:t>
              </a:r>
              <a:r>
                <a:rPr lang="zh-TW" altLang="en-US" sz="1200" kern="0" dirty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 </a:t>
              </a:r>
              <a:r>
                <a:rPr lang="en-US" altLang="zh-TW" sz="1200" kern="0" dirty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Relay GW</a:t>
              </a:r>
              <a:endParaRPr lang="zh-TW" altLang="en-US" sz="1200" kern="0" dirty="0">
                <a:solidFill>
                  <a:schemeClr val="tx1"/>
                </a:solidFill>
                <a:ea typeface="標楷體"/>
                <a:cs typeface="Times New Roman" pitchFamily="18" charset="0"/>
              </a:endParaRPr>
            </a:p>
          </p:txBody>
        </p:sp>
        <p:grpSp>
          <p:nvGrpSpPr>
            <p:cNvPr id="29" name="群組 28"/>
            <p:cNvGrpSpPr/>
            <p:nvPr/>
          </p:nvGrpSpPr>
          <p:grpSpPr>
            <a:xfrm>
              <a:off x="2310385" y="5524455"/>
              <a:ext cx="1260408" cy="996018"/>
              <a:chOff x="3819245" y="1528937"/>
              <a:chExt cx="1979085" cy="1484580"/>
            </a:xfrm>
          </p:grpSpPr>
          <p:pic>
            <p:nvPicPr>
              <p:cNvPr id="43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69022" y="1528937"/>
                <a:ext cx="729308" cy="1471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094647" y="1953051"/>
                <a:ext cx="675841" cy="708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819245" y="1542391"/>
                <a:ext cx="729308" cy="1471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4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844870" y="1966505"/>
                <a:ext cx="675841" cy="708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0" name="群組 29"/>
            <p:cNvGrpSpPr/>
            <p:nvPr/>
          </p:nvGrpSpPr>
          <p:grpSpPr>
            <a:xfrm>
              <a:off x="7336966" y="5595238"/>
              <a:ext cx="464470" cy="986992"/>
              <a:chOff x="5080001" y="1245032"/>
              <a:chExt cx="729308" cy="1471126"/>
            </a:xfrm>
          </p:grpSpPr>
          <p:pic>
            <p:nvPicPr>
              <p:cNvPr id="41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80001" y="1245032"/>
                <a:ext cx="729308" cy="1471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105628" y="1669146"/>
                <a:ext cx="675841" cy="708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1" name="群組 30"/>
            <p:cNvGrpSpPr/>
            <p:nvPr/>
          </p:nvGrpSpPr>
          <p:grpSpPr>
            <a:xfrm>
              <a:off x="7837712" y="4760672"/>
              <a:ext cx="464470" cy="986992"/>
              <a:chOff x="5080001" y="1245032"/>
              <a:chExt cx="729308" cy="1471126"/>
            </a:xfrm>
          </p:grpSpPr>
          <p:pic>
            <p:nvPicPr>
              <p:cNvPr id="39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80001" y="1245032"/>
                <a:ext cx="729308" cy="1471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0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105628" y="1669146"/>
                <a:ext cx="675841" cy="708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2" name="文字方塊 226"/>
            <p:cNvSpPr txBox="1"/>
            <p:nvPr/>
          </p:nvSpPr>
          <p:spPr>
            <a:xfrm>
              <a:off x="908040" y="3277027"/>
              <a:ext cx="1756199" cy="1021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800" b="1" kern="0" dirty="0">
                  <a:solidFill>
                    <a:srgbClr val="00B050"/>
                  </a:solidFill>
                  <a:ea typeface="標楷體"/>
                  <a:cs typeface="Times New Roman" pitchFamily="18" charset="0"/>
                </a:rPr>
                <a:t>D2D</a:t>
              </a:r>
              <a:r>
                <a:rPr lang="zh-TW" altLang="en-US" sz="1800" b="1" kern="0" dirty="0">
                  <a:solidFill>
                    <a:srgbClr val="00B050"/>
                  </a:solidFill>
                  <a:ea typeface="標楷體"/>
                  <a:cs typeface="Times New Roman" pitchFamily="18" charset="0"/>
                </a:rPr>
                <a:t> </a:t>
              </a:r>
              <a:r>
                <a:rPr lang="en-US" altLang="zh-TW" sz="1800" b="1" kern="0" dirty="0">
                  <a:solidFill>
                    <a:srgbClr val="00B050"/>
                  </a:solidFill>
                  <a:ea typeface="標楷體"/>
                  <a:cs typeface="Times New Roman" pitchFamily="18" charset="0"/>
                </a:rPr>
                <a:t>Ad hoc Network</a:t>
              </a:r>
              <a:endParaRPr lang="zh-TW" altLang="en-US" sz="1800" b="1" kern="0" dirty="0">
                <a:solidFill>
                  <a:srgbClr val="00B050"/>
                </a:solidFill>
                <a:ea typeface="標楷體"/>
                <a:cs typeface="Times New Roman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07904" y="4434488"/>
              <a:ext cx="1826588" cy="610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TW" alt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" name="直線單箭頭接點 36"/>
            <p:cNvCxnSpPr/>
            <p:nvPr/>
          </p:nvCxnSpPr>
          <p:spPr>
            <a:xfrm flipH="1">
              <a:off x="2999777" y="3814104"/>
              <a:ext cx="1676116" cy="54824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>
              <a:off x="5261255" y="3914473"/>
              <a:ext cx="642472" cy="28397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>
              <a:stCxn id="10" idx="2"/>
              <a:endCxn id="53" idx="0"/>
            </p:cNvCxnSpPr>
            <p:nvPr/>
          </p:nvCxnSpPr>
          <p:spPr>
            <a:xfrm flipH="1">
              <a:off x="2542621" y="4895105"/>
              <a:ext cx="11892" cy="638376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單箭頭接點 96"/>
            <p:cNvCxnSpPr>
              <a:endCxn id="43" idx="0"/>
            </p:cNvCxnSpPr>
            <p:nvPr/>
          </p:nvCxnSpPr>
          <p:spPr>
            <a:xfrm>
              <a:off x="2676985" y="4791744"/>
              <a:ext cx="661574" cy="732710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矩形 50"/>
          <p:cNvSpPr/>
          <p:nvPr/>
        </p:nvSpPr>
        <p:spPr>
          <a:xfrm>
            <a:off x="1555427" y="2305298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①</a:t>
            </a:r>
            <a:endParaRPr lang="zh-TW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888738" y="2287940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②</a:t>
            </a:r>
          </a:p>
        </p:txBody>
      </p:sp>
      <p:sp>
        <p:nvSpPr>
          <p:cNvPr id="101" name="矩形 100"/>
          <p:cNvSpPr/>
          <p:nvPr/>
        </p:nvSpPr>
        <p:spPr>
          <a:xfrm>
            <a:off x="2213873" y="253947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②</a:t>
            </a:r>
          </a:p>
        </p:txBody>
      </p:sp>
      <p:sp>
        <p:nvSpPr>
          <p:cNvPr id="102" name="矩形 101"/>
          <p:cNvSpPr/>
          <p:nvPr/>
        </p:nvSpPr>
        <p:spPr>
          <a:xfrm>
            <a:off x="2937254" y="239790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②</a:t>
            </a:r>
          </a:p>
        </p:txBody>
      </p:sp>
      <p:graphicFrame>
        <p:nvGraphicFramePr>
          <p:cNvPr id="103" name="表格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928228"/>
              </p:ext>
            </p:extLst>
          </p:nvPr>
        </p:nvGraphicFramePr>
        <p:xfrm>
          <a:off x="332586" y="3415023"/>
          <a:ext cx="8454700" cy="325936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05659">
                  <a:extLst>
                    <a:ext uri="{9D8B030D-6E8A-4147-A177-3AD203B41FA5}">
                      <a16:colId xmlns:mc="http://schemas.openxmlformats.org/markup-compatibility/2006" xmlns:a16="http://schemas.microsoft.com/office/drawing/2014/main" xmlns="" xmlns:a14="http://schemas.microsoft.com/office/drawing/2010/main" val="20000"/>
                    </a:ext>
                  </a:extLst>
                </a:gridCol>
                <a:gridCol w="1778000"/>
                <a:gridCol w="2661827">
                  <a:extLst>
                    <a:ext uri="{9D8B030D-6E8A-4147-A177-3AD203B41FA5}">
                      <a16:colId xmlns:mc="http://schemas.openxmlformats.org/markup-compatibility/2006" xmlns:a16="http://schemas.microsoft.com/office/drawing/2014/main" xmlns="" xmlns:a14="http://schemas.microsoft.com/office/drawing/2010/main" val="20001"/>
                    </a:ext>
                  </a:extLst>
                </a:gridCol>
                <a:gridCol w="2909214"/>
              </a:tblGrid>
              <a:tr h="3942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流程</a:t>
                      </a:r>
                      <a:r>
                        <a:rPr lang="en-US" altLang="zh-TW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參與角色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描述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關鍵技術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mc="http://schemas.openxmlformats.org/markup-compatibility/2006" xmlns:a16="http://schemas.microsoft.com/office/drawing/2014/main" xmlns="" xmlns:a14="http://schemas.microsoft.com/office/drawing/2010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①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交互認證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欲加入群組之合法</a:t>
                      </a:r>
                      <a:r>
                        <a:rPr lang="en-US" altLang="zh-TW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D2D</a:t>
                      </a: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Relay </a:t>
                      </a:r>
                      <a:r>
                        <a:rPr lang="en-US" altLang="zh-TW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Gateway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建立產生雙方之會話密鑰</a:t>
                      </a:r>
                      <a:endParaRPr lang="en-US" altLang="zh-TW" sz="16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交互認證</a:t>
                      </a:r>
                      <a:endParaRPr lang="en-US" altLang="zh-TW" sz="16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60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US" altLang="zh-TW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-Hellman/ECDH</a:t>
                      </a:r>
                      <a:r>
                        <a:rPr lang="zh-TW" altLang="en-US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密鑰交換</a:t>
                      </a:r>
                      <a:endParaRPr lang="en-US" altLang="zh-TW" sz="16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HMAC</a:t>
                      </a:r>
                      <a:r>
                        <a:rPr lang="zh-TW" altLang="en-US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金鑰雜湊訊息鑑別碼</a:t>
                      </a:r>
                      <a:endParaRPr lang="en-US" altLang="zh-TW" sz="16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數位摘要</a:t>
                      </a:r>
                      <a:r>
                        <a:rPr lang="en-US" altLang="zh-TW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哈希算法</a:t>
                      </a:r>
                      <a:r>
                        <a:rPr lang="en-US" altLang="zh-TW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: Ex : SHA256</a:t>
                      </a:r>
                      <a:endParaRPr lang="en-US" altLang="zh-TW" sz="16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AES</a:t>
                      </a:r>
                      <a:r>
                        <a:rPr lang="zh-TW" altLang="en-US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對稱加密技術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②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共識機制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D2D</a:t>
                      </a: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Relay </a:t>
                      </a:r>
                      <a:r>
                        <a:rPr lang="en-US" altLang="zh-TW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Gateway</a:t>
                      </a:r>
                      <a:endParaRPr lang="zh-TW" altLang="en-US" sz="16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群組成員</a:t>
                      </a:r>
                      <a:r>
                        <a:rPr lang="en-US" altLang="zh-TW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含新加入之合法</a:t>
                      </a:r>
                      <a:r>
                        <a:rPr lang="en-US" altLang="zh-TW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UE)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GW</a:t>
                      </a:r>
                      <a:r>
                        <a:rPr lang="zh-TW" altLang="en-US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將更新後之群組資訊發送給群組成員，並確認成員是否皆已更新完成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Practical Byzantine Fault Tolerance(PBFT)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ECDSA</a:t>
                      </a:r>
                      <a:r>
                        <a:rPr lang="zh-TW" altLang="en-US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數位簽章</a:t>
                      </a:r>
                      <a:endParaRPr lang="en-US" altLang="zh-TW" sz="16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AES</a:t>
                      </a:r>
                      <a:r>
                        <a:rPr lang="zh-TW" altLang="en-US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對稱加密技術</a:t>
                      </a:r>
                      <a:endParaRPr lang="en-US" altLang="zh-TW" sz="16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91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6657" y="-90449"/>
            <a:ext cx="8369300" cy="1206500"/>
          </a:xfrm>
        </p:spPr>
        <p:txBody>
          <a:bodyPr/>
          <a:lstStyle/>
          <a:p>
            <a:r>
              <a:rPr lang="en-US" altLang="zh-TW" sz="3200" dirty="0" smtClean="0"/>
              <a:t>Use Case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</a:t>
            </a:r>
            <a:r>
              <a:rPr lang="en-US" altLang="zh-TW" sz="3200" dirty="0"/>
              <a:t>Local Group Communication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370207" y="4229371"/>
            <a:ext cx="571500" cy="238125"/>
          </a:xfrm>
        </p:spPr>
        <p:txBody>
          <a:bodyPr/>
          <a:lstStyle/>
          <a:p>
            <a:pPr>
              <a:defRPr/>
            </a:pPr>
            <a:fld id="{45F7A834-9453-463A-AEBA-97F3A7E60C3C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5" name="投影片編號版面配置區 3"/>
          <p:cNvSpPr txBox="1">
            <a:spLocks/>
          </p:cNvSpPr>
          <p:nvPr/>
        </p:nvSpPr>
        <p:spPr>
          <a:xfrm>
            <a:off x="8309905" y="4229371"/>
            <a:ext cx="631802" cy="2381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fld id="{45F7A834-9453-463A-AEBA-97F3A7E60C3C}" type="slidenum">
              <a:rPr lang="en-US" altLang="zh-TW" sz="1100" smtClean="0"/>
              <a:pPr>
                <a:defRPr/>
              </a:pPr>
              <a:t>8</a:t>
            </a:fld>
            <a:endParaRPr lang="en-US" altLang="zh-TW" sz="1100" dirty="0"/>
          </a:p>
        </p:txBody>
      </p:sp>
      <p:grpSp>
        <p:nvGrpSpPr>
          <p:cNvPr id="6" name="群組 5"/>
          <p:cNvGrpSpPr/>
          <p:nvPr/>
        </p:nvGrpSpPr>
        <p:grpSpPr>
          <a:xfrm>
            <a:off x="792371" y="1486604"/>
            <a:ext cx="6905720" cy="2019406"/>
            <a:chOff x="407904" y="2943069"/>
            <a:chExt cx="7894278" cy="3639161"/>
          </a:xfrm>
        </p:grpSpPr>
        <p:sp>
          <p:nvSpPr>
            <p:cNvPr id="8" name="Freeform 713"/>
            <p:cNvSpPr>
              <a:spLocks noEditPoints="1"/>
            </p:cNvSpPr>
            <p:nvPr/>
          </p:nvSpPr>
          <p:spPr bwMode="auto">
            <a:xfrm>
              <a:off x="1698168" y="3672093"/>
              <a:ext cx="5704113" cy="1666840"/>
            </a:xfrm>
            <a:custGeom>
              <a:avLst/>
              <a:gdLst/>
              <a:ahLst/>
              <a:cxnLst>
                <a:cxn ang="0">
                  <a:pos x="7038" y="1005"/>
                </a:cxn>
                <a:cxn ang="0">
                  <a:pos x="6841" y="796"/>
                </a:cxn>
                <a:cxn ang="0">
                  <a:pos x="6854" y="780"/>
                </a:cxn>
                <a:cxn ang="0">
                  <a:pos x="6202" y="590"/>
                </a:cxn>
                <a:cxn ang="0">
                  <a:pos x="6017" y="636"/>
                </a:cxn>
                <a:cxn ang="0">
                  <a:pos x="5929" y="646"/>
                </a:cxn>
                <a:cxn ang="0">
                  <a:pos x="5456" y="201"/>
                </a:cxn>
                <a:cxn ang="0">
                  <a:pos x="5292" y="129"/>
                </a:cxn>
                <a:cxn ang="0">
                  <a:pos x="5255" y="94"/>
                </a:cxn>
                <a:cxn ang="0">
                  <a:pos x="4528" y="1"/>
                </a:cxn>
                <a:cxn ang="0">
                  <a:pos x="4052" y="62"/>
                </a:cxn>
                <a:cxn ang="0">
                  <a:pos x="3708" y="124"/>
                </a:cxn>
                <a:cxn ang="0">
                  <a:pos x="3318" y="235"/>
                </a:cxn>
                <a:cxn ang="0">
                  <a:pos x="3410" y="207"/>
                </a:cxn>
                <a:cxn ang="0">
                  <a:pos x="2956" y="360"/>
                </a:cxn>
                <a:cxn ang="0">
                  <a:pos x="2332" y="777"/>
                </a:cxn>
                <a:cxn ang="0">
                  <a:pos x="2038" y="1205"/>
                </a:cxn>
                <a:cxn ang="0">
                  <a:pos x="1788" y="1408"/>
                </a:cxn>
                <a:cxn ang="0">
                  <a:pos x="1970" y="1342"/>
                </a:cxn>
                <a:cxn ang="0">
                  <a:pos x="1345" y="1756"/>
                </a:cxn>
                <a:cxn ang="0">
                  <a:pos x="1121" y="1776"/>
                </a:cxn>
                <a:cxn ang="0">
                  <a:pos x="1165" y="1754"/>
                </a:cxn>
                <a:cxn ang="0">
                  <a:pos x="440" y="2026"/>
                </a:cxn>
                <a:cxn ang="0">
                  <a:pos x="241" y="2258"/>
                </a:cxn>
                <a:cxn ang="0">
                  <a:pos x="321" y="2148"/>
                </a:cxn>
                <a:cxn ang="0">
                  <a:pos x="33" y="2647"/>
                </a:cxn>
                <a:cxn ang="0">
                  <a:pos x="61" y="3333"/>
                </a:cxn>
                <a:cxn ang="0">
                  <a:pos x="350" y="3709"/>
                </a:cxn>
                <a:cxn ang="0">
                  <a:pos x="549" y="3835"/>
                </a:cxn>
                <a:cxn ang="0">
                  <a:pos x="488" y="3824"/>
                </a:cxn>
                <a:cxn ang="0">
                  <a:pos x="1119" y="3992"/>
                </a:cxn>
                <a:cxn ang="0">
                  <a:pos x="1648" y="4010"/>
                </a:cxn>
                <a:cxn ang="0">
                  <a:pos x="1415" y="3975"/>
                </a:cxn>
                <a:cxn ang="0">
                  <a:pos x="2060" y="4115"/>
                </a:cxn>
                <a:cxn ang="0">
                  <a:pos x="2567" y="3970"/>
                </a:cxn>
                <a:cxn ang="0">
                  <a:pos x="2349" y="4054"/>
                </a:cxn>
                <a:cxn ang="0">
                  <a:pos x="2717" y="4173"/>
                </a:cxn>
                <a:cxn ang="0">
                  <a:pos x="3227" y="4575"/>
                </a:cxn>
                <a:cxn ang="0">
                  <a:pos x="3818" y="4693"/>
                </a:cxn>
                <a:cxn ang="0">
                  <a:pos x="3997" y="4692"/>
                </a:cxn>
                <a:cxn ang="0">
                  <a:pos x="3987" y="4702"/>
                </a:cxn>
                <a:cxn ang="0">
                  <a:pos x="4464" y="4649"/>
                </a:cxn>
                <a:cxn ang="0">
                  <a:pos x="5067" y="4464"/>
                </a:cxn>
                <a:cxn ang="0">
                  <a:pos x="5650" y="4258"/>
                </a:cxn>
                <a:cxn ang="0">
                  <a:pos x="6052" y="4114"/>
                </a:cxn>
                <a:cxn ang="0">
                  <a:pos x="5820" y="4196"/>
                </a:cxn>
                <a:cxn ang="0">
                  <a:pos x="6452" y="3780"/>
                </a:cxn>
                <a:cxn ang="0">
                  <a:pos x="6578" y="3698"/>
                </a:cxn>
                <a:cxn ang="0">
                  <a:pos x="7055" y="3664"/>
                </a:cxn>
                <a:cxn ang="0">
                  <a:pos x="7518" y="3549"/>
                </a:cxn>
                <a:cxn ang="0">
                  <a:pos x="7512" y="3562"/>
                </a:cxn>
                <a:cxn ang="0">
                  <a:pos x="7967" y="3288"/>
                </a:cxn>
                <a:cxn ang="0">
                  <a:pos x="8256" y="2617"/>
                </a:cxn>
                <a:cxn ang="0">
                  <a:pos x="8197" y="2165"/>
                </a:cxn>
                <a:cxn ang="0">
                  <a:pos x="8244" y="2438"/>
                </a:cxn>
                <a:cxn ang="0">
                  <a:pos x="8078" y="1888"/>
                </a:cxn>
                <a:cxn ang="0">
                  <a:pos x="7555" y="1466"/>
                </a:cxn>
                <a:cxn ang="0">
                  <a:pos x="7393" y="1388"/>
                </a:cxn>
                <a:cxn ang="0">
                  <a:pos x="7406" y="1383"/>
                </a:cxn>
              </a:cxnLst>
              <a:rect l="0" t="0" r="r" b="b"/>
              <a:pathLst>
                <a:path w="8264" h="4713">
                  <a:moveTo>
                    <a:pt x="7108" y="1285"/>
                  </a:moveTo>
                  <a:lnTo>
                    <a:pt x="7096" y="1213"/>
                  </a:lnTo>
                  <a:lnTo>
                    <a:pt x="7077" y="1143"/>
                  </a:lnTo>
                  <a:lnTo>
                    <a:pt x="7052" y="1077"/>
                  </a:lnTo>
                  <a:lnTo>
                    <a:pt x="7021" y="1014"/>
                  </a:lnTo>
                  <a:lnTo>
                    <a:pt x="7015" y="1006"/>
                  </a:lnTo>
                  <a:cubicBezTo>
                    <a:pt x="7012" y="1002"/>
                    <a:pt x="7013" y="996"/>
                    <a:pt x="7018" y="993"/>
                  </a:cubicBezTo>
                  <a:cubicBezTo>
                    <a:pt x="7023" y="989"/>
                    <a:pt x="7029" y="991"/>
                    <a:pt x="7032" y="995"/>
                  </a:cubicBezTo>
                  <a:lnTo>
                    <a:pt x="7038" y="1005"/>
                  </a:lnTo>
                  <a:lnTo>
                    <a:pt x="7071" y="1070"/>
                  </a:lnTo>
                  <a:lnTo>
                    <a:pt x="7096" y="1138"/>
                  </a:lnTo>
                  <a:lnTo>
                    <a:pt x="7115" y="1210"/>
                  </a:lnTo>
                  <a:lnTo>
                    <a:pt x="7127" y="1282"/>
                  </a:lnTo>
                  <a:cubicBezTo>
                    <a:pt x="7128" y="1287"/>
                    <a:pt x="7125" y="1292"/>
                    <a:pt x="7119" y="1293"/>
                  </a:cubicBezTo>
                  <a:cubicBezTo>
                    <a:pt x="7114" y="1294"/>
                    <a:pt x="7109" y="1291"/>
                    <a:pt x="7108" y="1285"/>
                  </a:cubicBezTo>
                  <a:close/>
                  <a:moveTo>
                    <a:pt x="6909" y="864"/>
                  </a:moveTo>
                  <a:lnTo>
                    <a:pt x="6839" y="795"/>
                  </a:lnTo>
                  <a:lnTo>
                    <a:pt x="6841" y="796"/>
                  </a:lnTo>
                  <a:lnTo>
                    <a:pt x="6720" y="711"/>
                  </a:lnTo>
                  <a:lnTo>
                    <a:pt x="6721" y="712"/>
                  </a:lnTo>
                  <a:lnTo>
                    <a:pt x="6673" y="689"/>
                  </a:lnTo>
                  <a:cubicBezTo>
                    <a:pt x="6668" y="687"/>
                    <a:pt x="6665" y="681"/>
                    <a:pt x="6668" y="676"/>
                  </a:cubicBezTo>
                  <a:cubicBezTo>
                    <a:pt x="6670" y="671"/>
                    <a:pt x="6676" y="669"/>
                    <a:pt x="6681" y="671"/>
                  </a:cubicBezTo>
                  <a:lnTo>
                    <a:pt x="6730" y="693"/>
                  </a:lnTo>
                  <a:cubicBezTo>
                    <a:pt x="6730" y="694"/>
                    <a:pt x="6731" y="694"/>
                    <a:pt x="6731" y="694"/>
                  </a:cubicBezTo>
                  <a:lnTo>
                    <a:pt x="6852" y="779"/>
                  </a:lnTo>
                  <a:cubicBezTo>
                    <a:pt x="6853" y="780"/>
                    <a:pt x="6853" y="780"/>
                    <a:pt x="6854" y="780"/>
                  </a:cubicBezTo>
                  <a:lnTo>
                    <a:pt x="6923" y="850"/>
                  </a:lnTo>
                  <a:cubicBezTo>
                    <a:pt x="6927" y="854"/>
                    <a:pt x="6927" y="861"/>
                    <a:pt x="6923" y="865"/>
                  </a:cubicBezTo>
                  <a:cubicBezTo>
                    <a:pt x="6919" y="868"/>
                    <a:pt x="6913" y="868"/>
                    <a:pt x="6909" y="864"/>
                  </a:cubicBezTo>
                  <a:close/>
                  <a:moveTo>
                    <a:pt x="6507" y="625"/>
                  </a:moveTo>
                  <a:lnTo>
                    <a:pt x="6438" y="609"/>
                  </a:lnTo>
                  <a:lnTo>
                    <a:pt x="6360" y="599"/>
                  </a:lnTo>
                  <a:lnTo>
                    <a:pt x="6280" y="595"/>
                  </a:lnTo>
                  <a:lnTo>
                    <a:pt x="6212" y="599"/>
                  </a:lnTo>
                  <a:cubicBezTo>
                    <a:pt x="6207" y="599"/>
                    <a:pt x="6202" y="595"/>
                    <a:pt x="6202" y="590"/>
                  </a:cubicBezTo>
                  <a:cubicBezTo>
                    <a:pt x="6202" y="584"/>
                    <a:pt x="6206" y="580"/>
                    <a:pt x="6211" y="579"/>
                  </a:cubicBezTo>
                  <a:lnTo>
                    <a:pt x="6281" y="575"/>
                  </a:lnTo>
                  <a:lnTo>
                    <a:pt x="6363" y="580"/>
                  </a:lnTo>
                  <a:lnTo>
                    <a:pt x="6443" y="590"/>
                  </a:lnTo>
                  <a:lnTo>
                    <a:pt x="6512" y="605"/>
                  </a:lnTo>
                  <a:cubicBezTo>
                    <a:pt x="6517" y="606"/>
                    <a:pt x="6520" y="612"/>
                    <a:pt x="6519" y="617"/>
                  </a:cubicBezTo>
                  <a:cubicBezTo>
                    <a:pt x="6518" y="622"/>
                    <a:pt x="6513" y="626"/>
                    <a:pt x="6507" y="625"/>
                  </a:cubicBezTo>
                  <a:close/>
                  <a:moveTo>
                    <a:pt x="6038" y="631"/>
                  </a:moveTo>
                  <a:lnTo>
                    <a:pt x="6017" y="636"/>
                  </a:lnTo>
                  <a:lnTo>
                    <a:pt x="5936" y="665"/>
                  </a:lnTo>
                  <a:cubicBezTo>
                    <a:pt x="5931" y="666"/>
                    <a:pt x="5927" y="665"/>
                    <a:pt x="5924" y="661"/>
                  </a:cubicBezTo>
                  <a:lnTo>
                    <a:pt x="5836" y="522"/>
                  </a:lnTo>
                  <a:lnTo>
                    <a:pt x="5820" y="502"/>
                  </a:lnTo>
                  <a:cubicBezTo>
                    <a:pt x="5816" y="497"/>
                    <a:pt x="5817" y="491"/>
                    <a:pt x="5821" y="487"/>
                  </a:cubicBezTo>
                  <a:cubicBezTo>
                    <a:pt x="5826" y="484"/>
                    <a:pt x="5832" y="485"/>
                    <a:pt x="5835" y="489"/>
                  </a:cubicBezTo>
                  <a:lnTo>
                    <a:pt x="5853" y="511"/>
                  </a:lnTo>
                  <a:lnTo>
                    <a:pt x="5941" y="650"/>
                  </a:lnTo>
                  <a:lnTo>
                    <a:pt x="5929" y="646"/>
                  </a:lnTo>
                  <a:lnTo>
                    <a:pt x="6012" y="617"/>
                  </a:lnTo>
                  <a:lnTo>
                    <a:pt x="6033" y="611"/>
                  </a:lnTo>
                  <a:cubicBezTo>
                    <a:pt x="6038" y="610"/>
                    <a:pt x="6043" y="613"/>
                    <a:pt x="6045" y="619"/>
                  </a:cubicBezTo>
                  <a:cubicBezTo>
                    <a:pt x="6046" y="624"/>
                    <a:pt x="6043" y="629"/>
                    <a:pt x="6038" y="631"/>
                  </a:cubicBezTo>
                  <a:close/>
                  <a:moveTo>
                    <a:pt x="5699" y="370"/>
                  </a:moveTo>
                  <a:lnTo>
                    <a:pt x="5664" y="338"/>
                  </a:lnTo>
                  <a:lnTo>
                    <a:pt x="5594" y="284"/>
                  </a:lnTo>
                  <a:lnTo>
                    <a:pt x="5518" y="235"/>
                  </a:lnTo>
                  <a:lnTo>
                    <a:pt x="5456" y="201"/>
                  </a:lnTo>
                  <a:cubicBezTo>
                    <a:pt x="5451" y="198"/>
                    <a:pt x="5449" y="192"/>
                    <a:pt x="5452" y="187"/>
                  </a:cubicBezTo>
                  <a:cubicBezTo>
                    <a:pt x="5454" y="182"/>
                    <a:pt x="5461" y="181"/>
                    <a:pt x="5465" y="183"/>
                  </a:cubicBezTo>
                  <a:lnTo>
                    <a:pt x="5529" y="218"/>
                  </a:lnTo>
                  <a:lnTo>
                    <a:pt x="5607" y="269"/>
                  </a:lnTo>
                  <a:lnTo>
                    <a:pt x="5677" y="323"/>
                  </a:lnTo>
                  <a:lnTo>
                    <a:pt x="5713" y="356"/>
                  </a:lnTo>
                  <a:cubicBezTo>
                    <a:pt x="5717" y="359"/>
                    <a:pt x="5717" y="366"/>
                    <a:pt x="5713" y="370"/>
                  </a:cubicBezTo>
                  <a:cubicBezTo>
                    <a:pt x="5709" y="374"/>
                    <a:pt x="5703" y="374"/>
                    <a:pt x="5699" y="370"/>
                  </a:cubicBezTo>
                  <a:close/>
                  <a:moveTo>
                    <a:pt x="5292" y="129"/>
                  </a:moveTo>
                  <a:lnTo>
                    <a:pt x="5248" y="113"/>
                  </a:lnTo>
                  <a:lnTo>
                    <a:pt x="5144" y="83"/>
                  </a:lnTo>
                  <a:lnTo>
                    <a:pt x="5032" y="58"/>
                  </a:lnTo>
                  <a:lnTo>
                    <a:pt x="5005" y="54"/>
                  </a:lnTo>
                  <a:cubicBezTo>
                    <a:pt x="4999" y="53"/>
                    <a:pt x="4995" y="48"/>
                    <a:pt x="4996" y="42"/>
                  </a:cubicBezTo>
                  <a:cubicBezTo>
                    <a:pt x="4997" y="37"/>
                    <a:pt x="5002" y="33"/>
                    <a:pt x="5008" y="34"/>
                  </a:cubicBezTo>
                  <a:lnTo>
                    <a:pt x="5037" y="39"/>
                  </a:lnTo>
                  <a:lnTo>
                    <a:pt x="5149" y="64"/>
                  </a:lnTo>
                  <a:lnTo>
                    <a:pt x="5255" y="94"/>
                  </a:lnTo>
                  <a:lnTo>
                    <a:pt x="5299" y="110"/>
                  </a:lnTo>
                  <a:cubicBezTo>
                    <a:pt x="5305" y="112"/>
                    <a:pt x="5307" y="118"/>
                    <a:pt x="5305" y="123"/>
                  </a:cubicBezTo>
                  <a:cubicBezTo>
                    <a:pt x="5303" y="128"/>
                    <a:pt x="5298" y="131"/>
                    <a:pt x="5292" y="129"/>
                  </a:cubicBezTo>
                  <a:close/>
                  <a:moveTo>
                    <a:pt x="4827" y="31"/>
                  </a:moveTo>
                  <a:lnTo>
                    <a:pt x="4783" y="26"/>
                  </a:lnTo>
                  <a:lnTo>
                    <a:pt x="4647" y="20"/>
                  </a:lnTo>
                  <a:lnTo>
                    <a:pt x="4528" y="21"/>
                  </a:lnTo>
                  <a:cubicBezTo>
                    <a:pt x="4523" y="21"/>
                    <a:pt x="4518" y="17"/>
                    <a:pt x="4518" y="11"/>
                  </a:cubicBezTo>
                  <a:cubicBezTo>
                    <a:pt x="4518" y="6"/>
                    <a:pt x="4522" y="1"/>
                    <a:pt x="4528" y="1"/>
                  </a:cubicBezTo>
                  <a:lnTo>
                    <a:pt x="4648" y="0"/>
                  </a:lnTo>
                  <a:lnTo>
                    <a:pt x="4785" y="7"/>
                  </a:lnTo>
                  <a:lnTo>
                    <a:pt x="4829" y="11"/>
                  </a:lnTo>
                  <a:cubicBezTo>
                    <a:pt x="4834" y="11"/>
                    <a:pt x="4838" y="16"/>
                    <a:pt x="4838" y="22"/>
                  </a:cubicBezTo>
                  <a:cubicBezTo>
                    <a:pt x="4837" y="27"/>
                    <a:pt x="4832" y="31"/>
                    <a:pt x="4827" y="31"/>
                  </a:cubicBezTo>
                  <a:close/>
                  <a:moveTo>
                    <a:pt x="4349" y="30"/>
                  </a:moveTo>
                  <a:lnTo>
                    <a:pt x="4306" y="32"/>
                  </a:lnTo>
                  <a:lnTo>
                    <a:pt x="4108" y="53"/>
                  </a:lnTo>
                  <a:lnTo>
                    <a:pt x="4052" y="62"/>
                  </a:lnTo>
                  <a:cubicBezTo>
                    <a:pt x="4046" y="63"/>
                    <a:pt x="4041" y="59"/>
                    <a:pt x="4040" y="53"/>
                  </a:cubicBezTo>
                  <a:cubicBezTo>
                    <a:pt x="4039" y="48"/>
                    <a:pt x="4043" y="43"/>
                    <a:pt x="4049" y="42"/>
                  </a:cubicBezTo>
                  <a:lnTo>
                    <a:pt x="4105" y="34"/>
                  </a:lnTo>
                  <a:lnTo>
                    <a:pt x="4305" y="12"/>
                  </a:lnTo>
                  <a:lnTo>
                    <a:pt x="4348" y="10"/>
                  </a:lnTo>
                  <a:cubicBezTo>
                    <a:pt x="4353" y="10"/>
                    <a:pt x="4358" y="14"/>
                    <a:pt x="4358" y="20"/>
                  </a:cubicBezTo>
                  <a:cubicBezTo>
                    <a:pt x="4359" y="25"/>
                    <a:pt x="4354" y="30"/>
                    <a:pt x="4349" y="30"/>
                  </a:cubicBezTo>
                  <a:close/>
                  <a:moveTo>
                    <a:pt x="3874" y="90"/>
                  </a:moveTo>
                  <a:lnTo>
                    <a:pt x="3708" y="124"/>
                  </a:lnTo>
                  <a:lnTo>
                    <a:pt x="3582" y="157"/>
                  </a:lnTo>
                  <a:cubicBezTo>
                    <a:pt x="3577" y="158"/>
                    <a:pt x="3572" y="155"/>
                    <a:pt x="3570" y="150"/>
                  </a:cubicBezTo>
                  <a:cubicBezTo>
                    <a:pt x="3569" y="144"/>
                    <a:pt x="3572" y="139"/>
                    <a:pt x="3578" y="137"/>
                  </a:cubicBezTo>
                  <a:lnTo>
                    <a:pt x="3704" y="105"/>
                  </a:lnTo>
                  <a:lnTo>
                    <a:pt x="3870" y="71"/>
                  </a:lnTo>
                  <a:cubicBezTo>
                    <a:pt x="3876" y="70"/>
                    <a:pt x="3881" y="73"/>
                    <a:pt x="3882" y="78"/>
                  </a:cubicBezTo>
                  <a:cubicBezTo>
                    <a:pt x="3883" y="84"/>
                    <a:pt x="3880" y="89"/>
                    <a:pt x="3874" y="90"/>
                  </a:cubicBezTo>
                  <a:close/>
                  <a:moveTo>
                    <a:pt x="3410" y="207"/>
                  </a:moveTo>
                  <a:lnTo>
                    <a:pt x="3318" y="235"/>
                  </a:lnTo>
                  <a:lnTo>
                    <a:pt x="3132" y="305"/>
                  </a:lnTo>
                  <a:lnTo>
                    <a:pt x="3129" y="306"/>
                  </a:lnTo>
                  <a:cubicBezTo>
                    <a:pt x="3123" y="309"/>
                    <a:pt x="3118" y="306"/>
                    <a:pt x="3115" y="301"/>
                  </a:cubicBezTo>
                  <a:cubicBezTo>
                    <a:pt x="3113" y="296"/>
                    <a:pt x="3115" y="290"/>
                    <a:pt x="3120" y="288"/>
                  </a:cubicBezTo>
                  <a:lnTo>
                    <a:pt x="3125" y="286"/>
                  </a:lnTo>
                  <a:lnTo>
                    <a:pt x="3313" y="216"/>
                  </a:lnTo>
                  <a:lnTo>
                    <a:pt x="3404" y="187"/>
                  </a:lnTo>
                  <a:cubicBezTo>
                    <a:pt x="3409" y="186"/>
                    <a:pt x="3415" y="189"/>
                    <a:pt x="3417" y="194"/>
                  </a:cubicBezTo>
                  <a:cubicBezTo>
                    <a:pt x="3418" y="199"/>
                    <a:pt x="3415" y="205"/>
                    <a:pt x="3410" y="207"/>
                  </a:cubicBezTo>
                  <a:close/>
                  <a:moveTo>
                    <a:pt x="2964" y="379"/>
                  </a:moveTo>
                  <a:lnTo>
                    <a:pt x="2952" y="384"/>
                  </a:lnTo>
                  <a:lnTo>
                    <a:pt x="2782" y="472"/>
                  </a:lnTo>
                  <a:lnTo>
                    <a:pt x="2702" y="522"/>
                  </a:lnTo>
                  <a:cubicBezTo>
                    <a:pt x="2697" y="525"/>
                    <a:pt x="2691" y="523"/>
                    <a:pt x="2688" y="519"/>
                  </a:cubicBezTo>
                  <a:cubicBezTo>
                    <a:pt x="2685" y="514"/>
                    <a:pt x="2687" y="508"/>
                    <a:pt x="2691" y="505"/>
                  </a:cubicBezTo>
                  <a:lnTo>
                    <a:pt x="2773" y="455"/>
                  </a:lnTo>
                  <a:lnTo>
                    <a:pt x="2944" y="365"/>
                  </a:lnTo>
                  <a:lnTo>
                    <a:pt x="2956" y="360"/>
                  </a:lnTo>
                  <a:cubicBezTo>
                    <a:pt x="2961" y="358"/>
                    <a:pt x="2967" y="360"/>
                    <a:pt x="2969" y="366"/>
                  </a:cubicBezTo>
                  <a:cubicBezTo>
                    <a:pt x="2971" y="371"/>
                    <a:pt x="2969" y="376"/>
                    <a:pt x="2964" y="379"/>
                  </a:cubicBezTo>
                  <a:close/>
                  <a:moveTo>
                    <a:pt x="2553" y="621"/>
                  </a:moveTo>
                  <a:lnTo>
                    <a:pt x="2477" y="677"/>
                  </a:lnTo>
                  <a:lnTo>
                    <a:pt x="2345" y="792"/>
                  </a:lnTo>
                  <a:lnTo>
                    <a:pt x="2325" y="813"/>
                  </a:lnTo>
                  <a:cubicBezTo>
                    <a:pt x="2322" y="817"/>
                    <a:pt x="2315" y="817"/>
                    <a:pt x="2311" y="814"/>
                  </a:cubicBezTo>
                  <a:cubicBezTo>
                    <a:pt x="2307" y="810"/>
                    <a:pt x="2307" y="804"/>
                    <a:pt x="2311" y="800"/>
                  </a:cubicBezTo>
                  <a:lnTo>
                    <a:pt x="2332" y="777"/>
                  </a:lnTo>
                  <a:lnTo>
                    <a:pt x="2466" y="660"/>
                  </a:lnTo>
                  <a:lnTo>
                    <a:pt x="2541" y="605"/>
                  </a:lnTo>
                  <a:cubicBezTo>
                    <a:pt x="2546" y="602"/>
                    <a:pt x="2552" y="603"/>
                    <a:pt x="2555" y="608"/>
                  </a:cubicBezTo>
                  <a:cubicBezTo>
                    <a:pt x="2558" y="612"/>
                    <a:pt x="2557" y="618"/>
                    <a:pt x="2553" y="621"/>
                  </a:cubicBezTo>
                  <a:close/>
                  <a:moveTo>
                    <a:pt x="2207" y="947"/>
                  </a:moveTo>
                  <a:lnTo>
                    <a:pt x="2132" y="1049"/>
                  </a:lnTo>
                  <a:lnTo>
                    <a:pt x="2054" y="1191"/>
                  </a:lnTo>
                  <a:lnTo>
                    <a:pt x="2051" y="1199"/>
                  </a:lnTo>
                  <a:cubicBezTo>
                    <a:pt x="2049" y="1204"/>
                    <a:pt x="2043" y="1207"/>
                    <a:pt x="2038" y="1205"/>
                  </a:cubicBezTo>
                  <a:cubicBezTo>
                    <a:pt x="2033" y="1203"/>
                    <a:pt x="2031" y="1197"/>
                    <a:pt x="2033" y="1192"/>
                  </a:cubicBezTo>
                  <a:lnTo>
                    <a:pt x="2037" y="1182"/>
                  </a:lnTo>
                  <a:lnTo>
                    <a:pt x="2115" y="1038"/>
                  </a:lnTo>
                  <a:lnTo>
                    <a:pt x="2191" y="935"/>
                  </a:lnTo>
                  <a:cubicBezTo>
                    <a:pt x="2194" y="931"/>
                    <a:pt x="2201" y="930"/>
                    <a:pt x="2205" y="933"/>
                  </a:cubicBezTo>
                  <a:cubicBezTo>
                    <a:pt x="2209" y="936"/>
                    <a:pt x="2210" y="943"/>
                    <a:pt x="2207" y="947"/>
                  </a:cubicBezTo>
                  <a:close/>
                  <a:moveTo>
                    <a:pt x="1963" y="1354"/>
                  </a:moveTo>
                  <a:lnTo>
                    <a:pt x="1884" y="1373"/>
                  </a:lnTo>
                  <a:lnTo>
                    <a:pt x="1788" y="1408"/>
                  </a:lnTo>
                  <a:lnTo>
                    <a:pt x="1702" y="1451"/>
                  </a:lnTo>
                  <a:lnTo>
                    <a:pt x="1688" y="1461"/>
                  </a:lnTo>
                  <a:cubicBezTo>
                    <a:pt x="1683" y="1464"/>
                    <a:pt x="1677" y="1463"/>
                    <a:pt x="1674" y="1458"/>
                  </a:cubicBezTo>
                  <a:cubicBezTo>
                    <a:pt x="1671" y="1454"/>
                    <a:pt x="1672" y="1447"/>
                    <a:pt x="1677" y="1444"/>
                  </a:cubicBezTo>
                  <a:lnTo>
                    <a:pt x="1693" y="1434"/>
                  </a:lnTo>
                  <a:lnTo>
                    <a:pt x="1781" y="1389"/>
                  </a:lnTo>
                  <a:lnTo>
                    <a:pt x="1879" y="1354"/>
                  </a:lnTo>
                  <a:lnTo>
                    <a:pt x="1958" y="1334"/>
                  </a:lnTo>
                  <a:cubicBezTo>
                    <a:pt x="1963" y="1333"/>
                    <a:pt x="1969" y="1336"/>
                    <a:pt x="1970" y="1342"/>
                  </a:cubicBezTo>
                  <a:cubicBezTo>
                    <a:pt x="1971" y="1347"/>
                    <a:pt x="1968" y="1353"/>
                    <a:pt x="1963" y="1354"/>
                  </a:cubicBezTo>
                  <a:close/>
                  <a:moveTo>
                    <a:pt x="1548" y="1570"/>
                  </a:moveTo>
                  <a:lnTo>
                    <a:pt x="1495" y="1625"/>
                  </a:lnTo>
                  <a:lnTo>
                    <a:pt x="1441" y="1696"/>
                  </a:lnTo>
                  <a:lnTo>
                    <a:pt x="1396" y="1774"/>
                  </a:lnTo>
                  <a:cubicBezTo>
                    <a:pt x="1394" y="1777"/>
                    <a:pt x="1391" y="1779"/>
                    <a:pt x="1387" y="1778"/>
                  </a:cubicBezTo>
                  <a:lnTo>
                    <a:pt x="1344" y="1776"/>
                  </a:lnTo>
                  <a:cubicBezTo>
                    <a:pt x="1339" y="1776"/>
                    <a:pt x="1335" y="1771"/>
                    <a:pt x="1335" y="1765"/>
                  </a:cubicBezTo>
                  <a:cubicBezTo>
                    <a:pt x="1335" y="1760"/>
                    <a:pt x="1340" y="1756"/>
                    <a:pt x="1345" y="1756"/>
                  </a:cubicBezTo>
                  <a:lnTo>
                    <a:pt x="1388" y="1758"/>
                  </a:lnTo>
                  <a:lnTo>
                    <a:pt x="1379" y="1763"/>
                  </a:lnTo>
                  <a:lnTo>
                    <a:pt x="1425" y="1684"/>
                  </a:lnTo>
                  <a:lnTo>
                    <a:pt x="1480" y="1612"/>
                  </a:lnTo>
                  <a:lnTo>
                    <a:pt x="1533" y="1556"/>
                  </a:lnTo>
                  <a:cubicBezTo>
                    <a:pt x="1537" y="1552"/>
                    <a:pt x="1543" y="1552"/>
                    <a:pt x="1547" y="1556"/>
                  </a:cubicBezTo>
                  <a:cubicBezTo>
                    <a:pt x="1551" y="1560"/>
                    <a:pt x="1551" y="1566"/>
                    <a:pt x="1548" y="1570"/>
                  </a:cubicBezTo>
                  <a:close/>
                  <a:moveTo>
                    <a:pt x="1166" y="1774"/>
                  </a:moveTo>
                  <a:lnTo>
                    <a:pt x="1121" y="1776"/>
                  </a:lnTo>
                  <a:lnTo>
                    <a:pt x="1000" y="1793"/>
                  </a:lnTo>
                  <a:lnTo>
                    <a:pt x="884" y="1820"/>
                  </a:lnTo>
                  <a:lnTo>
                    <a:pt x="873" y="1824"/>
                  </a:lnTo>
                  <a:cubicBezTo>
                    <a:pt x="868" y="1826"/>
                    <a:pt x="862" y="1823"/>
                    <a:pt x="861" y="1818"/>
                  </a:cubicBezTo>
                  <a:cubicBezTo>
                    <a:pt x="859" y="1812"/>
                    <a:pt x="862" y="1807"/>
                    <a:pt x="867" y="1805"/>
                  </a:cubicBezTo>
                  <a:lnTo>
                    <a:pt x="879" y="1801"/>
                  </a:lnTo>
                  <a:lnTo>
                    <a:pt x="997" y="1774"/>
                  </a:lnTo>
                  <a:lnTo>
                    <a:pt x="1120" y="1756"/>
                  </a:lnTo>
                  <a:lnTo>
                    <a:pt x="1165" y="1754"/>
                  </a:lnTo>
                  <a:cubicBezTo>
                    <a:pt x="1170" y="1754"/>
                    <a:pt x="1175" y="1758"/>
                    <a:pt x="1175" y="1764"/>
                  </a:cubicBezTo>
                  <a:cubicBezTo>
                    <a:pt x="1175" y="1769"/>
                    <a:pt x="1171" y="1774"/>
                    <a:pt x="1166" y="1774"/>
                  </a:cubicBezTo>
                  <a:close/>
                  <a:moveTo>
                    <a:pt x="706" y="1887"/>
                  </a:moveTo>
                  <a:lnTo>
                    <a:pt x="666" y="1904"/>
                  </a:lnTo>
                  <a:lnTo>
                    <a:pt x="567" y="1959"/>
                  </a:lnTo>
                  <a:lnTo>
                    <a:pt x="475" y="2023"/>
                  </a:lnTo>
                  <a:lnTo>
                    <a:pt x="453" y="2041"/>
                  </a:lnTo>
                  <a:cubicBezTo>
                    <a:pt x="449" y="2045"/>
                    <a:pt x="442" y="2044"/>
                    <a:pt x="439" y="2040"/>
                  </a:cubicBezTo>
                  <a:cubicBezTo>
                    <a:pt x="435" y="2036"/>
                    <a:pt x="436" y="2029"/>
                    <a:pt x="440" y="2026"/>
                  </a:cubicBezTo>
                  <a:lnTo>
                    <a:pt x="464" y="2006"/>
                  </a:lnTo>
                  <a:lnTo>
                    <a:pt x="558" y="1942"/>
                  </a:lnTo>
                  <a:lnTo>
                    <a:pt x="659" y="1885"/>
                  </a:lnTo>
                  <a:lnTo>
                    <a:pt x="698" y="1868"/>
                  </a:lnTo>
                  <a:cubicBezTo>
                    <a:pt x="703" y="1866"/>
                    <a:pt x="709" y="1869"/>
                    <a:pt x="711" y="1874"/>
                  </a:cubicBezTo>
                  <a:cubicBezTo>
                    <a:pt x="713" y="1879"/>
                    <a:pt x="711" y="1885"/>
                    <a:pt x="706" y="1887"/>
                  </a:cubicBezTo>
                  <a:close/>
                  <a:moveTo>
                    <a:pt x="321" y="2162"/>
                  </a:moveTo>
                  <a:lnTo>
                    <a:pt x="311" y="2173"/>
                  </a:lnTo>
                  <a:lnTo>
                    <a:pt x="241" y="2258"/>
                  </a:lnTo>
                  <a:lnTo>
                    <a:pt x="180" y="2349"/>
                  </a:lnTo>
                  <a:lnTo>
                    <a:pt x="150" y="2404"/>
                  </a:lnTo>
                  <a:cubicBezTo>
                    <a:pt x="147" y="2409"/>
                    <a:pt x="141" y="2411"/>
                    <a:pt x="136" y="2408"/>
                  </a:cubicBezTo>
                  <a:cubicBezTo>
                    <a:pt x="131" y="2405"/>
                    <a:pt x="130" y="2399"/>
                    <a:pt x="132" y="2394"/>
                  </a:cubicBezTo>
                  <a:lnTo>
                    <a:pt x="163" y="2338"/>
                  </a:lnTo>
                  <a:lnTo>
                    <a:pt x="226" y="2245"/>
                  </a:lnTo>
                  <a:lnTo>
                    <a:pt x="296" y="2158"/>
                  </a:lnTo>
                  <a:lnTo>
                    <a:pt x="307" y="2148"/>
                  </a:lnTo>
                  <a:cubicBezTo>
                    <a:pt x="311" y="2144"/>
                    <a:pt x="317" y="2144"/>
                    <a:pt x="321" y="2148"/>
                  </a:cubicBezTo>
                  <a:cubicBezTo>
                    <a:pt x="325" y="2152"/>
                    <a:pt x="325" y="2158"/>
                    <a:pt x="321" y="2162"/>
                  </a:cubicBezTo>
                  <a:close/>
                  <a:moveTo>
                    <a:pt x="78" y="2567"/>
                  </a:moveTo>
                  <a:lnTo>
                    <a:pt x="52" y="2652"/>
                  </a:lnTo>
                  <a:lnTo>
                    <a:pt x="29" y="2762"/>
                  </a:lnTo>
                  <a:lnTo>
                    <a:pt x="20" y="2858"/>
                  </a:lnTo>
                  <a:cubicBezTo>
                    <a:pt x="19" y="2863"/>
                    <a:pt x="15" y="2867"/>
                    <a:pt x="9" y="2867"/>
                  </a:cubicBezTo>
                  <a:cubicBezTo>
                    <a:pt x="4" y="2866"/>
                    <a:pt x="0" y="2861"/>
                    <a:pt x="0" y="2856"/>
                  </a:cubicBezTo>
                  <a:lnTo>
                    <a:pt x="10" y="2757"/>
                  </a:lnTo>
                  <a:lnTo>
                    <a:pt x="33" y="2647"/>
                  </a:lnTo>
                  <a:lnTo>
                    <a:pt x="59" y="2561"/>
                  </a:lnTo>
                  <a:cubicBezTo>
                    <a:pt x="61" y="2555"/>
                    <a:pt x="67" y="2552"/>
                    <a:pt x="72" y="2554"/>
                  </a:cubicBezTo>
                  <a:cubicBezTo>
                    <a:pt x="77" y="2556"/>
                    <a:pt x="80" y="2561"/>
                    <a:pt x="78" y="2567"/>
                  </a:cubicBezTo>
                  <a:close/>
                  <a:moveTo>
                    <a:pt x="20" y="3036"/>
                  </a:moveTo>
                  <a:lnTo>
                    <a:pt x="32" y="3148"/>
                  </a:lnTo>
                  <a:lnTo>
                    <a:pt x="59" y="3269"/>
                  </a:lnTo>
                  <a:lnTo>
                    <a:pt x="80" y="3326"/>
                  </a:lnTo>
                  <a:cubicBezTo>
                    <a:pt x="82" y="3331"/>
                    <a:pt x="79" y="3337"/>
                    <a:pt x="74" y="3339"/>
                  </a:cubicBezTo>
                  <a:cubicBezTo>
                    <a:pt x="69" y="3341"/>
                    <a:pt x="63" y="3338"/>
                    <a:pt x="61" y="3333"/>
                  </a:cubicBezTo>
                  <a:lnTo>
                    <a:pt x="40" y="3274"/>
                  </a:lnTo>
                  <a:lnTo>
                    <a:pt x="13" y="3151"/>
                  </a:lnTo>
                  <a:lnTo>
                    <a:pt x="1" y="3038"/>
                  </a:lnTo>
                  <a:cubicBezTo>
                    <a:pt x="0" y="3032"/>
                    <a:pt x="4" y="3027"/>
                    <a:pt x="9" y="3027"/>
                  </a:cubicBezTo>
                  <a:cubicBezTo>
                    <a:pt x="15" y="3026"/>
                    <a:pt x="20" y="3030"/>
                    <a:pt x="20" y="3036"/>
                  </a:cubicBezTo>
                  <a:close/>
                  <a:moveTo>
                    <a:pt x="155" y="3487"/>
                  </a:moveTo>
                  <a:lnTo>
                    <a:pt x="211" y="3570"/>
                  </a:lnTo>
                  <a:lnTo>
                    <a:pt x="283" y="3650"/>
                  </a:lnTo>
                  <a:lnTo>
                    <a:pt x="350" y="3709"/>
                  </a:lnTo>
                  <a:cubicBezTo>
                    <a:pt x="354" y="3713"/>
                    <a:pt x="354" y="3719"/>
                    <a:pt x="351" y="3723"/>
                  </a:cubicBezTo>
                  <a:cubicBezTo>
                    <a:pt x="347" y="3727"/>
                    <a:pt x="341" y="3728"/>
                    <a:pt x="336" y="3724"/>
                  </a:cubicBezTo>
                  <a:lnTo>
                    <a:pt x="268" y="3663"/>
                  </a:lnTo>
                  <a:lnTo>
                    <a:pt x="194" y="3581"/>
                  </a:lnTo>
                  <a:lnTo>
                    <a:pt x="138" y="3498"/>
                  </a:lnTo>
                  <a:cubicBezTo>
                    <a:pt x="135" y="3493"/>
                    <a:pt x="136" y="3487"/>
                    <a:pt x="141" y="3484"/>
                  </a:cubicBezTo>
                  <a:cubicBezTo>
                    <a:pt x="145" y="3481"/>
                    <a:pt x="152" y="3482"/>
                    <a:pt x="155" y="3487"/>
                  </a:cubicBezTo>
                  <a:close/>
                  <a:moveTo>
                    <a:pt x="498" y="3807"/>
                  </a:moveTo>
                  <a:lnTo>
                    <a:pt x="549" y="3835"/>
                  </a:lnTo>
                  <a:lnTo>
                    <a:pt x="652" y="3879"/>
                  </a:lnTo>
                  <a:lnTo>
                    <a:pt x="763" y="3915"/>
                  </a:lnTo>
                  <a:lnTo>
                    <a:pt x="773" y="3917"/>
                  </a:lnTo>
                  <a:cubicBezTo>
                    <a:pt x="778" y="3919"/>
                    <a:pt x="782" y="3924"/>
                    <a:pt x="780" y="3929"/>
                  </a:cubicBezTo>
                  <a:cubicBezTo>
                    <a:pt x="779" y="3935"/>
                    <a:pt x="774" y="3938"/>
                    <a:pt x="768" y="3937"/>
                  </a:cubicBezTo>
                  <a:lnTo>
                    <a:pt x="756" y="3934"/>
                  </a:lnTo>
                  <a:lnTo>
                    <a:pt x="644" y="3898"/>
                  </a:lnTo>
                  <a:lnTo>
                    <a:pt x="540" y="3852"/>
                  </a:lnTo>
                  <a:lnTo>
                    <a:pt x="488" y="3824"/>
                  </a:lnTo>
                  <a:cubicBezTo>
                    <a:pt x="483" y="3822"/>
                    <a:pt x="481" y="3816"/>
                    <a:pt x="484" y="3811"/>
                  </a:cubicBezTo>
                  <a:cubicBezTo>
                    <a:pt x="487" y="3806"/>
                    <a:pt x="493" y="3804"/>
                    <a:pt x="498" y="3807"/>
                  </a:cubicBezTo>
                  <a:close/>
                  <a:moveTo>
                    <a:pt x="948" y="3953"/>
                  </a:moveTo>
                  <a:lnTo>
                    <a:pt x="997" y="3962"/>
                  </a:lnTo>
                  <a:lnTo>
                    <a:pt x="1120" y="3973"/>
                  </a:lnTo>
                  <a:lnTo>
                    <a:pt x="1246" y="3976"/>
                  </a:lnTo>
                  <a:cubicBezTo>
                    <a:pt x="1251" y="3977"/>
                    <a:pt x="1256" y="3981"/>
                    <a:pt x="1256" y="3987"/>
                  </a:cubicBezTo>
                  <a:cubicBezTo>
                    <a:pt x="1255" y="3992"/>
                    <a:pt x="1251" y="3997"/>
                    <a:pt x="1245" y="3996"/>
                  </a:cubicBezTo>
                  <a:lnTo>
                    <a:pt x="1119" y="3992"/>
                  </a:lnTo>
                  <a:lnTo>
                    <a:pt x="994" y="3981"/>
                  </a:lnTo>
                  <a:lnTo>
                    <a:pt x="945" y="3973"/>
                  </a:lnTo>
                  <a:cubicBezTo>
                    <a:pt x="940" y="3972"/>
                    <a:pt x="936" y="3967"/>
                    <a:pt x="937" y="3962"/>
                  </a:cubicBezTo>
                  <a:cubicBezTo>
                    <a:pt x="938" y="3956"/>
                    <a:pt x="943" y="3953"/>
                    <a:pt x="948" y="3953"/>
                  </a:cubicBezTo>
                  <a:close/>
                  <a:moveTo>
                    <a:pt x="1423" y="3963"/>
                  </a:moveTo>
                  <a:lnTo>
                    <a:pt x="1529" y="3947"/>
                  </a:lnTo>
                  <a:cubicBezTo>
                    <a:pt x="1531" y="3946"/>
                    <a:pt x="1533" y="3947"/>
                    <a:pt x="1535" y="3948"/>
                  </a:cubicBezTo>
                  <a:lnTo>
                    <a:pt x="1649" y="4011"/>
                  </a:lnTo>
                  <a:lnTo>
                    <a:pt x="1648" y="4010"/>
                  </a:lnTo>
                  <a:lnTo>
                    <a:pt x="1707" y="4031"/>
                  </a:lnTo>
                  <a:cubicBezTo>
                    <a:pt x="1712" y="4033"/>
                    <a:pt x="1715" y="4039"/>
                    <a:pt x="1713" y="4044"/>
                  </a:cubicBezTo>
                  <a:cubicBezTo>
                    <a:pt x="1711" y="4049"/>
                    <a:pt x="1705" y="4052"/>
                    <a:pt x="1700" y="4050"/>
                  </a:cubicBezTo>
                  <a:lnTo>
                    <a:pt x="1641" y="4029"/>
                  </a:lnTo>
                  <a:cubicBezTo>
                    <a:pt x="1641" y="4029"/>
                    <a:pt x="1640" y="4028"/>
                    <a:pt x="1640" y="4028"/>
                  </a:cubicBezTo>
                  <a:lnTo>
                    <a:pt x="1526" y="3965"/>
                  </a:lnTo>
                  <a:lnTo>
                    <a:pt x="1532" y="3966"/>
                  </a:lnTo>
                  <a:lnTo>
                    <a:pt x="1426" y="3983"/>
                  </a:lnTo>
                  <a:cubicBezTo>
                    <a:pt x="1421" y="3984"/>
                    <a:pt x="1416" y="3980"/>
                    <a:pt x="1415" y="3975"/>
                  </a:cubicBezTo>
                  <a:cubicBezTo>
                    <a:pt x="1414" y="3969"/>
                    <a:pt x="1418" y="3964"/>
                    <a:pt x="1423" y="3963"/>
                  </a:cubicBezTo>
                  <a:close/>
                  <a:moveTo>
                    <a:pt x="1879" y="4078"/>
                  </a:moveTo>
                  <a:lnTo>
                    <a:pt x="1915" y="4086"/>
                  </a:lnTo>
                  <a:lnTo>
                    <a:pt x="1913" y="4085"/>
                  </a:lnTo>
                  <a:lnTo>
                    <a:pt x="2061" y="4095"/>
                  </a:lnTo>
                  <a:lnTo>
                    <a:pt x="2175" y="4088"/>
                  </a:lnTo>
                  <a:cubicBezTo>
                    <a:pt x="2180" y="4088"/>
                    <a:pt x="2185" y="4092"/>
                    <a:pt x="2186" y="4097"/>
                  </a:cubicBezTo>
                  <a:cubicBezTo>
                    <a:pt x="2186" y="4103"/>
                    <a:pt x="2182" y="4108"/>
                    <a:pt x="2176" y="4108"/>
                  </a:cubicBezTo>
                  <a:lnTo>
                    <a:pt x="2060" y="4115"/>
                  </a:lnTo>
                  <a:lnTo>
                    <a:pt x="1912" y="4105"/>
                  </a:lnTo>
                  <a:cubicBezTo>
                    <a:pt x="1911" y="4105"/>
                    <a:pt x="1911" y="4105"/>
                    <a:pt x="1910" y="4105"/>
                  </a:cubicBezTo>
                  <a:lnTo>
                    <a:pt x="1875" y="4098"/>
                  </a:lnTo>
                  <a:cubicBezTo>
                    <a:pt x="1869" y="4096"/>
                    <a:pt x="1866" y="4091"/>
                    <a:pt x="1867" y="4086"/>
                  </a:cubicBezTo>
                  <a:cubicBezTo>
                    <a:pt x="1868" y="4080"/>
                    <a:pt x="1874" y="4077"/>
                    <a:pt x="1879" y="4078"/>
                  </a:cubicBezTo>
                  <a:close/>
                  <a:moveTo>
                    <a:pt x="2349" y="4054"/>
                  </a:moveTo>
                  <a:lnTo>
                    <a:pt x="2446" y="4021"/>
                  </a:lnTo>
                  <a:lnTo>
                    <a:pt x="2554" y="3967"/>
                  </a:lnTo>
                  <a:cubicBezTo>
                    <a:pt x="2559" y="3964"/>
                    <a:pt x="2564" y="3966"/>
                    <a:pt x="2567" y="3970"/>
                  </a:cubicBezTo>
                  <a:lnTo>
                    <a:pt x="2607" y="4033"/>
                  </a:lnTo>
                  <a:cubicBezTo>
                    <a:pt x="2610" y="4038"/>
                    <a:pt x="2609" y="4044"/>
                    <a:pt x="2605" y="4047"/>
                  </a:cubicBezTo>
                  <a:cubicBezTo>
                    <a:pt x="2600" y="4050"/>
                    <a:pt x="2594" y="4048"/>
                    <a:pt x="2591" y="4044"/>
                  </a:cubicBezTo>
                  <a:lnTo>
                    <a:pt x="2550" y="3981"/>
                  </a:lnTo>
                  <a:lnTo>
                    <a:pt x="2563" y="3984"/>
                  </a:lnTo>
                  <a:lnTo>
                    <a:pt x="2453" y="4040"/>
                  </a:lnTo>
                  <a:lnTo>
                    <a:pt x="2355" y="4073"/>
                  </a:lnTo>
                  <a:cubicBezTo>
                    <a:pt x="2350" y="4075"/>
                    <a:pt x="2344" y="4072"/>
                    <a:pt x="2342" y="4067"/>
                  </a:cubicBezTo>
                  <a:cubicBezTo>
                    <a:pt x="2341" y="4062"/>
                    <a:pt x="2343" y="4056"/>
                    <a:pt x="2349" y="4054"/>
                  </a:cubicBezTo>
                  <a:close/>
                  <a:moveTo>
                    <a:pt x="2717" y="4173"/>
                  </a:moveTo>
                  <a:lnTo>
                    <a:pt x="2812" y="4277"/>
                  </a:lnTo>
                  <a:lnTo>
                    <a:pt x="2934" y="4377"/>
                  </a:lnTo>
                  <a:cubicBezTo>
                    <a:pt x="2938" y="4381"/>
                    <a:pt x="2939" y="4387"/>
                    <a:pt x="2935" y="4391"/>
                  </a:cubicBezTo>
                  <a:cubicBezTo>
                    <a:pt x="2932" y="4395"/>
                    <a:pt x="2926" y="4396"/>
                    <a:pt x="2921" y="4393"/>
                  </a:cubicBezTo>
                  <a:lnTo>
                    <a:pt x="2797" y="4290"/>
                  </a:lnTo>
                  <a:lnTo>
                    <a:pt x="2702" y="4187"/>
                  </a:lnTo>
                  <a:cubicBezTo>
                    <a:pt x="2698" y="4183"/>
                    <a:pt x="2699" y="4176"/>
                    <a:pt x="2703" y="4173"/>
                  </a:cubicBezTo>
                  <a:cubicBezTo>
                    <a:pt x="2707" y="4169"/>
                    <a:pt x="2713" y="4169"/>
                    <a:pt x="2717" y="4173"/>
                  </a:cubicBezTo>
                  <a:close/>
                  <a:moveTo>
                    <a:pt x="3083" y="4475"/>
                  </a:moveTo>
                  <a:lnTo>
                    <a:pt x="3143" y="4512"/>
                  </a:lnTo>
                  <a:lnTo>
                    <a:pt x="3236" y="4557"/>
                  </a:lnTo>
                  <a:lnTo>
                    <a:pt x="3333" y="4597"/>
                  </a:lnTo>
                  <a:lnTo>
                    <a:pt x="3351" y="4603"/>
                  </a:lnTo>
                  <a:cubicBezTo>
                    <a:pt x="3356" y="4605"/>
                    <a:pt x="3359" y="4611"/>
                    <a:pt x="3357" y="4616"/>
                  </a:cubicBezTo>
                  <a:cubicBezTo>
                    <a:pt x="3356" y="4621"/>
                    <a:pt x="3350" y="4624"/>
                    <a:pt x="3345" y="4622"/>
                  </a:cubicBezTo>
                  <a:lnTo>
                    <a:pt x="3326" y="4616"/>
                  </a:lnTo>
                  <a:lnTo>
                    <a:pt x="3227" y="4575"/>
                  </a:lnTo>
                  <a:lnTo>
                    <a:pt x="3132" y="4529"/>
                  </a:lnTo>
                  <a:lnTo>
                    <a:pt x="3072" y="4492"/>
                  </a:lnTo>
                  <a:cubicBezTo>
                    <a:pt x="3068" y="4489"/>
                    <a:pt x="3066" y="4483"/>
                    <a:pt x="3069" y="4479"/>
                  </a:cubicBezTo>
                  <a:cubicBezTo>
                    <a:pt x="3072" y="4474"/>
                    <a:pt x="3078" y="4472"/>
                    <a:pt x="3083" y="4475"/>
                  </a:cubicBezTo>
                  <a:close/>
                  <a:moveTo>
                    <a:pt x="3523" y="4653"/>
                  </a:moveTo>
                  <a:lnTo>
                    <a:pt x="3540" y="4658"/>
                  </a:lnTo>
                  <a:lnTo>
                    <a:pt x="3647" y="4678"/>
                  </a:lnTo>
                  <a:lnTo>
                    <a:pt x="3758" y="4691"/>
                  </a:lnTo>
                  <a:lnTo>
                    <a:pt x="3818" y="4693"/>
                  </a:lnTo>
                  <a:cubicBezTo>
                    <a:pt x="3823" y="4693"/>
                    <a:pt x="3828" y="4698"/>
                    <a:pt x="3827" y="4704"/>
                  </a:cubicBezTo>
                  <a:cubicBezTo>
                    <a:pt x="3827" y="4709"/>
                    <a:pt x="3822" y="4713"/>
                    <a:pt x="3817" y="4713"/>
                  </a:cubicBezTo>
                  <a:lnTo>
                    <a:pt x="3755" y="4710"/>
                  </a:lnTo>
                  <a:lnTo>
                    <a:pt x="3644" y="4697"/>
                  </a:lnTo>
                  <a:lnTo>
                    <a:pt x="3535" y="4677"/>
                  </a:lnTo>
                  <a:lnTo>
                    <a:pt x="3518" y="4673"/>
                  </a:lnTo>
                  <a:cubicBezTo>
                    <a:pt x="3513" y="4671"/>
                    <a:pt x="3509" y="4666"/>
                    <a:pt x="3511" y="4661"/>
                  </a:cubicBezTo>
                  <a:cubicBezTo>
                    <a:pt x="3512" y="4655"/>
                    <a:pt x="3518" y="4652"/>
                    <a:pt x="3523" y="4653"/>
                  </a:cubicBezTo>
                  <a:close/>
                  <a:moveTo>
                    <a:pt x="3997" y="4692"/>
                  </a:moveTo>
                  <a:lnTo>
                    <a:pt x="4106" y="4684"/>
                  </a:lnTo>
                  <a:lnTo>
                    <a:pt x="4220" y="4674"/>
                  </a:lnTo>
                  <a:lnTo>
                    <a:pt x="4294" y="4664"/>
                  </a:lnTo>
                  <a:cubicBezTo>
                    <a:pt x="4300" y="4663"/>
                    <a:pt x="4305" y="4667"/>
                    <a:pt x="4306" y="4672"/>
                  </a:cubicBezTo>
                  <a:cubicBezTo>
                    <a:pt x="4306" y="4678"/>
                    <a:pt x="4303" y="4683"/>
                    <a:pt x="4297" y="4683"/>
                  </a:cubicBezTo>
                  <a:lnTo>
                    <a:pt x="4221" y="4693"/>
                  </a:lnTo>
                  <a:lnTo>
                    <a:pt x="4107" y="4704"/>
                  </a:lnTo>
                  <a:lnTo>
                    <a:pt x="3998" y="4712"/>
                  </a:lnTo>
                  <a:cubicBezTo>
                    <a:pt x="3992" y="4712"/>
                    <a:pt x="3988" y="4708"/>
                    <a:pt x="3987" y="4702"/>
                  </a:cubicBezTo>
                  <a:cubicBezTo>
                    <a:pt x="3987" y="4697"/>
                    <a:pt x="3991" y="4692"/>
                    <a:pt x="3997" y="4692"/>
                  </a:cubicBezTo>
                  <a:close/>
                  <a:moveTo>
                    <a:pt x="4472" y="4637"/>
                  </a:moveTo>
                  <a:lnTo>
                    <a:pt x="4618" y="4609"/>
                  </a:lnTo>
                  <a:lnTo>
                    <a:pt x="4763" y="4569"/>
                  </a:lnTo>
                  <a:cubicBezTo>
                    <a:pt x="4768" y="4567"/>
                    <a:pt x="4774" y="4570"/>
                    <a:pt x="4775" y="4576"/>
                  </a:cubicBezTo>
                  <a:cubicBezTo>
                    <a:pt x="4777" y="4581"/>
                    <a:pt x="4774" y="4586"/>
                    <a:pt x="4768" y="4588"/>
                  </a:cubicBezTo>
                  <a:lnTo>
                    <a:pt x="4621" y="4628"/>
                  </a:lnTo>
                  <a:lnTo>
                    <a:pt x="4476" y="4657"/>
                  </a:lnTo>
                  <a:cubicBezTo>
                    <a:pt x="4470" y="4658"/>
                    <a:pt x="4465" y="4654"/>
                    <a:pt x="4464" y="4649"/>
                  </a:cubicBezTo>
                  <a:cubicBezTo>
                    <a:pt x="4463" y="4643"/>
                    <a:pt x="4466" y="4638"/>
                    <a:pt x="4472" y="4637"/>
                  </a:cubicBezTo>
                  <a:close/>
                  <a:moveTo>
                    <a:pt x="4931" y="4509"/>
                  </a:moveTo>
                  <a:lnTo>
                    <a:pt x="5058" y="4446"/>
                  </a:lnTo>
                  <a:lnTo>
                    <a:pt x="5169" y="4377"/>
                  </a:lnTo>
                  <a:lnTo>
                    <a:pt x="5188" y="4361"/>
                  </a:lnTo>
                  <a:cubicBezTo>
                    <a:pt x="5193" y="4358"/>
                    <a:pt x="5199" y="4359"/>
                    <a:pt x="5202" y="4363"/>
                  </a:cubicBezTo>
                  <a:cubicBezTo>
                    <a:pt x="5206" y="4367"/>
                    <a:pt x="5205" y="4373"/>
                    <a:pt x="5201" y="4377"/>
                  </a:cubicBezTo>
                  <a:lnTo>
                    <a:pt x="5180" y="4394"/>
                  </a:lnTo>
                  <a:lnTo>
                    <a:pt x="5067" y="4464"/>
                  </a:lnTo>
                  <a:lnTo>
                    <a:pt x="4940" y="4527"/>
                  </a:lnTo>
                  <a:cubicBezTo>
                    <a:pt x="4935" y="4530"/>
                    <a:pt x="4929" y="4528"/>
                    <a:pt x="4926" y="4523"/>
                  </a:cubicBezTo>
                  <a:cubicBezTo>
                    <a:pt x="4924" y="4518"/>
                    <a:pt x="4926" y="4512"/>
                    <a:pt x="4931" y="4509"/>
                  </a:cubicBezTo>
                  <a:close/>
                  <a:moveTo>
                    <a:pt x="5351" y="4289"/>
                  </a:moveTo>
                  <a:lnTo>
                    <a:pt x="5444" y="4276"/>
                  </a:lnTo>
                  <a:lnTo>
                    <a:pt x="5567" y="4255"/>
                  </a:lnTo>
                  <a:lnTo>
                    <a:pt x="5646" y="4239"/>
                  </a:lnTo>
                  <a:cubicBezTo>
                    <a:pt x="5652" y="4238"/>
                    <a:pt x="5657" y="4241"/>
                    <a:pt x="5658" y="4247"/>
                  </a:cubicBezTo>
                  <a:cubicBezTo>
                    <a:pt x="5659" y="4252"/>
                    <a:pt x="5656" y="4257"/>
                    <a:pt x="5650" y="4258"/>
                  </a:cubicBezTo>
                  <a:lnTo>
                    <a:pt x="5570" y="4274"/>
                  </a:lnTo>
                  <a:lnTo>
                    <a:pt x="5447" y="4295"/>
                  </a:lnTo>
                  <a:lnTo>
                    <a:pt x="5354" y="4309"/>
                  </a:lnTo>
                  <a:cubicBezTo>
                    <a:pt x="5349" y="4309"/>
                    <a:pt x="5343" y="4306"/>
                    <a:pt x="5343" y="4300"/>
                  </a:cubicBezTo>
                  <a:cubicBezTo>
                    <a:pt x="5342" y="4295"/>
                    <a:pt x="5346" y="4290"/>
                    <a:pt x="5351" y="4289"/>
                  </a:cubicBezTo>
                  <a:close/>
                  <a:moveTo>
                    <a:pt x="5820" y="4196"/>
                  </a:moveTo>
                  <a:lnTo>
                    <a:pt x="5884" y="4178"/>
                  </a:lnTo>
                  <a:lnTo>
                    <a:pt x="5971" y="4147"/>
                  </a:lnTo>
                  <a:lnTo>
                    <a:pt x="6052" y="4114"/>
                  </a:lnTo>
                  <a:lnTo>
                    <a:pt x="6099" y="4092"/>
                  </a:lnTo>
                  <a:cubicBezTo>
                    <a:pt x="6104" y="4089"/>
                    <a:pt x="6110" y="4091"/>
                    <a:pt x="6113" y="4096"/>
                  </a:cubicBezTo>
                  <a:cubicBezTo>
                    <a:pt x="6115" y="4101"/>
                    <a:pt x="6113" y="4107"/>
                    <a:pt x="6108" y="4110"/>
                  </a:cubicBezTo>
                  <a:lnTo>
                    <a:pt x="6059" y="4133"/>
                  </a:lnTo>
                  <a:lnTo>
                    <a:pt x="5978" y="4166"/>
                  </a:lnTo>
                  <a:lnTo>
                    <a:pt x="5889" y="4197"/>
                  </a:lnTo>
                  <a:lnTo>
                    <a:pt x="5826" y="4215"/>
                  </a:lnTo>
                  <a:cubicBezTo>
                    <a:pt x="5820" y="4217"/>
                    <a:pt x="5815" y="4214"/>
                    <a:pt x="5813" y="4208"/>
                  </a:cubicBezTo>
                  <a:cubicBezTo>
                    <a:pt x="5812" y="4203"/>
                    <a:pt x="5815" y="4197"/>
                    <a:pt x="5820" y="4196"/>
                  </a:cubicBezTo>
                  <a:close/>
                  <a:moveTo>
                    <a:pt x="6250" y="3999"/>
                  </a:moveTo>
                  <a:lnTo>
                    <a:pt x="6299" y="3958"/>
                  </a:lnTo>
                  <a:lnTo>
                    <a:pt x="6344" y="3912"/>
                  </a:lnTo>
                  <a:lnTo>
                    <a:pt x="6383" y="3864"/>
                  </a:lnTo>
                  <a:lnTo>
                    <a:pt x="6415" y="3814"/>
                  </a:lnTo>
                  <a:lnTo>
                    <a:pt x="6414" y="3815"/>
                  </a:lnTo>
                  <a:lnTo>
                    <a:pt x="6434" y="3772"/>
                  </a:lnTo>
                  <a:cubicBezTo>
                    <a:pt x="6436" y="3767"/>
                    <a:pt x="6442" y="3764"/>
                    <a:pt x="6447" y="3767"/>
                  </a:cubicBezTo>
                  <a:cubicBezTo>
                    <a:pt x="6452" y="3769"/>
                    <a:pt x="6454" y="3775"/>
                    <a:pt x="6452" y="3780"/>
                  </a:cubicBezTo>
                  <a:lnTo>
                    <a:pt x="6433" y="3824"/>
                  </a:lnTo>
                  <a:cubicBezTo>
                    <a:pt x="6432" y="3824"/>
                    <a:pt x="6432" y="3824"/>
                    <a:pt x="6432" y="3825"/>
                  </a:cubicBezTo>
                  <a:lnTo>
                    <a:pt x="6398" y="3877"/>
                  </a:lnTo>
                  <a:lnTo>
                    <a:pt x="6359" y="3927"/>
                  </a:lnTo>
                  <a:lnTo>
                    <a:pt x="6312" y="3973"/>
                  </a:lnTo>
                  <a:lnTo>
                    <a:pt x="6263" y="4014"/>
                  </a:lnTo>
                  <a:cubicBezTo>
                    <a:pt x="6259" y="4018"/>
                    <a:pt x="6253" y="4017"/>
                    <a:pt x="6249" y="4013"/>
                  </a:cubicBezTo>
                  <a:cubicBezTo>
                    <a:pt x="6246" y="4009"/>
                    <a:pt x="6246" y="4003"/>
                    <a:pt x="6250" y="3999"/>
                  </a:cubicBezTo>
                  <a:close/>
                  <a:moveTo>
                    <a:pt x="6578" y="3698"/>
                  </a:moveTo>
                  <a:lnTo>
                    <a:pt x="6707" y="3695"/>
                  </a:lnTo>
                  <a:lnTo>
                    <a:pt x="6878" y="3685"/>
                  </a:lnTo>
                  <a:cubicBezTo>
                    <a:pt x="6883" y="3684"/>
                    <a:pt x="6888" y="3688"/>
                    <a:pt x="6888" y="3694"/>
                  </a:cubicBezTo>
                  <a:cubicBezTo>
                    <a:pt x="6889" y="3699"/>
                    <a:pt x="6884" y="3704"/>
                    <a:pt x="6879" y="3704"/>
                  </a:cubicBezTo>
                  <a:lnTo>
                    <a:pt x="6708" y="3715"/>
                  </a:lnTo>
                  <a:lnTo>
                    <a:pt x="6579" y="3718"/>
                  </a:lnTo>
                  <a:cubicBezTo>
                    <a:pt x="6573" y="3718"/>
                    <a:pt x="6569" y="3713"/>
                    <a:pt x="6569" y="3708"/>
                  </a:cubicBezTo>
                  <a:cubicBezTo>
                    <a:pt x="6568" y="3702"/>
                    <a:pt x="6573" y="3698"/>
                    <a:pt x="6578" y="3698"/>
                  </a:cubicBezTo>
                  <a:close/>
                  <a:moveTo>
                    <a:pt x="7055" y="3664"/>
                  </a:moveTo>
                  <a:lnTo>
                    <a:pt x="7201" y="3640"/>
                  </a:lnTo>
                  <a:lnTo>
                    <a:pt x="7349" y="3605"/>
                  </a:lnTo>
                  <a:cubicBezTo>
                    <a:pt x="7354" y="3604"/>
                    <a:pt x="7359" y="3607"/>
                    <a:pt x="7361" y="3613"/>
                  </a:cubicBezTo>
                  <a:cubicBezTo>
                    <a:pt x="7362" y="3618"/>
                    <a:pt x="7359" y="3623"/>
                    <a:pt x="7353" y="3625"/>
                  </a:cubicBezTo>
                  <a:lnTo>
                    <a:pt x="7204" y="3659"/>
                  </a:lnTo>
                  <a:lnTo>
                    <a:pt x="7059" y="3684"/>
                  </a:lnTo>
                  <a:cubicBezTo>
                    <a:pt x="7053" y="3685"/>
                    <a:pt x="7048" y="3681"/>
                    <a:pt x="7047" y="3676"/>
                  </a:cubicBezTo>
                  <a:cubicBezTo>
                    <a:pt x="7046" y="3671"/>
                    <a:pt x="7050" y="3665"/>
                    <a:pt x="7055" y="3664"/>
                  </a:cubicBezTo>
                  <a:close/>
                  <a:moveTo>
                    <a:pt x="7518" y="3549"/>
                  </a:moveTo>
                  <a:lnTo>
                    <a:pt x="7624" y="3504"/>
                  </a:lnTo>
                  <a:lnTo>
                    <a:pt x="7745" y="3439"/>
                  </a:lnTo>
                  <a:lnTo>
                    <a:pt x="7782" y="3413"/>
                  </a:lnTo>
                  <a:cubicBezTo>
                    <a:pt x="7787" y="3410"/>
                    <a:pt x="7793" y="3411"/>
                    <a:pt x="7796" y="3416"/>
                  </a:cubicBezTo>
                  <a:cubicBezTo>
                    <a:pt x="7799" y="3420"/>
                    <a:pt x="7798" y="3426"/>
                    <a:pt x="7793" y="3429"/>
                  </a:cubicBezTo>
                  <a:lnTo>
                    <a:pt x="7754" y="3456"/>
                  </a:lnTo>
                  <a:lnTo>
                    <a:pt x="7631" y="3523"/>
                  </a:lnTo>
                  <a:lnTo>
                    <a:pt x="7526" y="3568"/>
                  </a:lnTo>
                  <a:cubicBezTo>
                    <a:pt x="7521" y="3570"/>
                    <a:pt x="7515" y="3567"/>
                    <a:pt x="7512" y="3562"/>
                  </a:cubicBezTo>
                  <a:cubicBezTo>
                    <a:pt x="7510" y="3557"/>
                    <a:pt x="7513" y="3551"/>
                    <a:pt x="7518" y="3549"/>
                  </a:cubicBezTo>
                  <a:close/>
                  <a:moveTo>
                    <a:pt x="7922" y="3302"/>
                  </a:moveTo>
                  <a:lnTo>
                    <a:pt x="7954" y="3273"/>
                  </a:lnTo>
                  <a:lnTo>
                    <a:pt x="8039" y="3172"/>
                  </a:lnTo>
                  <a:lnTo>
                    <a:pt x="8104" y="3069"/>
                  </a:lnTo>
                  <a:cubicBezTo>
                    <a:pt x="8107" y="3064"/>
                    <a:pt x="8113" y="3063"/>
                    <a:pt x="8118" y="3066"/>
                  </a:cubicBezTo>
                  <a:cubicBezTo>
                    <a:pt x="8123" y="3069"/>
                    <a:pt x="8124" y="3075"/>
                    <a:pt x="8121" y="3080"/>
                  </a:cubicBezTo>
                  <a:lnTo>
                    <a:pt x="8054" y="3185"/>
                  </a:lnTo>
                  <a:lnTo>
                    <a:pt x="7967" y="3288"/>
                  </a:lnTo>
                  <a:lnTo>
                    <a:pt x="7935" y="3317"/>
                  </a:lnTo>
                  <a:cubicBezTo>
                    <a:pt x="7931" y="3321"/>
                    <a:pt x="7925" y="3320"/>
                    <a:pt x="7921" y="3316"/>
                  </a:cubicBezTo>
                  <a:cubicBezTo>
                    <a:pt x="7917" y="3312"/>
                    <a:pt x="7918" y="3306"/>
                    <a:pt x="7922" y="3302"/>
                  </a:cubicBezTo>
                  <a:close/>
                  <a:moveTo>
                    <a:pt x="8175" y="2907"/>
                  </a:moveTo>
                  <a:lnTo>
                    <a:pt x="8210" y="2787"/>
                  </a:lnTo>
                  <a:lnTo>
                    <a:pt x="8236" y="2630"/>
                  </a:lnTo>
                  <a:lnTo>
                    <a:pt x="8236" y="2616"/>
                  </a:lnTo>
                  <a:cubicBezTo>
                    <a:pt x="8237" y="2611"/>
                    <a:pt x="8241" y="2607"/>
                    <a:pt x="8247" y="2607"/>
                  </a:cubicBezTo>
                  <a:cubicBezTo>
                    <a:pt x="8252" y="2607"/>
                    <a:pt x="8256" y="2612"/>
                    <a:pt x="8256" y="2617"/>
                  </a:cubicBezTo>
                  <a:lnTo>
                    <a:pt x="8255" y="2633"/>
                  </a:lnTo>
                  <a:lnTo>
                    <a:pt x="8229" y="2792"/>
                  </a:lnTo>
                  <a:lnTo>
                    <a:pt x="8194" y="2913"/>
                  </a:lnTo>
                  <a:cubicBezTo>
                    <a:pt x="8192" y="2918"/>
                    <a:pt x="8187" y="2921"/>
                    <a:pt x="8182" y="2919"/>
                  </a:cubicBezTo>
                  <a:cubicBezTo>
                    <a:pt x="8176" y="2918"/>
                    <a:pt x="8173" y="2912"/>
                    <a:pt x="8175" y="2907"/>
                  </a:cubicBezTo>
                  <a:close/>
                  <a:moveTo>
                    <a:pt x="8244" y="2438"/>
                  </a:moveTo>
                  <a:lnTo>
                    <a:pt x="8239" y="2357"/>
                  </a:lnTo>
                  <a:lnTo>
                    <a:pt x="8223" y="2259"/>
                  </a:lnTo>
                  <a:lnTo>
                    <a:pt x="8197" y="2165"/>
                  </a:lnTo>
                  <a:lnTo>
                    <a:pt x="8190" y="2147"/>
                  </a:lnTo>
                  <a:cubicBezTo>
                    <a:pt x="8188" y="2142"/>
                    <a:pt x="8190" y="2136"/>
                    <a:pt x="8195" y="2134"/>
                  </a:cubicBezTo>
                  <a:cubicBezTo>
                    <a:pt x="8200" y="2132"/>
                    <a:pt x="8206" y="2135"/>
                    <a:pt x="8208" y="2140"/>
                  </a:cubicBezTo>
                  <a:lnTo>
                    <a:pt x="8216" y="2160"/>
                  </a:lnTo>
                  <a:lnTo>
                    <a:pt x="8242" y="2256"/>
                  </a:lnTo>
                  <a:lnTo>
                    <a:pt x="8259" y="2356"/>
                  </a:lnTo>
                  <a:lnTo>
                    <a:pt x="8263" y="2437"/>
                  </a:lnTo>
                  <a:cubicBezTo>
                    <a:pt x="8264" y="2442"/>
                    <a:pt x="8260" y="2447"/>
                    <a:pt x="8254" y="2447"/>
                  </a:cubicBezTo>
                  <a:cubicBezTo>
                    <a:pt x="8248" y="2447"/>
                    <a:pt x="8244" y="2443"/>
                    <a:pt x="8244" y="2438"/>
                  </a:cubicBezTo>
                  <a:close/>
                  <a:moveTo>
                    <a:pt x="8116" y="1984"/>
                  </a:moveTo>
                  <a:lnTo>
                    <a:pt x="8116" y="1984"/>
                  </a:lnTo>
                  <a:lnTo>
                    <a:pt x="8061" y="1899"/>
                  </a:lnTo>
                  <a:lnTo>
                    <a:pt x="7998" y="1817"/>
                  </a:lnTo>
                  <a:lnTo>
                    <a:pt x="7936" y="1749"/>
                  </a:lnTo>
                  <a:cubicBezTo>
                    <a:pt x="7932" y="1745"/>
                    <a:pt x="7932" y="1738"/>
                    <a:pt x="7936" y="1735"/>
                  </a:cubicBezTo>
                  <a:cubicBezTo>
                    <a:pt x="7940" y="1731"/>
                    <a:pt x="7947" y="1731"/>
                    <a:pt x="7950" y="1735"/>
                  </a:cubicBezTo>
                  <a:lnTo>
                    <a:pt x="8013" y="1804"/>
                  </a:lnTo>
                  <a:lnTo>
                    <a:pt x="8078" y="1888"/>
                  </a:lnTo>
                  <a:lnTo>
                    <a:pt x="8133" y="1975"/>
                  </a:lnTo>
                  <a:lnTo>
                    <a:pt x="8134" y="1975"/>
                  </a:lnTo>
                  <a:cubicBezTo>
                    <a:pt x="8136" y="1980"/>
                    <a:pt x="8134" y="1986"/>
                    <a:pt x="8129" y="1989"/>
                  </a:cubicBezTo>
                  <a:cubicBezTo>
                    <a:pt x="8124" y="1991"/>
                    <a:pt x="8118" y="1989"/>
                    <a:pt x="8116" y="1984"/>
                  </a:cubicBezTo>
                  <a:close/>
                  <a:moveTo>
                    <a:pt x="7803" y="1629"/>
                  </a:moveTo>
                  <a:lnTo>
                    <a:pt x="7762" y="1596"/>
                  </a:lnTo>
                  <a:lnTo>
                    <a:pt x="7669" y="1532"/>
                  </a:lnTo>
                  <a:lnTo>
                    <a:pt x="7569" y="1473"/>
                  </a:lnTo>
                  <a:lnTo>
                    <a:pt x="7555" y="1466"/>
                  </a:lnTo>
                  <a:cubicBezTo>
                    <a:pt x="7550" y="1463"/>
                    <a:pt x="7548" y="1457"/>
                    <a:pt x="7550" y="1452"/>
                  </a:cubicBezTo>
                  <a:cubicBezTo>
                    <a:pt x="7553" y="1447"/>
                    <a:pt x="7559" y="1445"/>
                    <a:pt x="7564" y="1448"/>
                  </a:cubicBezTo>
                  <a:lnTo>
                    <a:pt x="7580" y="1456"/>
                  </a:lnTo>
                  <a:lnTo>
                    <a:pt x="7680" y="1515"/>
                  </a:lnTo>
                  <a:lnTo>
                    <a:pt x="7775" y="1581"/>
                  </a:lnTo>
                  <a:lnTo>
                    <a:pt x="7816" y="1614"/>
                  </a:lnTo>
                  <a:cubicBezTo>
                    <a:pt x="7820" y="1617"/>
                    <a:pt x="7821" y="1624"/>
                    <a:pt x="7817" y="1628"/>
                  </a:cubicBezTo>
                  <a:cubicBezTo>
                    <a:pt x="7814" y="1632"/>
                    <a:pt x="7807" y="1633"/>
                    <a:pt x="7803" y="1629"/>
                  </a:cubicBezTo>
                  <a:close/>
                  <a:moveTo>
                    <a:pt x="7393" y="1388"/>
                  </a:moveTo>
                  <a:lnTo>
                    <a:pt x="7352" y="1371"/>
                  </a:lnTo>
                  <a:lnTo>
                    <a:pt x="7236" y="1329"/>
                  </a:lnTo>
                  <a:lnTo>
                    <a:pt x="7115" y="1293"/>
                  </a:lnTo>
                  <a:cubicBezTo>
                    <a:pt x="7109" y="1291"/>
                    <a:pt x="7106" y="1286"/>
                    <a:pt x="7108" y="1281"/>
                  </a:cubicBezTo>
                  <a:cubicBezTo>
                    <a:pt x="7109" y="1275"/>
                    <a:pt x="7115" y="1272"/>
                    <a:pt x="7120" y="1274"/>
                  </a:cubicBezTo>
                  <a:lnTo>
                    <a:pt x="7243" y="1310"/>
                  </a:lnTo>
                  <a:lnTo>
                    <a:pt x="7360" y="1352"/>
                  </a:lnTo>
                  <a:lnTo>
                    <a:pt x="7401" y="1370"/>
                  </a:lnTo>
                  <a:cubicBezTo>
                    <a:pt x="7406" y="1372"/>
                    <a:pt x="7408" y="1378"/>
                    <a:pt x="7406" y="1383"/>
                  </a:cubicBezTo>
                  <a:cubicBezTo>
                    <a:pt x="7404" y="1388"/>
                    <a:pt x="7398" y="1391"/>
                    <a:pt x="7393" y="1388"/>
                  </a:cubicBezTo>
                  <a:close/>
                </a:path>
              </a:pathLst>
            </a:custGeom>
            <a:solidFill>
              <a:srgbClr val="000000"/>
            </a:solidFill>
            <a:ln w="57150" cap="flat">
              <a:solidFill>
                <a:srgbClr val="00B05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600">
                <a:ea typeface="標楷體" panose="03000509000000000000" pitchFamily="65" charset="-120"/>
              </a:endParaRPr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088571" y="5297695"/>
              <a:ext cx="464470" cy="986992"/>
              <a:chOff x="5080001" y="1245032"/>
              <a:chExt cx="729308" cy="1471126"/>
            </a:xfrm>
          </p:grpSpPr>
          <p:pic>
            <p:nvPicPr>
              <p:cNvPr id="45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80001" y="1245032"/>
                <a:ext cx="729308" cy="1471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6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105628" y="1669146"/>
                <a:ext cx="675841" cy="708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2628" y="4151183"/>
              <a:ext cx="783771" cy="743923"/>
            </a:xfrm>
            <a:prstGeom prst="rect">
              <a:avLst/>
            </a:prstGeom>
          </p:spPr>
        </p:pic>
        <p:sp>
          <p:nvSpPr>
            <p:cNvPr id="11" name="文字方塊 226"/>
            <p:cNvSpPr txBox="1"/>
            <p:nvPr/>
          </p:nvSpPr>
          <p:spPr>
            <a:xfrm>
              <a:off x="3572269" y="2943069"/>
              <a:ext cx="2285057" cy="48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Local</a:t>
              </a:r>
              <a:r>
                <a:rPr lang="zh-TW" altLang="en-US" kern="0" dirty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 </a:t>
              </a:r>
              <a:r>
                <a:rPr lang="en-US" altLang="zh-TW" kern="0" dirty="0" smtClean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Server</a:t>
              </a:r>
              <a:endParaRPr lang="zh-TW" altLang="en-US" kern="0" dirty="0">
                <a:solidFill>
                  <a:schemeClr val="tx1"/>
                </a:solidFill>
                <a:ea typeface="標楷體"/>
                <a:cs typeface="Times New Roman" pitchFamily="18" charset="0"/>
              </a:endParaRPr>
            </a:p>
          </p:txBody>
        </p:sp>
        <p:pic>
          <p:nvPicPr>
            <p:cNvPr id="12" name="Picture 5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841321" y="3324271"/>
              <a:ext cx="419312" cy="6235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5600" y="4174616"/>
              <a:ext cx="783771" cy="743923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4319756"/>
              <a:ext cx="783771" cy="743923"/>
            </a:xfrm>
            <a:prstGeom prst="rect">
              <a:avLst/>
            </a:prstGeom>
          </p:spPr>
        </p:pic>
        <p:cxnSp>
          <p:nvCxnSpPr>
            <p:cNvPr id="16" name="直線單箭頭接點 15"/>
            <p:cNvCxnSpPr/>
            <p:nvPr/>
          </p:nvCxnSpPr>
          <p:spPr>
            <a:xfrm flipH="1">
              <a:off x="1524001" y="4804207"/>
              <a:ext cx="696685" cy="537028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/>
            <p:nvPr/>
          </p:nvCxnSpPr>
          <p:spPr>
            <a:xfrm flipH="1">
              <a:off x="4383317" y="3878934"/>
              <a:ext cx="435426" cy="46081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60888" flipV="1">
              <a:off x="3190041" y="4207011"/>
              <a:ext cx="731099" cy="679133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60888" flipV="1">
              <a:off x="5185754" y="4192498"/>
              <a:ext cx="731099" cy="679133"/>
            </a:xfrm>
            <a:prstGeom prst="rect">
              <a:avLst/>
            </a:prstGeom>
          </p:spPr>
        </p:pic>
        <p:cxnSp>
          <p:nvCxnSpPr>
            <p:cNvPr id="21" name="直線單箭頭接點 20"/>
            <p:cNvCxnSpPr/>
            <p:nvPr/>
          </p:nvCxnSpPr>
          <p:spPr>
            <a:xfrm>
              <a:off x="6720114" y="4963864"/>
              <a:ext cx="1074057" cy="159679"/>
            </a:xfrm>
            <a:prstGeom prst="straightConnector1">
              <a:avLst/>
            </a:prstGeom>
            <a:ln w="38100">
              <a:solidFill>
                <a:srgbClr val="92D05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>
              <a:off x="6575418" y="5013694"/>
              <a:ext cx="732971" cy="791051"/>
            </a:xfrm>
            <a:prstGeom prst="straightConnector1">
              <a:avLst/>
            </a:prstGeom>
            <a:ln w="38100">
              <a:solidFill>
                <a:srgbClr val="92D05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26"/>
            <p:cNvSpPr txBox="1"/>
            <p:nvPr/>
          </p:nvSpPr>
          <p:spPr>
            <a:xfrm>
              <a:off x="2222927" y="3646616"/>
              <a:ext cx="1589285" cy="729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200" kern="0" dirty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D2D</a:t>
              </a:r>
              <a:r>
                <a:rPr lang="zh-TW" altLang="en-US" sz="1200" kern="0" dirty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 </a:t>
              </a:r>
              <a:r>
                <a:rPr lang="en-US" altLang="zh-TW" sz="1200" kern="0" dirty="0" smtClean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Relay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200" kern="0" dirty="0" smtClean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 </a:t>
              </a:r>
              <a:r>
                <a:rPr lang="en-US" altLang="zh-TW" sz="1200" kern="0" dirty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GW</a:t>
              </a:r>
              <a:endParaRPr lang="zh-TW" altLang="en-US" sz="1200" kern="0" dirty="0">
                <a:solidFill>
                  <a:schemeClr val="tx1"/>
                </a:solidFill>
                <a:ea typeface="標楷體"/>
                <a:cs typeface="Times New Roman" pitchFamily="18" charset="0"/>
              </a:endParaRPr>
            </a:p>
          </p:txBody>
        </p:sp>
        <p:sp>
          <p:nvSpPr>
            <p:cNvPr id="27" name="文字方塊 226"/>
            <p:cNvSpPr txBox="1"/>
            <p:nvPr/>
          </p:nvSpPr>
          <p:spPr>
            <a:xfrm>
              <a:off x="3407085" y="4104257"/>
              <a:ext cx="1255457" cy="729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200" kern="0" dirty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D2D</a:t>
              </a:r>
              <a:r>
                <a:rPr lang="zh-TW" altLang="en-US" sz="1200" kern="0" dirty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 </a:t>
              </a:r>
              <a:r>
                <a:rPr lang="en-US" altLang="zh-TW" sz="1200" kern="0" dirty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Relay GW</a:t>
              </a:r>
              <a:endParaRPr lang="zh-TW" altLang="en-US" sz="1200" kern="0" dirty="0">
                <a:solidFill>
                  <a:schemeClr val="tx1"/>
                </a:solidFill>
                <a:ea typeface="標楷體"/>
                <a:cs typeface="Times New Roman" pitchFamily="18" charset="0"/>
              </a:endParaRPr>
            </a:p>
          </p:txBody>
        </p:sp>
        <p:sp>
          <p:nvSpPr>
            <p:cNvPr id="28" name="文字方塊 226"/>
            <p:cNvSpPr txBox="1"/>
            <p:nvPr/>
          </p:nvSpPr>
          <p:spPr>
            <a:xfrm>
              <a:off x="5499831" y="4291892"/>
              <a:ext cx="1262742" cy="729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200" kern="0" dirty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D2D</a:t>
              </a:r>
              <a:r>
                <a:rPr lang="zh-TW" altLang="en-US" sz="1200" kern="0" dirty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 </a:t>
              </a:r>
              <a:r>
                <a:rPr lang="en-US" altLang="zh-TW" sz="1200" kern="0" dirty="0">
                  <a:solidFill>
                    <a:schemeClr val="tx1"/>
                  </a:solidFill>
                  <a:ea typeface="標楷體"/>
                  <a:cs typeface="Times New Roman" pitchFamily="18" charset="0"/>
                </a:rPr>
                <a:t>Relay GW</a:t>
              </a:r>
              <a:endParaRPr lang="zh-TW" altLang="en-US" sz="1200" kern="0" dirty="0">
                <a:solidFill>
                  <a:schemeClr val="tx1"/>
                </a:solidFill>
                <a:ea typeface="標楷體"/>
                <a:cs typeface="Times New Roman" pitchFamily="18" charset="0"/>
              </a:endParaRPr>
            </a:p>
          </p:txBody>
        </p:sp>
        <p:grpSp>
          <p:nvGrpSpPr>
            <p:cNvPr id="29" name="群組 28"/>
            <p:cNvGrpSpPr/>
            <p:nvPr/>
          </p:nvGrpSpPr>
          <p:grpSpPr>
            <a:xfrm>
              <a:off x="2310385" y="5524455"/>
              <a:ext cx="1260408" cy="996018"/>
              <a:chOff x="3819245" y="1528937"/>
              <a:chExt cx="1979085" cy="1484580"/>
            </a:xfrm>
          </p:grpSpPr>
          <p:pic>
            <p:nvPicPr>
              <p:cNvPr id="43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69022" y="1528937"/>
                <a:ext cx="729308" cy="1471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094647" y="1953051"/>
                <a:ext cx="675841" cy="708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819245" y="1542391"/>
                <a:ext cx="729308" cy="1471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4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844870" y="1966505"/>
                <a:ext cx="675841" cy="708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0" name="群組 29"/>
            <p:cNvGrpSpPr/>
            <p:nvPr/>
          </p:nvGrpSpPr>
          <p:grpSpPr>
            <a:xfrm>
              <a:off x="7336966" y="5595238"/>
              <a:ext cx="464470" cy="986992"/>
              <a:chOff x="5080001" y="1245032"/>
              <a:chExt cx="729308" cy="1471126"/>
            </a:xfrm>
          </p:grpSpPr>
          <p:pic>
            <p:nvPicPr>
              <p:cNvPr id="41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80001" y="1245032"/>
                <a:ext cx="729308" cy="1471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105628" y="1669146"/>
                <a:ext cx="675841" cy="708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1" name="群組 30"/>
            <p:cNvGrpSpPr/>
            <p:nvPr/>
          </p:nvGrpSpPr>
          <p:grpSpPr>
            <a:xfrm>
              <a:off x="7837712" y="4760672"/>
              <a:ext cx="464470" cy="986992"/>
              <a:chOff x="5080001" y="1245032"/>
              <a:chExt cx="729308" cy="1471126"/>
            </a:xfrm>
          </p:grpSpPr>
          <p:pic>
            <p:nvPicPr>
              <p:cNvPr id="39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80001" y="1245032"/>
                <a:ext cx="729308" cy="1471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0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105628" y="1669146"/>
                <a:ext cx="675841" cy="708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2" name="文字方塊 226"/>
            <p:cNvSpPr txBox="1"/>
            <p:nvPr/>
          </p:nvSpPr>
          <p:spPr>
            <a:xfrm>
              <a:off x="908040" y="3277027"/>
              <a:ext cx="1756199" cy="1021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accent2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800" b="1" kern="0" dirty="0">
                  <a:solidFill>
                    <a:srgbClr val="00B050"/>
                  </a:solidFill>
                  <a:ea typeface="標楷體"/>
                  <a:cs typeface="Times New Roman" pitchFamily="18" charset="0"/>
                </a:rPr>
                <a:t>D2D</a:t>
              </a:r>
              <a:r>
                <a:rPr lang="zh-TW" altLang="en-US" sz="1800" b="1" kern="0" dirty="0">
                  <a:solidFill>
                    <a:srgbClr val="00B050"/>
                  </a:solidFill>
                  <a:ea typeface="標楷體"/>
                  <a:cs typeface="Times New Roman" pitchFamily="18" charset="0"/>
                </a:rPr>
                <a:t> </a:t>
              </a:r>
              <a:r>
                <a:rPr lang="en-US" altLang="zh-TW" sz="1800" b="1" kern="0" dirty="0">
                  <a:solidFill>
                    <a:srgbClr val="00B050"/>
                  </a:solidFill>
                  <a:ea typeface="標楷體"/>
                  <a:cs typeface="Times New Roman" pitchFamily="18" charset="0"/>
                </a:rPr>
                <a:t>Ad hoc Network</a:t>
              </a:r>
              <a:endParaRPr lang="zh-TW" altLang="en-US" sz="1800" b="1" kern="0" dirty="0">
                <a:solidFill>
                  <a:srgbClr val="00B050"/>
                </a:solidFill>
                <a:ea typeface="標楷體"/>
                <a:cs typeface="Times New Roman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07904" y="4434488"/>
              <a:ext cx="1826588" cy="610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TW" alt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" name="直線單箭頭接點 36"/>
            <p:cNvCxnSpPr/>
            <p:nvPr/>
          </p:nvCxnSpPr>
          <p:spPr>
            <a:xfrm flipH="1">
              <a:off x="2999777" y="3814104"/>
              <a:ext cx="1676116" cy="54824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>
              <a:off x="5261255" y="3914473"/>
              <a:ext cx="642472" cy="28397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>
              <a:stCxn id="10" idx="2"/>
              <a:endCxn id="53" idx="0"/>
            </p:cNvCxnSpPr>
            <p:nvPr/>
          </p:nvCxnSpPr>
          <p:spPr>
            <a:xfrm flipH="1">
              <a:off x="2542621" y="4895105"/>
              <a:ext cx="11892" cy="638376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單箭頭接點 96"/>
            <p:cNvCxnSpPr>
              <a:endCxn id="43" idx="0"/>
            </p:cNvCxnSpPr>
            <p:nvPr/>
          </p:nvCxnSpPr>
          <p:spPr>
            <a:xfrm>
              <a:off x="2676985" y="4791744"/>
              <a:ext cx="661574" cy="732710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字方塊 49"/>
          <p:cNvSpPr txBox="1"/>
          <p:nvPr/>
        </p:nvSpPr>
        <p:spPr>
          <a:xfrm>
            <a:off x="296633" y="951971"/>
            <a:ext cx="8645074" cy="4001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TW" sz="2000" b="1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Q</a:t>
            </a:r>
            <a:r>
              <a:rPr lang="zh-TW" altLang="en-US" sz="2000" b="1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:</a:t>
            </a:r>
            <a:r>
              <a:rPr lang="zh-TW" altLang="en-US" sz="2000" b="1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一位已取得核心</a:t>
            </a:r>
            <a:r>
              <a:rPr lang="zh-TW" altLang="en-US" sz="2000" b="1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網路認證的合法</a:t>
            </a:r>
            <a:r>
              <a:rPr lang="en-US" altLang="zh-TW" sz="2000" b="1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UE</a:t>
            </a:r>
            <a:r>
              <a:rPr lang="zh-TW" altLang="en-US" sz="2000" b="1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，該如何加入</a:t>
            </a:r>
            <a:r>
              <a:rPr lang="en-US" altLang="zh-TW" sz="2000" b="1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D2D </a:t>
            </a:r>
            <a:r>
              <a:rPr lang="zh-TW" altLang="en-US" sz="2000" b="1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購物揪團群組呢</a:t>
            </a:r>
            <a:r>
              <a:rPr lang="en-US" altLang="zh-TW" sz="2000" b="1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?</a:t>
            </a:r>
            <a:endParaRPr lang="zh-TW" altLang="en-US" sz="2000" b="1" dirty="0">
              <a:solidFill>
                <a:schemeClr val="tx1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555427" y="2305298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①</a:t>
            </a:r>
            <a:endParaRPr lang="zh-TW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888738" y="2287940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②</a:t>
            </a:r>
          </a:p>
        </p:txBody>
      </p:sp>
      <p:sp>
        <p:nvSpPr>
          <p:cNvPr id="101" name="矩形 100"/>
          <p:cNvSpPr/>
          <p:nvPr/>
        </p:nvSpPr>
        <p:spPr>
          <a:xfrm>
            <a:off x="2213873" y="253947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②</a:t>
            </a:r>
          </a:p>
        </p:txBody>
      </p:sp>
      <p:sp>
        <p:nvSpPr>
          <p:cNvPr id="102" name="矩形 101"/>
          <p:cNvSpPr/>
          <p:nvPr/>
        </p:nvSpPr>
        <p:spPr>
          <a:xfrm>
            <a:off x="2937254" y="239790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②</a:t>
            </a:r>
          </a:p>
        </p:txBody>
      </p:sp>
      <p:graphicFrame>
        <p:nvGraphicFramePr>
          <p:cNvPr id="103" name="表格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684451"/>
              </p:ext>
            </p:extLst>
          </p:nvPr>
        </p:nvGraphicFramePr>
        <p:xfrm>
          <a:off x="344729" y="3503432"/>
          <a:ext cx="8430414" cy="332032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20148">
                  <a:extLst>
                    <a:ext uri="{9D8B030D-6E8A-4147-A177-3AD203B41FA5}">
                      <a16:colId xmlns:mc="http://schemas.openxmlformats.org/markup-compatibility/2006" xmlns:a16="http://schemas.microsoft.com/office/drawing/2014/main" xmlns="" xmlns:a14="http://schemas.microsoft.com/office/drawing/2010/main" val="20000"/>
                    </a:ext>
                  </a:extLst>
                </a:gridCol>
                <a:gridCol w="3615856"/>
                <a:gridCol w="3394410">
                  <a:extLst>
                    <a:ext uri="{9D8B030D-6E8A-4147-A177-3AD203B41FA5}">
                      <a16:colId xmlns:mc="http://schemas.openxmlformats.org/markup-compatibility/2006" xmlns:a16="http://schemas.microsoft.com/office/drawing/2014/main" xmlns="" xmlns:a14="http://schemas.microsoft.com/office/drawing/2010/main" val="20001"/>
                    </a:ext>
                  </a:extLst>
                </a:gridCol>
              </a:tblGrid>
              <a:tr h="3942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流程</a:t>
                      </a:r>
                      <a:r>
                        <a:rPr lang="en-US" altLang="zh-TW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關鍵技術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特性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mc="http://schemas.openxmlformats.org/markup-compatibility/2006" xmlns:a16="http://schemas.microsoft.com/office/drawing/2014/main" xmlns="" xmlns:a14="http://schemas.microsoft.com/office/drawing/2010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①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交互認證</a:t>
                      </a:r>
                      <a:endParaRPr lang="zh-TW" altLang="en-US" sz="15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50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US" altLang="zh-TW" sz="15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-Hellman/ECDH</a:t>
                      </a:r>
                      <a:r>
                        <a:rPr lang="zh-TW" altLang="en-US" sz="15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密鑰交換</a:t>
                      </a:r>
                      <a:endParaRPr lang="en-US" altLang="zh-TW" sz="15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5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HMAC</a:t>
                      </a:r>
                      <a:r>
                        <a:rPr lang="zh-TW" altLang="en-US" sz="15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金鑰雜湊訊息鑑別碼</a:t>
                      </a:r>
                      <a:endParaRPr lang="en-US" altLang="zh-TW" sz="15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5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數位摘要</a:t>
                      </a:r>
                      <a:r>
                        <a:rPr lang="en-US" altLang="zh-TW" sz="15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5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哈希算法</a:t>
                      </a:r>
                      <a:r>
                        <a:rPr lang="en-US" altLang="zh-TW" sz="15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zh-TW" sz="15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: Ex : SHA256</a:t>
                      </a:r>
                      <a:endParaRPr lang="en-US" altLang="zh-TW" sz="15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5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AES</a:t>
                      </a:r>
                      <a:r>
                        <a:rPr lang="zh-TW" altLang="en-US" sz="15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對稱加密技術</a:t>
                      </a:r>
                      <a:endParaRPr lang="zh-TW" altLang="en-US" sz="15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5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通訊密鑰建立</a:t>
                      </a:r>
                      <a:endParaRPr lang="en-US" altLang="zh-TW" sz="15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5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通訊點的身分確認</a:t>
                      </a:r>
                      <a:endParaRPr lang="en-US" altLang="zh-TW" sz="15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5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資料完整性</a:t>
                      </a:r>
                      <a:endParaRPr lang="en-US" altLang="zh-TW" sz="15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5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不可否認性</a:t>
                      </a:r>
                      <a:endParaRPr lang="en-US" altLang="zh-TW" sz="15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5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資料保密性</a:t>
                      </a:r>
                      <a:endParaRPr lang="en-US" altLang="zh-TW" sz="15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②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共識機制</a:t>
                      </a:r>
                      <a:endParaRPr lang="zh-TW" altLang="en-US" sz="15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5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Practical Byzantine Fault Tolerance(PBFT)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5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ECDSA</a:t>
                      </a:r>
                      <a:r>
                        <a:rPr lang="zh-TW" altLang="en-US" sz="15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數位簽章</a:t>
                      </a:r>
                      <a:endParaRPr lang="en-US" altLang="zh-TW" sz="15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5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AES</a:t>
                      </a:r>
                      <a:r>
                        <a:rPr lang="zh-TW" altLang="en-US" sz="15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對稱加密技術</a:t>
                      </a:r>
                      <a:endParaRPr lang="en-US" altLang="zh-TW" sz="15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5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有效性確認機制</a:t>
                      </a:r>
                      <a:endParaRPr lang="en-US" altLang="zh-TW" sz="15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5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通訊點的身分確認</a:t>
                      </a:r>
                      <a:endParaRPr lang="en-US" altLang="zh-TW" sz="15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5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資料來源確認</a:t>
                      </a:r>
                      <a:endParaRPr lang="en-US" altLang="zh-TW" sz="15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5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資料完整性</a:t>
                      </a:r>
                      <a:endParaRPr lang="en-US" altLang="zh-TW" sz="15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5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不可否認性</a:t>
                      </a:r>
                      <a:endParaRPr lang="en-US" altLang="zh-TW" sz="15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5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資料保密性</a:t>
                      </a:r>
                      <a:endParaRPr lang="en-US" altLang="zh-TW" sz="15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endParaRPr lang="en-US" altLang="zh-TW" sz="15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58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78771" y="3034518"/>
            <a:ext cx="7772400" cy="778358"/>
          </a:xfrm>
        </p:spPr>
        <p:txBody>
          <a:bodyPr/>
          <a:lstStyle/>
          <a:p>
            <a:pPr algn="ctr"/>
            <a:r>
              <a:rPr lang="zh-TW" altLang="en-US" dirty="0" smtClean="0"/>
              <a:t>簡報完畢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7A834-9453-463A-AEBA-97F3A7E60C3C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簡報內頁">
  <a:themeElements>
    <a:clrScheme name="自訂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772B6"/>
      </a:accent1>
      <a:accent2>
        <a:srgbClr val="B5680B"/>
      </a:accent2>
      <a:accent3>
        <a:srgbClr val="21989E"/>
      </a:accent3>
      <a:accent4>
        <a:srgbClr val="9751CA"/>
      </a:accent4>
      <a:accent5>
        <a:srgbClr val="AC8C04"/>
      </a:accent5>
      <a:accent6>
        <a:srgbClr val="C9C9C9"/>
      </a:accent6>
      <a:hlink>
        <a:srgbClr val="006A68"/>
      </a:hlink>
      <a:folHlink>
        <a:srgbClr val="508A6A"/>
      </a:folHlink>
    </a:clrScheme>
    <a:fontScheme name="簡報內頁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簡報內頁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13736</TotalTime>
  <Words>1351</Words>
  <Application>Microsoft Office PowerPoint</Application>
  <PresentationFormat>如螢幕大小 (4:3)</PresentationFormat>
  <Paragraphs>266</Paragraphs>
  <Slides>12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微軟正黑體</vt:lpstr>
      <vt:lpstr>新細明體</vt:lpstr>
      <vt:lpstr>標楷體</vt:lpstr>
      <vt:lpstr>Arial</vt:lpstr>
      <vt:lpstr>Calibri</vt:lpstr>
      <vt:lpstr>Tahoma</vt:lpstr>
      <vt:lpstr>Times New Roman</vt:lpstr>
      <vt:lpstr>Wingdings 2</vt:lpstr>
      <vt:lpstr>簡報內頁</vt:lpstr>
      <vt:lpstr>Test fot github:  Device to Device通訊安全技術 ─使用Blockchain</vt:lpstr>
      <vt:lpstr>Blockchain結合Device to Device(D2D)通訊技術?!</vt:lpstr>
      <vt:lpstr>Blockchain結合D2D通訊技術?!</vt:lpstr>
      <vt:lpstr>Blockchain可能應用情境(1/2)  D2D Ad hoc網路環境</vt:lpstr>
      <vt:lpstr>Blockchain可能應用情境(2/2) Fog Computing</vt:lpstr>
      <vt:lpstr>Secure D2D 系統架構</vt:lpstr>
      <vt:lpstr>Local Group Communication之關鍵技術  </vt:lpstr>
      <vt:lpstr>Use Case : Local Group Communication</vt:lpstr>
      <vt:lpstr>簡報完畢</vt:lpstr>
      <vt:lpstr>硬體環境規格：A80 Board</vt:lpstr>
      <vt:lpstr>Blockchain: Trust Machine</vt:lpstr>
      <vt:lpstr>Device to Device通訊技術</vt:lpstr>
    </vt:vector>
  </TitlesOfParts>
  <Company>ITRI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A-02-Restricted-v20150909</dc:title>
  <dc:creator>ITRI</dc:creator>
  <cp:keywords/>
  <cp:lastModifiedBy>user</cp:lastModifiedBy>
  <cp:revision>912</cp:revision>
  <cp:lastPrinted>2017-04-27T07:39:53Z</cp:lastPrinted>
  <dcterms:created xsi:type="dcterms:W3CDTF">2008-05-08T04:38:45Z</dcterms:created>
  <dcterms:modified xsi:type="dcterms:W3CDTF">2017-09-06T00:54:43Z</dcterms:modified>
</cp:coreProperties>
</file>