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73" r:id="rId4"/>
    <p:sldId id="260" r:id="rId5"/>
    <p:sldId id="269" r:id="rId6"/>
    <p:sldId id="270" r:id="rId7"/>
    <p:sldId id="271" r:id="rId8"/>
    <p:sldId id="261" r:id="rId9"/>
    <p:sldId id="267" r:id="rId10"/>
    <p:sldId id="263" r:id="rId11"/>
    <p:sldId id="272" r:id="rId12"/>
  </p:sldIdLst>
  <p:sldSz cx="37463413" cy="21067713"/>
  <p:notesSz cx="7010400" cy="9296400"/>
  <p:defaultTextStyle>
    <a:defPPr>
      <a:defRPr lang="en-US"/>
    </a:defPPr>
    <a:lvl1pPr algn="l" defTabSz="18716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1pPr>
    <a:lvl2pPr marL="1871663" indent="-1414463" algn="l" defTabSz="18716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2pPr>
    <a:lvl3pPr marL="3744913" indent="-2830513" algn="l" defTabSz="18716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3pPr>
    <a:lvl4pPr marL="5618163" indent="-4246563" algn="l" defTabSz="18716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4pPr>
    <a:lvl5pPr marL="7491413" indent="-5662613" algn="l" defTabSz="18716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6">
          <p15:clr>
            <a:srgbClr val="A4A3A4"/>
          </p15:clr>
        </p15:guide>
        <p15:guide id="2" pos="118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BFD"/>
    <a:srgbClr val="0000FF"/>
    <a:srgbClr val="4848FF"/>
    <a:srgbClr val="017DC3"/>
    <a:srgbClr val="F36D41"/>
    <a:srgbClr val="B46E47"/>
    <a:srgbClr val="BC9A8A"/>
    <a:srgbClr val="A54E2E"/>
    <a:srgbClr val="915446"/>
    <a:srgbClr val="854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5" d="100"/>
          <a:sy n="25" d="100"/>
        </p:scale>
        <p:origin x="182" y="67"/>
      </p:cViewPr>
      <p:guideLst>
        <p:guide orient="horz" pos="6636"/>
        <p:guide pos="1180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78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AD5A810-4C2E-4744-BE08-9371F75DB56F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89DFC34-6F5D-48D2-8FA2-77B0BA284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00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2F3477-0B7D-B549-9FAE-2D035B730A39}" type="datetimeFigureOut">
              <a:rPr lang="en-US"/>
              <a:pPr/>
              <a:t>8/8/2016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20077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31DD1C-24FF-3C4D-8720-F92B15379F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913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62377" indent="-232943" defTabSz="190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3028264" indent="-232943" defTabSz="190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94151" indent="-232943" defTabSz="190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960038" indent="-232943" defTabSz="190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227ADE6A-76F1-5640-97EA-804F5623707D}" type="slidenum">
              <a:rPr lang="en-US"/>
              <a:pPr eaLnBrk="1" hangingPunct="1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09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62377" indent="-232943" defTabSz="190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3028264" indent="-232943" defTabSz="190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94151" indent="-232943" defTabSz="190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960038" indent="-232943" defTabSz="190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227ADE6A-76F1-5640-97EA-804F5623707D}" type="slidenum">
              <a:rPr lang="en-US"/>
              <a:pPr eaLnBrk="1" hangingPunct="1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20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62377" indent="-232943" defTabSz="190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3028264" indent="-232943" defTabSz="190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94151" indent="-232943" defTabSz="190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960038" indent="-232943" defTabSz="190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227ADE6A-76F1-5640-97EA-804F5623707D}" type="slidenum">
              <a:rPr lang="en-US"/>
              <a:pPr eaLnBrk="1" hangingPunct="1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59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62377" indent="-232943" defTabSz="190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3028264" indent="-232943" defTabSz="190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94151" indent="-232943" defTabSz="190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960038" indent="-232943" defTabSz="190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227ADE6A-76F1-5640-97EA-804F5623707D}" type="slidenum">
              <a:rPr lang="en-US"/>
              <a:pPr eaLnBrk="1" hangingPunct="1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44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62377" indent="-232943" defTabSz="190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3028264" indent="-232943" defTabSz="190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94151" indent="-232943" defTabSz="190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960038" indent="-232943" defTabSz="190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227ADE6A-76F1-5640-97EA-804F5623707D}" type="slidenum">
              <a:rPr lang="en-US"/>
              <a:pPr eaLnBrk="1" hangingPunct="1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39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62377" indent="-232943" defTabSz="190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3028264" indent="-232943" defTabSz="190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94151" indent="-232943" defTabSz="190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960038" indent="-232943" defTabSz="190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227ADE6A-76F1-5640-97EA-804F5623707D}" type="slidenum">
              <a:rPr lang="en-US"/>
              <a:pPr eaLnBrk="1" hangingPunct="1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13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62377" indent="-232943" defTabSz="190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3028264" indent="-232943" defTabSz="190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94151" indent="-232943" defTabSz="190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960038" indent="-232943" defTabSz="190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227ADE6A-76F1-5640-97EA-804F5623707D}" type="slidenum">
              <a:rPr lang="en-US"/>
              <a:pPr eaLnBrk="1" hangingPunct="1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56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62377" indent="-232943" defTabSz="190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3028264" indent="-232943" defTabSz="190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94151" indent="-232943" defTabSz="190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960038" indent="-232943" defTabSz="190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227ADE6A-76F1-5640-97EA-804F5623707D}" type="slidenum">
              <a:rPr lang="en-US"/>
              <a:pPr eaLnBrk="1" hangingPunct="1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48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62377" indent="-232943" defTabSz="190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3028264" indent="-232943" defTabSz="190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94151" indent="-232943" defTabSz="190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960038" indent="-232943" defTabSz="190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227ADE6A-76F1-5640-97EA-804F5623707D}" type="slidenum">
              <a:rPr lang="en-US"/>
              <a:pPr eaLnBrk="1" hangingPunct="1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38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62377" indent="-232943" defTabSz="190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3028264" indent="-232943" defTabSz="190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94151" indent="-232943" defTabSz="190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960038" indent="-232943" defTabSz="190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227ADE6A-76F1-5640-97EA-804F5623707D}" type="slidenum">
              <a:rPr lang="en-US"/>
              <a:pPr eaLnBrk="1" hangingPunct="1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70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62377" indent="-232943" defTabSz="190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3028264" indent="-232943" defTabSz="190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94151" indent="-232943" defTabSz="190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960038" indent="-232943" defTabSz="190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227ADE6A-76F1-5640-97EA-804F5623707D}" type="slidenum">
              <a:rPr lang="en-US"/>
              <a:pPr eaLnBrk="1" hangingPunct="1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67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9756" y="6544649"/>
            <a:ext cx="31843901" cy="45159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512" y="11938371"/>
            <a:ext cx="26224389" cy="538397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72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45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18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491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364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37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10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983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B855F2-FB9D-8147-82CF-0B4BFF24D722}" type="datetimeFigureOut">
              <a:rPr lang="en-US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2731EA-815B-E44F-B21F-153AA39E5B2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075" b="28924"/>
          <a:stretch/>
        </p:blipFill>
        <p:spPr>
          <a:xfrm>
            <a:off x="0" y="119026"/>
            <a:ext cx="5828603" cy="373253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142468" y="381933"/>
            <a:ext cx="31849168" cy="2304288"/>
          </a:xfrm>
          <a:prstGeom prst="rect">
            <a:avLst/>
          </a:prstGeom>
          <a:solidFill>
            <a:srgbClr val="017D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ts val="8100"/>
              </a:lnSpc>
            </a:pPr>
            <a:r>
              <a:rPr lang="en-US" sz="7200" dirty="0" smtClean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Using </a:t>
            </a:r>
            <a:r>
              <a:rPr lang="en-US" sz="7200" dirty="0" smtClean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JMP® </a:t>
            </a:r>
            <a:r>
              <a:rPr lang="en-US" sz="7200" dirty="0" smtClean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 Analysis Capabilities to Extract Skin Lesion Characteristics</a:t>
            </a:r>
            <a:endParaRPr lang="en-US" sz="7200" dirty="0">
              <a:solidFill>
                <a:prstClr val="white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394880" y="2812301"/>
            <a:ext cx="25344344" cy="203132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algn="ctr"/>
            <a:r>
              <a:rPr lang="en-US" sz="66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Julia Gong</a:t>
            </a:r>
          </a:p>
          <a:p>
            <a:pPr marL="0" marR="0" lvl="0" indent="0" algn="l" defTabSz="1871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prstClr val="black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JMP Student Intern, SAS  |  High School Senior, Cary Academy </a:t>
            </a:r>
            <a:r>
              <a:rPr lang="en-US" sz="6000" baseline="0" dirty="0" smtClean="0">
                <a:solidFill>
                  <a:prstClr val="black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6000" dirty="0" smtClean="0">
                <a:solidFill>
                  <a:prstClr val="black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|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charset="0"/>
              <a:ea typeface="MS PGothic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9095354" y="3601110"/>
            <a:ext cx="6630277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Julia_Gong@caryacademy.org</a:t>
            </a:r>
          </a:p>
          <a:p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juliaxgong@gmail.com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charset="0"/>
              <a:ea typeface="MS PGothic" charset="0"/>
            </a:endParaRPr>
          </a:p>
          <a:p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22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19A9E5-CEAF-C847-9DCE-4A0F07865977}" type="datetimeFigureOut">
              <a:rPr lang="en-US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B4DA3D-7FBC-BB41-9E89-104158BA1B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59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160974" y="633981"/>
            <a:ext cx="8429268" cy="134794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73170" y="633981"/>
            <a:ext cx="24663414" cy="13479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BDB53E-1B3B-9040-8922-6218FD56F71B}" type="datetimeFigureOut">
              <a:rPr lang="en-US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B4587-65BB-AF48-B875-C72F32277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9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14830E-104B-CB4F-9E33-D08B8CEC3E35}" type="datetimeFigureOut">
              <a:rPr lang="en-US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C0DE19-0FA0-AE49-AA59-3BE35A1665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2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9352" y="13537960"/>
            <a:ext cx="31843901" cy="4184281"/>
          </a:xfrm>
        </p:spPr>
        <p:txBody>
          <a:bodyPr anchor="t"/>
          <a:lstStyle>
            <a:lvl1pPr algn="l">
              <a:defRPr sz="16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9352" y="8929396"/>
            <a:ext cx="31843901" cy="4608560"/>
          </a:xfrm>
        </p:spPr>
        <p:txBody>
          <a:bodyPr anchor="b"/>
          <a:lstStyle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72966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4593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18897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4pPr>
            <a:lvl5pPr marL="7491862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5pPr>
            <a:lvl6pPr marL="9364828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6pPr>
            <a:lvl7pPr marL="11237793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7pPr>
            <a:lvl8pPr marL="13110759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8pPr>
            <a:lvl9pPr marL="14983724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DF47DE-5673-0546-B652-5B138D836D88}" type="datetimeFigureOut">
              <a:rPr lang="en-US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C7DEDC-D045-B541-8E0A-FBE3338984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6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3171" y="3686852"/>
            <a:ext cx="16546341" cy="10426566"/>
          </a:xfrm>
        </p:spPr>
        <p:txBody>
          <a:bodyPr/>
          <a:lstStyle>
            <a:lvl1pPr>
              <a:defRPr sz="11500"/>
            </a:lvl1pPr>
            <a:lvl2pPr>
              <a:defRPr sz="98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043901" y="3686852"/>
            <a:ext cx="16546341" cy="10426566"/>
          </a:xfrm>
        </p:spPr>
        <p:txBody>
          <a:bodyPr/>
          <a:lstStyle>
            <a:lvl1pPr>
              <a:defRPr sz="11500"/>
            </a:lvl1pPr>
            <a:lvl2pPr>
              <a:defRPr sz="98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5F6A44-91B7-0A49-B0C3-12C00675D524}" type="datetimeFigureOut">
              <a:rPr lang="en-US"/>
              <a:pPr/>
              <a:t>8/8/2016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E0565B-A21A-A345-BDDD-EBD2040C15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2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3171" y="843687"/>
            <a:ext cx="33717072" cy="351128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3171" y="4715854"/>
            <a:ext cx="16552847" cy="1965345"/>
          </a:xfrm>
        </p:spPr>
        <p:txBody>
          <a:bodyPr anchor="b"/>
          <a:lstStyle>
            <a:lvl1pPr marL="0" indent="0">
              <a:buNone/>
              <a:defRPr sz="9800" b="1"/>
            </a:lvl1pPr>
            <a:lvl2pPr marL="1872966" indent="0">
              <a:buNone/>
              <a:defRPr sz="8200" b="1"/>
            </a:lvl2pPr>
            <a:lvl3pPr marL="3745931" indent="0">
              <a:buNone/>
              <a:defRPr sz="7400" b="1"/>
            </a:lvl3pPr>
            <a:lvl4pPr marL="5618897" indent="0">
              <a:buNone/>
              <a:defRPr sz="6600" b="1"/>
            </a:lvl4pPr>
            <a:lvl5pPr marL="7491862" indent="0">
              <a:buNone/>
              <a:defRPr sz="6600" b="1"/>
            </a:lvl5pPr>
            <a:lvl6pPr marL="9364828" indent="0">
              <a:buNone/>
              <a:defRPr sz="6600" b="1"/>
            </a:lvl6pPr>
            <a:lvl7pPr marL="11237793" indent="0">
              <a:buNone/>
              <a:defRPr sz="6600" b="1"/>
            </a:lvl7pPr>
            <a:lvl8pPr marL="13110759" indent="0">
              <a:buNone/>
              <a:defRPr sz="6600" b="1"/>
            </a:lvl8pPr>
            <a:lvl9pPr marL="14983724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73171" y="6681195"/>
            <a:ext cx="16552847" cy="12138320"/>
          </a:xfrm>
        </p:spPr>
        <p:txBody>
          <a:bodyPr/>
          <a:lstStyle>
            <a:lvl1pPr>
              <a:defRPr sz="98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030900" y="4715854"/>
            <a:ext cx="16559349" cy="1965345"/>
          </a:xfrm>
        </p:spPr>
        <p:txBody>
          <a:bodyPr anchor="b"/>
          <a:lstStyle>
            <a:lvl1pPr marL="0" indent="0">
              <a:buNone/>
              <a:defRPr sz="9800" b="1"/>
            </a:lvl1pPr>
            <a:lvl2pPr marL="1872966" indent="0">
              <a:buNone/>
              <a:defRPr sz="8200" b="1"/>
            </a:lvl2pPr>
            <a:lvl3pPr marL="3745931" indent="0">
              <a:buNone/>
              <a:defRPr sz="7400" b="1"/>
            </a:lvl3pPr>
            <a:lvl4pPr marL="5618897" indent="0">
              <a:buNone/>
              <a:defRPr sz="6600" b="1"/>
            </a:lvl4pPr>
            <a:lvl5pPr marL="7491862" indent="0">
              <a:buNone/>
              <a:defRPr sz="6600" b="1"/>
            </a:lvl5pPr>
            <a:lvl6pPr marL="9364828" indent="0">
              <a:buNone/>
              <a:defRPr sz="6600" b="1"/>
            </a:lvl6pPr>
            <a:lvl7pPr marL="11237793" indent="0">
              <a:buNone/>
              <a:defRPr sz="6600" b="1"/>
            </a:lvl7pPr>
            <a:lvl8pPr marL="13110759" indent="0">
              <a:buNone/>
              <a:defRPr sz="6600" b="1"/>
            </a:lvl8pPr>
            <a:lvl9pPr marL="14983724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030900" y="6681195"/>
            <a:ext cx="16559349" cy="12138320"/>
          </a:xfrm>
        </p:spPr>
        <p:txBody>
          <a:bodyPr/>
          <a:lstStyle>
            <a:lvl1pPr>
              <a:defRPr sz="98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CE1A5F-9602-CB44-9EF8-98EF35A2C3C1}" type="datetimeFigureOut">
              <a:rPr lang="en-US"/>
              <a:pPr/>
              <a:t>8/8/2016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B1AA1F-D292-D84B-A20F-227EF21E37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1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AAD1C8-D33F-8349-9388-AB44E5D0D5B9}" type="datetimeFigureOut">
              <a:rPr lang="en-US"/>
              <a:pPr/>
              <a:t>8/8/2016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1BED1-5107-CE4C-B3D3-3A51CD62BD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0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B553C3-C582-AD41-99C8-C75BC5AFAC41}" type="datetimeFigureOut">
              <a:rPr lang="en-US"/>
              <a:pPr/>
              <a:t>8/8/2016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D70F9E-0658-0744-B6E4-6193E98234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1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3177" y="838805"/>
            <a:ext cx="12325205" cy="3569809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47154" y="838811"/>
            <a:ext cx="20943089" cy="17980710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8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3177" y="4408620"/>
            <a:ext cx="12325205" cy="14410901"/>
          </a:xfrm>
        </p:spPr>
        <p:txBody>
          <a:bodyPr/>
          <a:lstStyle>
            <a:lvl1pPr marL="0" indent="0">
              <a:buNone/>
              <a:defRPr sz="5700"/>
            </a:lvl1pPr>
            <a:lvl2pPr marL="1872966" indent="0">
              <a:buNone/>
              <a:defRPr sz="4900"/>
            </a:lvl2pPr>
            <a:lvl3pPr marL="3745931" indent="0">
              <a:buNone/>
              <a:defRPr sz="4100"/>
            </a:lvl3pPr>
            <a:lvl4pPr marL="5618897" indent="0">
              <a:buNone/>
              <a:defRPr sz="3700"/>
            </a:lvl4pPr>
            <a:lvl5pPr marL="7491862" indent="0">
              <a:buNone/>
              <a:defRPr sz="3700"/>
            </a:lvl5pPr>
            <a:lvl6pPr marL="9364828" indent="0">
              <a:buNone/>
              <a:defRPr sz="3700"/>
            </a:lvl6pPr>
            <a:lvl7pPr marL="11237793" indent="0">
              <a:buNone/>
              <a:defRPr sz="3700"/>
            </a:lvl7pPr>
            <a:lvl8pPr marL="13110759" indent="0">
              <a:buNone/>
              <a:defRPr sz="3700"/>
            </a:lvl8pPr>
            <a:lvl9pPr marL="14983724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8E814B-01B5-F540-AE42-B45F99F78853}" type="datetimeFigureOut">
              <a:rPr lang="en-US"/>
              <a:pPr/>
              <a:t>8/8/2016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1A3C5-4675-874A-B278-DA55BA6B41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4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3091" y="14747399"/>
            <a:ext cx="22478048" cy="1741016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343091" y="1882438"/>
            <a:ext cx="22478048" cy="12640628"/>
          </a:xfrm>
        </p:spPr>
        <p:txBody>
          <a:bodyPr rtlCol="0">
            <a:normAutofit/>
          </a:bodyPr>
          <a:lstStyle>
            <a:lvl1pPr marL="0" indent="0">
              <a:buNone/>
              <a:defRPr sz="13100"/>
            </a:lvl1pPr>
            <a:lvl2pPr marL="1872966" indent="0">
              <a:buNone/>
              <a:defRPr sz="11500"/>
            </a:lvl2pPr>
            <a:lvl3pPr marL="3745931" indent="0">
              <a:buNone/>
              <a:defRPr sz="9800"/>
            </a:lvl3pPr>
            <a:lvl4pPr marL="5618897" indent="0">
              <a:buNone/>
              <a:defRPr sz="8200"/>
            </a:lvl4pPr>
            <a:lvl5pPr marL="7491862" indent="0">
              <a:buNone/>
              <a:defRPr sz="8200"/>
            </a:lvl5pPr>
            <a:lvl6pPr marL="9364828" indent="0">
              <a:buNone/>
              <a:defRPr sz="8200"/>
            </a:lvl6pPr>
            <a:lvl7pPr marL="11237793" indent="0">
              <a:buNone/>
              <a:defRPr sz="8200"/>
            </a:lvl7pPr>
            <a:lvl8pPr marL="13110759" indent="0">
              <a:buNone/>
              <a:defRPr sz="8200"/>
            </a:lvl8pPr>
            <a:lvl9pPr marL="14983724" indent="0">
              <a:buNone/>
              <a:defRPr sz="8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43091" y="16488413"/>
            <a:ext cx="22478048" cy="2472531"/>
          </a:xfrm>
        </p:spPr>
        <p:txBody>
          <a:bodyPr/>
          <a:lstStyle>
            <a:lvl1pPr marL="0" indent="0">
              <a:buNone/>
              <a:defRPr sz="5700"/>
            </a:lvl1pPr>
            <a:lvl2pPr marL="1872966" indent="0">
              <a:buNone/>
              <a:defRPr sz="4900"/>
            </a:lvl2pPr>
            <a:lvl3pPr marL="3745931" indent="0">
              <a:buNone/>
              <a:defRPr sz="4100"/>
            </a:lvl3pPr>
            <a:lvl4pPr marL="5618897" indent="0">
              <a:buNone/>
              <a:defRPr sz="3700"/>
            </a:lvl4pPr>
            <a:lvl5pPr marL="7491862" indent="0">
              <a:buNone/>
              <a:defRPr sz="3700"/>
            </a:lvl5pPr>
            <a:lvl6pPr marL="9364828" indent="0">
              <a:buNone/>
              <a:defRPr sz="3700"/>
            </a:lvl6pPr>
            <a:lvl7pPr marL="11237793" indent="0">
              <a:buNone/>
              <a:defRPr sz="3700"/>
            </a:lvl7pPr>
            <a:lvl8pPr marL="13110759" indent="0">
              <a:buNone/>
              <a:defRPr sz="3700"/>
            </a:lvl8pPr>
            <a:lvl9pPr marL="14983724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9F141F-6BC4-DE43-962A-AE2924B9E5EA}" type="datetimeFigureOut">
              <a:rPr lang="en-US"/>
              <a:pPr/>
              <a:t>8/8/2016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51535B-2FEA-554F-8E1B-C2728B8F3B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3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1873250" y="844550"/>
            <a:ext cx="33716913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74593" tIns="187297" rIns="374593" bIns="1872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873250" y="4916488"/>
            <a:ext cx="33716913" cy="139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74593" tIns="187297" rIns="374593" bIns="187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73250" y="19526250"/>
            <a:ext cx="8740775" cy="1125538"/>
          </a:xfrm>
          <a:prstGeom prst="rect">
            <a:avLst/>
          </a:prstGeom>
        </p:spPr>
        <p:txBody>
          <a:bodyPr vert="horz" wrap="square" lIns="374593" tIns="187297" rIns="374593" bIns="187297" numCol="1" anchor="ctr" anchorCtr="0" compatLnSpc="1">
            <a:prstTxWarp prst="textNoShape">
              <a:avLst/>
            </a:prstTxWarp>
          </a:bodyPr>
          <a:lstStyle>
            <a:lvl1pPr>
              <a:defRPr sz="4900">
                <a:solidFill>
                  <a:srgbClr val="898989"/>
                </a:solidFill>
              </a:defRPr>
            </a:lvl1pPr>
          </a:lstStyle>
          <a:p>
            <a:fld id="{56314413-9F66-174B-AE2B-16D0A0CA298A}" type="datetimeFigureOut">
              <a:rPr lang="en-US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00013" y="19526250"/>
            <a:ext cx="11863387" cy="1125538"/>
          </a:xfrm>
          <a:prstGeom prst="rect">
            <a:avLst/>
          </a:prstGeom>
        </p:spPr>
        <p:txBody>
          <a:bodyPr vert="horz" lIns="374593" tIns="187297" rIns="374593" bIns="187297" rtlCol="0" anchor="ctr"/>
          <a:lstStyle>
            <a:lvl1pPr algn="ctr" defTabSz="1872966" fontAlgn="auto">
              <a:spcBef>
                <a:spcPts val="0"/>
              </a:spcBef>
              <a:spcAft>
                <a:spcPts val="0"/>
              </a:spcAft>
              <a:defRPr sz="4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849388" y="19526250"/>
            <a:ext cx="8740775" cy="1125538"/>
          </a:xfrm>
          <a:prstGeom prst="rect">
            <a:avLst/>
          </a:prstGeom>
        </p:spPr>
        <p:txBody>
          <a:bodyPr vert="horz" wrap="square" lIns="374593" tIns="187297" rIns="374593" bIns="187297" numCol="1" anchor="ctr" anchorCtr="0" compatLnSpc="1">
            <a:prstTxWarp prst="textNoShape">
              <a:avLst/>
            </a:prstTxWarp>
          </a:bodyPr>
          <a:lstStyle>
            <a:lvl1pPr algn="r">
              <a:defRPr sz="4900">
                <a:solidFill>
                  <a:srgbClr val="898989"/>
                </a:solidFill>
              </a:defRPr>
            </a:lvl1pPr>
          </a:lstStyle>
          <a:p>
            <a:fld id="{3B1D4D77-D2B8-5B44-BA5F-D067374743D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71663" rtl="0" eaLnBrk="0" fontAlgn="base" hangingPunct="0">
        <a:spcBef>
          <a:spcPct val="0"/>
        </a:spcBef>
        <a:spcAft>
          <a:spcPct val="0"/>
        </a:spcAft>
        <a:defRPr sz="180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defTabSz="1871663" rtl="0" eaLnBrk="0" fontAlgn="base" hangingPunct="0">
        <a:spcBef>
          <a:spcPct val="0"/>
        </a:spcBef>
        <a:spcAft>
          <a:spcPct val="0"/>
        </a:spcAft>
        <a:defRPr sz="180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2pPr>
      <a:lvl3pPr algn="ctr" defTabSz="1871663" rtl="0" eaLnBrk="0" fontAlgn="base" hangingPunct="0">
        <a:spcBef>
          <a:spcPct val="0"/>
        </a:spcBef>
        <a:spcAft>
          <a:spcPct val="0"/>
        </a:spcAft>
        <a:defRPr sz="180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3pPr>
      <a:lvl4pPr algn="ctr" defTabSz="1871663" rtl="0" eaLnBrk="0" fontAlgn="base" hangingPunct="0">
        <a:spcBef>
          <a:spcPct val="0"/>
        </a:spcBef>
        <a:spcAft>
          <a:spcPct val="0"/>
        </a:spcAft>
        <a:defRPr sz="180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4pPr>
      <a:lvl5pPr algn="ctr" defTabSz="1871663" rtl="0" eaLnBrk="0" fontAlgn="base" hangingPunct="0">
        <a:spcBef>
          <a:spcPct val="0"/>
        </a:spcBef>
        <a:spcAft>
          <a:spcPct val="0"/>
        </a:spcAft>
        <a:defRPr sz="180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5pPr>
      <a:lvl6pPr marL="1872966" algn="ctr" defTabSz="1872966" rtl="0" fontAlgn="base">
        <a:spcBef>
          <a:spcPct val="0"/>
        </a:spcBef>
        <a:spcAft>
          <a:spcPct val="0"/>
        </a:spcAft>
        <a:defRPr sz="18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3745931" algn="ctr" defTabSz="1872966" rtl="0" fontAlgn="base">
        <a:spcBef>
          <a:spcPct val="0"/>
        </a:spcBef>
        <a:spcAft>
          <a:spcPct val="0"/>
        </a:spcAft>
        <a:defRPr sz="18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5618897" algn="ctr" defTabSz="1872966" rtl="0" fontAlgn="base">
        <a:spcBef>
          <a:spcPct val="0"/>
        </a:spcBef>
        <a:spcAft>
          <a:spcPct val="0"/>
        </a:spcAft>
        <a:defRPr sz="18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7491862" algn="ctr" defTabSz="1872966" rtl="0" fontAlgn="base">
        <a:spcBef>
          <a:spcPct val="0"/>
        </a:spcBef>
        <a:spcAft>
          <a:spcPct val="0"/>
        </a:spcAft>
        <a:defRPr sz="18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403350" indent="-1403350" algn="l" defTabSz="18716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31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3043238" indent="-1169988" algn="l" defTabSz="187166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15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4681538" indent="-935038" algn="l" defTabSz="18716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9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6554788" indent="-935038" algn="l" defTabSz="187166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8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8428038" indent="-935038" algn="l" defTabSz="187166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10301310" indent="-936483" algn="l" defTabSz="1872966" rtl="0" eaLnBrk="1" latinLnBrk="0" hangingPunct="1">
        <a:spcBef>
          <a:spcPct val="20000"/>
        </a:spcBef>
        <a:buFont typeface="Arial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174276" indent="-936483" algn="l" defTabSz="1872966" rtl="0" eaLnBrk="1" latinLnBrk="0" hangingPunct="1">
        <a:spcBef>
          <a:spcPct val="20000"/>
        </a:spcBef>
        <a:buFont typeface="Arial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047241" indent="-936483" algn="l" defTabSz="1872966" rtl="0" eaLnBrk="1" latinLnBrk="0" hangingPunct="1">
        <a:spcBef>
          <a:spcPct val="20000"/>
        </a:spcBef>
        <a:buFont typeface="Arial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20207" indent="-936483" algn="l" defTabSz="1872966" rtl="0" eaLnBrk="1" latinLnBrk="0" hangingPunct="1">
        <a:spcBef>
          <a:spcPct val="20000"/>
        </a:spcBef>
        <a:buFont typeface="Arial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729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2966" algn="l" defTabSz="18729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45931" algn="l" defTabSz="18729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18897" algn="l" defTabSz="18729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491862" algn="l" defTabSz="18729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64828" algn="l" defTabSz="18729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37793" algn="l" defTabSz="18729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10759" algn="l" defTabSz="18729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4983724" algn="l" defTabSz="18729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image" Target="../media/image8.png"/><Relationship Id="rId3" Type="http://schemas.openxmlformats.org/officeDocument/2006/relationships/slide" Target="slide4.xml"/><Relationship Id="rId7" Type="http://schemas.openxmlformats.org/officeDocument/2006/relationships/slide" Target="slide2.xm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6.jpg"/><Relationship Id="rId5" Type="http://schemas.openxmlformats.org/officeDocument/2006/relationships/image" Target="../media/image3.jpg"/><Relationship Id="rId10" Type="http://schemas.openxmlformats.org/officeDocument/2006/relationships/image" Target="../media/image5.JPG"/><Relationship Id="rId4" Type="http://schemas.openxmlformats.org/officeDocument/2006/relationships/image" Target="../media/image2.gif"/><Relationship Id="rId9" Type="http://schemas.openxmlformats.org/officeDocument/2006/relationships/slide" Target="slide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slide" Target="slid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slide" Target="slide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slide" Target="slide11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kr.mathworks.com/matlabcentral/answers/uploaded_files/6298/Image%20Processing%20for%20Skin%20Cancer%20Features%20Extraction.pdf" TargetMode="External"/><Relationship Id="rId13" Type="http://schemas.openxmlformats.org/officeDocument/2006/relationships/hyperlink" Target="https://pixabay.com/en/iphone-android-stencil-smartphone-1459087/" TargetMode="External"/><Relationship Id="rId3" Type="http://schemas.openxmlformats.org/officeDocument/2006/relationships/slide" Target="slide2.xml"/><Relationship Id="rId7" Type="http://schemas.openxmlformats.org/officeDocument/2006/relationships/hyperlink" Target="http://www.cs.sfu.ca/~stella/papers/2001/tim.thesis.pdf" TargetMode="External"/><Relationship Id="rId12" Type="http://schemas.openxmlformats.org/officeDocument/2006/relationships/hyperlink" Target="https://commons.wikimedia.org/wiki/File:Wafermap_showing_fully_and_partially_patterned_dies.sv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Melanoma" TargetMode="External"/><Relationship Id="rId11" Type="http://schemas.openxmlformats.org/officeDocument/2006/relationships/hyperlink" Target="https://en.wikipedia.org/wiki/File:Short_ridge.JPG" TargetMode="External"/><Relationship Id="rId5" Type="http://schemas.openxmlformats.org/officeDocument/2006/relationships/hyperlink" Target="https://community.jmp.com/people/juliagong" TargetMode="External"/><Relationship Id="rId10" Type="http://schemas.openxmlformats.org/officeDocument/2006/relationships/hyperlink" Target="http://publica.fraunhofer.de/dokumente/N-383101.html" TargetMode="External"/><Relationship Id="rId4" Type="http://schemas.openxmlformats.org/officeDocument/2006/relationships/hyperlink" Target="http://blogs.sas.com/content/jmp/author/juliagong/" TargetMode="External"/><Relationship Id="rId9" Type="http://schemas.openxmlformats.org/officeDocument/2006/relationships/hyperlink" Target="https://arxiv.org/ftp/arxiv/papers/1601/1601.07843.pdf" TargetMode="External"/><Relationship Id="rId1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7171196" y="5451473"/>
            <a:ext cx="9574212" cy="1143000"/>
          </a:xfrm>
          <a:prstGeom prst="rect">
            <a:avLst/>
          </a:prstGeom>
          <a:solidFill>
            <a:srgbClr val="008BF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00" dirty="0" smtClean="0">
                <a:solidFill>
                  <a:schemeClr val="l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Research Implications</a:t>
            </a:r>
            <a:endParaRPr lang="en-US" sz="6600" dirty="0">
              <a:solidFill>
                <a:schemeClr val="lt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78" name="TextBox 11"/>
          <p:cNvSpPr txBox="1">
            <a:spLocks noChangeArrowheads="1"/>
          </p:cNvSpPr>
          <p:nvPr/>
        </p:nvSpPr>
        <p:spPr bwMode="auto">
          <a:xfrm>
            <a:off x="27171195" y="6634306"/>
            <a:ext cx="9820441" cy="8072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74593" tIns="187297" rIns="374593" bIns="187297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marL="0" indent="0"/>
            <a:r>
              <a:rPr lang="en-US" sz="43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JMP image analysis techniques and algorithms similar to those created in this study have numerous applications in a variety of different fields, including:</a:t>
            </a:r>
          </a:p>
          <a:p>
            <a:pPr marL="0" indent="0"/>
            <a:endParaRPr lang="en-US" sz="1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Character recognition</a:t>
            </a:r>
          </a:p>
          <a:p>
            <a:pPr marL="0" indent="0"/>
            <a:endParaRPr lang="en-US" sz="1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Wildlife identification</a:t>
            </a:r>
          </a:p>
          <a:p>
            <a:pPr marL="0" indent="0"/>
            <a:endParaRPr lang="en-US" sz="1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Facial, fingerprint recognition</a:t>
            </a:r>
          </a:p>
          <a:p>
            <a:pPr marL="0" indent="0"/>
            <a:endParaRPr lang="en-US" sz="1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Topography, geological mapping</a:t>
            </a:r>
          </a:p>
          <a:p>
            <a:pPr marL="0" indent="0"/>
            <a:endParaRPr lang="en-US" sz="1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Manufacturing defect identification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1987" y="3961813"/>
            <a:ext cx="4233672" cy="16515203"/>
          </a:xfrm>
          <a:prstGeom prst="rect">
            <a:avLst/>
          </a:prstGeom>
          <a:solidFill>
            <a:srgbClr val="F36D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rIns="182880" rtlCol="0" anchor="t"/>
          <a:lstStyle/>
          <a:p>
            <a:r>
              <a:rPr lang="en-US" sz="8000" dirty="0" smtClean="0">
                <a:latin typeface="Tw Cen MT" panose="020B06020201040206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Contents</a:t>
            </a:r>
            <a:endParaRPr lang="en-US" sz="6600" dirty="0" smtClean="0">
              <a:latin typeface="Tw Cen MT" panose="020B06020201040206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700" dirty="0" smtClean="0">
              <a:latin typeface="Avenir Next LT W04 Demi" panose="020B0703020202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66688">
              <a:lnSpc>
                <a:spcPct val="150000"/>
              </a:lnSpc>
            </a:pPr>
            <a:r>
              <a:rPr lang="en-US" sz="6000" b="1" dirty="0" smtClean="0">
                <a:solidFill>
                  <a:srgbClr val="FFFF00"/>
                </a:solidFill>
                <a:latin typeface="Tw Cen MT" panose="020B06020201040206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Overview</a:t>
            </a:r>
          </a:p>
          <a:p>
            <a:pPr marL="166688">
              <a:lnSpc>
                <a:spcPct val="150000"/>
              </a:lnSpc>
            </a:pPr>
            <a:r>
              <a:rPr lang="en-US" sz="6000" dirty="0" smtClean="0">
                <a:solidFill>
                  <a:schemeClr val="bg1"/>
                </a:solidFill>
                <a:latin typeface="Tw Cen MT" panose="020B06020201040206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Methods</a:t>
            </a:r>
          </a:p>
          <a:p>
            <a:pPr marL="166688">
              <a:lnSpc>
                <a:spcPct val="150000"/>
              </a:lnSpc>
            </a:pPr>
            <a:r>
              <a:rPr lang="en-US" sz="6000" dirty="0" smtClean="0">
                <a:latin typeface="Tw Cen MT" panose="020B06020201040206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Results</a:t>
            </a:r>
          </a:p>
          <a:p>
            <a:pPr marL="166688">
              <a:lnSpc>
                <a:spcPct val="150000"/>
              </a:lnSpc>
            </a:pPr>
            <a:r>
              <a:rPr lang="en-US" sz="6000" dirty="0" smtClean="0">
                <a:latin typeface="Tw Cen MT" panose="020B06020201040206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Discussion</a:t>
            </a:r>
            <a:endParaRPr lang="en-US" sz="6600" dirty="0">
              <a:latin typeface="Tw Cen MT" panose="020B06020201040206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>
            <a:off x="401986" y="5426759"/>
            <a:ext cx="423367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142469" y="5451473"/>
            <a:ext cx="9574213" cy="1144588"/>
          </a:xfrm>
          <a:prstGeom prst="rect">
            <a:avLst/>
          </a:prstGeom>
          <a:solidFill>
            <a:srgbClr val="008BF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Objective &amp; Summary</a:t>
            </a:r>
            <a:endParaRPr lang="en-US" sz="6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5142469" y="6638020"/>
            <a:ext cx="10114087" cy="9442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74593" tIns="187297" rIns="374593" bIns="187297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marL="0" indent="0"/>
            <a:r>
              <a:rPr lang="en-US" sz="4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objective of this project </a:t>
            </a:r>
            <a:r>
              <a:rPr lang="en-US" sz="43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 to use image analysis in JMP to develop </a:t>
            </a:r>
            <a:r>
              <a:rPr lang="en-US" sz="4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 </a:t>
            </a:r>
            <a:r>
              <a:rPr lang="en-US" sz="43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automated program for extracting metrics from skin lesion images.</a:t>
            </a:r>
          </a:p>
          <a:p>
            <a:pPr marL="0" indent="0"/>
            <a:endParaRPr lang="en-US" sz="3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r>
              <a:rPr lang="en-US" sz="43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First, the program segments the skin lesion outer border from the original image.</a:t>
            </a:r>
          </a:p>
          <a:p>
            <a:pPr marL="0" indent="0"/>
            <a:endParaRPr lang="en-US" sz="4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r>
              <a:rPr lang="en-US" sz="43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Then, algorithms extract 44 characteristic metrics </a:t>
            </a:r>
            <a:r>
              <a:rPr lang="en-US" sz="4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from images, such as texture, symmetry, border irregularity, and variation of color, hue, saturation, luminance, and </a:t>
            </a:r>
            <a:r>
              <a:rPr lang="en-US" sz="43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intensity. 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142468" y="19146998"/>
            <a:ext cx="9574213" cy="1330018"/>
          </a:xfrm>
          <a:prstGeom prst="rect">
            <a:avLst/>
          </a:prstGeom>
          <a:solidFill>
            <a:srgbClr val="008BF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rIns="274320" rtlCol="0" anchor="ctr"/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Illustration of various variable analysis and metric extraction algorithms</a:t>
            </a:r>
            <a:endParaRPr lang="en-US" sz="3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7" name="Picture 6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913" y="16283681"/>
            <a:ext cx="1952625" cy="1952625"/>
          </a:xfrm>
          <a:prstGeom prst="rect">
            <a:avLst/>
          </a:prstGeom>
        </p:spPr>
      </p:pic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11665740" y="16283681"/>
            <a:ext cx="2850177" cy="1956816"/>
            <a:chOff x="32300562" y="13326573"/>
            <a:chExt cx="3410914" cy="2341795"/>
          </a:xfrm>
        </p:grpSpPr>
        <p:sp>
          <p:nvSpPr>
            <p:cNvPr id="31" name="Rectangle 30"/>
            <p:cNvSpPr/>
            <p:nvPr/>
          </p:nvSpPr>
          <p:spPr>
            <a:xfrm>
              <a:off x="32300562" y="13326573"/>
              <a:ext cx="3410914" cy="23417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32991607" y="13522633"/>
              <a:ext cx="2028825" cy="1841508"/>
              <a:chOff x="32787301" y="13522633"/>
              <a:chExt cx="2028825" cy="1841508"/>
            </a:xfrm>
          </p:grpSpPr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25451" y="13935391"/>
                <a:ext cx="1314450" cy="1009650"/>
              </a:xfrm>
              <a:prstGeom prst="rect">
                <a:avLst/>
              </a:prstGeom>
            </p:spPr>
          </p:pic>
          <p:cxnSp>
            <p:nvCxnSpPr>
              <p:cNvPr id="36" name="Straight Arrow Connector 35"/>
              <p:cNvCxnSpPr/>
              <p:nvPr/>
            </p:nvCxnSpPr>
            <p:spPr>
              <a:xfrm flipH="1">
                <a:off x="34460485" y="13901727"/>
                <a:ext cx="355641" cy="260883"/>
              </a:xfrm>
              <a:prstGeom prst="straightConnector1">
                <a:avLst/>
              </a:prstGeom>
              <a:ln>
                <a:solidFill>
                  <a:srgbClr val="00FF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34022335" y="13522633"/>
                <a:ext cx="0" cy="365657"/>
              </a:xfrm>
              <a:prstGeom prst="straightConnector1">
                <a:avLst/>
              </a:prstGeom>
              <a:ln>
                <a:solidFill>
                  <a:srgbClr val="00FF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33225451" y="13627407"/>
                <a:ext cx="234909" cy="274320"/>
              </a:xfrm>
              <a:prstGeom prst="straightConnector1">
                <a:avLst/>
              </a:prstGeom>
              <a:ln>
                <a:solidFill>
                  <a:srgbClr val="00FF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H="1" flipV="1">
                <a:off x="34539901" y="14716441"/>
                <a:ext cx="276225" cy="228600"/>
              </a:xfrm>
              <a:prstGeom prst="straightConnector1">
                <a:avLst/>
              </a:prstGeom>
              <a:ln>
                <a:solidFill>
                  <a:srgbClr val="00FF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flipV="1">
                <a:off x="33869996" y="14977586"/>
                <a:ext cx="0" cy="386555"/>
              </a:xfrm>
              <a:prstGeom prst="straightConnector1">
                <a:avLst/>
              </a:prstGeom>
              <a:ln>
                <a:solidFill>
                  <a:srgbClr val="00FF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32787301" y="14440216"/>
                <a:ext cx="354003" cy="66675"/>
              </a:xfrm>
              <a:prstGeom prst="straightConnector1">
                <a:avLst/>
              </a:prstGeom>
              <a:ln>
                <a:solidFill>
                  <a:srgbClr val="00FF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453" y="16283681"/>
            <a:ext cx="2174240" cy="19568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86759" y="18275196"/>
            <a:ext cx="20126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Symmetry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8824998" y="18236306"/>
            <a:ext cx="14851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Texture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11386655" y="18236306"/>
            <a:ext cx="3476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Border Irregularity</a:t>
            </a:r>
            <a:endParaRPr lang="en-US" sz="1200" dirty="0"/>
          </a:p>
        </p:txBody>
      </p:sp>
      <p:sp>
        <p:nvSpPr>
          <p:cNvPr id="5" name="Rectangle 4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6303200" y="5451473"/>
            <a:ext cx="9574213" cy="1143000"/>
          </a:xfrm>
          <a:prstGeom prst="rect">
            <a:avLst/>
          </a:prstGeom>
          <a:solidFill>
            <a:srgbClr val="008BF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Materials and Methods</a:t>
            </a:r>
            <a:endParaRPr lang="en-US" sz="6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11"/>
          <p:cNvSpPr txBox="1">
            <a:spLocks noChangeArrowheads="1"/>
          </p:cNvSpPr>
          <p:nvPr/>
        </p:nvSpPr>
        <p:spPr bwMode="auto">
          <a:xfrm>
            <a:off x="20469652" y="6636432"/>
            <a:ext cx="5654901" cy="3355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74593" tIns="187297" rIns="374593" bIns="187297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3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Sample collection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3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 </a:t>
            </a:r>
            <a:r>
              <a:rPr lang="en-US" sz="4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processing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Variable </a:t>
            </a:r>
            <a:r>
              <a:rPr lang="en-US" sz="43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analysis</a:t>
            </a:r>
          </a:p>
        </p:txBody>
      </p:sp>
      <p:sp>
        <p:nvSpPr>
          <p:cNvPr id="29" name="Rectangle 28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6303199" y="10299586"/>
            <a:ext cx="9574213" cy="1143000"/>
          </a:xfrm>
          <a:prstGeom prst="rect">
            <a:avLst/>
          </a:prstGeom>
          <a:solidFill>
            <a:srgbClr val="008BF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Results</a:t>
            </a:r>
            <a:endParaRPr lang="en-US" sz="6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11"/>
          <p:cNvSpPr txBox="1">
            <a:spLocks noChangeArrowheads="1"/>
          </p:cNvSpPr>
          <p:nvPr/>
        </p:nvSpPr>
        <p:spPr bwMode="auto">
          <a:xfrm>
            <a:off x="16306025" y="6815745"/>
            <a:ext cx="4678251" cy="2748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74593" tIns="187297" rIns="374593" bIns="187297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JMP Pro</a:t>
            </a:r>
          </a:p>
          <a:p>
            <a:pPr marL="0" indent="0"/>
            <a:endParaRPr lang="en-US" sz="9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endParaRPr lang="en-US" sz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JMP Scripting Language</a:t>
            </a:r>
            <a:endParaRPr lang="en-US" sz="4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11"/>
          <p:cNvSpPr txBox="1">
            <a:spLocks noChangeArrowheads="1"/>
          </p:cNvSpPr>
          <p:nvPr/>
        </p:nvSpPr>
        <p:spPr bwMode="auto">
          <a:xfrm>
            <a:off x="16303200" y="11451033"/>
            <a:ext cx="9821353" cy="3025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74593" tIns="187297" rIns="374593" bIns="187297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marL="0" indent="0"/>
            <a:r>
              <a:rPr lang="en-US" sz="43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program successfully segmented lesion images and compiled metrics into a data table that can be further analyzed with statistical models.</a:t>
            </a:r>
            <a:endParaRPr lang="en-US" sz="4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5" name="Picture 44">
            <a:hlinkClick r:id="rId9" action="ppaction://hlinksldjump"/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9" t="1016"/>
          <a:stretch/>
        </p:blipFill>
        <p:spPr>
          <a:xfrm>
            <a:off x="16303199" y="15032575"/>
            <a:ext cx="9581430" cy="5486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066" y="2449785"/>
            <a:ext cx="2844137" cy="2844137"/>
          </a:xfrm>
          <a:prstGeom prst="ellipse">
            <a:avLst/>
          </a:prstGeom>
        </p:spPr>
      </p:pic>
      <p:pic>
        <p:nvPicPr>
          <p:cNvPr id="1028" name="Picture 4" descr="https://upload.wikimedia.org/wikipedia/commons/thumb/5/57/Wafermap_showing_fully_and_partially_patterned_dies.svg/500px-Wafermap_showing_fully_and_partially_patterned_dies.svg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4266" y="14694615"/>
            <a:ext cx="4301141" cy="430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7/78/Short_ridge.svg/480px-Short_ridge.svg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8445" y="14698076"/>
            <a:ext cx="4297680" cy="429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/>
          <p:cNvSpPr/>
          <p:nvPr/>
        </p:nvSpPr>
        <p:spPr>
          <a:xfrm>
            <a:off x="27171196" y="19146998"/>
            <a:ext cx="9574213" cy="1330018"/>
          </a:xfrm>
          <a:prstGeom prst="rect">
            <a:avLst/>
          </a:prstGeom>
          <a:solidFill>
            <a:srgbClr val="008BF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rIns="274320" rtlCol="0" anchor="ctr"/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Two applications of image analysis: fingerprint recognition and manufacturing</a:t>
            </a:r>
            <a:endParaRPr lang="en-US" sz="3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142468" y="381933"/>
            <a:ext cx="31849167" cy="1143000"/>
          </a:xfrm>
          <a:prstGeom prst="rect">
            <a:avLst/>
          </a:prstGeom>
          <a:solidFill>
            <a:srgbClr val="008BF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00" dirty="0" smtClean="0">
                <a:solidFill>
                  <a:schemeClr val="l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Figure 1</a:t>
            </a:r>
            <a:endParaRPr lang="en-US" sz="4800" dirty="0">
              <a:solidFill>
                <a:schemeClr val="lt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075" b="28924"/>
          <a:stretch/>
        </p:blipFill>
        <p:spPr>
          <a:xfrm>
            <a:off x="0" y="119026"/>
            <a:ext cx="5828603" cy="3732538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401987" y="3961813"/>
            <a:ext cx="4233672" cy="16515203"/>
          </a:xfrm>
          <a:prstGeom prst="rect">
            <a:avLst/>
          </a:prstGeom>
          <a:solidFill>
            <a:srgbClr val="F36D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r>
              <a:rPr lang="en-US" sz="8000" dirty="0" smtClean="0">
                <a:latin typeface="Tw Cen MT" panose="020B06020201040206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Contents</a:t>
            </a:r>
            <a:endParaRPr lang="en-US" sz="6600" dirty="0" smtClean="0">
              <a:latin typeface="Tw Cen MT" panose="020B06020201040206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700" dirty="0" smtClean="0">
              <a:latin typeface="Avenir Next LT W04 Demi" panose="020B0703020202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66688"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Tw Cen MT" panose="020B06020201040206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Overview</a:t>
            </a:r>
          </a:p>
          <a:p>
            <a:pPr marL="166688"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Tw Cen MT" panose="020B06020201040206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Methods</a:t>
            </a:r>
          </a:p>
          <a:p>
            <a:pPr marL="166688">
              <a:lnSpc>
                <a:spcPct val="150000"/>
              </a:lnSpc>
            </a:pPr>
            <a:r>
              <a:rPr lang="en-US" sz="6000" b="1" dirty="0">
                <a:solidFill>
                  <a:srgbClr val="FFFF00"/>
                </a:solidFill>
                <a:latin typeface="Tw Cen MT" panose="020B06020201040206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Results</a:t>
            </a:r>
          </a:p>
          <a:p>
            <a:pPr marL="166688"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Tw Cen MT" panose="020B06020201040206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Discussion</a:t>
            </a:r>
            <a:endParaRPr lang="en-US" sz="6600" b="1" dirty="0">
              <a:solidFill>
                <a:srgbClr val="FFFF00"/>
              </a:solidFill>
              <a:latin typeface="Tw Cen MT" panose="020B06020201040206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56" name="Action Button: Custom 2055">
            <a:hlinkClick r:id="rId4" action="ppaction://hlinksldjump" highlightClick="1"/>
          </p:cNvPr>
          <p:cNvSpPr/>
          <p:nvPr/>
        </p:nvSpPr>
        <p:spPr>
          <a:xfrm>
            <a:off x="401987" y="19196856"/>
            <a:ext cx="1280160" cy="1280160"/>
          </a:xfrm>
          <a:prstGeom prst="actionButtonBlank">
            <a:avLst/>
          </a:prstGeom>
          <a:solidFill>
            <a:srgbClr val="017D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smtClean="0">
                <a:latin typeface="Tw Cen MT" panose="020B06020201040206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Back</a:t>
            </a:r>
            <a:endParaRPr lang="en-US" sz="3800" dirty="0">
              <a:latin typeface="Tw Cen MT" panose="020B06020201040206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142468" y="1625598"/>
            <a:ext cx="31849167" cy="18851418"/>
            <a:chOff x="5142468" y="-563418"/>
            <a:chExt cx="31849167" cy="18851418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29" t="1016"/>
            <a:stretch/>
          </p:blipFill>
          <p:spPr>
            <a:xfrm>
              <a:off x="5417382" y="-563418"/>
              <a:ext cx="31299338" cy="17922240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5142468" y="17419784"/>
              <a:ext cx="31849167" cy="868216"/>
            </a:xfrm>
            <a:prstGeom prst="rect">
              <a:avLst/>
            </a:prstGeom>
            <a:solidFill>
              <a:srgbClr val="008BF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rIns="274320" rtlCol="0" anchor="t"/>
            <a:lstStyle/>
            <a:p>
              <a:pPr algn="ctr"/>
              <a:r>
                <a:rPr lang="en-US" sz="4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Data table generated from automated metric extraction program, </a:t>
              </a:r>
              <a:r>
                <a:rPr lang="en-US" sz="4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which can be used in statistical analysis</a:t>
              </a:r>
              <a:endParaRPr lang="en-US" sz="4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401986" y="5426759"/>
            <a:ext cx="423367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72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142468" y="381933"/>
            <a:ext cx="31849167" cy="1143000"/>
          </a:xfrm>
          <a:prstGeom prst="rect">
            <a:avLst/>
          </a:prstGeom>
          <a:solidFill>
            <a:srgbClr val="008BF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00" dirty="0" smtClean="0">
                <a:solidFill>
                  <a:schemeClr val="l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Figure 2</a:t>
            </a:r>
            <a:endParaRPr lang="en-US" sz="4800" dirty="0">
              <a:solidFill>
                <a:schemeClr val="lt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075" b="28924"/>
          <a:stretch/>
        </p:blipFill>
        <p:spPr>
          <a:xfrm>
            <a:off x="0" y="119026"/>
            <a:ext cx="5828603" cy="3732538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401987" y="3961813"/>
            <a:ext cx="4233672" cy="16515203"/>
          </a:xfrm>
          <a:prstGeom prst="rect">
            <a:avLst/>
          </a:prstGeom>
          <a:solidFill>
            <a:srgbClr val="F36D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r>
              <a:rPr lang="en-US" sz="8000" dirty="0" smtClean="0">
                <a:latin typeface="Tw Cen MT" panose="020B06020201040206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Contents</a:t>
            </a:r>
            <a:endParaRPr lang="en-US" sz="6600" dirty="0" smtClean="0">
              <a:latin typeface="Tw Cen MT" panose="020B06020201040206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700" dirty="0" smtClean="0">
              <a:latin typeface="Avenir Next LT W04 Demi" panose="020B0703020202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66688"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Tw Cen MT" panose="020B06020201040206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Overview</a:t>
            </a:r>
          </a:p>
          <a:p>
            <a:pPr marL="166688"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Tw Cen MT" panose="020B06020201040206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Methods</a:t>
            </a:r>
          </a:p>
          <a:p>
            <a:pPr marL="166688">
              <a:lnSpc>
                <a:spcPct val="150000"/>
              </a:lnSpc>
            </a:pPr>
            <a:r>
              <a:rPr lang="en-US" sz="6000" b="1" dirty="0">
                <a:solidFill>
                  <a:srgbClr val="FFFF00"/>
                </a:solidFill>
                <a:latin typeface="Tw Cen MT" panose="020B06020201040206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Results</a:t>
            </a:r>
          </a:p>
          <a:p>
            <a:pPr marL="166688"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Tw Cen MT" panose="020B06020201040206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Discussion</a:t>
            </a:r>
            <a:endParaRPr lang="en-US" sz="6600" b="1" dirty="0">
              <a:solidFill>
                <a:srgbClr val="FFFF00"/>
              </a:solidFill>
              <a:latin typeface="Tw Cen MT" panose="020B06020201040206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56" name="Action Button: Custom 2055">
            <a:hlinkClick r:id="rId4" action="ppaction://hlinksldjump" highlightClick="1"/>
          </p:cNvPr>
          <p:cNvSpPr/>
          <p:nvPr/>
        </p:nvSpPr>
        <p:spPr>
          <a:xfrm>
            <a:off x="401987" y="19196856"/>
            <a:ext cx="1280160" cy="1280160"/>
          </a:xfrm>
          <a:prstGeom prst="actionButtonBlank">
            <a:avLst/>
          </a:prstGeom>
          <a:solidFill>
            <a:srgbClr val="017D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smtClean="0">
                <a:latin typeface="Tw Cen MT" panose="020B06020201040206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Back</a:t>
            </a:r>
            <a:endParaRPr lang="en-US" sz="3800" dirty="0">
              <a:latin typeface="Tw Cen MT" panose="020B06020201040206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1480067" y="13845584"/>
            <a:ext cx="15129343" cy="1856232"/>
          </a:xfrm>
          <a:prstGeom prst="rect">
            <a:avLst/>
          </a:prstGeom>
          <a:solidFill>
            <a:srgbClr val="008BF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rIns="274320" rtlCol="0" anchor="ctr"/>
          <a:lstStyle/>
          <a:p>
            <a:pPr algn="ctr"/>
            <a:r>
              <a:rPr lang="en-US" sz="4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Partial correlation coefficients for the 5 primary variables with respect to all other variables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01986" y="5426759"/>
            <a:ext cx="423367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03" b="80819"/>
          <a:stretch/>
        </p:blipFill>
        <p:spPr>
          <a:xfrm>
            <a:off x="5142468" y="1998126"/>
            <a:ext cx="15542359" cy="5875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81470" y="2631433"/>
            <a:ext cx="15152788" cy="1481328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1480067" y="17548982"/>
            <a:ext cx="1544145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Given the uncorrelated nature of these </a:t>
            </a:r>
            <a:r>
              <a:rPr lang="en-US" sz="4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variables and </a:t>
            </a: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their small correlation coefficients, each of these variables has unique contributions to the </a:t>
            </a:r>
            <a:r>
              <a:rPr lang="en-US" sz="4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characterizations </a:t>
            </a: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 the </a:t>
            </a:r>
            <a:r>
              <a:rPr lang="en-US" sz="4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images.</a:t>
            </a:r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142468" y="17667936"/>
            <a:ext cx="15542359" cy="2809080"/>
          </a:xfrm>
          <a:prstGeom prst="rect">
            <a:avLst/>
          </a:prstGeom>
          <a:solidFill>
            <a:srgbClr val="008BF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rIns="274320" rtlCol="0" anchor="ctr"/>
          <a:lstStyle/>
          <a:p>
            <a:pPr algn="ctr"/>
            <a:r>
              <a:rPr lang="en-US" sz="4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Correlation scatterplots and distributions for the 5 primary variables (symmetry, color variation, border irregularity, texture, and redness variation)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80069" y="6304940"/>
            <a:ext cx="15129341" cy="1851624"/>
          </a:xfrm>
          <a:prstGeom prst="rect">
            <a:avLst/>
          </a:prstGeom>
          <a:solidFill>
            <a:srgbClr val="008BF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rIns="274320" rtlCol="0" anchor="ctr"/>
          <a:lstStyle/>
          <a:p>
            <a:pPr algn="ctr"/>
            <a:r>
              <a:rPr lang="en-US" sz="4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Correlation coefficients and partial correlation coefficients for the 5 primary variables</a:t>
            </a:r>
            <a:endParaRPr lang="en-US" sz="4400" i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21480067" y="8546065"/>
            <a:ext cx="14813280" cy="4849782"/>
            <a:chOff x="21636681" y="5090984"/>
            <a:chExt cx="5644113" cy="1847850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8F8F8"/>
                </a:clrFrom>
                <a:clrTo>
                  <a:srgbClr val="F8F8F8">
                    <a:alpha val="0"/>
                  </a:srgbClr>
                </a:clrTo>
              </a:clrChange>
            </a:blip>
            <a:srcRect l="2700"/>
            <a:stretch/>
          </p:blipFill>
          <p:spPr>
            <a:xfrm>
              <a:off x="21636681" y="5090984"/>
              <a:ext cx="5644113" cy="1847850"/>
            </a:xfrm>
            <a:prstGeom prst="rect">
              <a:avLst/>
            </a:prstGeom>
          </p:spPr>
        </p:pic>
        <p:cxnSp>
          <p:nvCxnSpPr>
            <p:cNvPr id="29" name="Straight Connector 28"/>
            <p:cNvCxnSpPr/>
            <p:nvPr/>
          </p:nvCxnSpPr>
          <p:spPr>
            <a:xfrm>
              <a:off x="21644254" y="5090984"/>
              <a:ext cx="0" cy="335775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rcRect l="2850" t="785"/>
          <a:stretch/>
        </p:blipFill>
        <p:spPr>
          <a:xfrm>
            <a:off x="21480069" y="2117297"/>
            <a:ext cx="15129341" cy="386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4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142468" y="5451473"/>
            <a:ext cx="9574212" cy="1143000"/>
          </a:xfrm>
          <a:prstGeom prst="rect">
            <a:avLst/>
          </a:prstGeom>
          <a:solidFill>
            <a:srgbClr val="008BF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00" dirty="0" smtClean="0">
                <a:solidFill>
                  <a:schemeClr val="l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Sample Collection</a:t>
            </a:r>
            <a:endParaRPr lang="en-US" sz="6600" dirty="0">
              <a:solidFill>
                <a:schemeClr val="lt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279945" y="5451473"/>
            <a:ext cx="20711691" cy="1144588"/>
          </a:xfrm>
          <a:prstGeom prst="rect">
            <a:avLst/>
          </a:prstGeom>
          <a:solidFill>
            <a:srgbClr val="008BF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 Processing </a:t>
            </a:r>
            <a:r>
              <a:rPr lang="en-US" sz="4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(isolating lesion and outer border)</a:t>
            </a:r>
            <a:endParaRPr lang="en-US" sz="6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78" name="TextBox 11"/>
          <p:cNvSpPr txBox="1">
            <a:spLocks noChangeArrowheads="1"/>
          </p:cNvSpPr>
          <p:nvPr/>
        </p:nvSpPr>
        <p:spPr bwMode="auto">
          <a:xfrm>
            <a:off x="5142468" y="6634306"/>
            <a:ext cx="9574212" cy="5256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74593" tIns="187297" rIns="374593" bIns="187297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marL="0" indent="0"/>
            <a:r>
              <a:rPr lang="en-US" sz="43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 samples were collected via photography and online search.</a:t>
            </a:r>
          </a:p>
          <a:p>
            <a:pPr marL="0" indent="0"/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r>
              <a:rPr lang="en-US" sz="43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best images are in good focus and as close as possible to the lesion. </a:t>
            </a:r>
            <a:r>
              <a:rPr lang="en-US" sz="43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Dermoscopy</a:t>
            </a:r>
            <a:r>
              <a:rPr lang="en-US" sz="43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images were found to be too detailed for reliable analysis.</a:t>
            </a: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16279945" y="6596061"/>
            <a:ext cx="20711691" cy="854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74593" tIns="187297" rIns="374593" bIns="187297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marL="0" indent="0"/>
            <a:r>
              <a:rPr lang="en-US" sz="4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Automated algorithm’s main steps, starting with original image:</a:t>
            </a:r>
          </a:p>
          <a:p>
            <a:pPr marL="0" indent="0"/>
            <a:endParaRPr lang="en-US" sz="105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3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Detect edges using ‘canny’ filter</a:t>
            </a:r>
          </a:p>
          <a:p>
            <a:pPr marL="1482725" lvl="1" indent="-571500">
              <a:spcAft>
                <a:spcPts val="1800"/>
              </a:spcAft>
              <a:buFontTx/>
              <a:buChar char="−"/>
            </a:pPr>
            <a:r>
              <a:rPr lang="en-US" sz="3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Convert image to black and white – </a:t>
            </a:r>
            <a:r>
              <a:rPr lang="en-US" sz="3600" dirty="0" smtClean="0">
                <a:solidFill>
                  <a:srgbClr val="FF0000"/>
                </a:solidFill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30% red</a:t>
            </a:r>
            <a:r>
              <a:rPr lang="en-US" sz="3600" dirty="0" smtClean="0"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,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59% green</a:t>
            </a:r>
            <a:r>
              <a:rPr lang="en-US" sz="3600" dirty="0" smtClean="0"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, </a:t>
            </a:r>
            <a:r>
              <a:rPr lang="en-US" sz="3600" dirty="0" smtClean="0">
                <a:solidFill>
                  <a:srgbClr val="017DC3"/>
                </a:solidFill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11% blue</a:t>
            </a:r>
          </a:p>
          <a:p>
            <a:pPr marL="1482725" lvl="1" indent="-571500">
              <a:spcAft>
                <a:spcPts val="1800"/>
              </a:spcAft>
              <a:buFontTx/>
              <a:buChar char="−"/>
            </a:pPr>
            <a:r>
              <a:rPr lang="en-US" sz="3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Apply </a:t>
            </a:r>
            <a:r>
              <a:rPr lang="en-US" sz="3600" dirty="0" err="1" smtClean="0">
                <a:solidFill>
                  <a:srgbClr val="017DC3"/>
                </a:solidFill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despeckle</a:t>
            </a:r>
            <a:r>
              <a:rPr lang="en-US" sz="3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3600" dirty="0">
                <a:solidFill>
                  <a:srgbClr val="017DC3"/>
                </a:solidFill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reduce noise</a:t>
            </a:r>
            <a:r>
              <a:rPr lang="en-US" sz="3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and </a:t>
            </a:r>
            <a:r>
              <a:rPr lang="en-US" sz="3600" dirty="0">
                <a:solidFill>
                  <a:srgbClr val="017DC3"/>
                </a:solidFill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canny</a:t>
            </a:r>
            <a:r>
              <a:rPr lang="en-US" sz="3600" dirty="0" smtClean="0">
                <a:solidFill>
                  <a:srgbClr val="017DC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filters</a:t>
            </a:r>
            <a:endParaRPr lang="en-US" sz="3600" dirty="0" smtClean="0">
              <a:solidFill>
                <a:srgbClr val="017DC3"/>
              </a:solidFill>
              <a:latin typeface="Consolas" panose="020B0609020204030204" pitchFamily="49" charset="0"/>
              <a:ea typeface="Segoe UI" panose="020B0502040204020203" pitchFamily="34" charset="0"/>
              <a:cs typeface="Consolas" panose="020B0609020204030204" pitchFamily="49" charset="0"/>
            </a:endParaRP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3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Remove surrounding noise in four directions</a:t>
            </a:r>
          </a:p>
          <a:p>
            <a:pPr marL="1482725" lvl="1" indent="-571500" eaLnBrk="1" hangingPunct="1">
              <a:spcAft>
                <a:spcPts val="1800"/>
              </a:spcAft>
              <a:buFontTx/>
              <a:buChar char="−"/>
            </a:pPr>
            <a:r>
              <a:rPr lang="en-US" sz="360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Loop through image matrix for white segments that are detached from largest white cluster</a:t>
            </a:r>
            <a:endParaRPr lang="en-US" sz="3600" dirty="0">
              <a:solidFill>
                <a:srgbClr val="017DC3"/>
              </a:solidFill>
              <a:latin typeface="Consolas" panose="020B0609020204030204" pitchFamily="49" charset="0"/>
              <a:ea typeface="Segoe UI" panose="020B0502040204020203" pitchFamily="34" charset="0"/>
              <a:cs typeface="Consolas" panose="020B0609020204030204" pitchFamily="49" charset="0"/>
            </a:endParaRP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3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Isolate lesion outer border from four directions</a:t>
            </a:r>
          </a:p>
          <a:p>
            <a:pPr marL="1482725" lvl="1" indent="-571500" eaLnBrk="1" hangingPunct="1">
              <a:spcAft>
                <a:spcPts val="1800"/>
              </a:spcAft>
              <a:buFontTx/>
              <a:buChar char="−"/>
            </a:pPr>
            <a:r>
              <a:rPr lang="en-US" sz="360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 remaining white pixels, only keep outermost white pixel on every row and column</a:t>
            </a:r>
            <a:endParaRPr lang="en-US" sz="43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3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Crop image to fit lesion exactly</a:t>
            </a:r>
          </a:p>
          <a:p>
            <a:pPr marL="1482725" lvl="1" indent="-571500" eaLnBrk="1" hangingPunct="1">
              <a:spcAft>
                <a:spcPts val="1800"/>
              </a:spcAft>
              <a:buFontTx/>
              <a:buChar char="−"/>
            </a:pPr>
            <a:r>
              <a:rPr lang="en-US" sz="360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Crop image within dimensions bounded by outermost white pixel in each direction</a:t>
            </a:r>
            <a:endParaRPr lang="en-US" sz="430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005688" y="12453353"/>
            <a:ext cx="4125888" cy="8073680"/>
            <a:chOff x="5005688" y="12453353"/>
            <a:chExt cx="4125888" cy="8073680"/>
          </a:xfrm>
        </p:grpSpPr>
        <p:pic>
          <p:nvPicPr>
            <p:cNvPr id="2" name="Picture 2" descr="https://pixabay.com/static/uploads/photo/2016/06/15/15/08/iphone-1459087_960_720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06" t="3751" r="52723" b="4390"/>
            <a:stretch/>
          </p:blipFill>
          <p:spPr bwMode="auto">
            <a:xfrm>
              <a:off x="5005688" y="12453353"/>
              <a:ext cx="4125888" cy="8073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552" r="23738" b="-489"/>
            <a:stretch/>
          </p:blipFill>
          <p:spPr>
            <a:xfrm>
              <a:off x="5351450" y="13408665"/>
              <a:ext cx="3487372" cy="6163056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537957" y="15205091"/>
              <a:ext cx="1828800" cy="182880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11"/>
          <p:cNvSpPr txBox="1">
            <a:spLocks noChangeArrowheads="1"/>
          </p:cNvSpPr>
          <p:nvPr/>
        </p:nvSpPr>
        <p:spPr bwMode="auto">
          <a:xfrm>
            <a:off x="9047718" y="12541339"/>
            <a:ext cx="5668962" cy="5672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74593" tIns="187297" rIns="374593" bIns="187297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marL="0" indent="0"/>
            <a:r>
              <a:rPr lang="en-US" sz="43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 needed, images were adjusted for overexposure.</a:t>
            </a:r>
          </a:p>
          <a:p>
            <a:pPr marL="0" indent="0"/>
            <a:endParaRPr lang="en-US" sz="4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r>
              <a:rPr lang="en-US" sz="43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Distracting features, such as the outline of an arm, were cropped out.</a:t>
            </a:r>
          </a:p>
        </p:txBody>
      </p:sp>
      <p:grpSp>
        <p:nvGrpSpPr>
          <p:cNvPr id="2062" name="Group 2061"/>
          <p:cNvGrpSpPr/>
          <p:nvPr/>
        </p:nvGrpSpPr>
        <p:grpSpPr>
          <a:xfrm>
            <a:off x="17135735" y="16005459"/>
            <a:ext cx="19000110" cy="3648678"/>
            <a:chOff x="18398767" y="15938644"/>
            <a:chExt cx="19000110" cy="3648678"/>
          </a:xfrm>
        </p:grpSpPr>
        <p:cxnSp>
          <p:nvCxnSpPr>
            <p:cNvPr id="51" name="Straight Arrow Connector 50"/>
            <p:cNvCxnSpPr>
              <a:stCxn id="54" idx="3"/>
              <a:endCxn id="55" idx="1"/>
            </p:cNvCxnSpPr>
            <p:nvPr/>
          </p:nvCxnSpPr>
          <p:spPr>
            <a:xfrm>
              <a:off x="22208767" y="17424544"/>
              <a:ext cx="974066" cy="0"/>
            </a:xfrm>
            <a:prstGeom prst="straightConnector1">
              <a:avLst/>
            </a:prstGeom>
            <a:ln w="25400" cap="rnd">
              <a:solidFill>
                <a:schemeClr val="bg1">
                  <a:lumMod val="75000"/>
                </a:schemeClr>
              </a:solidFill>
              <a:rou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55" idx="3"/>
              <a:endCxn id="56" idx="1"/>
            </p:cNvCxnSpPr>
            <p:nvPr/>
          </p:nvCxnSpPr>
          <p:spPr>
            <a:xfrm>
              <a:off x="27000970" y="17424544"/>
              <a:ext cx="978408" cy="0"/>
            </a:xfrm>
            <a:prstGeom prst="straightConnector1">
              <a:avLst/>
            </a:prstGeom>
            <a:ln w="25400" cap="rnd">
              <a:solidFill>
                <a:schemeClr val="bg1">
                  <a:lumMod val="75000"/>
                </a:schemeClr>
              </a:solidFill>
              <a:rou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56" idx="3"/>
              <a:endCxn id="57" idx="1"/>
            </p:cNvCxnSpPr>
            <p:nvPr/>
          </p:nvCxnSpPr>
          <p:spPr>
            <a:xfrm>
              <a:off x="30704589" y="17424544"/>
              <a:ext cx="979039" cy="0"/>
            </a:xfrm>
            <a:prstGeom prst="straightConnector1">
              <a:avLst/>
            </a:prstGeom>
            <a:ln w="25400" cap="rnd">
              <a:solidFill>
                <a:schemeClr val="bg1">
                  <a:lumMod val="75000"/>
                </a:schemeClr>
              </a:solidFill>
              <a:rou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2" name="Group 61"/>
            <p:cNvGrpSpPr/>
            <p:nvPr/>
          </p:nvGrpSpPr>
          <p:grpSpPr>
            <a:xfrm>
              <a:off x="18398767" y="15938644"/>
              <a:ext cx="3810000" cy="2971800"/>
              <a:chOff x="19627231" y="16711788"/>
              <a:chExt cx="3810000" cy="2971800"/>
            </a:xfrm>
          </p:grpSpPr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627231" y="16711788"/>
                <a:ext cx="3810000" cy="2971800"/>
              </a:xfrm>
              <a:prstGeom prst="rect">
                <a:avLst/>
              </a:prstGeom>
            </p:spPr>
          </p:pic>
          <p:sp>
            <p:nvSpPr>
              <p:cNvPr id="58" name="Rectangle 57"/>
              <p:cNvSpPr/>
              <p:nvPr/>
            </p:nvSpPr>
            <p:spPr>
              <a:xfrm>
                <a:off x="19701373" y="16719506"/>
                <a:ext cx="2031325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4000" b="1" dirty="0" smtClean="0">
                    <a:latin typeface="Segoe UI Semibold" panose="020B0702040204020203" pitchFamily="34" charset="0"/>
                  </a:rPr>
                  <a:t>1 </a:t>
                </a:r>
                <a:r>
                  <a:rPr lang="en-US" sz="3200" b="1" dirty="0" smtClean="0">
                    <a:latin typeface="Segoe UI Semibold" panose="020B0702040204020203" pitchFamily="34" charset="0"/>
                  </a:rPr>
                  <a:t>original</a:t>
                </a:r>
                <a:endParaRPr lang="en-US" sz="4000" dirty="0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23182833" y="15938644"/>
              <a:ext cx="3818138" cy="2971800"/>
              <a:chOff x="23741016" y="16711788"/>
              <a:chExt cx="3818138" cy="2971800"/>
            </a:xfrm>
          </p:grpSpPr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41016" y="16711788"/>
                <a:ext cx="3818138" cy="2971800"/>
              </a:xfrm>
              <a:prstGeom prst="rect">
                <a:avLst/>
              </a:prstGeom>
            </p:spPr>
          </p:pic>
          <p:sp>
            <p:nvSpPr>
              <p:cNvPr id="59" name="Rectangle 58"/>
              <p:cNvSpPr/>
              <p:nvPr/>
            </p:nvSpPr>
            <p:spPr>
              <a:xfrm>
                <a:off x="23815158" y="16719506"/>
                <a:ext cx="315221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4000" b="1" dirty="0" smtClean="0">
                    <a:solidFill>
                      <a:schemeClr val="bg1"/>
                    </a:solidFill>
                    <a:latin typeface="Segoe UI Semibold" panose="020B0702040204020203" pitchFamily="34" charset="0"/>
                  </a:rPr>
                  <a:t>2 </a:t>
                </a:r>
                <a:r>
                  <a:rPr lang="en-US" sz="3200" b="1" dirty="0" smtClean="0">
                    <a:solidFill>
                      <a:prstClr val="white"/>
                    </a:solidFill>
                    <a:latin typeface="Segoe UI Semibold" panose="020B0702040204020203" pitchFamily="34" charset="0"/>
                  </a:rPr>
                  <a:t>detect border</a:t>
                </a:r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048" name="Group 2047"/>
            <p:cNvGrpSpPr/>
            <p:nvPr/>
          </p:nvGrpSpPr>
          <p:grpSpPr>
            <a:xfrm>
              <a:off x="27727901" y="16414753"/>
              <a:ext cx="3219536" cy="3172569"/>
              <a:chOff x="27626648" y="17187897"/>
              <a:chExt cx="3219536" cy="3172569"/>
            </a:xfrm>
          </p:grpSpPr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869279" y="17187897"/>
                <a:ext cx="2734057" cy="2019582"/>
              </a:xfrm>
              <a:prstGeom prst="rect">
                <a:avLst/>
              </a:prstGeom>
            </p:spPr>
          </p:pic>
          <p:sp>
            <p:nvSpPr>
              <p:cNvPr id="60" name="Rectangle 59"/>
              <p:cNvSpPr/>
              <p:nvPr/>
            </p:nvSpPr>
            <p:spPr>
              <a:xfrm>
                <a:off x="27626648" y="19160137"/>
                <a:ext cx="3219536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4000" b="1" dirty="0" smtClean="0">
                    <a:latin typeface="Segoe UI Semibold" panose="020B0702040204020203" pitchFamily="34" charset="0"/>
                  </a:rPr>
                  <a:t>3 </a:t>
                </a:r>
                <a:r>
                  <a:rPr lang="en-US" sz="3200" b="1" dirty="0" smtClean="0">
                    <a:latin typeface="Segoe UI Semibold" panose="020B0702040204020203" pitchFamily="34" charset="0"/>
                  </a:rPr>
                  <a:t>remove noise,</a:t>
                </a:r>
              </a:p>
              <a:p>
                <a:r>
                  <a:rPr lang="en-US" sz="3200" b="1" dirty="0" smtClean="0">
                    <a:latin typeface="Segoe UI Semibold" panose="020B0702040204020203" pitchFamily="34" charset="0"/>
                  </a:rPr>
                  <a:t>    isolate border</a:t>
                </a:r>
                <a:endParaRPr lang="en-US" sz="4000" dirty="0"/>
              </a:p>
            </p:txBody>
          </p:sp>
        </p:grpSp>
        <p:grpSp>
          <p:nvGrpSpPr>
            <p:cNvPr id="2049" name="Group 2048"/>
            <p:cNvGrpSpPr/>
            <p:nvPr/>
          </p:nvGrpSpPr>
          <p:grpSpPr>
            <a:xfrm>
              <a:off x="31501376" y="16414753"/>
              <a:ext cx="3371436" cy="2680126"/>
              <a:chOff x="30728040" y="17187897"/>
              <a:chExt cx="3371436" cy="2680126"/>
            </a:xfrm>
          </p:grpSpPr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10292" y="17187897"/>
                <a:ext cx="2734057" cy="2019582"/>
              </a:xfrm>
              <a:prstGeom prst="rect">
                <a:avLst/>
              </a:prstGeom>
            </p:spPr>
          </p:pic>
          <p:sp>
            <p:nvSpPr>
              <p:cNvPr id="61" name="Rectangle 60"/>
              <p:cNvSpPr/>
              <p:nvPr/>
            </p:nvSpPr>
            <p:spPr>
              <a:xfrm>
                <a:off x="30728040" y="19160137"/>
                <a:ext cx="3371436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4000" b="1" dirty="0" smtClean="0">
                    <a:latin typeface="Segoe UI Semibold" panose="020B0702040204020203" pitchFamily="34" charset="0"/>
                  </a:rPr>
                  <a:t>4 </a:t>
                </a:r>
                <a:r>
                  <a:rPr lang="en-US" sz="3200" b="1" dirty="0" smtClean="0">
                    <a:latin typeface="Segoe UI Semibold" panose="020B0702040204020203" pitchFamily="34" charset="0"/>
                  </a:rPr>
                  <a:t>overlaid image</a:t>
                </a:r>
                <a:endParaRPr lang="en-US" sz="4000" dirty="0"/>
              </a:p>
            </p:txBody>
          </p:sp>
        </p:grpSp>
        <p:cxnSp>
          <p:nvCxnSpPr>
            <p:cNvPr id="74" name="Straight Arrow Connector 73"/>
            <p:cNvCxnSpPr>
              <a:stCxn id="57" idx="3"/>
              <a:endCxn id="2061" idx="1"/>
            </p:cNvCxnSpPr>
            <p:nvPr/>
          </p:nvCxnSpPr>
          <p:spPr>
            <a:xfrm>
              <a:off x="34417685" y="17424544"/>
              <a:ext cx="1025474" cy="1"/>
            </a:xfrm>
            <a:prstGeom prst="straightConnector1">
              <a:avLst/>
            </a:prstGeom>
            <a:ln w="25400" cap="rnd">
              <a:solidFill>
                <a:schemeClr val="bg1">
                  <a:lumMod val="75000"/>
                </a:schemeClr>
              </a:solidFill>
              <a:rou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61" name="Rectangle 2060"/>
            <p:cNvSpPr/>
            <p:nvPr/>
          </p:nvSpPr>
          <p:spPr>
            <a:xfrm>
              <a:off x="35443159" y="16824380"/>
              <a:ext cx="195571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 smtClean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variable analysis</a:t>
              </a:r>
              <a:endParaRPr lang="en-US" dirty="0"/>
            </a:p>
          </p:txBody>
        </p:sp>
      </p:grpSp>
      <p:sp>
        <p:nvSpPr>
          <p:cNvPr id="83" name="Rectangle 82"/>
          <p:cNvSpPr/>
          <p:nvPr/>
        </p:nvSpPr>
        <p:spPr>
          <a:xfrm>
            <a:off x="401987" y="3961813"/>
            <a:ext cx="4233672" cy="16515203"/>
          </a:xfrm>
          <a:prstGeom prst="rect">
            <a:avLst/>
          </a:prstGeom>
          <a:solidFill>
            <a:srgbClr val="F36D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r>
              <a:rPr lang="en-US" sz="8000" dirty="0" smtClean="0">
                <a:latin typeface="Tw Cen MT" panose="020B06020201040206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Contents</a:t>
            </a:r>
            <a:endParaRPr lang="en-US" sz="6600" dirty="0" smtClean="0">
              <a:latin typeface="Tw Cen MT" panose="020B06020201040206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700" dirty="0" smtClean="0">
              <a:latin typeface="Avenir Next LT W04 Demi" panose="020B0703020202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66688">
              <a:lnSpc>
                <a:spcPct val="150000"/>
              </a:lnSpc>
            </a:pPr>
            <a:r>
              <a:rPr lang="en-US" sz="6000" dirty="0" smtClean="0">
                <a:solidFill>
                  <a:schemeClr val="bg1"/>
                </a:solidFill>
                <a:latin typeface="Tw Cen MT" panose="020B06020201040206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Overview</a:t>
            </a:r>
          </a:p>
          <a:p>
            <a:pPr marL="166688">
              <a:lnSpc>
                <a:spcPct val="150000"/>
              </a:lnSpc>
            </a:pPr>
            <a:r>
              <a:rPr lang="en-US" sz="6000" b="1" dirty="0" smtClean="0">
                <a:solidFill>
                  <a:srgbClr val="FFFF00"/>
                </a:solidFill>
                <a:latin typeface="Tw Cen MT" panose="020B06020201040206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Methods</a:t>
            </a:r>
          </a:p>
          <a:p>
            <a:pPr marL="166688">
              <a:lnSpc>
                <a:spcPct val="150000"/>
              </a:lnSpc>
            </a:pPr>
            <a:r>
              <a:rPr lang="en-US" sz="6000" dirty="0" smtClean="0">
                <a:latin typeface="Tw Cen MT" panose="020B06020201040206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Results</a:t>
            </a:r>
          </a:p>
          <a:p>
            <a:pPr marL="166688">
              <a:lnSpc>
                <a:spcPct val="150000"/>
              </a:lnSpc>
            </a:pPr>
            <a:r>
              <a:rPr lang="en-US" sz="6000" dirty="0" smtClean="0">
                <a:latin typeface="Tw Cen MT" panose="020B06020201040206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Discussion</a:t>
            </a:r>
            <a:endParaRPr lang="en-US" sz="6600" dirty="0">
              <a:latin typeface="Tw Cen MT" panose="020B06020201040206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Action Button: Custom 83">
            <a:hlinkClick r:id="" action="ppaction://hlinkshowjump?jump=firstslide" highlightClick="1"/>
          </p:cNvPr>
          <p:cNvSpPr/>
          <p:nvPr/>
        </p:nvSpPr>
        <p:spPr>
          <a:xfrm>
            <a:off x="401986" y="19196856"/>
            <a:ext cx="1280160" cy="1280160"/>
          </a:xfrm>
          <a:prstGeom prst="actionButtonBlank">
            <a:avLst/>
          </a:prstGeom>
          <a:solidFill>
            <a:srgbClr val="017D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smtClean="0">
                <a:latin typeface="Tw Cen MT" panose="020B06020201040206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Home</a:t>
            </a:r>
            <a:endParaRPr lang="en-US" sz="3800" dirty="0">
              <a:latin typeface="Tw Cen MT" panose="020B06020201040206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401986" y="5426759"/>
            <a:ext cx="423367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14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142469" y="5451473"/>
            <a:ext cx="31849168" cy="1144588"/>
          </a:xfrm>
          <a:prstGeom prst="rect">
            <a:avLst/>
          </a:prstGeom>
          <a:solidFill>
            <a:srgbClr val="008BF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 Processing – Sample Code Snippets</a:t>
            </a:r>
            <a:endParaRPr lang="en-US" sz="6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01987" y="3961813"/>
            <a:ext cx="4233672" cy="16515203"/>
          </a:xfrm>
          <a:prstGeom prst="rect">
            <a:avLst/>
          </a:prstGeom>
          <a:solidFill>
            <a:srgbClr val="F36D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r>
              <a:rPr lang="en-US" sz="8000" dirty="0" smtClean="0">
                <a:latin typeface="Tw Cen MT" panose="020B06020201040206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Contents</a:t>
            </a:r>
            <a:endParaRPr lang="en-US" sz="6600" dirty="0" smtClean="0">
              <a:latin typeface="Tw Cen MT" panose="020B06020201040206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700" dirty="0" smtClean="0">
              <a:latin typeface="Avenir Next LT W04 Demi" panose="020B0703020202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66688">
              <a:lnSpc>
                <a:spcPct val="150000"/>
              </a:lnSpc>
            </a:pPr>
            <a:r>
              <a:rPr lang="en-US" sz="6000" dirty="0" smtClean="0">
                <a:solidFill>
                  <a:schemeClr val="bg1"/>
                </a:solidFill>
                <a:latin typeface="Tw Cen MT" panose="020B06020201040206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Overview</a:t>
            </a:r>
          </a:p>
          <a:p>
            <a:pPr marL="166688">
              <a:lnSpc>
                <a:spcPct val="150000"/>
              </a:lnSpc>
            </a:pPr>
            <a:r>
              <a:rPr lang="en-US" sz="6000" b="1" dirty="0" smtClean="0">
                <a:solidFill>
                  <a:srgbClr val="FFFF00"/>
                </a:solidFill>
                <a:latin typeface="Tw Cen MT" panose="020B06020201040206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Methods</a:t>
            </a:r>
          </a:p>
          <a:p>
            <a:pPr marL="166688">
              <a:lnSpc>
                <a:spcPct val="150000"/>
              </a:lnSpc>
            </a:pPr>
            <a:r>
              <a:rPr lang="en-US" sz="6000" dirty="0" smtClean="0">
                <a:latin typeface="Tw Cen MT" panose="020B06020201040206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Results</a:t>
            </a:r>
          </a:p>
          <a:p>
            <a:pPr marL="166688">
              <a:lnSpc>
                <a:spcPct val="150000"/>
              </a:lnSpc>
            </a:pPr>
            <a:r>
              <a:rPr lang="en-US" sz="6000" dirty="0" smtClean="0">
                <a:latin typeface="Tw Cen MT" panose="020B06020201040206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Discussion</a:t>
            </a:r>
            <a:endParaRPr lang="en-US" sz="6600" dirty="0">
              <a:latin typeface="Tw Cen MT" panose="020B06020201040206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Action Button: Custom 83">
            <a:hlinkClick r:id="" action="ppaction://hlinkshowjump?jump=firstslide" highlightClick="1"/>
          </p:cNvPr>
          <p:cNvSpPr/>
          <p:nvPr/>
        </p:nvSpPr>
        <p:spPr>
          <a:xfrm>
            <a:off x="401986" y="19196856"/>
            <a:ext cx="1280160" cy="1280160"/>
          </a:xfrm>
          <a:prstGeom prst="actionButtonBlank">
            <a:avLst/>
          </a:prstGeom>
          <a:solidFill>
            <a:srgbClr val="017D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smtClean="0">
                <a:latin typeface="Tw Cen MT" panose="020B06020201040206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Home</a:t>
            </a:r>
            <a:endParaRPr lang="en-US" sz="3800" dirty="0">
              <a:latin typeface="Tw Cen MT" panose="020B06020201040206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401986" y="5426759"/>
            <a:ext cx="423367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142468" y="7645648"/>
            <a:ext cx="9260416" cy="5854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imgBW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solidFill>
                  <a:srgbClr val="0000DD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newImage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img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)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;</a:t>
            </a:r>
            <a:endParaRPr lang="en-US" sz="3200" dirty="0">
              <a:latin typeface="Segoe UI Light" panose="020B0502040204020203" pitchFamily="34" charset="0"/>
              <a:ea typeface="SimSun" panose="02010600030101010101" pitchFamily="2" charset="-122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{r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,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g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,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b} 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imgBW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&lt;&lt;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get pixels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(</a:t>
            </a:r>
            <a:r>
              <a:rPr lang="en-US" sz="3200" dirty="0">
                <a:solidFill>
                  <a:srgbClr val="8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"</a:t>
            </a:r>
            <a:r>
              <a:rPr lang="en-US" sz="3200" dirty="0" err="1">
                <a:solidFill>
                  <a:srgbClr val="8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rgb</a:t>
            </a:r>
            <a:r>
              <a:rPr lang="en-US" sz="3200" dirty="0">
                <a:solidFill>
                  <a:srgbClr val="8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)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;</a:t>
            </a:r>
            <a:endParaRPr lang="en-US" sz="3200" dirty="0">
              <a:latin typeface="Segoe UI Light" panose="020B0502040204020203" pitchFamily="34" charset="0"/>
              <a:ea typeface="SimSun" panose="02010600030101010101" pitchFamily="2" charset="-122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.30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*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r 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+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.59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*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g 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+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.11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*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b</a:t>
            </a:r>
            <a:r>
              <a:rPr lang="en-US" sz="3200" dirty="0" smtClean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imgBW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&lt;&lt;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set pixels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(</a:t>
            </a:r>
            <a:r>
              <a:rPr lang="en-US" sz="3200" dirty="0">
                <a:solidFill>
                  <a:srgbClr val="8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"</a:t>
            </a:r>
            <a:r>
              <a:rPr lang="en-US" sz="3200" dirty="0" err="1">
                <a:solidFill>
                  <a:srgbClr val="8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rgb</a:t>
            </a:r>
            <a:r>
              <a:rPr lang="en-US" sz="3200" dirty="0">
                <a:solidFill>
                  <a:srgbClr val="8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"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,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{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3200" dirty="0" err="1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,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3200" dirty="0" err="1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,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})</a:t>
            </a:r>
            <a:r>
              <a:rPr lang="en-US" sz="3200" dirty="0" smtClean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3200" dirty="0">
              <a:solidFill>
                <a:srgbClr val="000080"/>
              </a:solidFill>
              <a:effectLst/>
              <a:latin typeface="Consolas" panose="020B06090202040302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imgEdge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solidFill>
                  <a:srgbClr val="0000DD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newImage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imgBW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)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;</a:t>
            </a:r>
            <a:endParaRPr lang="en-US" sz="3200" dirty="0">
              <a:latin typeface="Segoe UI Light" panose="020B0502040204020203" pitchFamily="34" charset="0"/>
              <a:ea typeface="SimSun" panose="02010600030101010101" pitchFamily="2" charset="-122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imgEdge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&lt;&lt;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filter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(</a:t>
            </a:r>
            <a:r>
              <a:rPr lang="en-US" sz="3200" dirty="0">
                <a:solidFill>
                  <a:srgbClr val="8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"</a:t>
            </a:r>
            <a:r>
              <a:rPr lang="en-US" sz="3200" dirty="0" err="1">
                <a:solidFill>
                  <a:srgbClr val="8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despeckle</a:t>
            </a:r>
            <a:r>
              <a:rPr lang="en-US" sz="3200" dirty="0">
                <a:solidFill>
                  <a:srgbClr val="8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)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;</a:t>
            </a:r>
            <a:endParaRPr lang="en-US" sz="3200" dirty="0">
              <a:latin typeface="Segoe UI Light" panose="020B0502040204020203" pitchFamily="34" charset="0"/>
              <a:ea typeface="SimSun" panose="02010600030101010101" pitchFamily="2" charset="-122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imgEdge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&lt;&lt;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filter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(</a:t>
            </a:r>
            <a:r>
              <a:rPr lang="en-US" sz="3200" dirty="0">
                <a:solidFill>
                  <a:srgbClr val="8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"</a:t>
            </a:r>
            <a:r>
              <a:rPr lang="en-US" sz="3200" dirty="0" err="1">
                <a:solidFill>
                  <a:srgbClr val="8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despeckle</a:t>
            </a:r>
            <a:r>
              <a:rPr lang="en-US" sz="3200" dirty="0">
                <a:solidFill>
                  <a:srgbClr val="8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)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;</a:t>
            </a:r>
            <a:endParaRPr lang="en-US" sz="3200" dirty="0">
              <a:latin typeface="Segoe UI Light" panose="020B0502040204020203" pitchFamily="34" charset="0"/>
              <a:ea typeface="SimSun" panose="02010600030101010101" pitchFamily="2" charset="-122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imgEdge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&lt;&lt;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filter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(</a:t>
            </a:r>
            <a:r>
              <a:rPr lang="en-US" sz="3200" dirty="0">
                <a:solidFill>
                  <a:srgbClr val="8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"</a:t>
            </a:r>
            <a:r>
              <a:rPr lang="en-US" sz="3200" dirty="0" err="1">
                <a:solidFill>
                  <a:srgbClr val="8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despeckle</a:t>
            </a:r>
            <a:r>
              <a:rPr lang="en-US" sz="3200" dirty="0">
                <a:solidFill>
                  <a:srgbClr val="8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)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;</a:t>
            </a:r>
            <a:endParaRPr lang="en-US" sz="3200" dirty="0">
              <a:latin typeface="Segoe UI Light" panose="020B0502040204020203" pitchFamily="34" charset="0"/>
              <a:ea typeface="SimSun" panose="02010600030101010101" pitchFamily="2" charset="-122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imgEdge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&lt;&lt;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filter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(</a:t>
            </a:r>
            <a:r>
              <a:rPr lang="en-US" sz="3200" dirty="0">
                <a:solidFill>
                  <a:srgbClr val="8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"reduce noise"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,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2.2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)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;</a:t>
            </a:r>
            <a:endParaRPr lang="en-US" sz="3200" dirty="0">
              <a:latin typeface="Segoe UI Light" panose="020B0502040204020203" pitchFamily="34" charset="0"/>
              <a:ea typeface="SimSun" panose="02010600030101010101" pitchFamily="2" charset="-122"/>
            </a:endParaRPr>
          </a:p>
          <a:p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imgEdge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&lt;&lt;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filter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(</a:t>
            </a:r>
            <a:r>
              <a:rPr lang="en-US" sz="3200" dirty="0">
                <a:solidFill>
                  <a:srgbClr val="8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"canny"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)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;</a:t>
            </a:r>
            <a:endParaRPr lang="en-US" sz="3200" dirty="0">
              <a:effectLst/>
              <a:latin typeface="Segoe UI Light" panose="020B0502040204020203" pitchFamily="34" charset="0"/>
              <a:ea typeface="SimSun" panose="02010600030101010101" pitchFamily="2" charset="-122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5435110" y="6612992"/>
            <a:ext cx="8675132" cy="114458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00" dirty="0" smtClean="0">
                <a:solidFill>
                  <a:srgbClr val="008BFD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Detect edges</a:t>
            </a:r>
            <a:endParaRPr lang="en-US" sz="4400" dirty="0">
              <a:solidFill>
                <a:srgbClr val="008BFD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42470" y="14697893"/>
            <a:ext cx="13578684" cy="588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coord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3200" dirty="0">
                <a:solidFill>
                  <a:srgbClr val="0000DD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J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numRows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,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numCols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)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;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3200" dirty="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//stores B&amp;W RGB pixel values</a:t>
            </a:r>
            <a:endParaRPr lang="en-US" sz="3200" dirty="0">
              <a:latin typeface="Segoe UI Light" panose="020B0502040204020203" pitchFamily="34" charset="0"/>
              <a:ea typeface="SimSun" panose="02010600030101010101" pitchFamily="2" charset="-122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table 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3200" dirty="0">
                <a:solidFill>
                  <a:srgbClr val="0000DD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New Table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(</a:t>
            </a:r>
            <a:r>
              <a:rPr lang="en-US" sz="3200" dirty="0">
                <a:solidFill>
                  <a:srgbClr val="8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"Pixel Data"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,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3200" dirty="0">
                <a:solidFill>
                  <a:srgbClr val="8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"private</a:t>
            </a:r>
            <a:r>
              <a:rPr lang="en-US" sz="3200" dirty="0" smtClean="0">
                <a:solidFill>
                  <a:srgbClr val="8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"</a:t>
            </a:r>
            <a:r>
              <a:rPr lang="en-US" sz="3200" dirty="0" smtClean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, </a:t>
            </a:r>
            <a:r>
              <a:rPr lang="en-US" sz="3200" dirty="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//new table</a:t>
            </a:r>
            <a:endParaRPr lang="en-US" sz="3200" dirty="0">
              <a:latin typeface="Segoe UI Light" panose="020B0502040204020203" pitchFamily="34" charset="0"/>
              <a:ea typeface="SimSun" panose="02010600030101010101" pitchFamily="2" charset="-122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	</a:t>
            </a:r>
            <a:r>
              <a:rPr lang="en-US" sz="3200" dirty="0" err="1">
                <a:solidFill>
                  <a:srgbClr val="0000DD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newColumn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(</a:t>
            </a:r>
            <a:r>
              <a:rPr lang="en-US" sz="3200" dirty="0">
                <a:solidFill>
                  <a:srgbClr val="8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"Y"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,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set values(</a:t>
            </a:r>
            <a:r>
              <a:rPr lang="en-US" sz="3200" dirty="0">
                <a:solidFill>
                  <a:srgbClr val="0000DD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shape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(</a:t>
            </a:r>
            <a:r>
              <a:rPr lang="en-US" sz="3200" dirty="0">
                <a:solidFill>
                  <a:srgbClr val="0000DD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repeat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(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1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::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numRows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,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	</a:t>
            </a:r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numCols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)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`,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numCols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,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numRows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)))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,</a:t>
            </a:r>
            <a:endParaRPr lang="en-US" sz="3200" dirty="0">
              <a:latin typeface="Segoe UI Light" panose="020B0502040204020203" pitchFamily="34" charset="0"/>
              <a:ea typeface="SimSun" panose="02010600030101010101" pitchFamily="2" charset="-122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	</a:t>
            </a:r>
            <a:r>
              <a:rPr lang="en-US" sz="3200" dirty="0" err="1">
                <a:solidFill>
                  <a:srgbClr val="0000DD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newColumn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(</a:t>
            </a:r>
            <a:r>
              <a:rPr lang="en-US" sz="3200" dirty="0">
                <a:solidFill>
                  <a:srgbClr val="8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"X"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,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set values(</a:t>
            </a:r>
            <a:r>
              <a:rPr lang="en-US" sz="3200" dirty="0">
                <a:solidFill>
                  <a:srgbClr val="0000DD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repeat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(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1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::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numCols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,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numRows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)))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,</a:t>
            </a:r>
            <a:endParaRPr lang="en-US" sz="3200" dirty="0">
              <a:latin typeface="Segoe UI Light" panose="020B0502040204020203" pitchFamily="34" charset="0"/>
              <a:ea typeface="SimSun" panose="02010600030101010101" pitchFamily="2" charset="-122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	</a:t>
            </a:r>
            <a:r>
              <a:rPr lang="en-US" sz="3200" dirty="0" err="1">
                <a:solidFill>
                  <a:srgbClr val="0000DD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newColumn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(</a:t>
            </a:r>
            <a:r>
              <a:rPr lang="en-US" sz="3200" dirty="0">
                <a:solidFill>
                  <a:srgbClr val="8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"R"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,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set values(r))</a:t>
            </a:r>
            <a:endParaRPr lang="en-US" sz="3200" dirty="0">
              <a:latin typeface="Segoe UI Light" panose="020B0502040204020203" pitchFamily="34" charset="0"/>
              <a:ea typeface="SimSun" panose="02010600030101010101" pitchFamily="2" charset="-122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)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;</a:t>
            </a:r>
            <a:endParaRPr lang="en-US" sz="3200" dirty="0">
              <a:latin typeface="Segoe UI Light" panose="020B0502040204020203" pitchFamily="34" charset="0"/>
              <a:ea typeface="SimSun" panose="02010600030101010101" pitchFamily="2" charset="-122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		</a:t>
            </a:r>
            <a:endParaRPr lang="en-US" sz="3200" dirty="0">
              <a:latin typeface="Segoe UI Light" panose="020B0502040204020203" pitchFamily="34" charset="0"/>
              <a:ea typeface="SimSun" panose="02010600030101010101" pitchFamily="2" charset="-122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3200" dirty="0">
                <a:solidFill>
                  <a:srgbClr val="0000DD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for each row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(</a:t>
            </a:r>
            <a:endParaRPr lang="en-US" sz="3200" dirty="0">
              <a:latin typeface="Segoe UI Light" panose="020B0502040204020203" pitchFamily="34" charset="0"/>
              <a:ea typeface="SimSun" panose="02010600030101010101" pitchFamily="2" charset="-122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	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coord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[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: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y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,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: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x] 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: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R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;</a:t>
            </a:r>
            <a:endParaRPr lang="en-US" sz="3200" dirty="0">
              <a:latin typeface="Segoe UI Light" panose="020B0502040204020203" pitchFamily="34" charset="0"/>
              <a:ea typeface="SimSun" panose="02010600030101010101" pitchFamily="2" charset="-122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)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;</a:t>
            </a:r>
            <a:r>
              <a:rPr lang="en-US" sz="3200" dirty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3200" dirty="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//each row has one pixel’s data</a:t>
            </a:r>
            <a:endParaRPr lang="en-US" sz="3200" dirty="0">
              <a:latin typeface="Segoe UI Light" panose="020B0502040204020203" pitchFamily="34" charset="0"/>
              <a:ea typeface="SimSun" panose="02010600030101010101" pitchFamily="2" charset="-122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5435110" y="13493786"/>
            <a:ext cx="8675132" cy="114458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00" dirty="0" smtClean="0">
                <a:solidFill>
                  <a:srgbClr val="008BFD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Remove surrounding noise</a:t>
            </a:r>
            <a:endParaRPr lang="en-US" sz="4400" dirty="0">
              <a:solidFill>
                <a:srgbClr val="008BFD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744267" y="7645648"/>
            <a:ext cx="16400703" cy="588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whiteCount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0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;</a:t>
            </a:r>
            <a:endParaRPr lang="en-US" sz="3200" dirty="0">
              <a:latin typeface="Segoe UI Light" panose="020B0502040204020203" pitchFamily="34" charset="0"/>
              <a:ea typeface="SimSun" panose="02010600030101010101" pitchFamily="2" charset="-122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3200" dirty="0">
                <a:solidFill>
                  <a:srgbClr val="0000DD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for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(j 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1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,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j 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&lt;=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numCols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,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j</a:t>
            </a:r>
            <a:r>
              <a:rPr lang="en-US" sz="3200" dirty="0" err="1" smtClean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++</a:t>
            </a:r>
            <a:r>
              <a:rPr lang="en-US" sz="3200" dirty="0" smtClean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, </a:t>
            </a:r>
            <a:r>
              <a:rPr lang="en-US" sz="3200" dirty="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//loop through and record all white pixels</a:t>
            </a:r>
            <a:endParaRPr lang="en-US" sz="3200" dirty="0">
              <a:latin typeface="Segoe UI Light" panose="020B0502040204020203" pitchFamily="34" charset="0"/>
              <a:ea typeface="SimSun" panose="02010600030101010101" pitchFamily="2" charset="-122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	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whiteCount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0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;</a:t>
            </a:r>
            <a:endParaRPr lang="en-US" sz="3200" dirty="0">
              <a:latin typeface="Segoe UI Light" panose="020B0502040204020203" pitchFamily="34" charset="0"/>
              <a:ea typeface="SimSun" panose="02010600030101010101" pitchFamily="2" charset="-122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	</a:t>
            </a:r>
            <a:r>
              <a:rPr lang="en-US" sz="3200" dirty="0">
                <a:solidFill>
                  <a:srgbClr val="0000DD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for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1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,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3200" dirty="0">
                <a:solidFill>
                  <a:srgbClr val="0000DD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AND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whiteCount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==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0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,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&lt;=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numRows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)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,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++,</a:t>
            </a:r>
            <a:endParaRPr lang="en-US" sz="3200" dirty="0">
              <a:latin typeface="Segoe UI Light" panose="020B0502040204020203" pitchFamily="34" charset="0"/>
              <a:ea typeface="SimSun" panose="02010600030101010101" pitchFamily="2" charset="-122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		</a:t>
            </a:r>
            <a:r>
              <a:rPr lang="en-US" sz="3200" dirty="0">
                <a:solidFill>
                  <a:srgbClr val="0000DD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coord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[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,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j] 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==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1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,</a:t>
            </a:r>
            <a:endParaRPr lang="en-US" sz="3200" dirty="0">
              <a:latin typeface="Segoe UI Light" panose="020B0502040204020203" pitchFamily="34" charset="0"/>
              <a:ea typeface="SimSun" panose="02010600030101010101" pitchFamily="2" charset="-122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			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whiteCount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++;</a:t>
            </a:r>
            <a:endParaRPr lang="en-US" sz="3200" dirty="0">
              <a:latin typeface="Segoe UI Light" panose="020B0502040204020203" pitchFamily="34" charset="0"/>
              <a:ea typeface="SimSun" panose="02010600030101010101" pitchFamily="2" charset="-122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			</a:t>
            </a:r>
            <a:r>
              <a:rPr lang="en-US" sz="3200" dirty="0" err="1">
                <a:solidFill>
                  <a:srgbClr val="0000DD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insertInto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coordRow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,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)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;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3200" dirty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//insert the white coordinate in the matrix</a:t>
            </a:r>
            <a:endParaRPr lang="en-US" sz="3200" dirty="0">
              <a:latin typeface="Segoe UI Light" panose="020B0502040204020203" pitchFamily="34" charset="0"/>
              <a:ea typeface="SimSun" panose="02010600030101010101" pitchFamily="2" charset="-122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			</a:t>
            </a:r>
            <a:r>
              <a:rPr lang="en-US" sz="3200" dirty="0" err="1">
                <a:solidFill>
                  <a:srgbClr val="0000DD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insertInto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coordCol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,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j)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;</a:t>
            </a:r>
            <a:endParaRPr lang="en-US" sz="3200" dirty="0">
              <a:latin typeface="Segoe UI Light" panose="020B0502040204020203" pitchFamily="34" charset="0"/>
              <a:ea typeface="SimSun" panose="02010600030101010101" pitchFamily="2" charset="-122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		)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;</a:t>
            </a:r>
            <a:endParaRPr lang="en-US" sz="3200" dirty="0">
              <a:latin typeface="Segoe UI Light" panose="020B0502040204020203" pitchFamily="34" charset="0"/>
              <a:ea typeface="SimSun" panose="02010600030101010101" pitchFamily="2" charset="-122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	)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;</a:t>
            </a:r>
            <a:endParaRPr lang="en-US" sz="3200" dirty="0">
              <a:latin typeface="Segoe UI Light" panose="020B0502040204020203" pitchFamily="34" charset="0"/>
              <a:ea typeface="SimSun" panose="02010600030101010101" pitchFamily="2" charset="-122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)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;</a:t>
            </a:r>
            <a:endParaRPr lang="en-US" sz="3200" dirty="0">
              <a:effectLst/>
              <a:latin typeface="Segoe UI Light" panose="020B0502040204020203" pitchFamily="34" charset="0"/>
              <a:ea typeface="SimSun" panose="02010600030101010101" pitchFamily="2" charset="-122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3136388" y="6612992"/>
            <a:ext cx="8675132" cy="114458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00" dirty="0" smtClean="0">
                <a:solidFill>
                  <a:srgbClr val="008BFD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Isolate outer border</a:t>
            </a:r>
            <a:endParaRPr lang="en-US" sz="4400" dirty="0">
              <a:solidFill>
                <a:srgbClr val="008BFD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3136388" y="13493786"/>
            <a:ext cx="8675132" cy="114458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00" dirty="0" smtClean="0">
                <a:solidFill>
                  <a:srgbClr val="008BFD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Crop image for fit</a:t>
            </a:r>
            <a:endParaRPr lang="en-US" sz="4400" dirty="0">
              <a:solidFill>
                <a:srgbClr val="008BFD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744268" y="14697893"/>
            <a:ext cx="1724737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8000"/>
                </a:solidFill>
                <a:latin typeface="Consolas" panose="020B0609020204030204" pitchFamily="49" charset="0"/>
              </a:rPr>
              <a:t>//crop image to perfectly fit the mole, both B&amp;W and color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onlyMole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200" dirty="0" err="1">
                <a:solidFill>
                  <a:srgbClr val="0000DD"/>
                </a:solidFill>
                <a:latin typeface="Consolas" panose="020B0609020204030204" pitchFamily="49" charset="0"/>
              </a:rPr>
              <a:t>newImage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outerBorder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onlyMole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</a:rPr>
              <a:t>crop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3200" dirty="0">
                <a:solidFill>
                  <a:srgbClr val="0000DD"/>
                </a:solidFill>
                <a:latin typeface="Consolas" panose="020B0609020204030204" pitchFamily="49" charset="0"/>
              </a:rPr>
              <a:t>left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(le -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), top(to -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), bottom(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bo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3200" dirty="0">
                <a:solidFill>
                  <a:srgbClr val="0000DD"/>
                </a:solidFill>
                <a:latin typeface="Consolas" panose="020B0609020204030204" pitchFamily="49" charset="0"/>
              </a:rPr>
              <a:t>right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ri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onlyMoleC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200" dirty="0" err="1">
                <a:solidFill>
                  <a:srgbClr val="0000DD"/>
                </a:solidFill>
                <a:latin typeface="Consolas" panose="020B0609020204030204" pitchFamily="49" charset="0"/>
              </a:rPr>
              <a:t>newImage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img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onlyMoleC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</a:rPr>
              <a:t>crop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0000DD"/>
                </a:solidFill>
                <a:latin typeface="Consolas" panose="020B0609020204030204" pitchFamily="49" charset="0"/>
              </a:rPr>
              <a:t>left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(le -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), top(to -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), bottom(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bo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3200" dirty="0">
                <a:solidFill>
                  <a:srgbClr val="0000DD"/>
                </a:solidFill>
                <a:latin typeface="Consolas" panose="020B0609020204030204" pitchFamily="49" charset="0"/>
              </a:rPr>
              <a:t>right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ri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32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9333" y="17952294"/>
            <a:ext cx="3572374" cy="237205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5387" y="18881111"/>
            <a:ext cx="704948" cy="51442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8820" y="18881111"/>
            <a:ext cx="704948" cy="51442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0191" y="17954174"/>
            <a:ext cx="3566712" cy="2368296"/>
          </a:xfrm>
          <a:prstGeom prst="rect">
            <a:avLst/>
          </a:prstGeom>
        </p:spPr>
      </p:pic>
      <p:cxnSp>
        <p:nvCxnSpPr>
          <p:cNvPr id="50" name="Straight Arrow Connector 49"/>
          <p:cNvCxnSpPr>
            <a:stCxn id="15" idx="3"/>
            <a:endCxn id="18" idx="1"/>
          </p:cNvCxnSpPr>
          <p:nvPr/>
        </p:nvCxnSpPr>
        <p:spPr>
          <a:xfrm>
            <a:off x="28321707" y="19138322"/>
            <a:ext cx="978484" cy="0"/>
          </a:xfrm>
          <a:prstGeom prst="straightConnector1">
            <a:avLst/>
          </a:prstGeom>
          <a:ln w="25400" cap="rnd">
            <a:solidFill>
              <a:schemeClr val="bg1">
                <a:lumMod val="75000"/>
              </a:schemeClr>
            </a:solidFill>
            <a:round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8" idx="3"/>
            <a:endCxn id="16" idx="1"/>
          </p:cNvCxnSpPr>
          <p:nvPr/>
        </p:nvCxnSpPr>
        <p:spPr>
          <a:xfrm>
            <a:off x="32866903" y="19138322"/>
            <a:ext cx="978484" cy="0"/>
          </a:xfrm>
          <a:prstGeom prst="straightConnector1">
            <a:avLst/>
          </a:prstGeom>
          <a:ln w="25400" cap="rnd">
            <a:solidFill>
              <a:schemeClr val="bg1">
                <a:lumMod val="75000"/>
              </a:schemeClr>
            </a:solidFill>
            <a:round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6" idx="3"/>
            <a:endCxn id="17" idx="1"/>
          </p:cNvCxnSpPr>
          <p:nvPr/>
        </p:nvCxnSpPr>
        <p:spPr>
          <a:xfrm>
            <a:off x="34550335" y="19138322"/>
            <a:ext cx="978485" cy="0"/>
          </a:xfrm>
          <a:prstGeom prst="straightConnector1">
            <a:avLst/>
          </a:prstGeom>
          <a:ln w="25400" cap="rnd">
            <a:solidFill>
              <a:schemeClr val="bg1">
                <a:lumMod val="75000"/>
              </a:schemeClr>
            </a:solidFill>
            <a:round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7" name="Picture 205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8405" y="17954174"/>
            <a:ext cx="3552444" cy="2368296"/>
          </a:xfrm>
          <a:prstGeom prst="rect">
            <a:avLst/>
          </a:prstGeom>
        </p:spPr>
      </p:pic>
      <p:cxnSp>
        <p:nvCxnSpPr>
          <p:cNvPr id="68" name="Straight Arrow Connector 67"/>
          <p:cNvCxnSpPr>
            <a:stCxn id="2057" idx="3"/>
            <a:endCxn id="15" idx="1"/>
          </p:cNvCxnSpPr>
          <p:nvPr/>
        </p:nvCxnSpPr>
        <p:spPr>
          <a:xfrm>
            <a:off x="23770849" y="19138322"/>
            <a:ext cx="978484" cy="0"/>
          </a:xfrm>
          <a:prstGeom prst="straightConnector1">
            <a:avLst/>
          </a:prstGeom>
          <a:ln w="25400" cap="rnd">
            <a:solidFill>
              <a:schemeClr val="bg1">
                <a:lumMod val="75000"/>
              </a:schemeClr>
            </a:solidFill>
            <a:round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01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147734" y="5451473"/>
            <a:ext cx="31843902" cy="1143000"/>
          </a:xfrm>
          <a:prstGeom prst="rect">
            <a:avLst/>
          </a:prstGeom>
          <a:solidFill>
            <a:srgbClr val="008BF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00" dirty="0" smtClean="0">
                <a:solidFill>
                  <a:schemeClr val="l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Variable Analysis – Asymmetry</a:t>
            </a:r>
            <a:endParaRPr lang="en-US" sz="6600" dirty="0">
              <a:solidFill>
                <a:schemeClr val="lt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11"/>
          <p:cNvSpPr txBox="1">
            <a:spLocks noChangeArrowheads="1"/>
          </p:cNvSpPr>
          <p:nvPr/>
        </p:nvSpPr>
        <p:spPr bwMode="auto">
          <a:xfrm>
            <a:off x="5147734" y="6596061"/>
            <a:ext cx="29891277" cy="5271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74593" tIns="187297" rIns="374593" bIns="187297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marL="0" indent="0"/>
            <a:r>
              <a:rPr lang="en-US" sz="4300" i="1" dirty="0" smtClean="0">
                <a:solidFill>
                  <a:srgbClr val="008BFD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Algorithm</a:t>
            </a:r>
            <a:r>
              <a:rPr lang="en-US" sz="43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Rotate outline image in intervals, measuring comparative distances to points on either side of center line, with a tolerance level of 5% (for the difference between each pair of distances</a:t>
            </a:r>
            <a:r>
              <a:rPr lang="en-US" sz="4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43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endParaRPr lang="en-US" sz="3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r>
              <a:rPr lang="en-US" sz="4300" i="1" dirty="0" smtClean="0">
                <a:solidFill>
                  <a:srgbClr val="008BFD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Formula</a:t>
            </a:r>
            <a:r>
              <a:rPr lang="en-US" sz="43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/>
            <a:endParaRPr lang="en-US" sz="3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r>
              <a:rPr lang="en-US" sz="4300" i="1" dirty="0" smtClean="0">
                <a:solidFill>
                  <a:srgbClr val="008BFD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All derived metrics</a:t>
            </a:r>
            <a:r>
              <a:rPr lang="en-US" sz="43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average symmetry; individual rotation symmetries (sorted ascending)</a:t>
            </a:r>
          </a:p>
          <a:p>
            <a:pPr marL="0" indent="0"/>
            <a:endParaRPr lang="en-US" sz="3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r>
              <a:rPr lang="en-US" sz="4300" i="1" dirty="0" smtClean="0">
                <a:solidFill>
                  <a:srgbClr val="008BFD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Scale</a:t>
            </a:r>
            <a:r>
              <a:rPr lang="en-US" sz="4300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sz="43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0 – 1 (least to most symmetrical)</a:t>
            </a:r>
            <a:endParaRPr lang="en-US" sz="4300" i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5589" y="8180210"/>
            <a:ext cx="11930906" cy="13656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9011" y="6934731"/>
            <a:ext cx="1952625" cy="1952625"/>
          </a:xfrm>
          <a:prstGeom prst="rect">
            <a:avLst/>
          </a:prstGeom>
        </p:spPr>
      </p:pic>
      <p:sp>
        <p:nvSpPr>
          <p:cNvPr id="88" name="Rectangle 87"/>
          <p:cNvSpPr/>
          <p:nvPr/>
        </p:nvSpPr>
        <p:spPr>
          <a:xfrm>
            <a:off x="401987" y="3961813"/>
            <a:ext cx="4233672" cy="16515203"/>
          </a:xfrm>
          <a:prstGeom prst="rect">
            <a:avLst/>
          </a:prstGeom>
          <a:solidFill>
            <a:srgbClr val="F36D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r>
              <a:rPr lang="en-US" sz="8000" dirty="0" smtClean="0">
                <a:latin typeface="Tw Cen MT" panose="020B06020201040206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Contents</a:t>
            </a:r>
            <a:endParaRPr lang="en-US" sz="6600" dirty="0" smtClean="0">
              <a:latin typeface="Tw Cen MT" panose="020B06020201040206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700" dirty="0" smtClean="0">
              <a:latin typeface="Avenir Next LT W04 Demi" panose="020B0703020202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66688"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Tw Cen MT" panose="020B06020201040206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Overview</a:t>
            </a:r>
          </a:p>
          <a:p>
            <a:pPr marL="166688">
              <a:lnSpc>
                <a:spcPct val="150000"/>
              </a:lnSpc>
            </a:pPr>
            <a:r>
              <a:rPr lang="en-US" sz="6000" b="1" dirty="0">
                <a:solidFill>
                  <a:srgbClr val="FFFF00"/>
                </a:solidFill>
                <a:latin typeface="Tw Cen MT" panose="020B06020201040206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Methods</a:t>
            </a:r>
          </a:p>
          <a:p>
            <a:pPr marL="166688">
              <a:lnSpc>
                <a:spcPct val="150000"/>
              </a:lnSpc>
            </a:pPr>
            <a:r>
              <a:rPr lang="en-US" sz="6000" dirty="0">
                <a:latin typeface="Tw Cen MT" panose="020B06020201040206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Results</a:t>
            </a:r>
          </a:p>
          <a:p>
            <a:pPr marL="166688">
              <a:lnSpc>
                <a:spcPct val="150000"/>
              </a:lnSpc>
            </a:pPr>
            <a:r>
              <a:rPr lang="en-US" sz="6000" dirty="0">
                <a:latin typeface="Tw Cen MT" panose="020B06020201040206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Discussion</a:t>
            </a:r>
            <a:endParaRPr lang="en-US" sz="6600" dirty="0">
              <a:latin typeface="Tw Cen MT" panose="020B06020201040206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56" name="Action Button: Custom 2055">
            <a:hlinkClick r:id="" action="ppaction://hlinkshowjump?jump=firstslide" highlightClick="1"/>
          </p:cNvPr>
          <p:cNvSpPr/>
          <p:nvPr/>
        </p:nvSpPr>
        <p:spPr>
          <a:xfrm>
            <a:off x="401986" y="19196856"/>
            <a:ext cx="1280160" cy="1280160"/>
          </a:xfrm>
          <a:prstGeom prst="actionButtonBlank">
            <a:avLst/>
          </a:prstGeom>
          <a:solidFill>
            <a:srgbClr val="017D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smtClean="0">
                <a:latin typeface="Tw Cen MT" panose="020B06020201040206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Home</a:t>
            </a:r>
            <a:endParaRPr lang="en-US" sz="3800" dirty="0">
              <a:latin typeface="Tw Cen MT" panose="020B06020201040206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401986" y="5426759"/>
            <a:ext cx="423367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471583" y="12013161"/>
            <a:ext cx="23348950" cy="846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DD"/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currentAngl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endDegree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pPr lvl="1"/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coordColRot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= {}; </a:t>
            </a:r>
            <a:r>
              <a:rPr lang="en-US" sz="3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//to store the rotated values of white pixels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coordRowRot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3200" dirty="0">
                <a:solidFill>
                  <a:srgbClr val="008000"/>
                </a:solidFill>
                <a:latin typeface="Consolas" panose="020B0609020204030204" pitchFamily="49" charset="0"/>
              </a:rPr>
              <a:t>//rotating the col &amp; row values, using the 'x' shift equation for Col, 'y' shift </a:t>
            </a:r>
            <a:r>
              <a:rPr lang="en-US" sz="3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for </a:t>
            </a:r>
            <a:r>
              <a:rPr lang="en-US" sz="3200" dirty="0">
                <a:solidFill>
                  <a:srgbClr val="008000"/>
                </a:solidFill>
                <a:latin typeface="Consolas" panose="020B0609020204030204" pitchFamily="49" charset="0"/>
              </a:rPr>
              <a:t>Row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3200" dirty="0">
                <a:solidFill>
                  <a:srgbClr val="0000DD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(j =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j &lt;= </a:t>
            </a:r>
            <a:r>
              <a:rPr lang="en-US" sz="3200" dirty="0">
                <a:solidFill>
                  <a:srgbClr val="0000DD"/>
                </a:solidFill>
                <a:latin typeface="Consolas" panose="020B0609020204030204" pitchFamily="49" charset="0"/>
              </a:rPr>
              <a:t>N Items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coordColShft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sz="3200" dirty="0" err="1">
                <a:solidFill>
                  <a:srgbClr val="0000DD"/>
                </a:solidFill>
                <a:latin typeface="Consolas" panose="020B0609020204030204" pitchFamily="49" charset="0"/>
              </a:rPr>
              <a:t>insertInto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coordColRot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coordColShft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[j] -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midX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3200" dirty="0" err="1">
                <a:solidFill>
                  <a:srgbClr val="0000DD"/>
                </a:solidFill>
                <a:latin typeface="Consolas" panose="020B0609020204030204" pitchFamily="49" charset="0"/>
              </a:rPr>
              <a:t>insertInto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coordRowRot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coordRowShft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[j] -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midY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coordColTemp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coordColRot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[j];</a:t>
            </a:r>
          </a:p>
          <a:p>
            <a:pPr lvl="2"/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coordColRot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[j] = </a:t>
            </a:r>
            <a:r>
              <a:rPr lang="en-US" sz="3200" dirty="0">
                <a:solidFill>
                  <a:srgbClr val="0000DD"/>
                </a:solidFill>
                <a:latin typeface="Consolas" panose="020B0609020204030204" pitchFamily="49" charset="0"/>
              </a:rPr>
              <a:t>Round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coordColRot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[j] * </a:t>
            </a:r>
            <a:r>
              <a:rPr lang="en-US" sz="3200" dirty="0">
                <a:solidFill>
                  <a:srgbClr val="0000DD"/>
                </a:solidFill>
                <a:latin typeface="Consolas" panose="020B0609020204030204" pitchFamily="49" charset="0"/>
              </a:rPr>
              <a:t>cos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currentAngl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)) + 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coordRowRot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[j] * </a:t>
            </a:r>
            <a:r>
              <a:rPr lang="en-US" sz="3200" dirty="0">
                <a:solidFill>
                  <a:srgbClr val="0000DD"/>
                </a:solidFill>
                <a:latin typeface="Consolas" panose="020B0609020204030204" pitchFamily="49" charset="0"/>
              </a:rPr>
              <a:t>sin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currentAngl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pPr lvl="2"/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coordRowRot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[j] = </a:t>
            </a:r>
            <a:r>
              <a:rPr lang="en-US" sz="3200" dirty="0">
                <a:solidFill>
                  <a:srgbClr val="0000DD"/>
                </a:solidFill>
                <a:latin typeface="Consolas" panose="020B0609020204030204" pitchFamily="49" charset="0"/>
              </a:rPr>
              <a:t>Round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coordRowRot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[j] * </a:t>
            </a:r>
            <a:r>
              <a:rPr lang="en-US" sz="3200" dirty="0">
                <a:solidFill>
                  <a:srgbClr val="0000DD"/>
                </a:solidFill>
                <a:latin typeface="Consolas" panose="020B0609020204030204" pitchFamily="49" charset="0"/>
              </a:rPr>
              <a:t>cos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currentAngl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)) - 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coordColTemp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3200" dirty="0">
                <a:solidFill>
                  <a:srgbClr val="0000DD"/>
                </a:solidFill>
                <a:latin typeface="Consolas" panose="020B0609020204030204" pitchFamily="49" charset="0"/>
              </a:rPr>
              <a:t>sin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currentAngl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pPr lvl="2"/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coordColRot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[j] +=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midX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coordRowRot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[j] +=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midY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3200" dirty="0"/>
          </a:p>
        </p:txBody>
      </p:sp>
      <p:sp>
        <p:nvSpPr>
          <p:cNvPr id="4" name="Right Brace 3"/>
          <p:cNvSpPr/>
          <p:nvPr/>
        </p:nvSpPr>
        <p:spPr>
          <a:xfrm>
            <a:off x="28837050" y="12869336"/>
            <a:ext cx="819407" cy="6877088"/>
          </a:xfrm>
          <a:prstGeom prst="rightBrace">
            <a:avLst>
              <a:gd name="adj1" fmla="val 72849"/>
              <a:gd name="adj2" fmla="val 50000"/>
            </a:avLst>
          </a:prstGeom>
          <a:ln>
            <a:solidFill>
              <a:srgbClr val="008BF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015108" y="14938274"/>
            <a:ext cx="6188359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300" b="1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JMP features shown: </a:t>
            </a:r>
            <a:r>
              <a:rPr lang="en-US" sz="430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 manipulation, </a:t>
            </a:r>
            <a:r>
              <a:rPr lang="en-US" sz="43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matrices, </a:t>
            </a:r>
          </a:p>
          <a:p>
            <a:r>
              <a:rPr lang="en-US" sz="43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lists, mathematical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2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147734" y="5451473"/>
            <a:ext cx="31843902" cy="1143000"/>
          </a:xfrm>
          <a:prstGeom prst="rect">
            <a:avLst/>
          </a:prstGeom>
          <a:solidFill>
            <a:srgbClr val="008BF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00" dirty="0" smtClean="0">
                <a:solidFill>
                  <a:schemeClr val="l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Variable Analysis – Border Irregularity</a:t>
            </a:r>
            <a:endParaRPr lang="en-US" sz="6600" dirty="0">
              <a:solidFill>
                <a:schemeClr val="lt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11"/>
          <p:cNvSpPr txBox="1">
            <a:spLocks noChangeArrowheads="1"/>
          </p:cNvSpPr>
          <p:nvPr/>
        </p:nvSpPr>
        <p:spPr bwMode="auto">
          <a:xfrm>
            <a:off x="5147734" y="6596061"/>
            <a:ext cx="28481866" cy="3640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74593" tIns="187297" rIns="374593" bIns="187297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marL="0" indent="0"/>
            <a:r>
              <a:rPr lang="en-US" sz="4300" i="1" dirty="0" smtClean="0">
                <a:solidFill>
                  <a:srgbClr val="008BFD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Algorithm</a:t>
            </a:r>
            <a:r>
              <a:rPr lang="en-US" sz="4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Calculate slope for adjacent pairs of border pixels, counting the instances where the slope changes signs (i.e. -2, -1, 4; </a:t>
            </a:r>
            <a:r>
              <a:rPr lang="en-US" sz="43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4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0, 0, </a:t>
            </a:r>
            <a:r>
              <a:rPr lang="en-US" sz="43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-1</a:t>
            </a:r>
            <a:r>
              <a:rPr lang="en-US" sz="4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0" indent="0"/>
            <a:endParaRPr lang="en-US" sz="2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r>
              <a:rPr lang="en-US" sz="4300" i="1" dirty="0" smtClean="0">
                <a:solidFill>
                  <a:srgbClr val="008BFD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All derived metrics</a:t>
            </a:r>
            <a:r>
              <a:rPr lang="en-US" sz="43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border irregularity count</a:t>
            </a:r>
          </a:p>
          <a:p>
            <a:pPr marL="0" indent="0"/>
            <a:endParaRPr lang="en-US" sz="2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r>
              <a:rPr lang="en-US" sz="4300" i="1" dirty="0" smtClean="0">
                <a:solidFill>
                  <a:srgbClr val="008BFD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Scale</a:t>
            </a:r>
            <a:r>
              <a:rPr lang="en-US" sz="4300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sz="43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4 – ~100 (least to most irregular)</a:t>
            </a:r>
            <a:endParaRPr lang="en-US" sz="4300" i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01987" y="3961813"/>
            <a:ext cx="4233672" cy="16515203"/>
          </a:xfrm>
          <a:prstGeom prst="rect">
            <a:avLst/>
          </a:prstGeom>
          <a:solidFill>
            <a:srgbClr val="F36D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r>
              <a:rPr lang="en-US" sz="8000" dirty="0" smtClean="0">
                <a:latin typeface="Tw Cen MT" panose="020B06020201040206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Contents</a:t>
            </a:r>
            <a:endParaRPr lang="en-US" sz="6600" dirty="0" smtClean="0">
              <a:latin typeface="Tw Cen MT" panose="020B06020201040206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700" dirty="0" smtClean="0">
              <a:latin typeface="Avenir Next LT W04 Demi" panose="020B0703020202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66688"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Tw Cen MT" panose="020B06020201040206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Overview</a:t>
            </a:r>
          </a:p>
          <a:p>
            <a:pPr marL="166688">
              <a:lnSpc>
                <a:spcPct val="150000"/>
              </a:lnSpc>
            </a:pPr>
            <a:r>
              <a:rPr lang="en-US" sz="6000" b="1" dirty="0">
                <a:solidFill>
                  <a:srgbClr val="FFFF00"/>
                </a:solidFill>
                <a:latin typeface="Tw Cen MT" panose="020B06020201040206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Methods</a:t>
            </a:r>
          </a:p>
          <a:p>
            <a:pPr marL="166688">
              <a:lnSpc>
                <a:spcPct val="150000"/>
              </a:lnSpc>
            </a:pPr>
            <a:r>
              <a:rPr lang="en-US" sz="6000" dirty="0">
                <a:latin typeface="Tw Cen MT" panose="020B06020201040206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Results</a:t>
            </a:r>
          </a:p>
          <a:p>
            <a:pPr marL="166688">
              <a:lnSpc>
                <a:spcPct val="150000"/>
              </a:lnSpc>
            </a:pPr>
            <a:r>
              <a:rPr lang="en-US" sz="6000" dirty="0">
                <a:latin typeface="Tw Cen MT" panose="020B06020201040206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Discussion</a:t>
            </a:r>
            <a:endParaRPr lang="en-US" sz="6600" dirty="0">
              <a:latin typeface="Tw Cen MT" panose="020B06020201040206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56" name="Action Button: Custom 2055">
            <a:hlinkClick r:id="" action="ppaction://hlinkshowjump?jump=firstslide" highlightClick="1"/>
          </p:cNvPr>
          <p:cNvSpPr/>
          <p:nvPr/>
        </p:nvSpPr>
        <p:spPr>
          <a:xfrm>
            <a:off x="401986" y="19196856"/>
            <a:ext cx="1280160" cy="1280160"/>
          </a:xfrm>
          <a:prstGeom prst="actionButtonBlank">
            <a:avLst/>
          </a:prstGeom>
          <a:solidFill>
            <a:srgbClr val="017D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smtClean="0">
                <a:latin typeface="Tw Cen MT" panose="020B06020201040206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Home</a:t>
            </a:r>
            <a:endParaRPr lang="en-US" sz="3800" dirty="0">
              <a:latin typeface="Tw Cen MT" panose="020B06020201040206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401986" y="5426759"/>
            <a:ext cx="423367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471583" y="10332631"/>
            <a:ext cx="23348950" cy="1043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00DD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(j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j &lt;=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4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3200" dirty="0">
                <a:solidFill>
                  <a:srgbClr val="0000DD"/>
                </a:solidFill>
                <a:latin typeface="Consolas" panose="020B0609020204030204" pitchFamily="49" charset="0"/>
              </a:rPr>
              <a:t>match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(j,</a:t>
            </a:r>
          </a:p>
          <a:p>
            <a:pPr lvl="2"/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endOfSide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numCols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3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//assign the length of the side currently being analyzed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2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endOfSide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numCols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3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endOfSide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numRows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4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endOfSide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numRows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numCols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3200" dirty="0">
                <a:solidFill>
                  <a:srgbClr val="0000DD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3200" dirty="0">
                <a:solidFill>
                  <a:srgbClr val="0000DD"/>
                </a:solidFill>
                <a:latin typeface="Consolas" panose="020B0609020204030204" pitchFamily="49" charset="0"/>
              </a:rPr>
              <a:t>AND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endOfSide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3200" dirty="0">
                <a:solidFill>
                  <a:srgbClr val="0000DD"/>
                </a:solidFill>
                <a:latin typeface="Consolas" panose="020B0609020204030204" pitchFamily="49" charset="0"/>
              </a:rPr>
              <a:t>N Items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coordColBig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++, </a:t>
            </a:r>
            <a:r>
              <a:rPr lang="en-US" sz="3200" dirty="0">
                <a:solidFill>
                  <a:srgbClr val="008000"/>
                </a:solidFill>
                <a:latin typeface="Consolas" panose="020B0609020204030204" pitchFamily="49" charset="0"/>
              </a:rPr>
              <a:t>//create list of all the </a:t>
            </a:r>
            <a:r>
              <a:rPr lang="en-US" sz="3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slopes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3200" dirty="0">
                <a:solidFill>
                  <a:srgbClr val="0000DD"/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coordColBig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coordColBig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lvl="3"/>
            <a:r>
              <a:rPr lang="en-US" sz="3200" dirty="0" smtClean="0">
                <a:solidFill>
                  <a:srgbClr val="0000DD"/>
                </a:solidFill>
                <a:latin typeface="Consolas" panose="020B0609020204030204" pitchFamily="49" charset="0"/>
              </a:rPr>
              <a:t>continue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slope = ((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coordRowBig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 -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coordRowBig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]) / 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coordColBig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 -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coordColBig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]));</a:t>
            </a:r>
          </a:p>
          <a:p>
            <a:pPr lvl="2"/>
            <a:r>
              <a:rPr lang="en-US" sz="3200" dirty="0" err="1">
                <a:solidFill>
                  <a:srgbClr val="0000DD"/>
                </a:solidFill>
                <a:latin typeface="Consolas" panose="020B0609020204030204" pitchFamily="49" charset="0"/>
              </a:rPr>
              <a:t>insertInto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(slopes, slope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3200" dirty="0">
                <a:solidFill>
                  <a:srgbClr val="008000"/>
                </a:solidFill>
                <a:latin typeface="Consolas" panose="020B0609020204030204" pitchFamily="49" charset="0"/>
              </a:rPr>
              <a:t> //create list of all the </a:t>
            </a:r>
            <a:r>
              <a:rPr lang="en-US" sz="3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slopes for later analysis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totalPairs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lvl="1"/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en-US" sz="3200" dirty="0"/>
          </a:p>
        </p:txBody>
      </p:sp>
      <p:sp>
        <p:nvSpPr>
          <p:cNvPr id="4" name="Right Brace 3"/>
          <p:cNvSpPr/>
          <p:nvPr/>
        </p:nvSpPr>
        <p:spPr>
          <a:xfrm>
            <a:off x="28837050" y="12869336"/>
            <a:ext cx="819407" cy="6877088"/>
          </a:xfrm>
          <a:prstGeom prst="rightBrace">
            <a:avLst>
              <a:gd name="adj1" fmla="val 72849"/>
              <a:gd name="adj2" fmla="val 50000"/>
            </a:avLst>
          </a:prstGeom>
          <a:ln>
            <a:solidFill>
              <a:srgbClr val="008BF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015108" y="14938274"/>
            <a:ext cx="6188359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300" b="1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JMP features shown: </a:t>
            </a:r>
            <a:r>
              <a:rPr lang="en-US" sz="43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lists, logical operators, conditional functions, mathematical functions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3580722" y="6934731"/>
            <a:ext cx="3410914" cy="2341795"/>
            <a:chOff x="32300562" y="13326573"/>
            <a:chExt cx="3410914" cy="2341795"/>
          </a:xfrm>
        </p:grpSpPr>
        <p:sp>
          <p:nvSpPr>
            <p:cNvPr id="14" name="Rectangle 13"/>
            <p:cNvSpPr/>
            <p:nvPr/>
          </p:nvSpPr>
          <p:spPr>
            <a:xfrm>
              <a:off x="32300562" y="13326573"/>
              <a:ext cx="3410914" cy="23417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2991607" y="13522633"/>
              <a:ext cx="2028825" cy="1841508"/>
              <a:chOff x="32787301" y="13522633"/>
              <a:chExt cx="2028825" cy="1841508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25451" y="13935391"/>
                <a:ext cx="1314450" cy="1009650"/>
              </a:xfrm>
              <a:prstGeom prst="rect">
                <a:avLst/>
              </a:prstGeom>
            </p:spPr>
          </p:pic>
          <p:cxnSp>
            <p:nvCxnSpPr>
              <p:cNvPr id="17" name="Straight Arrow Connector 16"/>
              <p:cNvCxnSpPr/>
              <p:nvPr/>
            </p:nvCxnSpPr>
            <p:spPr>
              <a:xfrm flipH="1">
                <a:off x="34460485" y="13901727"/>
                <a:ext cx="355641" cy="260883"/>
              </a:xfrm>
              <a:prstGeom prst="straightConnector1">
                <a:avLst/>
              </a:prstGeom>
              <a:ln>
                <a:solidFill>
                  <a:srgbClr val="00FF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34022335" y="13522633"/>
                <a:ext cx="0" cy="365657"/>
              </a:xfrm>
              <a:prstGeom prst="straightConnector1">
                <a:avLst/>
              </a:prstGeom>
              <a:ln>
                <a:solidFill>
                  <a:srgbClr val="00FF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33225451" y="13627407"/>
                <a:ext cx="234909" cy="274320"/>
              </a:xfrm>
              <a:prstGeom prst="straightConnector1">
                <a:avLst/>
              </a:prstGeom>
              <a:ln>
                <a:solidFill>
                  <a:srgbClr val="00FF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34539901" y="14716441"/>
                <a:ext cx="276225" cy="228600"/>
              </a:xfrm>
              <a:prstGeom prst="straightConnector1">
                <a:avLst/>
              </a:prstGeom>
              <a:ln>
                <a:solidFill>
                  <a:srgbClr val="00FF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33869996" y="14977586"/>
                <a:ext cx="0" cy="386555"/>
              </a:xfrm>
              <a:prstGeom prst="straightConnector1">
                <a:avLst/>
              </a:prstGeom>
              <a:ln>
                <a:solidFill>
                  <a:srgbClr val="00FF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32787301" y="14440216"/>
                <a:ext cx="354003" cy="66675"/>
              </a:xfrm>
              <a:prstGeom prst="straightConnector1">
                <a:avLst/>
              </a:prstGeom>
              <a:ln>
                <a:solidFill>
                  <a:srgbClr val="00FF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6460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147734" y="5451473"/>
            <a:ext cx="31843902" cy="1143000"/>
          </a:xfrm>
          <a:prstGeom prst="rect">
            <a:avLst/>
          </a:prstGeom>
          <a:solidFill>
            <a:srgbClr val="008BF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00" dirty="0" smtClean="0">
                <a:solidFill>
                  <a:schemeClr val="l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Variable Analysis – Color Variation</a:t>
            </a:r>
            <a:endParaRPr lang="en-US" sz="6600" dirty="0">
              <a:solidFill>
                <a:schemeClr val="lt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11"/>
          <p:cNvSpPr txBox="1">
            <a:spLocks noChangeArrowheads="1"/>
          </p:cNvSpPr>
          <p:nvPr/>
        </p:nvSpPr>
        <p:spPr bwMode="auto">
          <a:xfrm>
            <a:off x="5147735" y="6596061"/>
            <a:ext cx="28432987" cy="4302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74593" tIns="187297" rIns="374593" bIns="187297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marL="0" indent="0"/>
            <a:r>
              <a:rPr lang="en-US" sz="4300" i="1" dirty="0" smtClean="0">
                <a:solidFill>
                  <a:srgbClr val="008BFD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Algorithm</a:t>
            </a:r>
            <a:r>
              <a:rPr lang="en-US" sz="43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43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‘bins’ of small ranges for each color variable (red, green, blue, hue, luminance, saturation, intensity), 0 – 0.01, 0.01 – 0.02, etc. and count the number of significant bins (number of pixels in a variable’s bin is </a:t>
            </a:r>
            <a:r>
              <a:rPr lang="en-US" sz="43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Symbol" panose="05050102010706020507" pitchFamily="18" charset="2"/>
              </a:rPr>
              <a:t> average of all the buckets for that variable</a:t>
            </a:r>
            <a:r>
              <a:rPr lang="en-US" sz="430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Symbol" panose="05050102010706020507" pitchFamily="18" charset="2"/>
              </a:rPr>
              <a:t>)</a:t>
            </a:r>
            <a:endParaRPr lang="en-US" sz="43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endParaRPr lang="en-US" sz="2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/>
            <a:r>
              <a:rPr lang="en-US" sz="4300" i="1" dirty="0" smtClean="0">
                <a:solidFill>
                  <a:srgbClr val="008BFD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All derived metrics</a:t>
            </a:r>
            <a:r>
              <a:rPr lang="en-US" sz="43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430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maximum, minimum variation bin indices, variation value for each color variable; total variation</a:t>
            </a:r>
            <a:endParaRPr lang="en-US" sz="43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endParaRPr lang="en-US" sz="2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r>
              <a:rPr lang="en-US" sz="4300" i="1" dirty="0" smtClean="0">
                <a:solidFill>
                  <a:srgbClr val="008BFD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Scale</a:t>
            </a:r>
            <a:r>
              <a:rPr lang="en-US" sz="4300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sz="43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~50 - ~200 (least to most variation)</a:t>
            </a:r>
            <a:endParaRPr lang="en-US" sz="4300" i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01987" y="3961813"/>
            <a:ext cx="4233672" cy="16515203"/>
          </a:xfrm>
          <a:prstGeom prst="rect">
            <a:avLst/>
          </a:prstGeom>
          <a:solidFill>
            <a:srgbClr val="F36D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r>
              <a:rPr lang="en-US" sz="8000" dirty="0" smtClean="0">
                <a:latin typeface="Tw Cen MT" panose="020B06020201040206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Contents</a:t>
            </a:r>
            <a:endParaRPr lang="en-US" sz="6600" dirty="0" smtClean="0">
              <a:latin typeface="Tw Cen MT" panose="020B06020201040206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700" dirty="0" smtClean="0">
              <a:latin typeface="Avenir Next LT W04 Demi" panose="020B0703020202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66688"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Tw Cen MT" panose="020B06020201040206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Overview</a:t>
            </a:r>
          </a:p>
          <a:p>
            <a:pPr marL="166688">
              <a:lnSpc>
                <a:spcPct val="150000"/>
              </a:lnSpc>
            </a:pPr>
            <a:r>
              <a:rPr lang="en-US" sz="6000" b="1" dirty="0">
                <a:solidFill>
                  <a:srgbClr val="FFFF00"/>
                </a:solidFill>
                <a:latin typeface="Tw Cen MT" panose="020B06020201040206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Methods</a:t>
            </a:r>
          </a:p>
          <a:p>
            <a:pPr marL="166688">
              <a:lnSpc>
                <a:spcPct val="150000"/>
              </a:lnSpc>
            </a:pPr>
            <a:r>
              <a:rPr lang="en-US" sz="6000" dirty="0">
                <a:latin typeface="Tw Cen MT" panose="020B06020201040206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Results</a:t>
            </a:r>
          </a:p>
          <a:p>
            <a:pPr marL="166688">
              <a:lnSpc>
                <a:spcPct val="150000"/>
              </a:lnSpc>
            </a:pPr>
            <a:r>
              <a:rPr lang="en-US" sz="6000" dirty="0">
                <a:latin typeface="Tw Cen MT" panose="020B06020201040206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Discussion</a:t>
            </a:r>
            <a:endParaRPr lang="en-US" sz="6600" dirty="0">
              <a:latin typeface="Tw Cen MT" panose="020B06020201040206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56" name="Action Button: Custom 2055">
            <a:hlinkClick r:id="" action="ppaction://hlinkshowjump?jump=firstslide" highlightClick="1"/>
          </p:cNvPr>
          <p:cNvSpPr/>
          <p:nvPr/>
        </p:nvSpPr>
        <p:spPr>
          <a:xfrm>
            <a:off x="401986" y="19196856"/>
            <a:ext cx="1280160" cy="1280160"/>
          </a:xfrm>
          <a:prstGeom prst="actionButtonBlank">
            <a:avLst/>
          </a:prstGeom>
          <a:solidFill>
            <a:srgbClr val="017D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smtClean="0">
                <a:latin typeface="Tw Cen MT" panose="020B06020201040206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Home</a:t>
            </a:r>
            <a:endParaRPr lang="en-US" sz="3800" dirty="0">
              <a:latin typeface="Tw Cen MT" panose="020B06020201040206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401986" y="5426759"/>
            <a:ext cx="423367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471583" y="10760090"/>
            <a:ext cx="23348950" cy="9941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intens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3200" dirty="0" err="1">
                <a:solidFill>
                  <a:srgbClr val="0000DD"/>
                </a:solidFill>
                <a:latin typeface="Consolas" panose="020B0609020204030204" pitchFamily="49" charset="0"/>
              </a:rPr>
              <a:t>newImage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imgBW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intensity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</a:rPr>
              <a:t>crop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3200" dirty="0">
                <a:solidFill>
                  <a:srgbClr val="0000DD"/>
                </a:solidFill>
                <a:latin typeface="Consolas" panose="020B0609020204030204" pitchFamily="49" charset="0"/>
              </a:rPr>
              <a:t>left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(le -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), top(to -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), bottom(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bo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3200" dirty="0">
                <a:solidFill>
                  <a:srgbClr val="0000DD"/>
                </a:solidFill>
                <a:latin typeface="Consolas" panose="020B0609020204030204" pitchFamily="49" charset="0"/>
              </a:rPr>
              <a:t>right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ri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{r2, g2, b2} =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</a:rPr>
              <a:t>get pixels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800080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800080"/>
                </a:solidFill>
                <a:latin typeface="Consolas" panose="020B0609020204030204" pitchFamily="49" charset="0"/>
              </a:rPr>
              <a:t>rgb</a:t>
            </a:r>
            <a:r>
              <a:rPr lang="en-US" sz="3200" dirty="0">
                <a:solidFill>
                  <a:srgbClr val="800080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3200" dirty="0">
                <a:solidFill>
                  <a:srgbClr val="008000"/>
                </a:solidFill>
                <a:latin typeface="Consolas" panose="020B0609020204030204" pitchFamily="49" charset="0"/>
              </a:rPr>
              <a:t>//get </a:t>
            </a:r>
            <a:r>
              <a:rPr lang="en-US" sz="3200" dirty="0" err="1">
                <a:solidFill>
                  <a:srgbClr val="008000"/>
                </a:solidFill>
                <a:latin typeface="Consolas" panose="020B0609020204030204" pitchFamily="49" charset="0"/>
              </a:rPr>
              <a:t>rgb</a:t>
            </a:r>
            <a:r>
              <a:rPr lang="en-US" sz="3200" dirty="0">
                <a:solidFill>
                  <a:srgbClr val="008000"/>
                </a:solidFill>
                <a:latin typeface="Consolas" panose="020B0609020204030204" pitchFamily="49" charset="0"/>
              </a:rPr>
              <a:t> pixels of the intensity image cropped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{red, green, blue} =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onlyMoleC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</a:rPr>
              <a:t>get pixels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800080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800080"/>
                </a:solidFill>
                <a:latin typeface="Consolas" panose="020B0609020204030204" pitchFamily="49" charset="0"/>
              </a:rPr>
              <a:t>rgb</a:t>
            </a:r>
            <a:r>
              <a:rPr lang="en-US" sz="3200" dirty="0">
                <a:solidFill>
                  <a:srgbClr val="800080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colorImgPix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onlyMoleC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</a:rPr>
              <a:t>get pixels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3200" dirty="0">
                <a:solidFill>
                  <a:srgbClr val="008000"/>
                </a:solidFill>
                <a:latin typeface="Consolas" panose="020B0609020204030204" pitchFamily="49" charset="0"/>
              </a:rPr>
              <a:t>// get </a:t>
            </a:r>
            <a:r>
              <a:rPr lang="en-US" sz="3200" dirty="0" err="1">
                <a:solidFill>
                  <a:srgbClr val="008000"/>
                </a:solidFill>
                <a:latin typeface="Consolas" panose="020B0609020204030204" pitchFamily="49" charset="0"/>
              </a:rPr>
              <a:t>rgb</a:t>
            </a:r>
            <a:r>
              <a:rPr lang="en-US" sz="3200" dirty="0">
                <a:solidFill>
                  <a:srgbClr val="008000"/>
                </a:solidFill>
                <a:latin typeface="Consolas" panose="020B0609020204030204" pitchFamily="49" charset="0"/>
              </a:rPr>
              <a:t> pixels of the color image cropped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{h, l, s} = </a:t>
            </a:r>
            <a:r>
              <a:rPr lang="en-US" sz="3200" dirty="0" err="1">
                <a:solidFill>
                  <a:srgbClr val="0000DD"/>
                </a:solidFill>
                <a:latin typeface="Consolas" panose="020B0609020204030204" pitchFamily="49" charset="0"/>
              </a:rPr>
              <a:t>ColorToHLS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colorImgPix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3200" dirty="0">
                <a:solidFill>
                  <a:srgbClr val="008000"/>
                </a:solidFill>
                <a:latin typeface="Consolas" panose="020B0609020204030204" pitchFamily="49" charset="0"/>
              </a:rPr>
              <a:t>//get the HLS values of the color </a:t>
            </a:r>
            <a:r>
              <a:rPr lang="en-US" sz="3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image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variation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binCtsI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200" dirty="0">
                <a:solidFill>
                  <a:srgbClr val="0000DD"/>
                </a:solidFill>
                <a:latin typeface="Consolas" panose="020B0609020204030204" pitchFamily="49" charset="0"/>
              </a:rPr>
              <a:t>J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numBins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3200" dirty="0">
                <a:solidFill>
                  <a:srgbClr val="008000"/>
                </a:solidFill>
                <a:latin typeface="Consolas" panose="020B0609020204030204" pitchFamily="49" charset="0"/>
              </a:rPr>
              <a:t>//counting intensity variation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binCtsH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200" dirty="0">
                <a:solidFill>
                  <a:srgbClr val="0000DD"/>
                </a:solidFill>
                <a:latin typeface="Consolas" panose="020B0609020204030204" pitchFamily="49" charset="0"/>
              </a:rPr>
              <a:t>J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numBins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3200" dirty="0">
                <a:solidFill>
                  <a:srgbClr val="008000"/>
                </a:solidFill>
                <a:latin typeface="Consolas" panose="020B0609020204030204" pitchFamily="49" charset="0"/>
              </a:rPr>
              <a:t>//counting hue variation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3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3200" dirty="0">
                <a:solidFill>
                  <a:srgbClr val="0000DD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numRows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++, </a:t>
            </a:r>
            <a:r>
              <a:rPr lang="en-US" sz="3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//calculating variation for each type of color variable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pPr lvl="3"/>
            <a:r>
              <a:rPr lang="en-US" sz="3200" dirty="0">
                <a:solidFill>
                  <a:srgbClr val="0000DD"/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0000DD"/>
                </a:solidFill>
                <a:latin typeface="Consolas" panose="020B0609020204030204" pitchFamily="49" charset="0"/>
              </a:rPr>
              <a:t>AND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(r2[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j] &gt; (k /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numBins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), r2[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j] &lt;= ((k +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 /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numBins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)),</a:t>
            </a:r>
          </a:p>
          <a:p>
            <a:pPr lvl="4"/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binCtsI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[k +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]++;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28837050" y="12869336"/>
            <a:ext cx="819407" cy="6877088"/>
          </a:xfrm>
          <a:prstGeom prst="rightBrace">
            <a:avLst>
              <a:gd name="adj1" fmla="val 72849"/>
              <a:gd name="adj2" fmla="val 50000"/>
            </a:avLst>
          </a:prstGeom>
          <a:ln>
            <a:solidFill>
              <a:srgbClr val="008BF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015108" y="13945695"/>
            <a:ext cx="6188359" cy="472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300" b="1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JMP features shown: </a:t>
            </a:r>
            <a:r>
              <a:rPr lang="en-US" sz="43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 functions (duplication, cropping, pixel retrieval, HLS conversion), matrices, logical operators, mathematical functions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3580722" y="6933143"/>
            <a:ext cx="3410914" cy="2586010"/>
            <a:chOff x="32300562" y="16178330"/>
            <a:chExt cx="3410914" cy="258601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00562" y="16178330"/>
              <a:ext cx="3410914" cy="2586010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33114961" y="16961941"/>
              <a:ext cx="365760" cy="365760"/>
            </a:xfrm>
            <a:prstGeom prst="rect">
              <a:avLst/>
            </a:prstGeom>
            <a:solidFill>
              <a:srgbClr val="563B39"/>
            </a:solidFill>
            <a:ln w="28575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640259" y="16596181"/>
              <a:ext cx="365760" cy="365760"/>
            </a:xfrm>
            <a:prstGeom prst="rect">
              <a:avLst/>
            </a:prstGeom>
            <a:solidFill>
              <a:srgbClr val="CC7D60"/>
            </a:solidFill>
            <a:ln w="28575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413218" y="16779061"/>
              <a:ext cx="365760" cy="365760"/>
            </a:xfrm>
            <a:prstGeom prst="rect">
              <a:avLst/>
            </a:prstGeom>
            <a:solidFill>
              <a:srgbClr val="915446"/>
            </a:solidFill>
            <a:ln w="28575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708542" y="17288455"/>
              <a:ext cx="365760" cy="365760"/>
            </a:xfrm>
            <a:prstGeom prst="rect">
              <a:avLst/>
            </a:prstGeom>
            <a:solidFill>
              <a:srgbClr val="A54E2E"/>
            </a:solidFill>
            <a:ln w="28575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4699439" y="17296629"/>
              <a:ext cx="365760" cy="365760"/>
            </a:xfrm>
            <a:prstGeom prst="rect">
              <a:avLst/>
            </a:prstGeom>
            <a:solidFill>
              <a:srgbClr val="BC9A8A"/>
            </a:solidFill>
            <a:ln w="28575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226641" y="17753639"/>
              <a:ext cx="365760" cy="365760"/>
            </a:xfrm>
            <a:prstGeom prst="rect">
              <a:avLst/>
            </a:prstGeom>
            <a:solidFill>
              <a:srgbClr val="B46E47"/>
            </a:solidFill>
            <a:ln w="28575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869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147734" y="5451473"/>
            <a:ext cx="31843902" cy="1143000"/>
          </a:xfrm>
          <a:prstGeom prst="rect">
            <a:avLst/>
          </a:prstGeom>
          <a:solidFill>
            <a:srgbClr val="008BF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00" dirty="0" smtClean="0">
                <a:solidFill>
                  <a:schemeClr val="l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Variable Analysis – Texture</a:t>
            </a:r>
            <a:endParaRPr lang="en-US" sz="6600" dirty="0">
              <a:solidFill>
                <a:schemeClr val="lt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11"/>
          <p:cNvSpPr txBox="1">
            <a:spLocks noChangeArrowheads="1"/>
          </p:cNvSpPr>
          <p:nvPr/>
        </p:nvSpPr>
        <p:spPr bwMode="auto">
          <a:xfrm>
            <a:off x="5147735" y="6596061"/>
            <a:ext cx="28509685" cy="5071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74593" tIns="187297" rIns="374593" bIns="187297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marL="0" indent="0"/>
            <a:r>
              <a:rPr lang="en-US" sz="4300" i="1" dirty="0" smtClean="0">
                <a:solidFill>
                  <a:srgbClr val="008BFD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Algorithm</a:t>
            </a:r>
            <a:r>
              <a:rPr lang="en-US" sz="43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4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Calculate percentage of white pixels removed after segmenting outer border of lesion to determine how varied the interior of the lesion appears to the </a:t>
            </a:r>
            <a:r>
              <a:rPr lang="en-US" sz="43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computer</a:t>
            </a:r>
          </a:p>
          <a:p>
            <a:pPr marL="0" indent="0"/>
            <a:endParaRPr lang="en-US" sz="3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eaLnBrk="1" hangingPunct="1"/>
            <a:r>
              <a:rPr lang="en-US" sz="4300" i="1" dirty="0">
                <a:solidFill>
                  <a:srgbClr val="008BFD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All derived metrics</a:t>
            </a:r>
            <a:r>
              <a:rPr lang="en-US" sz="43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430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texture percentage</a:t>
            </a:r>
            <a:endParaRPr lang="en-US" sz="3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endParaRPr lang="en-US" sz="3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/>
            <a:r>
              <a:rPr lang="en-US" sz="4300" i="1" dirty="0" smtClean="0">
                <a:solidFill>
                  <a:srgbClr val="008BFD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Formula</a:t>
            </a:r>
            <a:r>
              <a:rPr lang="en-US" sz="43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/>
            <a:endParaRPr lang="en-US" sz="3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r>
              <a:rPr lang="en-US" sz="4300" i="1" dirty="0" smtClean="0">
                <a:solidFill>
                  <a:srgbClr val="008BFD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Scale</a:t>
            </a:r>
            <a:r>
              <a:rPr lang="en-US" sz="4300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sz="43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0 – 1 (least to most texture present)</a:t>
            </a:r>
            <a:endParaRPr lang="en-US" sz="4300" i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01987" y="3961813"/>
            <a:ext cx="4233672" cy="16515203"/>
          </a:xfrm>
          <a:prstGeom prst="rect">
            <a:avLst/>
          </a:prstGeom>
          <a:solidFill>
            <a:srgbClr val="F36D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r>
              <a:rPr lang="en-US" sz="8000" dirty="0" smtClean="0">
                <a:latin typeface="Tw Cen MT" panose="020B06020201040206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Contents</a:t>
            </a:r>
            <a:endParaRPr lang="en-US" sz="6600" dirty="0" smtClean="0">
              <a:latin typeface="Tw Cen MT" panose="020B06020201040206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700" dirty="0" smtClean="0">
              <a:latin typeface="Avenir Next LT W04 Demi" panose="020B0703020202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66688"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Tw Cen MT" panose="020B06020201040206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Overview</a:t>
            </a:r>
          </a:p>
          <a:p>
            <a:pPr marL="166688">
              <a:lnSpc>
                <a:spcPct val="150000"/>
              </a:lnSpc>
            </a:pPr>
            <a:r>
              <a:rPr lang="en-US" sz="6000" b="1" dirty="0">
                <a:solidFill>
                  <a:srgbClr val="FFFF00"/>
                </a:solidFill>
                <a:latin typeface="Tw Cen MT" panose="020B06020201040206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Methods</a:t>
            </a:r>
          </a:p>
          <a:p>
            <a:pPr marL="166688">
              <a:lnSpc>
                <a:spcPct val="150000"/>
              </a:lnSpc>
            </a:pPr>
            <a:r>
              <a:rPr lang="en-US" sz="6000" dirty="0">
                <a:latin typeface="Tw Cen MT" panose="020B06020201040206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Results</a:t>
            </a:r>
          </a:p>
          <a:p>
            <a:pPr marL="166688">
              <a:lnSpc>
                <a:spcPct val="150000"/>
              </a:lnSpc>
            </a:pPr>
            <a:r>
              <a:rPr lang="en-US" sz="6000" dirty="0">
                <a:latin typeface="Tw Cen MT" panose="020B06020201040206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Discussion</a:t>
            </a:r>
            <a:endParaRPr lang="en-US" sz="6600" dirty="0">
              <a:latin typeface="Tw Cen MT" panose="020B06020201040206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56" name="Action Button: Custom 2055">
            <a:hlinkClick r:id="" action="ppaction://hlinkshowjump?jump=firstslide" highlightClick="1"/>
          </p:cNvPr>
          <p:cNvSpPr/>
          <p:nvPr/>
        </p:nvSpPr>
        <p:spPr>
          <a:xfrm>
            <a:off x="401986" y="19196856"/>
            <a:ext cx="1280160" cy="1280160"/>
          </a:xfrm>
          <a:prstGeom prst="actionButtonBlank">
            <a:avLst/>
          </a:prstGeom>
          <a:solidFill>
            <a:srgbClr val="017D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smtClean="0">
                <a:latin typeface="Tw Cen MT" panose="020B06020201040206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Home</a:t>
            </a:r>
            <a:endParaRPr lang="en-US" sz="3800" dirty="0">
              <a:latin typeface="Tw Cen MT" panose="020B06020201040206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401986" y="5426759"/>
            <a:ext cx="423367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471583" y="11566305"/>
            <a:ext cx="23348950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//all </a:t>
            </a:r>
            <a:r>
              <a:rPr lang="en-US" sz="3200" dirty="0">
                <a:solidFill>
                  <a:srgbClr val="008000"/>
                </a:solidFill>
                <a:latin typeface="Consolas" panose="020B0609020204030204" pitchFamily="49" charset="0"/>
              </a:rPr>
              <a:t>the </a:t>
            </a:r>
            <a:r>
              <a:rPr lang="en-US" sz="3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insides become red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3200" dirty="0" smtClean="0">
                <a:solidFill>
                  <a:srgbClr val="0000DD"/>
                </a:solidFill>
                <a:latin typeface="Consolas" panose="020B0609020204030204" pitchFamily="49" charset="0"/>
              </a:rPr>
              <a:t>for</a:t>
            </a:r>
            <a:r>
              <a:rPr lang="nn-NO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(i </a:t>
            </a:r>
            <a:r>
              <a:rPr lang="nn-NO" sz="3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nn-NO" sz="3200" dirty="0">
                <a:solidFill>
                  <a:srgbClr val="008080"/>
                </a:solidFill>
                <a:latin typeface="Consolas" panose="020B0609020204030204" pitchFamily="49" charset="0"/>
              </a:rPr>
              <a:t>1</a:t>
            </a:r>
            <a:r>
              <a:rPr lang="nn-NO" sz="3200" dirty="0">
                <a:solidFill>
                  <a:srgbClr val="000000"/>
                </a:solidFill>
                <a:latin typeface="Consolas" panose="020B0609020204030204" pitchFamily="49" charset="0"/>
              </a:rPr>
              <a:t>, i &lt;= </a:t>
            </a:r>
            <a:r>
              <a:rPr lang="nn-NO" sz="3200" dirty="0">
                <a:solidFill>
                  <a:srgbClr val="0000DD"/>
                </a:solidFill>
                <a:latin typeface="Consolas" panose="020B0609020204030204" pitchFamily="49" charset="0"/>
              </a:rPr>
              <a:t>nrow</a:t>
            </a:r>
            <a:r>
              <a:rPr lang="nn-NO" sz="3200" dirty="0">
                <a:solidFill>
                  <a:srgbClr val="000000"/>
                </a:solidFill>
                <a:latin typeface="Consolas" panose="020B0609020204030204" pitchFamily="49" charset="0"/>
              </a:rPr>
              <a:t>(textureCoord), i++,</a:t>
            </a:r>
          </a:p>
          <a:p>
            <a:pPr lvl="1"/>
            <a:r>
              <a:rPr lang="en-US" sz="3200" dirty="0">
                <a:solidFill>
                  <a:srgbClr val="0000DD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(j =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j &lt;= </a:t>
            </a:r>
            <a:r>
              <a:rPr lang="en-US" sz="3200" dirty="0" err="1">
                <a:solidFill>
                  <a:srgbClr val="0000DD"/>
                </a:solidFill>
                <a:latin typeface="Consolas" panose="020B0609020204030204" pitchFamily="49" charset="0"/>
              </a:rPr>
              <a:t>ncol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textureCoord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sz="3200" dirty="0">
                <a:solidFill>
                  <a:srgbClr val="0000DD"/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textureCoord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j] ==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3"/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textureR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j] =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//all the outsides become green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00DD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sz="3200" dirty="0">
                <a:solidFill>
                  <a:srgbClr val="0000DD"/>
                </a:solidFill>
                <a:latin typeface="Consolas" panose="020B0609020204030204" pitchFamily="49" charset="0"/>
              </a:rPr>
              <a:t>N Items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coordRow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++,</a:t>
            </a:r>
          </a:p>
          <a:p>
            <a:pPr lvl="1"/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textureR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coordRow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coordCol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]] =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textureG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coordRow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coordCol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]] =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textureB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coordRow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coordCol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]] =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textureShown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200" dirty="0" err="1">
                <a:solidFill>
                  <a:srgbClr val="0000DD"/>
                </a:solidFill>
                <a:latin typeface="Consolas" panose="020B0609020204030204" pitchFamily="49" charset="0"/>
              </a:rPr>
              <a:t>newImage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800080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800080"/>
                </a:solidFill>
                <a:latin typeface="Consolas" panose="020B0609020204030204" pitchFamily="49" charset="0"/>
              </a:rPr>
              <a:t>rgb</a:t>
            </a:r>
            <a:r>
              <a:rPr lang="en-US" sz="3200" dirty="0">
                <a:solidFill>
                  <a:srgbClr val="800080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{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textureR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textureG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textureB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textureShown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3200" dirty="0">
                <a:solidFill>
                  <a:srgbClr val="000080"/>
                </a:solidFill>
                <a:latin typeface="Consolas" panose="020B0609020204030204" pitchFamily="49" charset="0"/>
              </a:rPr>
              <a:t>crop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3200" dirty="0">
                <a:solidFill>
                  <a:srgbClr val="0000DD"/>
                </a:solidFill>
                <a:latin typeface="Consolas" panose="020B0609020204030204" pitchFamily="49" charset="0"/>
              </a:rPr>
              <a:t>left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(le -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), top(to -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), bottom(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bo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3200" dirty="0">
                <a:solidFill>
                  <a:srgbClr val="0000DD"/>
                </a:solidFill>
                <a:latin typeface="Consolas" panose="020B0609020204030204" pitchFamily="49" charset="0"/>
              </a:rPr>
              <a:t>right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ri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4" name="Right Brace 3"/>
          <p:cNvSpPr/>
          <p:nvPr/>
        </p:nvSpPr>
        <p:spPr>
          <a:xfrm>
            <a:off x="28837050" y="12869336"/>
            <a:ext cx="819407" cy="6877088"/>
          </a:xfrm>
          <a:prstGeom prst="rightBrace">
            <a:avLst>
              <a:gd name="adj1" fmla="val 72849"/>
              <a:gd name="adj2" fmla="val 50000"/>
            </a:avLst>
          </a:prstGeom>
          <a:ln>
            <a:solidFill>
              <a:srgbClr val="008BF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015108" y="14674848"/>
            <a:ext cx="6188359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300" b="1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JMP features shown: </a:t>
            </a:r>
            <a:r>
              <a:rPr lang="en-US" sz="43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 functions (creation through RGB, cropping), matrices, lists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604" y="9317099"/>
            <a:ext cx="17033700" cy="13717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7421" y="6934731"/>
            <a:ext cx="3334215" cy="30007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341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142468" y="5451473"/>
            <a:ext cx="31849167" cy="1143000"/>
          </a:xfrm>
          <a:prstGeom prst="rect">
            <a:avLst/>
          </a:prstGeom>
          <a:solidFill>
            <a:srgbClr val="008BF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00" dirty="0" smtClean="0">
                <a:solidFill>
                  <a:schemeClr val="l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Table Creation, Variable Correlation and Distribution Evaluation</a:t>
            </a:r>
            <a:endParaRPr lang="en-US" sz="4800" dirty="0">
              <a:solidFill>
                <a:schemeClr val="lt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1987" y="3961813"/>
            <a:ext cx="4233672" cy="16515203"/>
          </a:xfrm>
          <a:prstGeom prst="rect">
            <a:avLst/>
          </a:prstGeom>
          <a:solidFill>
            <a:srgbClr val="F36D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r>
              <a:rPr lang="en-US" sz="8000" dirty="0" smtClean="0">
                <a:latin typeface="Tw Cen MT" panose="020B06020201040206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Contents</a:t>
            </a:r>
            <a:endParaRPr lang="en-US" sz="6600" dirty="0" smtClean="0">
              <a:latin typeface="Tw Cen MT" panose="020B06020201040206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700" dirty="0" smtClean="0">
              <a:latin typeface="Avenir Next LT W04 Demi" panose="020B0703020202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66688"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Tw Cen MT" panose="020B06020201040206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Overview</a:t>
            </a:r>
          </a:p>
          <a:p>
            <a:pPr marL="166688"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Tw Cen MT" panose="020B06020201040206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Methods</a:t>
            </a:r>
          </a:p>
          <a:p>
            <a:pPr marL="166688">
              <a:lnSpc>
                <a:spcPct val="150000"/>
              </a:lnSpc>
            </a:pPr>
            <a:r>
              <a:rPr lang="en-US" sz="6000" b="1" dirty="0">
                <a:solidFill>
                  <a:srgbClr val="FFFF00"/>
                </a:solidFill>
                <a:latin typeface="Tw Cen MT" panose="020B06020201040206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Results</a:t>
            </a:r>
          </a:p>
          <a:p>
            <a:pPr marL="166688">
              <a:lnSpc>
                <a:spcPct val="150000"/>
              </a:lnSpc>
            </a:pPr>
            <a:r>
              <a:rPr lang="en-US" sz="6000" dirty="0">
                <a:latin typeface="Tw Cen MT" panose="020B06020201040206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Discussion</a:t>
            </a:r>
            <a:endParaRPr lang="en-US" sz="6600" dirty="0">
              <a:latin typeface="Tw Cen MT" panose="020B06020201040206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11"/>
          <p:cNvSpPr txBox="1">
            <a:spLocks noChangeArrowheads="1"/>
          </p:cNvSpPr>
          <p:nvPr/>
        </p:nvSpPr>
        <p:spPr bwMode="auto">
          <a:xfrm>
            <a:off x="5799288" y="7103035"/>
            <a:ext cx="18449034" cy="170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74593" tIns="187297" rIns="374593" bIns="187297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marL="0" indent="0" algn="ctr"/>
            <a:r>
              <a:rPr lang="en-US" sz="43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Automated program creates data table with all extracted metrics (sample size of 153, 44 variables), which can be used in statistical analysis</a:t>
            </a:r>
          </a:p>
        </p:txBody>
      </p:sp>
      <p:sp>
        <p:nvSpPr>
          <p:cNvPr id="123" name="Action Button: Custom 122">
            <a:hlinkClick r:id="" action="ppaction://hlinkshowjump?jump=firstslide" highlightClick="1"/>
          </p:cNvPr>
          <p:cNvSpPr/>
          <p:nvPr/>
        </p:nvSpPr>
        <p:spPr>
          <a:xfrm>
            <a:off x="401986" y="19196856"/>
            <a:ext cx="1280160" cy="1280160"/>
          </a:xfrm>
          <a:prstGeom prst="actionButtonBlank">
            <a:avLst/>
          </a:prstGeom>
          <a:solidFill>
            <a:srgbClr val="017D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smtClean="0">
                <a:latin typeface="Tw Cen MT" panose="020B06020201040206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Home</a:t>
            </a:r>
            <a:endParaRPr lang="en-US" sz="3800" dirty="0">
              <a:latin typeface="Tw Cen MT" panose="020B06020201040206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401986" y="5426759"/>
            <a:ext cx="423367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hlinkClick r:id="rId3" action="ppaction://hlinksldjump"/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9" t="1016"/>
          <a:stretch/>
        </p:blipFill>
        <p:spPr>
          <a:xfrm>
            <a:off x="5799288" y="9448196"/>
            <a:ext cx="18137085" cy="10385353"/>
          </a:xfrm>
          <a:prstGeom prst="rect">
            <a:avLst/>
          </a:prstGeom>
        </p:spPr>
      </p:pic>
      <p:pic>
        <p:nvPicPr>
          <p:cNvPr id="7" name="Picture 6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9377" y="9448195"/>
            <a:ext cx="8728928" cy="1038535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5378084" y="7103035"/>
            <a:ext cx="10791514" cy="1701691"/>
          </a:xfrm>
          <a:prstGeom prst="rect">
            <a:avLst/>
          </a:prstGeom>
          <a:noFill/>
          <a:ln>
            <a:noFill/>
          </a:ln>
        </p:spPr>
        <p:txBody>
          <a:bodyPr wrap="square" lIns="374593" tIns="187297" rIns="374593" bIns="187297">
            <a:spAutoFit/>
          </a:bodyPr>
          <a:lstStyle/>
          <a:p>
            <a:pPr algn="ctr" eaLnBrk="0" hangingPunct="0"/>
            <a:r>
              <a:rPr lang="en-US" sz="4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Correlation scatterplots and distributions for </a:t>
            </a:r>
            <a:r>
              <a:rPr lang="en-US" sz="43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5 primary variables</a:t>
            </a:r>
            <a:endParaRPr lang="en-US" sz="4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76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142468" y="5451473"/>
            <a:ext cx="14653056" cy="1143000"/>
          </a:xfrm>
          <a:prstGeom prst="rect">
            <a:avLst/>
          </a:prstGeom>
          <a:solidFill>
            <a:srgbClr val="008BF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00" dirty="0" smtClean="0">
                <a:solidFill>
                  <a:schemeClr val="l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Discussion and Future Research</a:t>
            </a:r>
            <a:endParaRPr lang="en-US" sz="6600" dirty="0">
              <a:solidFill>
                <a:schemeClr val="lt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0302333" y="5451473"/>
            <a:ext cx="16689302" cy="1143000"/>
          </a:xfrm>
          <a:prstGeom prst="rect">
            <a:avLst/>
          </a:prstGeom>
          <a:solidFill>
            <a:srgbClr val="008BF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Resources</a:t>
            </a:r>
            <a:endParaRPr lang="en-US" sz="6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78" name="TextBox 11"/>
          <p:cNvSpPr txBox="1">
            <a:spLocks noChangeArrowheads="1"/>
          </p:cNvSpPr>
          <p:nvPr/>
        </p:nvSpPr>
        <p:spPr bwMode="auto">
          <a:xfrm>
            <a:off x="5142468" y="6634306"/>
            <a:ext cx="14653056" cy="914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74593" tIns="187297" rIns="374593" bIns="187297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marL="0" indent="0"/>
            <a:r>
              <a:rPr lang="en-US" sz="43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developing this program, I’d like to continue implementing new image analysis techniques in future research.</a:t>
            </a:r>
          </a:p>
          <a:p>
            <a:pPr marL="0" indent="0"/>
            <a:endParaRPr lang="en-US" sz="43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r>
              <a:rPr lang="en-US" sz="43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Future goals:</a:t>
            </a:r>
          </a:p>
          <a:p>
            <a:pPr marL="0" indent="0"/>
            <a:endParaRPr lang="en-US" sz="13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Improve algorithms (specifically, extract more variables from the border irregularity analysis)</a:t>
            </a:r>
          </a:p>
          <a:p>
            <a:pPr marL="0" indent="0"/>
            <a:endParaRPr lang="en-US" sz="13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 more JMP image analysis techniques</a:t>
            </a:r>
          </a:p>
          <a:p>
            <a:pPr marL="0" indent="0"/>
            <a:endParaRPr lang="en-US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Support more features (batch processing analysis, etc.)</a:t>
            </a:r>
          </a:p>
          <a:p>
            <a:pPr marL="0" indent="0"/>
            <a:endParaRPr lang="en-US" sz="1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Experiment with other image analysis applications, such as character recognition and manufacturing defect identification</a:t>
            </a:r>
          </a:p>
        </p:txBody>
      </p:sp>
      <p:sp>
        <p:nvSpPr>
          <p:cNvPr id="33" name="TextBox 11"/>
          <p:cNvSpPr txBox="1">
            <a:spLocks noChangeArrowheads="1"/>
          </p:cNvSpPr>
          <p:nvPr/>
        </p:nvSpPr>
        <p:spPr bwMode="auto">
          <a:xfrm>
            <a:off x="20302333" y="6594473"/>
            <a:ext cx="16689303" cy="9611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74593" tIns="187297" rIns="374593" bIns="187297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Julia Gong’s JMP Blog and JMP User Community Profile: </a:t>
            </a:r>
            <a:r>
              <a:rPr lang="en-US" sz="4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http://blogs.sas.com/content/jmp/author/juliagong</a:t>
            </a:r>
            <a:r>
              <a:rPr lang="en-US" sz="4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/</a:t>
            </a:r>
            <a:endParaRPr lang="en-US" sz="4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579438" indent="0"/>
            <a:r>
              <a:rPr lang="en-US" sz="4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5"/>
              </a:rPr>
              <a:t>https://community.jmp.com/people/juliagong</a:t>
            </a:r>
            <a:endParaRPr lang="en-US" sz="4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endParaRPr lang="en-US" sz="2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 samples (</a:t>
            </a:r>
            <a:r>
              <a:rPr lang="en-US" sz="4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6"/>
              </a:rPr>
              <a:t>from Wikipedia</a:t>
            </a:r>
            <a:r>
              <a:rPr lang="en-US" sz="4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0" indent="0"/>
            <a:endParaRPr lang="en-US" sz="2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7"/>
              </a:rPr>
              <a:t>Border irregularity algorithm in </a:t>
            </a:r>
            <a:r>
              <a:rPr lang="en-US" sz="40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7"/>
              </a:rPr>
              <a:t>MatLab</a:t>
            </a:r>
            <a:r>
              <a:rPr lang="en-US" sz="4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by Tim Kam Lee</a:t>
            </a:r>
          </a:p>
          <a:p>
            <a:pPr marL="0" indent="0"/>
            <a:endParaRPr lang="en-US" sz="2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8"/>
              </a:rPr>
              <a:t>Feature extraction in </a:t>
            </a:r>
            <a:r>
              <a:rPr lang="en-US" sz="40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8"/>
              </a:rPr>
              <a:t>MatLab</a:t>
            </a:r>
            <a:r>
              <a:rPr lang="en-US" sz="4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by </a:t>
            </a:r>
            <a:r>
              <a:rPr lang="en-US" sz="40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Amran</a:t>
            </a:r>
            <a:r>
              <a:rPr lang="en-US" sz="4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0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Hossen</a:t>
            </a:r>
            <a:r>
              <a:rPr lang="en-US" sz="4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0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Bhuiyan</a:t>
            </a:r>
            <a:r>
              <a:rPr lang="en-US" sz="4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et. </a:t>
            </a:r>
            <a:r>
              <a:rPr lang="en-US" sz="4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4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l.</a:t>
            </a:r>
          </a:p>
          <a:p>
            <a:pPr marL="0" indent="0"/>
            <a:endParaRPr lang="en-US" sz="2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9"/>
              </a:rPr>
              <a:t>Feature extraction in </a:t>
            </a:r>
            <a:r>
              <a:rPr lang="en-US" sz="40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9"/>
              </a:rPr>
              <a:t>dermoscopy</a:t>
            </a:r>
            <a:r>
              <a:rPr lang="en-US" sz="4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9"/>
              </a:rPr>
              <a:t> images</a:t>
            </a:r>
            <a:r>
              <a:rPr lang="en-US" sz="4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by </a:t>
            </a:r>
            <a:r>
              <a:rPr lang="en-US" sz="40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Nabin</a:t>
            </a:r>
            <a:r>
              <a:rPr lang="en-US" sz="4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K. Mishra and M. </a:t>
            </a:r>
            <a:r>
              <a:rPr lang="en-US" sz="40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Emre</a:t>
            </a:r>
            <a:r>
              <a:rPr lang="en-US" sz="4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0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Celebi</a:t>
            </a:r>
            <a:endParaRPr lang="en-US" sz="4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endParaRPr lang="en-US" sz="2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10"/>
              </a:rPr>
              <a:t>Image segmentation in mobile devices</a:t>
            </a:r>
            <a:r>
              <a:rPr lang="en-US" sz="4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by </a:t>
            </a:r>
            <a:r>
              <a:rPr lang="en-US" sz="40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Luís</a:t>
            </a:r>
            <a:r>
              <a:rPr lang="en-US" sz="4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Rosado and Maria </a:t>
            </a:r>
            <a:r>
              <a:rPr lang="en-US" sz="40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Jo</a:t>
            </a:r>
            <a:r>
              <a:rPr lang="en-US" sz="4000" dirty="0" err="1" smtClean="0">
                <a:solidFill>
                  <a:srgbClr val="545454"/>
                </a:solidFill>
                <a:latin typeface="arial" panose="020B0604020202020204" pitchFamily="34" charset="0"/>
              </a:rPr>
              <a:t>ã</a:t>
            </a:r>
            <a:r>
              <a:rPr lang="en-US" sz="40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M. </a:t>
            </a:r>
            <a:r>
              <a:rPr lang="en-US" sz="40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Vasconcelos</a:t>
            </a:r>
            <a:endParaRPr lang="en-US" sz="4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endParaRPr 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 used in PowerPoint (</a:t>
            </a:r>
            <a:r>
              <a:rPr lang="en-US" sz="4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11"/>
              </a:rPr>
              <a:t>fingerprint analysis</a:t>
            </a:r>
            <a:r>
              <a:rPr lang="en-US" sz="4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4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12"/>
              </a:rPr>
              <a:t>semiconductor</a:t>
            </a:r>
            <a:r>
              <a:rPr lang="en-US" sz="4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4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13"/>
              </a:rPr>
              <a:t>iPhone</a:t>
            </a:r>
            <a:r>
              <a:rPr lang="en-US" sz="4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4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1987" y="3961813"/>
            <a:ext cx="4233672" cy="16515203"/>
          </a:xfrm>
          <a:prstGeom prst="rect">
            <a:avLst/>
          </a:prstGeom>
          <a:solidFill>
            <a:srgbClr val="F36D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rIns="182880" rtlCol="0" anchor="t"/>
          <a:lstStyle/>
          <a:p>
            <a:r>
              <a:rPr lang="en-US" sz="8000" dirty="0" smtClean="0">
                <a:latin typeface="Tw Cen MT" panose="020B06020201040206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Contents</a:t>
            </a:r>
            <a:endParaRPr lang="en-US" sz="6600" dirty="0" smtClean="0">
              <a:latin typeface="Tw Cen MT" panose="020B06020201040206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700" dirty="0" smtClean="0">
              <a:latin typeface="Avenir Next LT W04 Demi" panose="020B0703020202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66688">
              <a:lnSpc>
                <a:spcPct val="150000"/>
              </a:lnSpc>
            </a:pPr>
            <a:r>
              <a:rPr lang="en-US" sz="6000" dirty="0" smtClean="0">
                <a:solidFill>
                  <a:schemeClr val="bg1"/>
                </a:solidFill>
                <a:latin typeface="Tw Cen MT" panose="020B06020201040206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Overview</a:t>
            </a:r>
          </a:p>
          <a:p>
            <a:pPr marL="166688">
              <a:lnSpc>
                <a:spcPct val="150000"/>
              </a:lnSpc>
            </a:pPr>
            <a:r>
              <a:rPr lang="en-US" sz="6000" dirty="0" smtClean="0">
                <a:solidFill>
                  <a:schemeClr val="bg1"/>
                </a:solidFill>
                <a:latin typeface="Tw Cen MT" panose="020B06020201040206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Methods</a:t>
            </a:r>
          </a:p>
          <a:p>
            <a:pPr marL="166688">
              <a:lnSpc>
                <a:spcPct val="150000"/>
              </a:lnSpc>
            </a:pPr>
            <a:r>
              <a:rPr lang="en-US" sz="6000" dirty="0" smtClean="0">
                <a:solidFill>
                  <a:schemeClr val="bg1"/>
                </a:solidFill>
                <a:latin typeface="Tw Cen MT" panose="020B06020201040206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Results</a:t>
            </a:r>
          </a:p>
          <a:p>
            <a:pPr marL="166688">
              <a:lnSpc>
                <a:spcPct val="150000"/>
              </a:lnSpc>
            </a:pPr>
            <a:r>
              <a:rPr lang="en-US" sz="6000" b="1" dirty="0" smtClean="0">
                <a:solidFill>
                  <a:srgbClr val="FFFF00"/>
                </a:solidFill>
                <a:latin typeface="Tw Cen MT" panose="020B06020201040206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Discussion</a:t>
            </a:r>
            <a:endParaRPr lang="en-US" sz="6600" b="1" dirty="0">
              <a:solidFill>
                <a:srgbClr val="FFFF00"/>
              </a:solidFill>
              <a:latin typeface="Tw Cen MT" panose="020B06020201040206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ctangle 28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2722401" y="16760617"/>
            <a:ext cx="16689303" cy="1143000"/>
          </a:xfrm>
          <a:prstGeom prst="rect">
            <a:avLst/>
          </a:prstGeom>
          <a:solidFill>
            <a:srgbClr val="008BF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Acknowledgement</a:t>
            </a:r>
            <a:endParaRPr lang="en-US" sz="6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Action Button: Custom 22">
            <a:hlinkClick r:id="" action="ppaction://hlinkshowjump?jump=firstslide" highlightClick="1"/>
          </p:cNvPr>
          <p:cNvSpPr/>
          <p:nvPr/>
        </p:nvSpPr>
        <p:spPr>
          <a:xfrm>
            <a:off x="401986" y="19196856"/>
            <a:ext cx="1280160" cy="1280160"/>
          </a:xfrm>
          <a:prstGeom prst="actionButtonBlank">
            <a:avLst/>
          </a:prstGeom>
          <a:solidFill>
            <a:srgbClr val="017D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smtClean="0">
                <a:latin typeface="Tw Cen MT" panose="020B06020201040206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Home</a:t>
            </a:r>
            <a:endParaRPr lang="en-US" sz="3800" dirty="0">
              <a:latin typeface="Tw Cen MT" panose="020B06020201040206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11"/>
          <p:cNvSpPr txBox="1">
            <a:spLocks noChangeArrowheads="1"/>
          </p:cNvSpPr>
          <p:nvPr/>
        </p:nvSpPr>
        <p:spPr bwMode="auto">
          <a:xfrm>
            <a:off x="12722401" y="17913932"/>
            <a:ext cx="16689303" cy="2363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74593" tIns="187297" rIns="374593" bIns="187297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marL="0" indent="0"/>
            <a:r>
              <a:rPr lang="en-US" sz="43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I’d like to thank John Ponte and Dan Valente for their mentorship and guidance, and Diana Levey and the JMP marketing team for their support and encouragement.</a:t>
            </a:r>
            <a:endParaRPr lang="en-US" sz="4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01986" y="5426759"/>
            <a:ext cx="423367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65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3470</TotalTime>
  <Words>1856</Words>
  <Application>Microsoft Office PowerPoint</Application>
  <PresentationFormat>Custom</PresentationFormat>
  <Paragraphs>335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Avenir Next LT W04 Demi</vt:lpstr>
      <vt:lpstr>MS PGothic</vt:lpstr>
      <vt:lpstr>MS PGothic</vt:lpstr>
      <vt:lpstr>SimSun</vt:lpstr>
      <vt:lpstr>arial</vt:lpstr>
      <vt:lpstr>arial</vt:lpstr>
      <vt:lpstr>Calibri</vt:lpstr>
      <vt:lpstr>Consolas</vt:lpstr>
      <vt:lpstr>Segoe UI</vt:lpstr>
      <vt:lpstr>Segoe UI Light</vt:lpstr>
      <vt:lpstr>Segoe UI Semibold</vt:lpstr>
      <vt:lpstr>Symbol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ePosterBoards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Phillippe</dc:creator>
  <cp:lastModifiedBy>Julia Gong</cp:lastModifiedBy>
  <cp:revision>259</cp:revision>
  <cp:lastPrinted>2016-08-05T15:34:07Z</cp:lastPrinted>
  <dcterms:created xsi:type="dcterms:W3CDTF">2013-03-04T18:11:28Z</dcterms:created>
  <dcterms:modified xsi:type="dcterms:W3CDTF">2016-08-08T14:33:56Z</dcterms:modified>
</cp:coreProperties>
</file>