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5"/>
  </p:notesMasterIdLst>
  <p:sldIdLst>
    <p:sldId id="256" r:id="rId2"/>
    <p:sldId id="294" r:id="rId3"/>
    <p:sldId id="295" r:id="rId4"/>
    <p:sldId id="296" r:id="rId5"/>
    <p:sldId id="300" r:id="rId6"/>
    <p:sldId id="301" r:id="rId7"/>
    <p:sldId id="297" r:id="rId8"/>
    <p:sldId id="298" r:id="rId9"/>
    <p:sldId id="299" r:id="rId10"/>
    <p:sldId id="257" r:id="rId11"/>
    <p:sldId id="259"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60746" autoAdjust="0"/>
  </p:normalViewPr>
  <p:slideViewPr>
    <p:cSldViewPr>
      <p:cViewPr varScale="1">
        <p:scale>
          <a:sx n="70" d="100"/>
          <a:sy n="70" d="100"/>
        </p:scale>
        <p:origin x="2790"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983897-2791-4087-A360-0B3303E6C207}" type="datetimeFigureOut">
              <a:rPr lang="en-US" smtClean="0"/>
              <a:pPr/>
              <a:t>9/12/2014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2ACAB1-1D5C-4B18-B2B5-13F1C2F48474}" type="slidenum">
              <a:rPr lang="en-US" smtClean="0"/>
              <a:pPr/>
              <a:t>‹#›</a:t>
            </a:fld>
            <a:endParaRPr lang="en-US"/>
          </a:p>
        </p:txBody>
      </p:sp>
    </p:spTree>
    <p:extLst>
      <p:ext uri="{BB962C8B-B14F-4D97-AF65-F5344CB8AC3E}">
        <p14:creationId xmlns:p14="http://schemas.microsoft.com/office/powerpoint/2010/main" val="150018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is normal to add a semicolon at the end of each executable statement. Most people think this is a good programming practice, and most often you will see this in JavaScript examples on the web.</a:t>
            </a:r>
          </a:p>
          <a:p>
            <a:r>
              <a:rPr lang="en-US" dirty="0" smtClean="0"/>
              <a:t>The semicolon is optional (according to the JavaScript standard), and the browser is supposed to interpret the end of the line as the end of the statement. Because of this you will often see examples without the semicolon at the end.</a:t>
            </a:r>
          </a:p>
          <a:p>
            <a:r>
              <a:rPr lang="en-US" b="1" dirty="0" smtClean="0"/>
              <a:t>Note:</a:t>
            </a:r>
            <a:r>
              <a:rPr lang="en-US" dirty="0" smtClean="0"/>
              <a:t> Using semicolons makes it possible to write multiple statements on one line. </a:t>
            </a:r>
          </a:p>
          <a:p>
            <a:endParaRPr lang="en-US" dirty="0"/>
          </a:p>
        </p:txBody>
      </p:sp>
      <p:sp>
        <p:nvSpPr>
          <p:cNvPr id="4" name="Slide Number Placeholder 3"/>
          <p:cNvSpPr>
            <a:spLocks noGrp="1"/>
          </p:cNvSpPr>
          <p:nvPr>
            <p:ph type="sldNum" sz="quarter" idx="10"/>
          </p:nvPr>
        </p:nvSpPr>
        <p:spPr/>
        <p:txBody>
          <a:bodyPr/>
          <a:lstStyle/>
          <a:p>
            <a:fld id="{742ACAB1-1D5C-4B18-B2B5-13F1C2F48474}" type="slidenum">
              <a:rPr lang="en-US" smtClean="0"/>
              <a:pPr/>
              <a:t>13</a:t>
            </a:fld>
            <a:endParaRPr lang="en-US"/>
          </a:p>
        </p:txBody>
      </p:sp>
    </p:spTree>
    <p:extLst>
      <p:ext uri="{BB962C8B-B14F-4D97-AF65-F5344CB8AC3E}">
        <p14:creationId xmlns:p14="http://schemas.microsoft.com/office/powerpoint/2010/main" val="1771382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how it works: First we have a single expression </a:t>
            </a:r>
            <a:r>
              <a:rPr lang="en-US" i="1" dirty="0" smtClean="0"/>
              <a:t>n</a:t>
            </a:r>
            <a:r>
              <a:rPr lang="en-US" dirty="0" smtClean="0"/>
              <a:t> (most often a variable), that is evaluated once. The value of the expression is then compared with the values for each case in the structure. If there is a match, the block of code associated with that case is executed. Use </a:t>
            </a:r>
            <a:r>
              <a:rPr lang="en-US" b="1" dirty="0" smtClean="0"/>
              <a:t>break</a:t>
            </a:r>
            <a:r>
              <a:rPr lang="en-US" dirty="0" smtClean="0"/>
              <a:t> to prevent the code from running into the next case automatically.</a:t>
            </a:r>
            <a:endParaRPr lang="en-US" dirty="0"/>
          </a:p>
        </p:txBody>
      </p:sp>
      <p:sp>
        <p:nvSpPr>
          <p:cNvPr id="4" name="Slide Number Placeholder 3"/>
          <p:cNvSpPr>
            <a:spLocks noGrp="1"/>
          </p:cNvSpPr>
          <p:nvPr>
            <p:ph type="sldNum" sz="quarter" idx="10"/>
          </p:nvPr>
        </p:nvSpPr>
        <p:spPr/>
        <p:txBody>
          <a:bodyPr/>
          <a:lstStyle/>
          <a:p>
            <a:fld id="{742ACAB1-1D5C-4B18-B2B5-13F1C2F48474}" type="slidenum">
              <a:rPr lang="en-US" smtClean="0"/>
              <a:pPr/>
              <a:t>35</a:t>
            </a:fld>
            <a:endParaRPr lang="en-US"/>
          </a:p>
        </p:txBody>
      </p:sp>
    </p:spTree>
    <p:extLst>
      <p:ext uri="{BB962C8B-B14F-4D97-AF65-F5344CB8AC3E}">
        <p14:creationId xmlns:p14="http://schemas.microsoft.com/office/powerpoint/2010/main" val="33118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PH"/>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B3194D20-878B-4B2E-A2E6-14F415E3E555}"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1463553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3194D20-878B-4B2E-A2E6-14F415E3E555}"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1214224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3194D20-878B-4B2E-A2E6-14F415E3E555}"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229322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B3194D20-878B-4B2E-A2E6-14F415E3E555}"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2011376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PH"/>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194D20-878B-4B2E-A2E6-14F415E3E555}" type="datetimeFigureOut">
              <a:rPr lang="en-US" smtClean="0"/>
              <a:pPr/>
              <a:t>9/12/2014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476264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B3194D20-878B-4B2E-A2E6-14F415E3E555}" type="datetimeFigureOut">
              <a:rPr lang="en-US" smtClean="0"/>
              <a:pPr/>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85564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B3194D20-878B-4B2E-A2E6-14F415E3E555}" type="datetimeFigureOut">
              <a:rPr lang="en-US" smtClean="0"/>
              <a:pPr/>
              <a:t>9/12/2014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4251854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B3194D20-878B-4B2E-A2E6-14F415E3E555}" type="datetimeFigureOut">
              <a:rPr lang="en-US" smtClean="0"/>
              <a:pPr/>
              <a:t>9/12/2014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2046189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194D20-878B-4B2E-A2E6-14F415E3E555}" type="datetimeFigureOut">
              <a:rPr lang="en-US" smtClean="0"/>
              <a:pPr/>
              <a:t>9/12/2014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3079527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PH"/>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94D20-878B-4B2E-A2E6-14F415E3E555}" type="datetimeFigureOut">
              <a:rPr lang="en-US" smtClean="0"/>
              <a:pPr/>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164543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PH"/>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PH"/>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194D20-878B-4B2E-A2E6-14F415E3E555}" type="datetimeFigureOut">
              <a:rPr lang="en-US" smtClean="0"/>
              <a:pPr/>
              <a:t>9/12/2014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10EC3-C9BB-472B-8C15-969F952611E5}" type="slidenum">
              <a:rPr lang="en-US" smtClean="0"/>
              <a:pPr/>
              <a:t>‹#›</a:t>
            </a:fld>
            <a:endParaRPr lang="en-US"/>
          </a:p>
        </p:txBody>
      </p:sp>
    </p:spTree>
    <p:extLst>
      <p:ext uri="{BB962C8B-B14F-4D97-AF65-F5344CB8AC3E}">
        <p14:creationId xmlns:p14="http://schemas.microsoft.com/office/powerpoint/2010/main" val="1695067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3194D20-878B-4B2E-A2E6-14F415E3E555}" type="datetimeFigureOut">
              <a:rPr lang="en-US" smtClean="0"/>
              <a:pPr/>
              <a:t>9/12/2014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610EC3-C9BB-472B-8C15-969F952611E5}" type="slidenum">
              <a:rPr lang="en-US" smtClean="0"/>
              <a:pPr/>
              <a:t>‹#›</a:t>
            </a:fld>
            <a:endParaRPr lang="en-US"/>
          </a:p>
        </p:txBody>
      </p:sp>
    </p:spTree>
    <p:extLst>
      <p:ext uri="{BB962C8B-B14F-4D97-AF65-F5344CB8AC3E}">
        <p14:creationId xmlns:p14="http://schemas.microsoft.com/office/powerpoint/2010/main" val="39224505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JAVASCRIPT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1">
                    <a:lumMod val="75000"/>
                    <a:lumOff val="25000"/>
                  </a:schemeClr>
                </a:solidFill>
              </a:rPr>
              <a:t>Basic JavaScript Examples</a:t>
            </a:r>
            <a:endParaRPr lang="en-US" dirty="0">
              <a:solidFill>
                <a:schemeClr val="tx1">
                  <a:lumMod val="75000"/>
                  <a:lumOff val="25000"/>
                </a:schemeClr>
              </a:solidFill>
            </a:endParaRPr>
          </a:p>
        </p:txBody>
      </p:sp>
      <p:sp>
        <p:nvSpPr>
          <p:cNvPr id="3" name="Content Placeholder 2"/>
          <p:cNvSpPr>
            <a:spLocks noGrp="1"/>
          </p:cNvSpPr>
          <p:nvPr>
            <p:ph idx="1"/>
          </p:nvPr>
        </p:nvSpPr>
        <p:spPr>
          <a:xfrm>
            <a:off x="1066800" y="2057400"/>
            <a:ext cx="7467600" cy="4099560"/>
          </a:xfrm>
        </p:spPr>
        <p:txBody>
          <a:bodyPr>
            <a:normAutofit lnSpcReduction="10000"/>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&lt;h1&gt;My First Web Page&lt;/h1&gt;</a:t>
            </a:r>
          </a:p>
          <a:p>
            <a:pPr>
              <a:buNone/>
            </a:pPr>
            <a:endParaRPr lang="en-US" dirty="0" smtClean="0"/>
          </a:p>
          <a:p>
            <a:pPr>
              <a:buNone/>
            </a:pPr>
            <a:r>
              <a:rPr lang="en-US" dirty="0" smtClean="0"/>
              <a:t>&lt;script type="text/</a:t>
            </a:r>
            <a:r>
              <a:rPr lang="en-US" dirty="0" err="1" smtClean="0"/>
              <a:t>javascript</a:t>
            </a:r>
            <a:r>
              <a:rPr lang="en-US" dirty="0" smtClean="0"/>
              <a:t>"&gt;</a:t>
            </a:r>
          </a:p>
          <a:p>
            <a:pPr>
              <a:buNone/>
            </a:pPr>
            <a:r>
              <a:rPr lang="en-US" dirty="0" smtClean="0"/>
              <a:t>document.write("&lt;p&gt;" + Date() + "&lt;/p&gt;");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 </a:t>
            </a:r>
          </a:p>
          <a:p>
            <a:pPr>
              <a:buNone/>
            </a:pPr>
            <a:endParaRPr lang="en-US" dirty="0" smtClean="0"/>
          </a:p>
          <a:p>
            <a:pPr>
              <a:buNone/>
            </a:pPr>
            <a:endParaRPr lang="en-US" dirty="0"/>
          </a:p>
        </p:txBody>
      </p:sp>
      <p:sp>
        <p:nvSpPr>
          <p:cNvPr id="4" name="Content Placeholder 2"/>
          <p:cNvSpPr txBox="1">
            <a:spLocks/>
          </p:cNvSpPr>
          <p:nvPr/>
        </p:nvSpPr>
        <p:spPr>
          <a:xfrm>
            <a:off x="457200" y="1219200"/>
            <a:ext cx="8229600" cy="457200"/>
          </a:xfrm>
          <a:prstGeom prst="rect">
            <a:avLst/>
          </a:prstGeom>
          <a:solidFill>
            <a:srgbClr val="FFC000"/>
          </a:solidFill>
        </p:spPr>
        <p:txBody>
          <a:bodyPr vert="horz">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US" sz="2600" dirty="0" smtClean="0"/>
              <a:t>1. Internal Javascript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295400"/>
            <a:ext cx="7772400" cy="4632960"/>
          </a:xfrm>
        </p:spPr>
        <p:txBody>
          <a:bodyPr>
            <a:normAutofit fontScale="92500" lnSpcReduction="20000"/>
          </a:bodyPr>
          <a:lstStyle/>
          <a:p>
            <a:pPr>
              <a:buNone/>
            </a:pPr>
            <a:r>
              <a:rPr lang="en-US" dirty="0" smtClean="0"/>
              <a:t>&lt;html&gt;</a:t>
            </a:r>
          </a:p>
          <a:p>
            <a:pPr>
              <a:buNone/>
            </a:pPr>
            <a:r>
              <a:rPr lang="en-US" dirty="0" smtClean="0"/>
              <a:t>&lt;head&gt;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&lt;script type="text/</a:t>
            </a:r>
            <a:r>
              <a:rPr lang="en-US" dirty="0" err="1" smtClean="0"/>
              <a:t>javascript</a:t>
            </a:r>
            <a:r>
              <a:rPr lang="en-US" dirty="0" smtClean="0"/>
              <a:t>"  </a:t>
            </a:r>
            <a:r>
              <a:rPr lang="en-US" dirty="0" err="1" smtClean="0"/>
              <a:t>src</a:t>
            </a:r>
            <a:r>
              <a:rPr lang="en-US" dirty="0" smtClean="0"/>
              <a:t>="xxx.js"&gt;</a:t>
            </a:r>
          </a:p>
          <a:p>
            <a:pPr>
              <a:buNone/>
            </a:pPr>
            <a:r>
              <a:rPr lang="en-US" dirty="0" smtClean="0"/>
              <a:t>&lt;/script&gt;</a:t>
            </a:r>
          </a:p>
          <a:p>
            <a:pPr>
              <a:buNone/>
            </a:pPr>
            <a:endParaRPr lang="en-US" dirty="0" smtClean="0"/>
          </a:p>
          <a:p>
            <a:pPr>
              <a:buNone/>
            </a:pPr>
            <a:r>
              <a:rPr lang="en-US" dirty="0" smtClean="0"/>
              <a:t>&lt;p&gt;</a:t>
            </a:r>
          </a:p>
          <a:p>
            <a:pPr>
              <a:buNone/>
            </a:pPr>
            <a:r>
              <a:rPr lang="en-US" dirty="0" smtClean="0"/>
              <a:t>The actual script is in an external script file called "xxx.js".</a:t>
            </a:r>
          </a:p>
          <a:p>
            <a:pPr>
              <a:buNone/>
            </a:pPr>
            <a:r>
              <a:rPr lang="en-US" dirty="0" smtClean="0"/>
              <a:t>&lt;/p&gt;</a:t>
            </a:r>
          </a:p>
          <a:p>
            <a:pPr>
              <a:buNone/>
            </a:pPr>
            <a:endParaRPr lang="en-US" dirty="0" smtClean="0"/>
          </a:p>
          <a:p>
            <a:pPr>
              <a:buNone/>
            </a:pPr>
            <a:r>
              <a:rPr lang="en-US" dirty="0" smtClean="0"/>
              <a:t>&lt;/body&gt;</a:t>
            </a:r>
          </a:p>
          <a:p>
            <a:pPr>
              <a:buNone/>
            </a:pPr>
            <a:r>
              <a:rPr lang="en-US" dirty="0" smtClean="0"/>
              <a:t>&lt;/html&gt;</a:t>
            </a:r>
          </a:p>
          <a:p>
            <a:pPr>
              <a:buNone/>
            </a:pPr>
            <a:endParaRPr lang="en-US" dirty="0" smtClean="0"/>
          </a:p>
          <a:p>
            <a:pPr>
              <a:buNone/>
            </a:pPr>
            <a:endParaRPr lang="en-US" dirty="0" smtClean="0"/>
          </a:p>
          <a:p>
            <a:pPr>
              <a:buNone/>
            </a:pPr>
            <a:endParaRPr lang="en-US" dirty="0"/>
          </a:p>
        </p:txBody>
      </p:sp>
      <p:sp>
        <p:nvSpPr>
          <p:cNvPr id="4" name="Content Placeholder 2"/>
          <p:cNvSpPr txBox="1">
            <a:spLocks/>
          </p:cNvSpPr>
          <p:nvPr/>
        </p:nvSpPr>
        <p:spPr>
          <a:xfrm>
            <a:off x="457200" y="609600"/>
            <a:ext cx="8229600" cy="457200"/>
          </a:xfrm>
          <a:prstGeom prst="rect">
            <a:avLst/>
          </a:prstGeom>
          <a:solidFill>
            <a:srgbClr val="FFC000"/>
          </a:solidFill>
        </p:spPr>
        <p:txBody>
          <a:bodyPr vert="horz">
            <a:normAutofit fontScale="92500" lnSpcReduction="10000"/>
          </a:bodyPr>
          <a:lstStyle/>
          <a:p>
            <a:pPr marL="274320" lvl="0" indent="-274320">
              <a:spcBef>
                <a:spcPts val="600"/>
              </a:spcBef>
              <a:buClr>
                <a:schemeClr val="accent1"/>
              </a:buClr>
              <a:buSzPct val="76000"/>
            </a:pPr>
            <a:r>
              <a:rPr lang="en-US" sz="2800" dirty="0" smtClean="0">
                <a:solidFill>
                  <a:srgbClr val="002060"/>
                </a:solidFill>
              </a:rPr>
              <a:t>2. An External JavaScript</a:t>
            </a:r>
            <a:endParaRPr kumimoji="0" lang="en-US" sz="2600" b="0" i="0"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r>
              <a:rPr lang="en-US" b="1" dirty="0" smtClean="0"/>
              <a:t>JavaScript Statements, Comments and Blocks</a:t>
            </a:r>
            <a:endParaRPr lang="en-US" b="1" dirty="0"/>
          </a:p>
        </p:txBody>
      </p:sp>
      <p:sp>
        <p:nvSpPr>
          <p:cNvPr id="3" name="Content Placeholder 2"/>
          <p:cNvSpPr>
            <a:spLocks noGrp="1"/>
          </p:cNvSpPr>
          <p:nvPr>
            <p:ph idx="1"/>
          </p:nvPr>
        </p:nvSpPr>
        <p:spPr>
          <a:xfrm>
            <a:off x="990600" y="2057400"/>
            <a:ext cx="7543800" cy="4099560"/>
          </a:xfrm>
        </p:spPr>
        <p:txBody>
          <a:bodyPr>
            <a:normAutofit/>
          </a:bodyPr>
          <a:lstStyle/>
          <a:p>
            <a:pPr>
              <a:buNone/>
            </a:pPr>
            <a:r>
              <a:rPr lang="en-US" dirty="0" smtClean="0"/>
              <a:t>&lt;html&gt;</a:t>
            </a:r>
          </a:p>
          <a:p>
            <a:pPr>
              <a:buNone/>
            </a:pPr>
            <a:r>
              <a:rPr lang="en-US" dirty="0" smtClean="0"/>
              <a:t>&lt;body&gt;</a:t>
            </a:r>
          </a:p>
          <a:p>
            <a:pPr>
              <a:buNone/>
            </a:pPr>
            <a:endParaRPr lang="en-US" dirty="0" smtClean="0"/>
          </a:p>
          <a:p>
            <a:pPr>
              <a:buNone/>
            </a:pPr>
            <a:r>
              <a:rPr lang="en-US" dirty="0" smtClean="0"/>
              <a:t>&lt;h1&gt;My First Web Page&lt;/h1&gt;</a:t>
            </a:r>
          </a:p>
          <a:p>
            <a:pPr>
              <a:buNone/>
            </a:pPr>
            <a:r>
              <a:rPr lang="en-US" dirty="0" smtClean="0"/>
              <a:t>&lt;a </a:t>
            </a:r>
            <a:r>
              <a:rPr lang="en-US" dirty="0" err="1" smtClean="0"/>
              <a:t>href</a:t>
            </a:r>
            <a:r>
              <a:rPr lang="en-US" dirty="0" smtClean="0"/>
              <a:t>=“</a:t>
            </a:r>
            <a:r>
              <a:rPr lang="en-US" dirty="0" err="1" smtClean="0"/>
              <a:t>javascript:history.back</a:t>
            </a:r>
            <a:r>
              <a:rPr lang="en-US" dirty="0" smtClean="0"/>
              <a:t>()”&gt;Previous Page &lt;/a&gt;</a:t>
            </a:r>
          </a:p>
          <a:p>
            <a:pPr>
              <a:buNone/>
            </a:pPr>
            <a:r>
              <a:rPr lang="en-US" dirty="0" smtClean="0"/>
              <a:t>&lt;/body&gt;</a:t>
            </a:r>
          </a:p>
          <a:p>
            <a:pPr>
              <a:buNone/>
            </a:pPr>
            <a:r>
              <a:rPr lang="en-US" dirty="0" smtClean="0"/>
              <a:t>&lt;/html&gt; </a:t>
            </a:r>
          </a:p>
          <a:p>
            <a:pPr>
              <a:buNone/>
            </a:pPr>
            <a:endParaRPr lang="en-US" dirty="0" smtClean="0"/>
          </a:p>
          <a:p>
            <a:pPr>
              <a:buNone/>
            </a:pPr>
            <a:endParaRPr lang="en-US" dirty="0"/>
          </a:p>
        </p:txBody>
      </p:sp>
      <p:sp>
        <p:nvSpPr>
          <p:cNvPr id="4" name="Content Placeholder 2"/>
          <p:cNvSpPr txBox="1">
            <a:spLocks/>
          </p:cNvSpPr>
          <p:nvPr/>
        </p:nvSpPr>
        <p:spPr>
          <a:xfrm>
            <a:off x="381000" y="1295400"/>
            <a:ext cx="8229600" cy="457200"/>
          </a:xfrm>
          <a:prstGeom prst="rect">
            <a:avLst/>
          </a:prstGeom>
          <a:solidFill>
            <a:srgbClr val="FFC000"/>
          </a:solidFill>
        </p:spPr>
        <p:txBody>
          <a:bodyPr vert="horz">
            <a:normAutofit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US" sz="2600" dirty="0" smtClean="0"/>
              <a:t>3. Inline Javascript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accent3">
                    <a:lumMod val="75000"/>
                  </a:schemeClr>
                </a:solidFill>
              </a:rPr>
              <a:t>JavaScript Statements</a:t>
            </a:r>
            <a:endParaRPr lang="en-US" dirty="0">
              <a:solidFill>
                <a:schemeClr val="accent3">
                  <a:lumMod val="75000"/>
                </a:schemeClr>
              </a:solidFill>
            </a:endParaRPr>
          </a:p>
        </p:txBody>
      </p:sp>
      <p:sp>
        <p:nvSpPr>
          <p:cNvPr id="3" name="Content Placeholder 2"/>
          <p:cNvSpPr>
            <a:spLocks noGrp="1"/>
          </p:cNvSpPr>
          <p:nvPr>
            <p:ph idx="1"/>
          </p:nvPr>
        </p:nvSpPr>
        <p:spPr/>
        <p:txBody>
          <a:bodyPr/>
          <a:lstStyle/>
          <a:p>
            <a:r>
              <a:rPr lang="en-US" dirty="0" smtClean="0"/>
              <a:t>JavaScript is a sequence of statements to be executed by the browser.</a:t>
            </a:r>
          </a:p>
          <a:p>
            <a:r>
              <a:rPr lang="en-US" b="1" dirty="0" smtClean="0"/>
              <a:t>JavaScript is Case Sensitive</a:t>
            </a:r>
          </a:p>
          <a:p>
            <a:pPr>
              <a:buNone/>
            </a:pPr>
            <a:r>
              <a:rPr lang="en-US" dirty="0" smtClean="0"/>
              <a:t>   Unlike HTML, JavaScript is case sensitive -  therefore watch your capitalization closely when you write JavaScript statements, create or call variables, objects and functions.</a:t>
            </a:r>
          </a:p>
          <a:p>
            <a:r>
              <a:rPr lang="en-US" b="1" dirty="0" smtClean="0"/>
              <a:t>JavaScript Statements</a:t>
            </a:r>
          </a:p>
          <a:p>
            <a:pPr>
              <a:buNone/>
            </a:pPr>
            <a:r>
              <a:rPr lang="en-US" dirty="0" smtClean="0"/>
              <a:t>    A JavaScript statement is a command to a browser. The purpose of the command is to tell the browser what to do.</a:t>
            </a:r>
          </a:p>
          <a:p>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JavaScript Code</a:t>
            </a:r>
            <a:endParaRPr lang="en-US" dirty="0"/>
          </a:p>
        </p:txBody>
      </p:sp>
      <p:sp>
        <p:nvSpPr>
          <p:cNvPr id="3" name="Content Placeholder 2"/>
          <p:cNvSpPr>
            <a:spLocks noGrp="1"/>
          </p:cNvSpPr>
          <p:nvPr>
            <p:ph idx="1"/>
          </p:nvPr>
        </p:nvSpPr>
        <p:spPr>
          <a:xfrm>
            <a:off x="457200" y="1371600"/>
            <a:ext cx="8229600" cy="4785360"/>
          </a:xfrm>
        </p:spPr>
        <p:txBody>
          <a:bodyPr/>
          <a:lstStyle/>
          <a:p>
            <a:r>
              <a:rPr lang="en-US" dirty="0" smtClean="0"/>
              <a:t>JavaScript code (or just JavaScript) is a sequence of JavaScript statements.</a:t>
            </a:r>
          </a:p>
          <a:p>
            <a:r>
              <a:rPr lang="en-US" dirty="0" smtClean="0"/>
              <a:t>Each statement is executed by the browser in the sequence they are written.</a:t>
            </a:r>
          </a:p>
          <a:p>
            <a:pPr>
              <a:buNone/>
            </a:pPr>
            <a:endParaRPr lang="en-US" b="1" dirty="0" smtClean="0"/>
          </a:p>
          <a:p>
            <a:endParaRPr lang="en-US"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990600" y="3733800"/>
            <a:ext cx="7620000" cy="190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JavaScript Blocks</a:t>
            </a:r>
            <a:endParaRPr lang="en-US" dirty="0"/>
          </a:p>
        </p:txBody>
      </p:sp>
      <p:sp>
        <p:nvSpPr>
          <p:cNvPr id="3" name="Content Placeholder 2"/>
          <p:cNvSpPr>
            <a:spLocks noGrp="1"/>
          </p:cNvSpPr>
          <p:nvPr>
            <p:ph idx="1"/>
          </p:nvPr>
        </p:nvSpPr>
        <p:spPr/>
        <p:txBody>
          <a:bodyPr/>
          <a:lstStyle/>
          <a:p>
            <a:r>
              <a:rPr lang="en-US" dirty="0" smtClean="0"/>
              <a:t>JavaScript statements can be grouped together in blocks.</a:t>
            </a:r>
          </a:p>
          <a:p>
            <a:r>
              <a:rPr lang="en-US" dirty="0" smtClean="0"/>
              <a:t>Blocks start with a left curly bracket {, and ends with a right curly bracket }.</a:t>
            </a:r>
          </a:p>
          <a:p>
            <a:r>
              <a:rPr lang="en-US" dirty="0" smtClean="0"/>
              <a:t>The purpose of a block is to make the sequence of statements execute together. </a:t>
            </a:r>
            <a:endParaRPr lang="en-US" dirty="0"/>
          </a:p>
        </p:txBody>
      </p:sp>
      <p:pic>
        <p:nvPicPr>
          <p:cNvPr id="1026" name="Picture 2"/>
          <p:cNvPicPr>
            <a:picLocks noChangeAspect="1" noChangeArrowheads="1"/>
          </p:cNvPicPr>
          <p:nvPr/>
        </p:nvPicPr>
        <p:blipFill>
          <a:blip r:embed="rId2"/>
          <a:srcRect/>
          <a:stretch>
            <a:fillRect/>
          </a:stretch>
        </p:blipFill>
        <p:spPr bwMode="auto">
          <a:xfrm>
            <a:off x="1371600" y="4191000"/>
            <a:ext cx="6400800" cy="180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JavaScript Comments</a:t>
            </a:r>
            <a:endParaRPr lang="en-US" dirty="0"/>
          </a:p>
        </p:txBody>
      </p:sp>
      <p:sp>
        <p:nvSpPr>
          <p:cNvPr id="3" name="Content Placeholder 2"/>
          <p:cNvSpPr>
            <a:spLocks noGrp="1"/>
          </p:cNvSpPr>
          <p:nvPr>
            <p:ph idx="1"/>
          </p:nvPr>
        </p:nvSpPr>
        <p:spPr/>
        <p:txBody>
          <a:bodyPr/>
          <a:lstStyle/>
          <a:p>
            <a:r>
              <a:rPr lang="en-US" dirty="0" smtClean="0"/>
              <a:t>Comments can be added to explain the JavaScript, or to make the code more readable.</a:t>
            </a:r>
          </a:p>
          <a:p>
            <a:r>
              <a:rPr lang="en-US" dirty="0" smtClean="0"/>
              <a:t>Single line comments start with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762000" y="3200400"/>
            <a:ext cx="74676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JavaScript Multi-Line Comments</a:t>
            </a:r>
            <a:endParaRPr lang="en-US" dirty="0"/>
          </a:p>
        </p:txBody>
      </p:sp>
      <p:sp>
        <p:nvSpPr>
          <p:cNvPr id="3" name="Content Placeholder 2"/>
          <p:cNvSpPr>
            <a:spLocks noGrp="1"/>
          </p:cNvSpPr>
          <p:nvPr>
            <p:ph idx="1"/>
          </p:nvPr>
        </p:nvSpPr>
        <p:spPr>
          <a:xfrm>
            <a:off x="457200" y="1371600"/>
            <a:ext cx="8229600" cy="4785360"/>
          </a:xfrm>
        </p:spPr>
        <p:txBody>
          <a:bodyPr/>
          <a:lstStyle/>
          <a:p>
            <a:r>
              <a:rPr lang="en-US" dirty="0" smtClean="0"/>
              <a:t>Multi line comments start with /* and end with */.</a:t>
            </a:r>
            <a:endParaRPr lang="en-US" dirty="0"/>
          </a:p>
        </p:txBody>
      </p:sp>
      <p:pic>
        <p:nvPicPr>
          <p:cNvPr id="4098" name="Picture 2"/>
          <p:cNvPicPr>
            <a:picLocks noChangeAspect="1" noChangeArrowheads="1"/>
          </p:cNvPicPr>
          <p:nvPr/>
        </p:nvPicPr>
        <p:blipFill>
          <a:blip r:embed="rId2"/>
          <a:srcRect/>
          <a:stretch>
            <a:fillRect/>
          </a:stretch>
        </p:blipFill>
        <p:spPr bwMode="auto">
          <a:xfrm>
            <a:off x="762000" y="1981200"/>
            <a:ext cx="739140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0" name="Picture 4"/>
          <p:cNvPicPr>
            <a:picLocks noChangeAspect="1" noChangeArrowheads="1"/>
          </p:cNvPicPr>
          <p:nvPr/>
        </p:nvPicPr>
        <p:blipFill>
          <a:blip r:embed="rId2"/>
          <a:srcRect/>
          <a:stretch>
            <a:fillRect/>
          </a:stretch>
        </p:blipFill>
        <p:spPr bwMode="auto">
          <a:xfrm>
            <a:off x="1143000" y="4343400"/>
            <a:ext cx="6229350" cy="1704975"/>
          </a:xfrm>
          <a:prstGeom prst="rect">
            <a:avLst/>
          </a:prstGeom>
          <a:noFill/>
          <a:ln w="9525">
            <a:noFill/>
            <a:miter lim="800000"/>
            <a:headEnd/>
            <a:tailEnd/>
          </a:ln>
          <a:effectLst/>
        </p:spPr>
      </p:pic>
      <p:pic>
        <p:nvPicPr>
          <p:cNvPr id="19461" name="Picture 5"/>
          <p:cNvPicPr>
            <a:picLocks noChangeAspect="1" noChangeArrowheads="1"/>
          </p:cNvPicPr>
          <p:nvPr/>
        </p:nvPicPr>
        <p:blipFill>
          <a:blip r:embed="rId3"/>
          <a:srcRect/>
          <a:stretch>
            <a:fillRect/>
          </a:stretch>
        </p:blipFill>
        <p:spPr bwMode="auto">
          <a:xfrm>
            <a:off x="1295400" y="457200"/>
            <a:ext cx="5981700" cy="1514475"/>
          </a:xfrm>
          <a:prstGeom prst="rect">
            <a:avLst/>
          </a:prstGeom>
          <a:noFill/>
          <a:ln w="9525">
            <a:noFill/>
            <a:miter lim="800000"/>
            <a:headEnd/>
            <a:tailEnd/>
          </a:ln>
          <a:effectLst/>
        </p:spPr>
      </p:pic>
      <p:pic>
        <p:nvPicPr>
          <p:cNvPr id="19462" name="Picture 6"/>
          <p:cNvPicPr>
            <a:picLocks noChangeAspect="1" noChangeArrowheads="1"/>
          </p:cNvPicPr>
          <p:nvPr/>
        </p:nvPicPr>
        <p:blipFill>
          <a:blip r:embed="rId4"/>
          <a:srcRect/>
          <a:stretch>
            <a:fillRect/>
          </a:stretch>
        </p:blipFill>
        <p:spPr bwMode="auto">
          <a:xfrm>
            <a:off x="1219200" y="2133600"/>
            <a:ext cx="6067425"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Variables</a:t>
            </a:r>
            <a:endParaRPr lang="en-US" dirty="0"/>
          </a:p>
        </p:txBody>
      </p:sp>
      <p:sp>
        <p:nvSpPr>
          <p:cNvPr id="3" name="Content Placeholder 2"/>
          <p:cNvSpPr>
            <a:spLocks noGrp="1"/>
          </p:cNvSpPr>
          <p:nvPr>
            <p:ph idx="1"/>
          </p:nvPr>
        </p:nvSpPr>
        <p:spPr>
          <a:xfrm>
            <a:off x="457200" y="1447800"/>
            <a:ext cx="8229600" cy="4709160"/>
          </a:xfrm>
        </p:spPr>
        <p:txBody>
          <a:bodyPr/>
          <a:lstStyle/>
          <a:p>
            <a:r>
              <a:rPr lang="en-US" dirty="0" smtClean="0"/>
              <a:t>JavaScript variables are used to hold values or expressions.</a:t>
            </a:r>
          </a:p>
          <a:p>
            <a:r>
              <a:rPr lang="en-US" dirty="0" smtClean="0"/>
              <a:t>A variable can have a short name, like x, or a more descriptive name, like carname.</a:t>
            </a:r>
          </a:p>
          <a:p>
            <a:pPr>
              <a:buNone/>
            </a:pPr>
            <a:endParaRPr lang="en-US" dirty="0" smtClean="0"/>
          </a:p>
          <a:p>
            <a:pPr>
              <a:buNone/>
            </a:pPr>
            <a:r>
              <a:rPr lang="en-US" dirty="0" smtClean="0"/>
              <a:t>Rules for JavaScript variable names:</a:t>
            </a:r>
          </a:p>
          <a:p>
            <a:r>
              <a:rPr lang="en-US" dirty="0" smtClean="0"/>
              <a:t>Variable names are case sensitive (y and Y are two different variables)</a:t>
            </a:r>
          </a:p>
          <a:p>
            <a:r>
              <a:rPr lang="en-US" dirty="0" smtClean="0"/>
              <a:t>Variable names must begin with a letter or the underscore character</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JavaScript is </a:t>
            </a:r>
            <a:r>
              <a:rPr lang="en-US" i="1" dirty="0"/>
              <a:t>THE</a:t>
            </a:r>
            <a:r>
              <a:rPr lang="en-US" dirty="0"/>
              <a:t> scripting language of the Web.</a:t>
            </a:r>
          </a:p>
          <a:p>
            <a:r>
              <a:rPr lang="en-US" dirty="0"/>
              <a:t>JavaScript is used in billions of Web pages to add functionality, validate forms, communicate with the server, and much more.</a:t>
            </a:r>
          </a:p>
          <a:p>
            <a:r>
              <a:rPr lang="en-US" dirty="0"/>
              <a:t>JavaScript is the most popular scripting language on the internet, and works in all major browsers, such as Internet Explorer, Firefox, Chrome, Opera, and Safari.</a:t>
            </a:r>
          </a:p>
        </p:txBody>
      </p:sp>
    </p:spTree>
    <p:extLst>
      <p:ext uri="{BB962C8B-B14F-4D97-AF65-F5344CB8AC3E}">
        <p14:creationId xmlns:p14="http://schemas.microsoft.com/office/powerpoint/2010/main" val="21158676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Declaring (Creating) JavaScript Variables</a:t>
            </a:r>
            <a:endParaRPr lang="en-US" dirty="0"/>
          </a:p>
        </p:txBody>
      </p:sp>
      <p:sp>
        <p:nvSpPr>
          <p:cNvPr id="3" name="Content Placeholder 2"/>
          <p:cNvSpPr>
            <a:spLocks noGrp="1"/>
          </p:cNvSpPr>
          <p:nvPr>
            <p:ph idx="1"/>
          </p:nvPr>
        </p:nvSpPr>
        <p:spPr/>
        <p:txBody>
          <a:bodyPr/>
          <a:lstStyle/>
          <a:p>
            <a:r>
              <a:rPr lang="en-US" dirty="0" smtClean="0"/>
              <a:t>Creating variables in JavaScript is most often referred to as "declaring" variables.</a:t>
            </a:r>
          </a:p>
          <a:p>
            <a:endParaRPr lang="en-US" dirty="0" smtClean="0"/>
          </a:p>
          <a:p>
            <a:pPr>
              <a:buNone/>
            </a:pPr>
            <a:r>
              <a:rPr lang="en-US" dirty="0" smtClean="0"/>
              <a:t>You can declare JavaScript variables with the </a:t>
            </a:r>
            <a:r>
              <a:rPr lang="en-US" b="1" dirty="0" err="1" smtClean="0"/>
              <a:t>var</a:t>
            </a:r>
            <a:r>
              <a:rPr lang="en-US" b="1" dirty="0" smtClean="0"/>
              <a:t> statement</a:t>
            </a:r>
            <a:r>
              <a:rPr lang="en-US" dirty="0" smtClean="0"/>
              <a:t>:</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371600" y="3657600"/>
            <a:ext cx="6629400" cy="762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295400" y="4800600"/>
            <a:ext cx="6705600"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 to Undeclared Variables</a:t>
            </a:r>
            <a:endParaRPr lang="en-US" dirty="0"/>
          </a:p>
        </p:txBody>
      </p:sp>
      <p:pic>
        <p:nvPicPr>
          <p:cNvPr id="2050" name="Picture 2"/>
          <p:cNvPicPr>
            <a:picLocks noChangeAspect="1" noChangeArrowheads="1"/>
          </p:cNvPicPr>
          <p:nvPr/>
        </p:nvPicPr>
        <p:blipFill>
          <a:blip r:embed="rId2"/>
          <a:srcRect/>
          <a:stretch>
            <a:fillRect/>
          </a:stretch>
        </p:blipFill>
        <p:spPr bwMode="auto">
          <a:xfrm>
            <a:off x="914400" y="1447800"/>
            <a:ext cx="7239000" cy="49555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JavaScript Arithmetic</a:t>
            </a:r>
            <a:endParaRPr lang="en-US" dirty="0"/>
          </a:p>
        </p:txBody>
      </p:sp>
      <p:pic>
        <p:nvPicPr>
          <p:cNvPr id="3074" name="Picture 2"/>
          <p:cNvPicPr>
            <a:picLocks noChangeAspect="1" noChangeArrowheads="1"/>
          </p:cNvPicPr>
          <p:nvPr/>
        </p:nvPicPr>
        <p:blipFill>
          <a:blip r:embed="rId2"/>
          <a:srcRect/>
          <a:stretch>
            <a:fillRect/>
          </a:stretch>
        </p:blipFill>
        <p:spPr bwMode="auto">
          <a:xfrm>
            <a:off x="1066800" y="1066800"/>
            <a:ext cx="7239000" cy="5626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Assignment Operators</a:t>
            </a:r>
            <a:endParaRPr lang="en-US" dirty="0"/>
          </a:p>
        </p:txBody>
      </p:sp>
      <p:pic>
        <p:nvPicPr>
          <p:cNvPr id="4098" name="Picture 2"/>
          <p:cNvPicPr>
            <a:picLocks noChangeAspect="1" noChangeArrowheads="1"/>
          </p:cNvPicPr>
          <p:nvPr/>
        </p:nvPicPr>
        <p:blipFill>
          <a:blip r:embed="rId2"/>
          <a:srcRect/>
          <a:stretch>
            <a:fillRect/>
          </a:stretch>
        </p:blipFill>
        <p:spPr bwMode="auto">
          <a:xfrm>
            <a:off x="533400" y="1371600"/>
            <a:ext cx="7924800" cy="51816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838200" y="457200"/>
            <a:ext cx="7467600" cy="61249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JavaScript Comparison and Logical Operators</a:t>
            </a:r>
            <a:endParaRPr lang="en-US" dirty="0"/>
          </a:p>
        </p:txBody>
      </p:sp>
      <p:pic>
        <p:nvPicPr>
          <p:cNvPr id="6146" name="Picture 2"/>
          <p:cNvPicPr>
            <a:picLocks noChangeAspect="1" noChangeArrowheads="1"/>
          </p:cNvPicPr>
          <p:nvPr/>
        </p:nvPicPr>
        <p:blipFill>
          <a:blip r:embed="rId2"/>
          <a:srcRect/>
          <a:stretch>
            <a:fillRect/>
          </a:stretch>
        </p:blipFill>
        <p:spPr bwMode="auto">
          <a:xfrm>
            <a:off x="457200" y="1676400"/>
            <a:ext cx="82296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Can it be Used</a:t>
            </a:r>
            <a:endParaRPr lang="en-US" dirty="0"/>
          </a:p>
        </p:txBody>
      </p:sp>
      <p:sp>
        <p:nvSpPr>
          <p:cNvPr id="3" name="Content Placeholder 2"/>
          <p:cNvSpPr>
            <a:spLocks noGrp="1"/>
          </p:cNvSpPr>
          <p:nvPr>
            <p:ph idx="1"/>
          </p:nvPr>
        </p:nvSpPr>
        <p:spPr/>
        <p:txBody>
          <a:bodyPr/>
          <a:lstStyle/>
          <a:p>
            <a:r>
              <a:rPr lang="en-US" dirty="0" smtClean="0"/>
              <a:t>Comparison operators can be used in conditional statements to compare values and take action depending on the result:</a:t>
            </a:r>
          </a:p>
          <a:p>
            <a:endParaRPr lang="en-US" dirty="0" smtClean="0"/>
          </a:p>
          <a:p>
            <a:endParaRPr lang="en-US" dirty="0" smtClean="0"/>
          </a:p>
          <a:p>
            <a:endParaRPr lang="en-US" dirty="0" smtClean="0"/>
          </a:p>
          <a:p>
            <a:r>
              <a:rPr lang="en-US" dirty="0" smtClean="0"/>
              <a:t>LOGICAL Operators</a:t>
            </a:r>
            <a:endParaRPr lang="en-US" dirty="0"/>
          </a:p>
        </p:txBody>
      </p:sp>
      <p:pic>
        <p:nvPicPr>
          <p:cNvPr id="7170" name="Picture 2"/>
          <p:cNvPicPr>
            <a:picLocks noChangeAspect="1" noChangeArrowheads="1"/>
          </p:cNvPicPr>
          <p:nvPr/>
        </p:nvPicPr>
        <p:blipFill>
          <a:blip r:embed="rId2"/>
          <a:srcRect/>
          <a:stretch>
            <a:fillRect/>
          </a:stretch>
        </p:blipFill>
        <p:spPr bwMode="auto">
          <a:xfrm>
            <a:off x="533400" y="2514600"/>
            <a:ext cx="8077200" cy="10668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533400" y="4648200"/>
            <a:ext cx="80772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76200" y="1676400"/>
            <a:ext cx="89154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If...Else Statements</a:t>
            </a:r>
            <a:endParaRPr lang="en-US" dirty="0"/>
          </a:p>
        </p:txBody>
      </p:sp>
      <p:sp>
        <p:nvSpPr>
          <p:cNvPr id="3" name="Content Placeholder 2"/>
          <p:cNvSpPr>
            <a:spLocks noGrp="1"/>
          </p:cNvSpPr>
          <p:nvPr>
            <p:ph idx="1"/>
          </p:nvPr>
        </p:nvSpPr>
        <p:spPr>
          <a:xfrm>
            <a:off x="457200" y="1371600"/>
            <a:ext cx="8229600" cy="4785360"/>
          </a:xfrm>
        </p:spPr>
        <p:txBody>
          <a:bodyPr>
            <a:normAutofit fontScale="92500" lnSpcReduction="10000"/>
          </a:bodyPr>
          <a:lstStyle/>
          <a:p>
            <a:r>
              <a:rPr lang="en-US" dirty="0" smtClean="0"/>
              <a:t>Conditional statements in JavaScript are used to perform different actions based on different conditions.</a:t>
            </a:r>
          </a:p>
          <a:p>
            <a:endParaRPr lang="en-US" dirty="0" smtClean="0"/>
          </a:p>
          <a:p>
            <a:pPr>
              <a:buNone/>
            </a:pPr>
            <a:r>
              <a:rPr lang="en-US" b="1" dirty="0" smtClean="0"/>
              <a:t>Conditional Statements</a:t>
            </a:r>
          </a:p>
          <a:p>
            <a:r>
              <a:rPr lang="en-US" dirty="0" smtClean="0"/>
              <a:t>Very often when you write code, you want to perform different actions for different decisions. You can use conditional statements in your code to do this.</a:t>
            </a:r>
          </a:p>
          <a:p>
            <a:pPr>
              <a:buNone/>
            </a:pPr>
            <a:r>
              <a:rPr lang="en-US" dirty="0" smtClean="0"/>
              <a:t>In JavaScript we have the following conditional statements:</a:t>
            </a:r>
          </a:p>
          <a:p>
            <a:r>
              <a:rPr lang="en-US" b="1" dirty="0" smtClean="0"/>
              <a:t>if statement</a:t>
            </a:r>
            <a:r>
              <a:rPr lang="en-US" dirty="0" smtClean="0"/>
              <a:t> - use this statement if you want to execute some code only if a specified condition is true</a:t>
            </a:r>
          </a:p>
          <a:p>
            <a:r>
              <a:rPr lang="en-US" b="1" dirty="0" smtClean="0"/>
              <a:t>if...else statement</a:t>
            </a:r>
            <a:r>
              <a:rPr lang="en-US" dirty="0" smtClean="0"/>
              <a:t> - use this statement if you want to execute some code if the condition is true and another code if the condition is false</a:t>
            </a:r>
          </a:p>
          <a:p>
            <a:r>
              <a:rPr lang="en-US" b="1" dirty="0" smtClean="0"/>
              <a:t>if...else if....else statement</a:t>
            </a:r>
            <a:r>
              <a:rPr lang="en-US" dirty="0" smtClean="0"/>
              <a:t> - use this statement if you want to select one of many blocks of code to be executed</a:t>
            </a:r>
          </a:p>
          <a:p>
            <a:r>
              <a:rPr lang="en-US" b="1" dirty="0" smtClean="0"/>
              <a:t>switch statement</a:t>
            </a:r>
            <a:r>
              <a:rPr lang="en-US" dirty="0" smtClean="0"/>
              <a:t> - use this statement if you want to select one of many blocks of code to be executed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If Statement</a:t>
            </a:r>
            <a:endParaRPr lang="en-US" dirty="0"/>
          </a:p>
        </p:txBody>
      </p:sp>
      <p:sp>
        <p:nvSpPr>
          <p:cNvPr id="3" name="Content Placeholder 2"/>
          <p:cNvSpPr>
            <a:spLocks noGrp="1"/>
          </p:cNvSpPr>
          <p:nvPr>
            <p:ph idx="1"/>
          </p:nvPr>
        </p:nvSpPr>
        <p:spPr/>
        <p:txBody>
          <a:bodyPr/>
          <a:lstStyle/>
          <a:p>
            <a:r>
              <a:rPr lang="en-US" dirty="0" smtClean="0"/>
              <a:t>You should use the if statement if you want to execute some code only if a specified condition is true.</a:t>
            </a:r>
          </a:p>
          <a:p>
            <a:pPr>
              <a:buNone/>
            </a:pPr>
            <a:r>
              <a:rPr lang="en-US" b="1" dirty="0" smtClean="0"/>
              <a:t>Syntax</a:t>
            </a:r>
          </a:p>
          <a:p>
            <a:pPr>
              <a:buNone/>
            </a:pPr>
            <a:r>
              <a:rPr lang="en-US" dirty="0" smtClean="0"/>
              <a:t>if (</a:t>
            </a:r>
            <a:r>
              <a:rPr lang="en-US" i="1" dirty="0" smtClean="0"/>
              <a:t>condition</a:t>
            </a:r>
            <a:r>
              <a:rPr lang="en-US" dirty="0" smtClean="0"/>
              <a:t>) { </a:t>
            </a:r>
          </a:p>
          <a:p>
            <a:pPr>
              <a:buNone/>
            </a:pPr>
            <a:r>
              <a:rPr lang="en-US" i="1" dirty="0" smtClean="0"/>
              <a:t>code to be executed if condition is true</a:t>
            </a:r>
            <a:r>
              <a:rPr lang="en-US" dirty="0" smtClean="0"/>
              <a:t> } </a:t>
            </a:r>
          </a:p>
          <a:p>
            <a:pPr>
              <a:buNone/>
            </a:pPr>
            <a:endParaRPr lang="en-US" dirty="0" smtClean="0"/>
          </a:p>
          <a:p>
            <a:pPr>
              <a:buNone/>
            </a:pPr>
            <a:r>
              <a:rPr lang="en-US" dirty="0" smtClean="0"/>
              <a:t>Note: that if is written in lowercase letters. Using uppercase letters (IF) will generate a JavaScript error!</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JavaScript</a:t>
            </a:r>
            <a:r>
              <a:rPr lang="en-US" b="1" dirty="0" smtClean="0"/>
              <a:t>?</a:t>
            </a:r>
            <a:endParaRPr lang="en-US" b="1" dirty="0"/>
          </a:p>
        </p:txBody>
      </p:sp>
      <p:sp>
        <p:nvSpPr>
          <p:cNvPr id="3" name="Content Placeholder 2"/>
          <p:cNvSpPr>
            <a:spLocks noGrp="1"/>
          </p:cNvSpPr>
          <p:nvPr>
            <p:ph idx="1"/>
          </p:nvPr>
        </p:nvSpPr>
        <p:spPr/>
        <p:txBody>
          <a:bodyPr>
            <a:normAutofit/>
          </a:bodyPr>
          <a:lstStyle/>
          <a:p>
            <a:r>
              <a:rPr lang="en-US" dirty="0" smtClean="0"/>
              <a:t>JavaScript </a:t>
            </a:r>
            <a:r>
              <a:rPr lang="en-US" dirty="0"/>
              <a:t>was designed to add interactivity to HTML pages</a:t>
            </a:r>
          </a:p>
          <a:p>
            <a:r>
              <a:rPr lang="en-US" dirty="0"/>
              <a:t>JavaScript is a scripting language</a:t>
            </a:r>
          </a:p>
          <a:p>
            <a:r>
              <a:rPr lang="en-US" dirty="0"/>
              <a:t>A scripting language is a lightweight programming language</a:t>
            </a:r>
          </a:p>
          <a:p>
            <a:r>
              <a:rPr lang="en-US" dirty="0"/>
              <a:t>JavaScript is usually embedded directly into HTML pages</a:t>
            </a:r>
          </a:p>
          <a:p>
            <a:r>
              <a:rPr lang="en-US" dirty="0"/>
              <a:t>JavaScript is an interpreted language (means that scripts execute without preliminary compilation)</a:t>
            </a:r>
          </a:p>
          <a:p>
            <a:r>
              <a:rPr lang="en-US" dirty="0"/>
              <a:t>Everyone can use JavaScript without purchasing a license</a:t>
            </a:r>
          </a:p>
          <a:p>
            <a:endParaRPr lang="en-US" dirty="0"/>
          </a:p>
        </p:txBody>
      </p:sp>
    </p:spTree>
    <p:extLst>
      <p:ext uri="{BB962C8B-B14F-4D97-AF65-F5344CB8AC3E}">
        <p14:creationId xmlns:p14="http://schemas.microsoft.com/office/powerpoint/2010/main" val="36490777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en-US" dirty="0" smtClean="0"/>
              <a:t>Examples:</a:t>
            </a:r>
            <a:endParaRPr lang="en-US" dirty="0"/>
          </a:p>
        </p:txBody>
      </p:sp>
      <p:pic>
        <p:nvPicPr>
          <p:cNvPr id="9218" name="Picture 2"/>
          <p:cNvPicPr>
            <a:picLocks noChangeAspect="1" noChangeArrowheads="1"/>
          </p:cNvPicPr>
          <p:nvPr/>
        </p:nvPicPr>
        <p:blipFill>
          <a:blip r:embed="rId2"/>
          <a:srcRect/>
          <a:stretch>
            <a:fillRect/>
          </a:stretch>
        </p:blipFill>
        <p:spPr bwMode="auto">
          <a:xfrm>
            <a:off x="990600" y="914400"/>
            <a:ext cx="6934200" cy="27432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990600" y="3810000"/>
            <a:ext cx="6934200" cy="27527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IF-ELSE</a:t>
            </a:r>
            <a:endParaRPr lang="en-US" dirty="0"/>
          </a:p>
        </p:txBody>
      </p:sp>
      <p:sp>
        <p:nvSpPr>
          <p:cNvPr id="3" name="Content Placeholder 2"/>
          <p:cNvSpPr>
            <a:spLocks noGrp="1"/>
          </p:cNvSpPr>
          <p:nvPr>
            <p:ph idx="1"/>
          </p:nvPr>
        </p:nvSpPr>
        <p:spPr/>
        <p:txBody>
          <a:bodyPr/>
          <a:lstStyle/>
          <a:p>
            <a:r>
              <a:rPr lang="en-US" b="1" dirty="0" smtClean="0"/>
              <a:t>If...else Statement</a:t>
            </a:r>
          </a:p>
          <a:p>
            <a:pPr>
              <a:buNone/>
            </a:pPr>
            <a:r>
              <a:rPr lang="en-US" dirty="0" smtClean="0"/>
              <a:t>If you want to execute some code if a condition is true and another code if the condition is not true, use the if....else statement.</a:t>
            </a:r>
          </a:p>
          <a:p>
            <a:endParaRPr lang="en-US" dirty="0"/>
          </a:p>
        </p:txBody>
      </p:sp>
      <p:pic>
        <p:nvPicPr>
          <p:cNvPr id="10242" name="Picture 2"/>
          <p:cNvPicPr>
            <a:picLocks noChangeAspect="1" noChangeArrowheads="1"/>
          </p:cNvPicPr>
          <p:nvPr/>
        </p:nvPicPr>
        <p:blipFill>
          <a:blip r:embed="rId2"/>
          <a:srcRect/>
          <a:stretch>
            <a:fillRect/>
          </a:stretch>
        </p:blipFill>
        <p:spPr bwMode="auto">
          <a:xfrm>
            <a:off x="381000" y="3200400"/>
            <a:ext cx="8305800"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srcRect/>
          <a:stretch>
            <a:fillRect/>
          </a:stretch>
        </p:blipFill>
        <p:spPr bwMode="auto">
          <a:xfrm>
            <a:off x="304800" y="1295400"/>
            <a:ext cx="8497999"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If...else if...else Statement</a:t>
            </a:r>
            <a:endParaRPr lang="en-US" dirty="0"/>
          </a:p>
        </p:txBody>
      </p:sp>
      <p:sp>
        <p:nvSpPr>
          <p:cNvPr id="3" name="Content Placeholder 2"/>
          <p:cNvSpPr>
            <a:spLocks noGrp="1"/>
          </p:cNvSpPr>
          <p:nvPr>
            <p:ph idx="1"/>
          </p:nvPr>
        </p:nvSpPr>
        <p:spPr/>
        <p:txBody>
          <a:bodyPr/>
          <a:lstStyle/>
          <a:p>
            <a:r>
              <a:rPr lang="en-US" dirty="0" smtClean="0"/>
              <a:t>You should use the if....else if...else statement if you want to select one of many sets of lines to execute.</a:t>
            </a:r>
            <a:endParaRPr lang="en-US" dirty="0"/>
          </a:p>
        </p:txBody>
      </p:sp>
      <p:pic>
        <p:nvPicPr>
          <p:cNvPr id="12290" name="Picture 2"/>
          <p:cNvPicPr>
            <a:picLocks noChangeAspect="1" noChangeArrowheads="1"/>
          </p:cNvPicPr>
          <p:nvPr/>
        </p:nvPicPr>
        <p:blipFill>
          <a:blip r:embed="rId2"/>
          <a:srcRect/>
          <a:stretch>
            <a:fillRect/>
          </a:stretch>
        </p:blipFill>
        <p:spPr bwMode="auto">
          <a:xfrm>
            <a:off x="304800" y="2438400"/>
            <a:ext cx="8393814"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pic>
        <p:nvPicPr>
          <p:cNvPr id="13314" name="Picture 2"/>
          <p:cNvPicPr>
            <a:picLocks noChangeAspect="1" noChangeArrowheads="1"/>
          </p:cNvPicPr>
          <p:nvPr/>
        </p:nvPicPr>
        <p:blipFill>
          <a:blip r:embed="rId2"/>
          <a:srcRect/>
          <a:stretch>
            <a:fillRect/>
          </a:stretch>
        </p:blipFill>
        <p:spPr bwMode="auto">
          <a:xfrm>
            <a:off x="0" y="1676400"/>
            <a:ext cx="9159498"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Switch Statement</a:t>
            </a:r>
            <a:endParaRPr lang="en-US" dirty="0"/>
          </a:p>
        </p:txBody>
      </p:sp>
      <p:sp>
        <p:nvSpPr>
          <p:cNvPr id="3" name="Content Placeholder 2"/>
          <p:cNvSpPr>
            <a:spLocks noGrp="1"/>
          </p:cNvSpPr>
          <p:nvPr>
            <p:ph idx="1"/>
          </p:nvPr>
        </p:nvSpPr>
        <p:spPr/>
        <p:txBody>
          <a:bodyPr/>
          <a:lstStyle/>
          <a:p>
            <a:pPr>
              <a:buNone/>
            </a:pPr>
            <a:r>
              <a:rPr lang="en-US" b="1" dirty="0" smtClean="0"/>
              <a:t>The JavaScript Switch Statement</a:t>
            </a:r>
          </a:p>
          <a:p>
            <a:r>
              <a:rPr lang="en-US" dirty="0" smtClean="0"/>
              <a:t>You should use the switch statement if you want to select one of many blocks of code to be executed</a:t>
            </a:r>
          </a:p>
          <a:p>
            <a:endParaRPr lang="en-US" dirty="0"/>
          </a:p>
        </p:txBody>
      </p:sp>
      <p:pic>
        <p:nvPicPr>
          <p:cNvPr id="14338" name="Picture 2"/>
          <p:cNvPicPr>
            <a:picLocks noChangeAspect="1" noChangeArrowheads="1"/>
          </p:cNvPicPr>
          <p:nvPr/>
        </p:nvPicPr>
        <p:blipFill>
          <a:blip r:embed="rId3"/>
          <a:srcRect/>
          <a:stretch>
            <a:fillRect/>
          </a:stretch>
        </p:blipFill>
        <p:spPr bwMode="auto">
          <a:xfrm>
            <a:off x="533400" y="2743200"/>
            <a:ext cx="8077200"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srcRect/>
          <a:stretch>
            <a:fillRect/>
          </a:stretch>
        </p:blipFill>
        <p:spPr bwMode="auto">
          <a:xfrm>
            <a:off x="457200" y="1295400"/>
            <a:ext cx="8077200" cy="4953000"/>
          </a:xfrm>
          <a:prstGeom prst="rect">
            <a:avLst/>
          </a:prstGeom>
          <a:noFill/>
          <a:ln w="9525">
            <a:noFill/>
            <a:miter lim="800000"/>
            <a:headEnd/>
            <a:tailEnd/>
          </a:ln>
          <a:effectLst/>
        </p:spPr>
      </p:pic>
      <p:sp>
        <p:nvSpPr>
          <p:cNvPr id="5" name="Title 1"/>
          <p:cNvSpPr>
            <a:spLocks noGrp="1"/>
          </p:cNvSpPr>
          <p:nvPr>
            <p:ph type="title"/>
          </p:nvPr>
        </p:nvSpPr>
        <p:spPr/>
        <p:txBody>
          <a:bodyPr/>
          <a:lstStyle/>
          <a:p>
            <a:r>
              <a:rPr lang="en-US" b="1" dirty="0" smtClean="0"/>
              <a:t>Examples: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Popup Boxes</a:t>
            </a:r>
            <a:endParaRPr lang="en-US" dirty="0"/>
          </a:p>
        </p:txBody>
      </p:sp>
      <p:sp>
        <p:nvSpPr>
          <p:cNvPr id="3" name="Content Placeholder 2"/>
          <p:cNvSpPr>
            <a:spLocks noGrp="1"/>
          </p:cNvSpPr>
          <p:nvPr>
            <p:ph idx="1"/>
          </p:nvPr>
        </p:nvSpPr>
        <p:spPr/>
        <p:txBody>
          <a:bodyPr/>
          <a:lstStyle/>
          <a:p>
            <a:r>
              <a:rPr lang="en-US" b="1" dirty="0" smtClean="0"/>
              <a:t>Alert Box</a:t>
            </a:r>
          </a:p>
          <a:p>
            <a:pPr>
              <a:buNone/>
            </a:pPr>
            <a:r>
              <a:rPr lang="en-US" dirty="0" smtClean="0"/>
              <a:t/>
            </a:r>
            <a:br>
              <a:rPr lang="en-US" dirty="0" smtClean="0"/>
            </a:br>
            <a:r>
              <a:rPr lang="en-US" dirty="0" smtClean="0"/>
              <a:t>An alert box is often used if you want to make sure information comes through to the </a:t>
            </a:r>
            <a:r>
              <a:rPr lang="en-US" dirty="0" err="1" smtClean="0"/>
              <a:t>user.When</a:t>
            </a:r>
            <a:r>
              <a:rPr lang="en-US" dirty="0" smtClean="0"/>
              <a:t> an alert box pops up, the user will have to click "OK" to proceed. </a:t>
            </a:r>
          </a:p>
          <a:p>
            <a:pPr>
              <a:buNone/>
            </a:pPr>
            <a:endParaRPr lang="en-US" dirty="0" smtClean="0"/>
          </a:p>
          <a:p>
            <a:pPr>
              <a:buNone/>
            </a:pPr>
            <a:r>
              <a:rPr lang="en-US" b="1" dirty="0" smtClean="0"/>
              <a:t>Syntax:</a:t>
            </a:r>
            <a:endParaRPr lang="en-US" dirty="0" smtClean="0"/>
          </a:p>
          <a:p>
            <a:pPr>
              <a:buNone/>
            </a:pPr>
            <a:r>
              <a:rPr lang="en-US" dirty="0" smtClean="0"/>
              <a:t>alert("sometext");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Confirm Box</a:t>
            </a:r>
          </a:p>
          <a:p>
            <a:pPr>
              <a:buNone/>
            </a:pPr>
            <a:r>
              <a:rPr lang="en-US" dirty="0" smtClean="0"/>
              <a:t>A confirm box is often used if you want the user to verify or accept something.</a:t>
            </a:r>
          </a:p>
          <a:p>
            <a:pPr>
              <a:buNone/>
            </a:pPr>
            <a:endParaRPr lang="en-US" dirty="0" smtClean="0"/>
          </a:p>
          <a:p>
            <a:pPr>
              <a:buNone/>
            </a:pPr>
            <a:r>
              <a:rPr lang="en-US" dirty="0" smtClean="0"/>
              <a:t>When a confirm box pops up, the user will have to click either "OK" or "Cancel" to proceed. </a:t>
            </a:r>
          </a:p>
          <a:p>
            <a:pPr>
              <a:buNone/>
            </a:pPr>
            <a:endParaRPr lang="en-US" dirty="0" smtClean="0"/>
          </a:p>
          <a:p>
            <a:pPr>
              <a:buNone/>
            </a:pPr>
            <a:r>
              <a:rPr lang="en-US" dirty="0" smtClean="0"/>
              <a:t>If the user clicks "OK", the box returns true. If the user clicks "Cancel", the box returns false.</a:t>
            </a:r>
          </a:p>
          <a:p>
            <a:pPr>
              <a:buNone/>
            </a:pPr>
            <a:r>
              <a:rPr lang="en-US" b="1" dirty="0" smtClean="0"/>
              <a:t>Syntax:</a:t>
            </a:r>
            <a:endParaRPr lang="en-US" dirty="0" smtClean="0"/>
          </a:p>
          <a:p>
            <a:pPr>
              <a:buNone/>
            </a:pPr>
            <a:r>
              <a:rPr lang="en-US" dirty="0" smtClean="0"/>
              <a:t>confirm("sometext");</a:t>
            </a:r>
            <a:br>
              <a:rPr lang="en-US" dirty="0" smtClean="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63040"/>
            <a:ext cx="8229600" cy="4937760"/>
          </a:xfrm>
        </p:spPr>
        <p:txBody>
          <a:bodyPr/>
          <a:lstStyle/>
          <a:p>
            <a:r>
              <a:rPr lang="en-US" b="1" dirty="0" smtClean="0"/>
              <a:t>Prompt Box</a:t>
            </a:r>
          </a:p>
          <a:p>
            <a:pPr>
              <a:buNone/>
            </a:pPr>
            <a:r>
              <a:rPr lang="en-US" dirty="0" smtClean="0"/>
              <a:t>A prompt box is often used if you want the user to input a value before entering a page.</a:t>
            </a:r>
          </a:p>
          <a:p>
            <a:pPr>
              <a:buNone/>
            </a:pPr>
            <a:r>
              <a:rPr lang="en-US" dirty="0" smtClean="0"/>
              <a:t>When a prompt box pops up, the user will have to click either "OK" or "Cancel" to proceed after entering an input value. </a:t>
            </a:r>
          </a:p>
          <a:p>
            <a:pPr>
              <a:buNone/>
            </a:pPr>
            <a:r>
              <a:rPr lang="en-US" dirty="0" smtClean="0"/>
              <a:t>If the user clicks "OK" the box returns the input value. If the user clicks "Cancel" the box returns null.</a:t>
            </a:r>
          </a:p>
          <a:p>
            <a:pPr>
              <a:buNone/>
            </a:pPr>
            <a:r>
              <a:rPr lang="en-US" b="1" dirty="0" smtClean="0"/>
              <a:t>Syntax:</a:t>
            </a:r>
            <a:endParaRPr lang="en-US" dirty="0" smtClean="0"/>
          </a:p>
          <a:p>
            <a:pPr>
              <a:buNone/>
            </a:pPr>
            <a:r>
              <a:rPr lang="en-US" dirty="0" smtClean="0"/>
              <a:t>prompt("sometext","defaultvalue");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Are Java and JavaScript the same?</a:t>
            </a:r>
          </a:p>
          <a:p>
            <a:pPr marL="0" indent="0">
              <a:buNone/>
            </a:pPr>
            <a:r>
              <a:rPr lang="en-US" dirty="0"/>
              <a:t>NO!</a:t>
            </a:r>
          </a:p>
          <a:p>
            <a:r>
              <a:rPr lang="en-US" dirty="0"/>
              <a:t>Java and JavaScript are two completely different languages in both concept and design!</a:t>
            </a:r>
          </a:p>
          <a:p>
            <a:r>
              <a:rPr lang="en-US" dirty="0"/>
              <a:t>Java (developed by Sun Microsystems) is a powerful and much more complex programming language - in the same category as C and C++.</a:t>
            </a:r>
          </a:p>
          <a:p>
            <a:endParaRPr lang="en-US" dirty="0"/>
          </a:p>
        </p:txBody>
      </p:sp>
    </p:spTree>
    <p:extLst>
      <p:ext uri="{BB962C8B-B14F-4D97-AF65-F5344CB8AC3E}">
        <p14:creationId xmlns:p14="http://schemas.microsoft.com/office/powerpoint/2010/main" val="35616924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JavaScript Functions</a:t>
            </a:r>
            <a:endParaRPr lang="en-US" dirty="0"/>
          </a:p>
        </p:txBody>
      </p:sp>
      <p:sp>
        <p:nvSpPr>
          <p:cNvPr id="3" name="Content Placeholder 2"/>
          <p:cNvSpPr>
            <a:spLocks noGrp="1"/>
          </p:cNvSpPr>
          <p:nvPr>
            <p:ph idx="1"/>
          </p:nvPr>
        </p:nvSpPr>
        <p:spPr>
          <a:xfrm>
            <a:off x="457200" y="1447800"/>
            <a:ext cx="8229600" cy="4709160"/>
          </a:xfrm>
        </p:spPr>
        <p:txBody>
          <a:bodyPr/>
          <a:lstStyle/>
          <a:p>
            <a:r>
              <a:rPr lang="en-US" dirty="0" smtClean="0"/>
              <a:t>A function is a reusable code-block that will be executed by an event, or when the function is called</a:t>
            </a:r>
          </a:p>
          <a:p>
            <a:pPr>
              <a:buNone/>
            </a:pPr>
            <a:endParaRPr lang="en-US" dirty="0" smtClean="0"/>
          </a:p>
          <a:p>
            <a:r>
              <a:rPr lang="en-US" dirty="0" smtClean="0"/>
              <a:t>A function contains code that will be executed by an event or by a call to that function.</a:t>
            </a:r>
          </a:p>
          <a:p>
            <a:pPr>
              <a:buNone/>
            </a:pPr>
            <a:endParaRPr lang="en-US" dirty="0" smtClean="0"/>
          </a:p>
          <a:p>
            <a:r>
              <a:rPr lang="en-US" dirty="0" smtClean="0"/>
              <a:t>You may call a function from anywhere within the page (or even from other pages if the function is embedded in an external .</a:t>
            </a:r>
            <a:r>
              <a:rPr lang="en-US" dirty="0" err="1" smtClean="0"/>
              <a:t>js</a:t>
            </a:r>
            <a:r>
              <a:rPr lang="en-US" dirty="0" smtClean="0"/>
              <a:t> file).</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937760"/>
          </a:xfrm>
        </p:spPr>
        <p:txBody>
          <a:bodyPr/>
          <a:lstStyle/>
          <a:p>
            <a:r>
              <a:rPr lang="en-US" dirty="0" smtClean="0"/>
              <a:t>Functions can be defined both in the &lt;head&gt; and in the &lt;body&gt; section of a document. However, to assure that the function is read/loaded by the browser before it is called, it could be wise to put it in the &lt;head&gt; section.</a:t>
            </a:r>
            <a:endParaRPr lang="en-US" dirty="0"/>
          </a:p>
        </p:txBody>
      </p:sp>
      <p:pic>
        <p:nvPicPr>
          <p:cNvPr id="16386" name="Picture 2"/>
          <p:cNvPicPr>
            <a:picLocks noChangeAspect="1" noChangeArrowheads="1"/>
          </p:cNvPicPr>
          <p:nvPr/>
        </p:nvPicPr>
        <p:blipFill>
          <a:blip r:embed="rId2"/>
          <a:srcRect/>
          <a:stretch>
            <a:fillRect/>
          </a:stretch>
        </p:blipFill>
        <p:spPr bwMode="auto">
          <a:xfrm>
            <a:off x="990600" y="2895600"/>
            <a:ext cx="7315200"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How to Define a Function</a:t>
            </a:r>
            <a:endParaRPr lang="en-US" dirty="0"/>
          </a:p>
        </p:txBody>
      </p:sp>
      <p:sp>
        <p:nvSpPr>
          <p:cNvPr id="3" name="Content Placeholder 2"/>
          <p:cNvSpPr>
            <a:spLocks noGrp="1"/>
          </p:cNvSpPr>
          <p:nvPr>
            <p:ph idx="1"/>
          </p:nvPr>
        </p:nvSpPr>
        <p:spPr/>
        <p:txBody>
          <a:bodyPr/>
          <a:lstStyle/>
          <a:p>
            <a:r>
              <a:rPr lang="en-US" dirty="0" smtClean="0"/>
              <a:t>The syntax for creating a function is:</a:t>
            </a:r>
            <a:endParaRPr lang="en-US" dirty="0"/>
          </a:p>
        </p:txBody>
      </p:sp>
      <p:pic>
        <p:nvPicPr>
          <p:cNvPr id="17410" name="Picture 2"/>
          <p:cNvPicPr>
            <a:picLocks noChangeAspect="1" noChangeArrowheads="1"/>
          </p:cNvPicPr>
          <p:nvPr/>
        </p:nvPicPr>
        <p:blipFill>
          <a:blip r:embed="rId2"/>
          <a:srcRect/>
          <a:stretch>
            <a:fillRect/>
          </a:stretch>
        </p:blipFill>
        <p:spPr bwMode="auto">
          <a:xfrm>
            <a:off x="762000" y="1905000"/>
            <a:ext cx="7843018"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37760"/>
          </a:xfrm>
        </p:spPr>
        <p:txBody>
          <a:bodyPr/>
          <a:lstStyle/>
          <a:p>
            <a:r>
              <a:rPr lang="en-US" b="1" dirty="0" smtClean="0"/>
              <a:t>The return Statement</a:t>
            </a:r>
          </a:p>
          <a:p>
            <a:pPr>
              <a:buNone/>
            </a:pPr>
            <a:r>
              <a:rPr lang="en-US" dirty="0" smtClean="0"/>
              <a:t>The return statement is used to specify the value that is returned from the function.</a:t>
            </a:r>
          </a:p>
          <a:p>
            <a:pPr>
              <a:buNone/>
            </a:pPr>
            <a:r>
              <a:rPr lang="en-US" dirty="0" smtClean="0"/>
              <a:t>So, functions that are going to return a value must use the return statement.</a:t>
            </a:r>
          </a:p>
          <a:p>
            <a:endParaRPr lang="en-US" dirty="0"/>
          </a:p>
        </p:txBody>
      </p:sp>
      <p:pic>
        <p:nvPicPr>
          <p:cNvPr id="18434" name="Picture 2"/>
          <p:cNvPicPr>
            <a:picLocks noChangeAspect="1" noChangeArrowheads="1"/>
          </p:cNvPicPr>
          <p:nvPr/>
        </p:nvPicPr>
        <p:blipFill>
          <a:blip r:embed="rId2"/>
          <a:srcRect/>
          <a:stretch>
            <a:fillRect/>
          </a:stretch>
        </p:blipFill>
        <p:spPr bwMode="auto">
          <a:xfrm>
            <a:off x="457200" y="3581400"/>
            <a:ext cx="8001000"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z="2800" dirty="0"/>
              <a:t>HTML vs. Javascript</a:t>
            </a:r>
            <a:endParaRPr lang="en-US" sz="4800" dirty="0"/>
          </a:p>
          <a:p>
            <a:pPr marL="0" indent="0">
              <a:buNone/>
            </a:pPr>
            <a:endParaRPr lang="en-US" sz="4800" dirty="0"/>
          </a:p>
          <a:p>
            <a:pPr lvl="1"/>
            <a:r>
              <a:rPr lang="en-US" sz="2400" dirty="0"/>
              <a:t>Javascript is not HTML.</a:t>
            </a:r>
            <a:endParaRPr lang="en-US" sz="4400" dirty="0"/>
          </a:p>
          <a:p>
            <a:pPr lvl="1"/>
            <a:r>
              <a:rPr lang="en-US" sz="2400" dirty="0"/>
              <a:t>The two languages co-exist but still they are separate. (Analogy: TV and a DVD).</a:t>
            </a:r>
            <a:endParaRPr lang="en-US" sz="4400" dirty="0"/>
          </a:p>
          <a:p>
            <a:pPr lvl="1"/>
            <a:r>
              <a:rPr lang="en-US" sz="2400" dirty="0"/>
              <a:t>Javascript is very much difficult as compared with html.</a:t>
            </a:r>
            <a:endParaRPr lang="en-US" sz="4400" dirty="0"/>
          </a:p>
          <a:p>
            <a:pPr marL="0" indent="0">
              <a:buNone/>
            </a:pPr>
            <a:endParaRPr lang="en-US" dirty="0"/>
          </a:p>
        </p:txBody>
      </p:sp>
    </p:spTree>
    <p:extLst>
      <p:ext uri="{BB962C8B-B14F-4D97-AF65-F5344CB8AC3E}">
        <p14:creationId xmlns:p14="http://schemas.microsoft.com/office/powerpoint/2010/main" val="3997536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800" dirty="0"/>
              <a:t>If Javascript is a scripting language, not a programming language what then is a Scripting language.</a:t>
            </a:r>
            <a:endParaRPr lang="en-US" sz="4800" dirty="0"/>
          </a:p>
          <a:p>
            <a:endParaRPr lang="en-US" sz="2800" dirty="0"/>
          </a:p>
          <a:p>
            <a:pPr lvl="1"/>
            <a:r>
              <a:rPr lang="en-US" sz="2400" dirty="0"/>
              <a:t>As compared with programming scripting is a lot easier since programming involves too many activities it is rather more complicated to program than to script.</a:t>
            </a:r>
            <a:endParaRPr lang="en-US" sz="4400" dirty="0"/>
          </a:p>
          <a:p>
            <a:pPr lvl="1"/>
            <a:r>
              <a:rPr lang="en-US" sz="2400" dirty="0"/>
              <a:t>There are more rules and or syntax to follow in programming than scripting.</a:t>
            </a:r>
            <a:endParaRPr lang="en-US" sz="4400" dirty="0"/>
          </a:p>
          <a:p>
            <a:pPr lvl="1"/>
            <a:r>
              <a:rPr lang="en-US" sz="2400" dirty="0"/>
              <a:t>Scripting is simple and straightforward.</a:t>
            </a:r>
            <a:endParaRPr lang="en-US" sz="4400" dirty="0"/>
          </a:p>
          <a:p>
            <a:pPr lvl="1"/>
            <a:r>
              <a:rPr lang="en-US" sz="2400" dirty="0"/>
              <a:t>Scripts are interpreted not compiled.</a:t>
            </a:r>
            <a:endParaRPr lang="en-US" sz="4400" dirty="0"/>
          </a:p>
          <a:p>
            <a:endParaRPr lang="en-US" dirty="0"/>
          </a:p>
        </p:txBody>
      </p:sp>
    </p:spTree>
    <p:extLst>
      <p:ext uri="{BB962C8B-B14F-4D97-AF65-F5344CB8AC3E}">
        <p14:creationId xmlns:p14="http://schemas.microsoft.com/office/powerpoint/2010/main" val="4117638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37760"/>
          </a:xfrm>
        </p:spPr>
        <p:txBody>
          <a:bodyPr>
            <a:normAutofit fontScale="92500" lnSpcReduction="10000"/>
          </a:bodyPr>
          <a:lstStyle/>
          <a:p>
            <a:r>
              <a:rPr lang="en-US" b="1" dirty="0"/>
              <a:t>What Can JavaScript </a:t>
            </a:r>
            <a:r>
              <a:rPr lang="en-US" b="1"/>
              <a:t>do</a:t>
            </a:r>
            <a:r>
              <a:rPr lang="en-US" b="1" smtClean="0"/>
              <a:t>?</a:t>
            </a:r>
          </a:p>
          <a:p>
            <a:endParaRPr lang="en-US" b="1" dirty="0"/>
          </a:p>
          <a:p>
            <a:r>
              <a:rPr lang="en-US" b="1" dirty="0"/>
              <a:t>JavaScript gives HTML designers a programming tool - </a:t>
            </a:r>
            <a:r>
              <a:rPr lang="en-US" dirty="0"/>
              <a:t>HTML authors are normally not programmers, but JavaScript is a scripting language with a very simple syntax! Almost anyone can put small "snippets" of code into their HTML pages</a:t>
            </a:r>
          </a:p>
          <a:p>
            <a:r>
              <a:rPr lang="en-US" b="1" dirty="0"/>
              <a:t>JavaScript can react to events - </a:t>
            </a:r>
            <a:r>
              <a:rPr lang="en-US" dirty="0"/>
              <a:t>A JavaScript can be set to execute when something happens, like when a page has finished loading or when a user clicks on an HTML element</a:t>
            </a:r>
          </a:p>
          <a:p>
            <a:r>
              <a:rPr lang="en-US" b="1" dirty="0"/>
              <a:t>JavaScript can read and write HTML elements - </a:t>
            </a:r>
            <a:r>
              <a:rPr lang="en-US" dirty="0"/>
              <a:t>A JavaScript can read and change the content of an HTML element</a:t>
            </a:r>
          </a:p>
          <a:p>
            <a:r>
              <a:rPr lang="en-US" b="1" dirty="0"/>
              <a:t>JavaScript can be used to validate data - </a:t>
            </a:r>
            <a:r>
              <a:rPr lang="en-US" dirty="0"/>
              <a:t>A JavaScript can be used to validate form data before it is submitted to a server. This saves the server from extra processing</a:t>
            </a:r>
          </a:p>
          <a:p>
            <a:r>
              <a:rPr lang="en-US" b="1" dirty="0"/>
              <a:t>JavaScript can be used to detect the visitor's browser</a:t>
            </a:r>
            <a:r>
              <a:rPr lang="en-US" dirty="0"/>
              <a:t> - A JavaScript can be used to detect the visitor's browser, and - depending on the browser - load another page specifically designed for that browser</a:t>
            </a:r>
          </a:p>
          <a:p>
            <a:endParaRPr lang="en-US" dirty="0"/>
          </a:p>
        </p:txBody>
      </p:sp>
    </p:spTree>
    <p:extLst>
      <p:ext uri="{BB962C8B-B14F-4D97-AF65-F5344CB8AC3E}">
        <p14:creationId xmlns:p14="http://schemas.microsoft.com/office/powerpoint/2010/main" val="2501505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whereTo?</a:t>
            </a:r>
            <a:endParaRPr lang="en-US" dirty="0"/>
          </a:p>
        </p:txBody>
      </p:sp>
      <p:sp>
        <p:nvSpPr>
          <p:cNvPr id="3" name="Content Placeholder 2"/>
          <p:cNvSpPr>
            <a:spLocks noGrp="1"/>
          </p:cNvSpPr>
          <p:nvPr>
            <p:ph idx="1"/>
          </p:nvPr>
        </p:nvSpPr>
        <p:spPr/>
        <p:txBody>
          <a:bodyPr/>
          <a:lstStyle/>
          <a:p>
            <a:r>
              <a:rPr lang="en-US" dirty="0" err="1"/>
              <a:t>JavaScripts</a:t>
            </a:r>
            <a:r>
              <a:rPr lang="en-US" dirty="0"/>
              <a:t> in the body section will be executed WHILE the page loads.</a:t>
            </a:r>
          </a:p>
          <a:p>
            <a:endParaRPr lang="en-US" dirty="0"/>
          </a:p>
          <a:p>
            <a:r>
              <a:rPr lang="en-US" dirty="0" err="1"/>
              <a:t>JavaScripts</a:t>
            </a:r>
            <a:r>
              <a:rPr lang="en-US" dirty="0"/>
              <a:t> in the head section will be executed when CALLED</a:t>
            </a:r>
            <a:r>
              <a:rPr lang="en-US" dirty="0" smtClean="0"/>
              <a:t>.</a:t>
            </a:r>
          </a:p>
          <a:p>
            <a:endParaRPr lang="en-US" dirty="0"/>
          </a:p>
          <a:p>
            <a:pPr marL="0" indent="0">
              <a:buNone/>
            </a:pPr>
            <a:endParaRPr lang="en-US" dirty="0"/>
          </a:p>
        </p:txBody>
      </p:sp>
    </p:spTree>
    <p:extLst>
      <p:ext uri="{BB962C8B-B14F-4D97-AF65-F5344CB8AC3E}">
        <p14:creationId xmlns:p14="http://schemas.microsoft.com/office/powerpoint/2010/main" val="3968395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Examples</a:t>
            </a:r>
          </a:p>
          <a:p>
            <a:endParaRPr lang="en-US" dirty="0"/>
          </a:p>
          <a:p>
            <a:r>
              <a:rPr lang="en-US" dirty="0"/>
              <a:t>Head section</a:t>
            </a:r>
          </a:p>
          <a:p>
            <a:pPr marL="0" indent="0">
              <a:buNone/>
            </a:pPr>
            <a:r>
              <a:rPr lang="en-US" dirty="0"/>
              <a:t> Scripts that contain functions go in the head section of the document. Then we can be sure that the script is loaded before the function is called.</a:t>
            </a:r>
          </a:p>
          <a:p>
            <a:endParaRPr lang="en-US" dirty="0"/>
          </a:p>
          <a:p>
            <a:r>
              <a:rPr lang="en-US" dirty="0"/>
              <a:t>Body section</a:t>
            </a:r>
          </a:p>
          <a:p>
            <a:r>
              <a:rPr lang="en-US" dirty="0" smtClean="0"/>
              <a:t>Execute </a:t>
            </a:r>
            <a:r>
              <a:rPr lang="en-US" dirty="0"/>
              <a:t>a script that is placed in the body section.</a:t>
            </a:r>
          </a:p>
          <a:p>
            <a:endParaRPr lang="en-US" dirty="0"/>
          </a:p>
          <a:p>
            <a:r>
              <a:rPr lang="en-US" dirty="0"/>
              <a:t>External script</a:t>
            </a:r>
          </a:p>
          <a:p>
            <a:pPr marL="0" indent="0">
              <a:buNone/>
            </a:pPr>
            <a:r>
              <a:rPr lang="en-US" dirty="0"/>
              <a:t> How to access an external script.</a:t>
            </a:r>
          </a:p>
        </p:txBody>
      </p:sp>
    </p:spTree>
    <p:extLst>
      <p:ext uri="{BB962C8B-B14F-4D97-AF65-F5344CB8AC3E}">
        <p14:creationId xmlns:p14="http://schemas.microsoft.com/office/powerpoint/2010/main" val="41751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580</TotalTime>
  <Words>1592</Words>
  <Application>Microsoft Office PowerPoint</Application>
  <PresentationFormat>On-screen Show (4:3)</PresentationFormat>
  <Paragraphs>191</Paragraphs>
  <Slides>43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Wingdings 3</vt:lpstr>
      <vt:lpstr>Office Theme</vt:lpstr>
      <vt:lpstr>JAVASCRIPT</vt:lpstr>
      <vt:lpstr>PowerPoint Presentation</vt:lpstr>
      <vt:lpstr>What is JavaScript?</vt:lpstr>
      <vt:lpstr>PowerPoint Presentation</vt:lpstr>
      <vt:lpstr>PowerPoint Presentation</vt:lpstr>
      <vt:lpstr>PowerPoint Presentation</vt:lpstr>
      <vt:lpstr>PowerPoint Presentation</vt:lpstr>
      <vt:lpstr>Javascript whereTo?</vt:lpstr>
      <vt:lpstr>PowerPoint Presentation</vt:lpstr>
      <vt:lpstr>Basic JavaScript Examples</vt:lpstr>
      <vt:lpstr>PowerPoint Presentation</vt:lpstr>
      <vt:lpstr>JavaScript Statements, Comments and Blocks</vt:lpstr>
      <vt:lpstr>JavaScript Statements</vt:lpstr>
      <vt:lpstr>JavaScript Code</vt:lpstr>
      <vt:lpstr>JavaScript Blocks</vt:lpstr>
      <vt:lpstr>JavaScript Comments</vt:lpstr>
      <vt:lpstr>JavaScript Multi-Line Comments</vt:lpstr>
      <vt:lpstr>PowerPoint Presentation</vt:lpstr>
      <vt:lpstr>JavaScript Variables</vt:lpstr>
      <vt:lpstr>Declaring (Creating) JavaScript Variables</vt:lpstr>
      <vt:lpstr>Assigning Values to Undeclared Variables</vt:lpstr>
      <vt:lpstr>JavaScript Arithmetic</vt:lpstr>
      <vt:lpstr>JavaScript Assignment Operators</vt:lpstr>
      <vt:lpstr>PowerPoint Presentation</vt:lpstr>
      <vt:lpstr>JavaScript Comparison and Logical Operators</vt:lpstr>
      <vt:lpstr>How Can it be Used</vt:lpstr>
      <vt:lpstr>PowerPoint Presentation</vt:lpstr>
      <vt:lpstr>JavaScript If...Else Statements</vt:lpstr>
      <vt:lpstr>If Statement</vt:lpstr>
      <vt:lpstr>Examples:</vt:lpstr>
      <vt:lpstr>IF-ELSE</vt:lpstr>
      <vt:lpstr>PowerPoint Presentation</vt:lpstr>
      <vt:lpstr>If...else if...else Statement</vt:lpstr>
      <vt:lpstr>Examples…</vt:lpstr>
      <vt:lpstr>JavaScript Switch Statement</vt:lpstr>
      <vt:lpstr>Examples:</vt:lpstr>
      <vt:lpstr>JavaScript Popup Boxes</vt:lpstr>
      <vt:lpstr>PowerPoint Presentation</vt:lpstr>
      <vt:lpstr>PowerPoint Presentation</vt:lpstr>
      <vt:lpstr>JavaScript Functions</vt:lpstr>
      <vt:lpstr>PowerPoint Presentation</vt:lpstr>
      <vt:lpstr>How to Define a Function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Marsha</dc:creator>
  <cp:lastModifiedBy>Windows User</cp:lastModifiedBy>
  <cp:revision>41</cp:revision>
  <dcterms:created xsi:type="dcterms:W3CDTF">2011-03-09T19:19:33Z</dcterms:created>
  <dcterms:modified xsi:type="dcterms:W3CDTF">2014-09-12T14:43:35Z</dcterms:modified>
</cp:coreProperties>
</file>