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haansoftxlsx"/>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0.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67" r:id="rId1"/>
  </p:sldMasterIdLst>
  <p:notesMasterIdLst>
    <p:notesMasterId r:id="rId61"/>
  </p:notesMasterIdLst>
  <p:sldIdLst>
    <p:sldId id="302" r:id="rId2"/>
    <p:sldId id="303" r:id="rId3"/>
    <p:sldId id="347" r:id="rId4"/>
    <p:sldId id="309" r:id="rId5"/>
    <p:sldId id="349" r:id="rId6"/>
    <p:sldId id="344" r:id="rId7"/>
    <p:sldId id="311" r:id="rId8"/>
    <p:sldId id="312" r:id="rId9"/>
    <p:sldId id="304" r:id="rId10"/>
    <p:sldId id="305" r:id="rId11"/>
    <p:sldId id="306" r:id="rId12"/>
    <p:sldId id="356" r:id="rId13"/>
    <p:sldId id="357" r:id="rId14"/>
    <p:sldId id="358" r:id="rId15"/>
    <p:sldId id="359" r:id="rId16"/>
    <p:sldId id="346" r:id="rId17"/>
    <p:sldId id="307" r:id="rId18"/>
    <p:sldId id="350" r:id="rId19"/>
    <p:sldId id="351" r:id="rId20"/>
    <p:sldId id="352" r:id="rId21"/>
    <p:sldId id="353" r:id="rId22"/>
    <p:sldId id="360" r:id="rId23"/>
    <p:sldId id="361" r:id="rId24"/>
    <p:sldId id="362" r:id="rId25"/>
    <p:sldId id="363" r:id="rId26"/>
    <p:sldId id="364" r:id="rId27"/>
    <p:sldId id="365" r:id="rId28"/>
    <p:sldId id="366" r:id="rId29"/>
    <p:sldId id="367" r:id="rId30"/>
    <p:sldId id="291" r:id="rId31"/>
    <p:sldId id="320" r:id="rId32"/>
    <p:sldId id="298" r:id="rId33"/>
    <p:sldId id="314" r:id="rId34"/>
    <p:sldId id="315" r:id="rId35"/>
    <p:sldId id="300" r:id="rId36"/>
    <p:sldId id="316" r:id="rId37"/>
    <p:sldId id="319" r:id="rId38"/>
    <p:sldId id="267" r:id="rId39"/>
    <p:sldId id="268" r:id="rId40"/>
    <p:sldId id="270" r:id="rId41"/>
    <p:sldId id="313" r:id="rId42"/>
    <p:sldId id="318" r:id="rId43"/>
    <p:sldId id="297" r:id="rId44"/>
    <p:sldId id="317" r:id="rId45"/>
    <p:sldId id="326" r:id="rId46"/>
    <p:sldId id="341" r:id="rId47"/>
    <p:sldId id="338" r:id="rId48"/>
    <p:sldId id="339" r:id="rId49"/>
    <p:sldId id="323" r:id="rId50"/>
    <p:sldId id="340" r:id="rId51"/>
    <p:sldId id="342" r:id="rId52"/>
    <p:sldId id="336" r:id="rId53"/>
    <p:sldId id="337" r:id="rId54"/>
    <p:sldId id="325" r:id="rId55"/>
    <p:sldId id="327" r:id="rId56"/>
    <p:sldId id="343" r:id="rId57"/>
    <p:sldId id="321" r:id="rId58"/>
    <p:sldId id="368" r:id="rId59"/>
    <p:sldId id="324" r:id="rId60"/>
  </p:sldIdLst>
  <p:sldSz cx="9144000" cy="5143500" type="screen16x9"/>
  <p:notesSz cx="6858000" cy="9144000"/>
  <p:embeddedFontLst>
    <p:embeddedFont>
      <p:font typeface="함초롬돋움" pitchFamily="50" charset="-127"/>
      <p:regular r:id="rId62"/>
      <p:bold r:id="rId63"/>
    </p:embeddedFont>
    <p:embeddedFont>
      <p:font typeface="맑은 고딕" pitchFamily="50" charset="-127"/>
      <p:regular r:id="rId64"/>
      <p:bold r:id="rId65"/>
    </p:embeddedFont>
    <p:embeddedFont>
      <p:font typeface="바른돋움 2" pitchFamily="18" charset="-127"/>
      <p:regular r:id="rId66"/>
    </p:embeddedFont>
    <p:embeddedFont>
      <p:font typeface="나눔바른고딕" pitchFamily="50" charset="-127"/>
      <p:regular r:id="rId67"/>
      <p:bold r:id="rId68"/>
    </p:embeddedFont>
    <p:embeddedFont>
      <p:font typeface="바른돋움 1" pitchFamily="18" charset="-127"/>
      <p:regular r:id="rId69"/>
    </p:embeddedFont>
    <p:embeddedFont>
      <p:font typeface="바른돋움 3" pitchFamily="18" charset="-127"/>
      <p:regular r:id="rId7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17" autoAdjust="0"/>
  </p:normalViewPr>
  <p:slideViewPr>
    <p:cSldViewPr>
      <p:cViewPr>
        <p:scale>
          <a:sx n="100" d="100"/>
          <a:sy n="100" d="100"/>
        </p:scale>
        <p:origin x="-946" y="-5"/>
      </p:cViewPr>
      <p:guideLst>
        <p:guide orient="horz" pos="161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111111111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_111111101010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11111122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_11111133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_11111144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_111111555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_111111666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_1111777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_111188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_111111999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1250962615013123"/>
          <c:y val="4.2553305625915527E-2"/>
          <c:w val="0.68749040365219116"/>
          <c:h val="0.56208944320678711"/>
        </c:manualLayout>
      </c:layout>
      <c:lineChart>
        <c:grouping val="standard"/>
        <c:varyColors val="0"/>
        <c:ser>
          <c:idx val="0"/>
          <c:order val="0"/>
          <c:tx>
            <c:strRef>
              <c:f>Sheet1!$B$1</c:f>
              <c:strCache>
                <c:ptCount val="1"/>
                <c:pt idx="0">
                  <c:v>accuracy</c:v>
                </c:pt>
              </c:strCache>
            </c:strRef>
          </c:tx>
          <c:marker>
            <c:symbol val="none"/>
          </c:marker>
          <c:cat>
            <c:strRef>
              <c:f>Sheet1!$A$2:$A$9</c:f>
              <c:strCache>
                <c:ptCount val="8"/>
                <c:pt idx="0">
                  <c:v>의사결정나무(entropy, 7, 14, 5, 5)</c:v>
                </c:pt>
                <c:pt idx="1">
                  <c:v>KNN(k3)</c:v>
                </c:pt>
                <c:pt idx="2">
                  <c:v>KNN(k7)</c:v>
                </c:pt>
                <c:pt idx="3">
                  <c:v>랜덤포레스트(n1000)</c:v>
                </c:pt>
                <c:pt idx="4">
                  <c:v>랜덤포레스트(n200)</c:v>
                </c:pt>
                <c:pt idx="5">
                  <c:v>SVM(4, rbf)</c:v>
                </c:pt>
                <c:pt idx="6">
                  <c:v>ANN(solver  adam)</c:v>
                </c:pt>
                <c:pt idx="7">
                  <c:v>ANN(solver  lbfgs)</c:v>
                </c:pt>
              </c:strCache>
            </c:strRef>
          </c:cat>
          <c:val>
            <c:numRef>
              <c:f>Sheet1!$B$2:$B$9</c:f>
              <c:numCache>
                <c:formatCode>General</c:formatCode>
                <c:ptCount val="8"/>
                <c:pt idx="0">
                  <c:v>0.89024400000000004</c:v>
                </c:pt>
                <c:pt idx="1">
                  <c:v>0.92682926829268297</c:v>
                </c:pt>
                <c:pt idx="2">
                  <c:v>0.95121951219512102</c:v>
                </c:pt>
                <c:pt idx="3">
                  <c:v>0.95121999999999995</c:v>
                </c:pt>
                <c:pt idx="4">
                  <c:v>0.96341500000000002</c:v>
                </c:pt>
                <c:pt idx="5">
                  <c:v>0.972727272727272</c:v>
                </c:pt>
                <c:pt idx="6">
                  <c:v>0.93902399999999997</c:v>
                </c:pt>
                <c:pt idx="7">
                  <c:v>0.96341500000000002</c:v>
                </c:pt>
              </c:numCache>
            </c:numRef>
          </c:val>
          <c:smooth val="0"/>
        </c:ser>
        <c:ser>
          <c:idx val="1"/>
          <c:order val="1"/>
          <c:tx>
            <c:strRef>
              <c:f>Sheet1!$C$1</c:f>
              <c:strCache>
                <c:ptCount val="1"/>
                <c:pt idx="0">
                  <c:v>precision</c:v>
                </c:pt>
              </c:strCache>
            </c:strRef>
          </c:tx>
          <c:marker>
            <c:symbol val="none"/>
          </c:marker>
          <c:cat>
            <c:strRef>
              <c:f>Sheet1!$A$2:$A$9</c:f>
              <c:strCache>
                <c:ptCount val="8"/>
                <c:pt idx="0">
                  <c:v>의사결정나무(entropy, 7, 14, 5, 5)</c:v>
                </c:pt>
                <c:pt idx="1">
                  <c:v>KNN(k3)</c:v>
                </c:pt>
                <c:pt idx="2">
                  <c:v>KNN(k7)</c:v>
                </c:pt>
                <c:pt idx="3">
                  <c:v>랜덤포레스트(n1000)</c:v>
                </c:pt>
                <c:pt idx="4">
                  <c:v>랜덤포레스트(n200)</c:v>
                </c:pt>
                <c:pt idx="5">
                  <c:v>SVM(4, rbf)</c:v>
                </c:pt>
                <c:pt idx="6">
                  <c:v>ANN(solver  adam)</c:v>
                </c:pt>
                <c:pt idx="7">
                  <c:v>ANN(solver  lbfgs)</c:v>
                </c:pt>
              </c:strCache>
            </c:strRef>
          </c:cat>
          <c:val>
            <c:numRef>
              <c:f>Sheet1!$C$2:$C$9</c:f>
              <c:numCache>
                <c:formatCode>General</c:formatCode>
                <c:ptCount val="8"/>
                <c:pt idx="0">
                  <c:v>0.90625</c:v>
                </c:pt>
                <c:pt idx="1">
                  <c:v>1</c:v>
                </c:pt>
                <c:pt idx="2">
                  <c:v>0.96969696969696995</c:v>
                </c:pt>
                <c:pt idx="3">
                  <c:v>0.95423599999999997</c:v>
                </c:pt>
                <c:pt idx="4">
                  <c:v>0.96446100000000001</c:v>
                </c:pt>
                <c:pt idx="5">
                  <c:v>0.95620437956204396</c:v>
                </c:pt>
                <c:pt idx="6">
                  <c:v>0.94437499999999996</c:v>
                </c:pt>
                <c:pt idx="7">
                  <c:v>0.96446100000000001</c:v>
                </c:pt>
              </c:numCache>
            </c:numRef>
          </c:val>
          <c:smooth val="0"/>
        </c:ser>
        <c:ser>
          <c:idx val="2"/>
          <c:order val="2"/>
          <c:tx>
            <c:strRef>
              <c:f>Sheet1!$D$1</c:f>
              <c:strCache>
                <c:ptCount val="1"/>
                <c:pt idx="0">
                  <c:v>recall</c:v>
                </c:pt>
              </c:strCache>
            </c:strRef>
          </c:tx>
          <c:marker>
            <c:symbol val="none"/>
          </c:marker>
          <c:cat>
            <c:strRef>
              <c:f>Sheet1!$A$2:$A$9</c:f>
              <c:strCache>
                <c:ptCount val="8"/>
                <c:pt idx="0">
                  <c:v>의사결정나무(entropy, 7, 14, 5, 5)</c:v>
                </c:pt>
                <c:pt idx="1">
                  <c:v>KNN(k3)</c:v>
                </c:pt>
                <c:pt idx="2">
                  <c:v>KNN(k7)</c:v>
                </c:pt>
                <c:pt idx="3">
                  <c:v>랜덤포레스트(n1000)</c:v>
                </c:pt>
                <c:pt idx="4">
                  <c:v>랜덤포레스트(n200)</c:v>
                </c:pt>
                <c:pt idx="5">
                  <c:v>SVM(4, rbf)</c:v>
                </c:pt>
                <c:pt idx="6">
                  <c:v>ANN(solver  adam)</c:v>
                </c:pt>
                <c:pt idx="7">
                  <c:v>ANN(solver  lbfgs)</c:v>
                </c:pt>
              </c:strCache>
            </c:strRef>
          </c:cat>
          <c:val>
            <c:numRef>
              <c:f>Sheet1!$D$2:$D$9</c:f>
              <c:numCache>
                <c:formatCode>General</c:formatCode>
                <c:ptCount val="8"/>
                <c:pt idx="0">
                  <c:v>0.82857000000000003</c:v>
                </c:pt>
                <c:pt idx="1">
                  <c:v>0.82857142857142896</c:v>
                </c:pt>
                <c:pt idx="2">
                  <c:v>0.91428571428571404</c:v>
                </c:pt>
                <c:pt idx="3">
                  <c:v>0.93877600000000005</c:v>
                </c:pt>
                <c:pt idx="4">
                  <c:v>0.95833299999999999</c:v>
                </c:pt>
                <c:pt idx="5">
                  <c:v>0.97761194029850795</c:v>
                </c:pt>
                <c:pt idx="6">
                  <c:v>0.92</c:v>
                </c:pt>
                <c:pt idx="7">
                  <c:v>0.95833299999999999</c:v>
                </c:pt>
              </c:numCache>
            </c:numRef>
          </c:val>
          <c:smooth val="0"/>
        </c:ser>
        <c:ser>
          <c:idx val="3"/>
          <c:order val="3"/>
          <c:tx>
            <c:strRef>
              <c:f>Sheet1!$E$1</c:f>
              <c:strCache>
                <c:ptCount val="1"/>
                <c:pt idx="0">
                  <c:v>F-score</c:v>
                </c:pt>
              </c:strCache>
            </c:strRef>
          </c:tx>
          <c:marker>
            <c:symbol val="none"/>
          </c:marker>
          <c:cat>
            <c:strRef>
              <c:f>Sheet1!$A$2:$A$9</c:f>
              <c:strCache>
                <c:ptCount val="8"/>
                <c:pt idx="0">
                  <c:v>의사결정나무(entropy, 7, 14, 5, 5)</c:v>
                </c:pt>
                <c:pt idx="1">
                  <c:v>KNN(k3)</c:v>
                </c:pt>
                <c:pt idx="2">
                  <c:v>KNN(k7)</c:v>
                </c:pt>
                <c:pt idx="3">
                  <c:v>랜덤포레스트(n1000)</c:v>
                </c:pt>
                <c:pt idx="4">
                  <c:v>랜덤포레스트(n200)</c:v>
                </c:pt>
                <c:pt idx="5">
                  <c:v>SVM(4, rbf)</c:v>
                </c:pt>
                <c:pt idx="6">
                  <c:v>ANN(solver  adam)</c:v>
                </c:pt>
                <c:pt idx="7">
                  <c:v>ANN(solver  lbfgs)</c:v>
                </c:pt>
              </c:strCache>
            </c:strRef>
          </c:cat>
          <c:val>
            <c:numRef>
              <c:f>Sheet1!$E$2:$E$9</c:f>
              <c:numCache>
                <c:formatCode>General</c:formatCode>
                <c:ptCount val="8"/>
                <c:pt idx="0">
                  <c:v>0.86567000000000005</c:v>
                </c:pt>
                <c:pt idx="1">
                  <c:v>0.90625</c:v>
                </c:pt>
                <c:pt idx="2">
                  <c:v>0.94117647058823495</c:v>
                </c:pt>
                <c:pt idx="3">
                  <c:v>0.95833299999999999</c:v>
                </c:pt>
                <c:pt idx="4">
                  <c:v>0.96842099999999998</c:v>
                </c:pt>
                <c:pt idx="5">
                  <c:v>0.96678966789667897</c:v>
                </c:pt>
                <c:pt idx="6">
                  <c:v>0.94845400000000002</c:v>
                </c:pt>
                <c:pt idx="7">
                  <c:v>0.96842099999999998</c:v>
                </c:pt>
              </c:numCache>
            </c:numRef>
          </c:val>
          <c:smooth val="0"/>
        </c:ser>
        <c:ser>
          <c:idx val="4"/>
          <c:order val="4"/>
          <c:tx>
            <c:strRef>
              <c:f>Sheet1!$F$1</c:f>
              <c:strCache>
                <c:ptCount val="1"/>
                <c:pt idx="0">
                  <c:v>F2-score</c:v>
                </c:pt>
              </c:strCache>
            </c:strRef>
          </c:tx>
          <c:marker>
            <c:symbol val="none"/>
          </c:marker>
          <c:cat>
            <c:strRef>
              <c:f>Sheet1!$A$2:$A$9</c:f>
              <c:strCache>
                <c:ptCount val="8"/>
                <c:pt idx="0">
                  <c:v>의사결정나무(entropy, 7, 14, 5, 5)</c:v>
                </c:pt>
                <c:pt idx="1">
                  <c:v>KNN(k3)</c:v>
                </c:pt>
                <c:pt idx="2">
                  <c:v>KNN(k7)</c:v>
                </c:pt>
                <c:pt idx="3">
                  <c:v>랜덤포레스트(n1000)</c:v>
                </c:pt>
                <c:pt idx="4">
                  <c:v>랜덤포레스트(n200)</c:v>
                </c:pt>
                <c:pt idx="5">
                  <c:v>SVM(4, rbf)</c:v>
                </c:pt>
                <c:pt idx="6">
                  <c:v>ANN(solver  adam)</c:v>
                </c:pt>
                <c:pt idx="7">
                  <c:v>ANN(solver  lbfgs)</c:v>
                </c:pt>
              </c:strCache>
            </c:strRef>
          </c:cat>
          <c:val>
            <c:numRef>
              <c:f>Sheet1!$F$2:$F$9</c:f>
              <c:numCache>
                <c:formatCode>General</c:formatCode>
                <c:ptCount val="8"/>
                <c:pt idx="0">
                  <c:v>0.84301999999999999</c:v>
                </c:pt>
                <c:pt idx="1">
                  <c:v>0.85798816568047398</c:v>
                </c:pt>
                <c:pt idx="2">
                  <c:v>0.92485549132947997</c:v>
                </c:pt>
                <c:pt idx="3">
                  <c:v>0.97046399999999999</c:v>
                </c:pt>
                <c:pt idx="4">
                  <c:v>0.97463999999999995</c:v>
                </c:pt>
                <c:pt idx="5">
                  <c:v>0.97325408618127796</c:v>
                </c:pt>
                <c:pt idx="6">
                  <c:v>0.966387</c:v>
                </c:pt>
                <c:pt idx="7">
                  <c:v>0.974576</c:v>
                </c:pt>
              </c:numCache>
            </c:numRef>
          </c:val>
          <c:smooth val="0"/>
        </c:ser>
        <c:dLbls>
          <c:showLegendKey val="0"/>
          <c:showVal val="0"/>
          <c:showCatName val="0"/>
          <c:showSerName val="0"/>
          <c:showPercent val="0"/>
          <c:showBubbleSize val="0"/>
        </c:dLbls>
        <c:marker val="1"/>
        <c:smooth val="0"/>
        <c:axId val="45588992"/>
        <c:axId val="54555712"/>
      </c:lineChart>
      <c:catAx>
        <c:axId val="45588992"/>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54555712"/>
        <c:crosses val="autoZero"/>
        <c:auto val="1"/>
        <c:lblAlgn val="ctr"/>
        <c:lblOffset val="100"/>
        <c:tickMarkSkip val="1"/>
        <c:noMultiLvlLbl val="0"/>
      </c:catAx>
      <c:valAx>
        <c:axId val="54555712"/>
        <c:scaling>
          <c:orientation val="minMax"/>
          <c:max val="1.05"/>
          <c:min val="0.75"/>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700" b="0" i="0" u="none"/>
            </a:pPr>
            <a:endParaRPr lang="ko-KR"/>
          </a:p>
        </c:txPr>
        <c:crossAx val="45588992"/>
        <c:crosses val="autoZero"/>
        <c:crossBetween val="between"/>
      </c:valAx>
      <c:spPr>
        <a:noFill/>
        <a:ln w="9525" cap="flat" cmpd="sng" algn="ctr">
          <a:noFill/>
          <a:prstDash val="solid"/>
          <a:round/>
          <a:headEnd w="med" len="med"/>
          <a:tailEnd w="med" len="med"/>
        </a:ln>
      </c:spPr>
    </c:plotArea>
    <c:plotVisOnly val="1"/>
    <c:dispBlanksAs val="gap"/>
    <c:showDLblsOverMax val="1"/>
  </c:chart>
  <c:spPr>
    <a:ln w="25400" cap="flat" cmpd="sng" algn="ctr">
      <a:noFill/>
      <a:prstDash val="solid"/>
      <a:round/>
      <a:headEnd w="med" len="med"/>
      <a:tailEnd w="med" len="med"/>
    </a:ln>
  </c:spPr>
  <c:txPr>
    <a:bodyPr rot="0" vert="horz" wrap="none" lIns="0" tIns="0" rIns="0" bIns="0" anchor="ctr" anchorCtr="1"/>
    <a:lstStyle/>
    <a:p>
      <a:pPr algn="l">
        <a:defRPr sz="10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6151273250579834"/>
          <c:y val="4.3355520814657211E-2"/>
        </c:manualLayout>
      </c:layout>
      <c:overlay val="0"/>
      <c:spPr>
        <a:solidFill>
          <a:schemeClr val="accent1"/>
        </a:solidFill>
      </c:spPr>
      <c:txPr>
        <a:bodyPr rot="0" vert="horz" wrap="none" lIns="0" tIns="0" rIns="0" bIns="0" anchor="ctr" anchorCtr="1"/>
        <a:lstStyle/>
        <a:p>
          <a:pPr algn="l">
            <a:defRPr sz="1000" b="0" i="0" u="none">
              <a:ln>
                <a:solidFill>
                  <a:schemeClr val="lt1"/>
                </a:solidFill>
              </a:ln>
              <a:solidFill>
                <a:srgbClr val="FFFFFF"/>
              </a:solidFill>
            </a:defRPr>
          </a:pPr>
          <a:endParaRPr lang="ko-KR"/>
        </a:p>
      </c:txPr>
    </c:title>
    <c:autoTitleDeleted val="0"/>
    <c:plotArea>
      <c:layout>
        <c:manualLayout>
          <c:layoutTarget val="inner"/>
          <c:xMode val="edge"/>
          <c:yMode val="edge"/>
          <c:x val="0.34567901492118835"/>
          <c:y val="0.14814814925193787"/>
          <c:w val="0.64827203750610352"/>
          <c:h val="0.51851850748062134"/>
        </c:manualLayout>
      </c:layout>
      <c:lineChart>
        <c:grouping val="standard"/>
        <c:varyColors val="0"/>
        <c:ser>
          <c:idx val="0"/>
          <c:order val="0"/>
          <c:tx>
            <c:strRef>
              <c:f>Sheet1!$B$1</c:f>
              <c:strCache>
                <c:ptCount val="1"/>
                <c:pt idx="0">
                  <c:v>RMSE</c:v>
                </c:pt>
              </c:strCache>
            </c:strRef>
          </c:tx>
          <c:marker>
            <c:symbol val="none"/>
          </c:marker>
          <c:cat>
            <c:strRef>
              <c:f>Sheet1!$A$2:$A$19</c:f>
              <c:strCache>
                <c:ptCount val="18"/>
                <c:pt idx="0">
                  <c:v>Linear Regression 15</c:v>
                </c:pt>
                <c:pt idx="1">
                  <c:v>Linear Regression 10</c:v>
                </c:pt>
                <c:pt idx="2">
                  <c:v>Linear Regression pca</c:v>
                </c:pt>
                <c:pt idx="3">
                  <c:v>의사결정나무 15</c:v>
                </c:pt>
                <c:pt idx="4">
                  <c:v>의사결정나무 10</c:v>
                </c:pt>
                <c:pt idx="5">
                  <c:v>의사결정나무 pca</c:v>
                </c:pt>
                <c:pt idx="6">
                  <c:v>KNN(k3) 15</c:v>
                </c:pt>
                <c:pt idx="7">
                  <c:v>KNN(k3) 10</c:v>
                </c:pt>
                <c:pt idx="8">
                  <c:v>KNN(k3)pca</c:v>
                </c:pt>
                <c:pt idx="9">
                  <c:v>랜덤포레스트 15</c:v>
                </c:pt>
                <c:pt idx="10">
                  <c:v>랜덤포레스트 10</c:v>
                </c:pt>
                <c:pt idx="11">
                  <c:v>랜덤포레스트 pca</c:v>
                </c:pt>
                <c:pt idx="12">
                  <c:v>SVM 15</c:v>
                </c:pt>
                <c:pt idx="13">
                  <c:v>SVM 10</c:v>
                </c:pt>
                <c:pt idx="14">
                  <c:v>SVM pca</c:v>
                </c:pt>
                <c:pt idx="15">
                  <c:v>ANN 15</c:v>
                </c:pt>
                <c:pt idx="16">
                  <c:v>ANN 10</c:v>
                </c:pt>
                <c:pt idx="17">
                  <c:v>ANN pca</c:v>
                </c:pt>
              </c:strCache>
            </c:strRef>
          </c:cat>
          <c:val>
            <c:numRef>
              <c:f>Sheet1!$B$2:$B$19</c:f>
              <c:numCache>
                <c:formatCode>General</c:formatCode>
                <c:ptCount val="18"/>
                <c:pt idx="0">
                  <c:v>4.1803172502106598</c:v>
                </c:pt>
                <c:pt idx="1">
                  <c:v>4.78005123162092</c:v>
                </c:pt>
                <c:pt idx="2">
                  <c:v>4.9982645422678296</c:v>
                </c:pt>
                <c:pt idx="3">
                  <c:v>4.1407243570271</c:v>
                </c:pt>
                <c:pt idx="4">
                  <c:v>4.4451285369373199</c:v>
                </c:pt>
                <c:pt idx="5">
                  <c:v>5.0679836019498596</c:v>
                </c:pt>
                <c:pt idx="6">
                  <c:v>3.7418099181298099</c:v>
                </c:pt>
                <c:pt idx="7">
                  <c:v>3.2580877685935699</c:v>
                </c:pt>
                <c:pt idx="8">
                  <c:v>4.0571959057809996</c:v>
                </c:pt>
                <c:pt idx="9">
                  <c:v>3.2977032089329299</c:v>
                </c:pt>
                <c:pt idx="10">
                  <c:v>3.19382162606429</c:v>
                </c:pt>
                <c:pt idx="11">
                  <c:v>4.7076859119120398</c:v>
                </c:pt>
                <c:pt idx="12">
                  <c:v>3.5115955793007698</c:v>
                </c:pt>
                <c:pt idx="13">
                  <c:v>4.51254660501285</c:v>
                </c:pt>
                <c:pt idx="14">
                  <c:v>5.2421424694254402</c:v>
                </c:pt>
                <c:pt idx="15">
                  <c:v>3.01011409622464</c:v>
                </c:pt>
                <c:pt idx="16">
                  <c:v>3.3005264355042301</c:v>
                </c:pt>
                <c:pt idx="17">
                  <c:v>3.2461129937269799</c:v>
                </c:pt>
              </c:numCache>
            </c:numRef>
          </c:val>
          <c:smooth val="0"/>
        </c:ser>
        <c:dLbls>
          <c:showLegendKey val="0"/>
          <c:showVal val="0"/>
          <c:showCatName val="0"/>
          <c:showSerName val="0"/>
          <c:showPercent val="0"/>
          <c:showBubbleSize val="0"/>
        </c:dLbls>
        <c:marker val="1"/>
        <c:smooth val="0"/>
        <c:axId val="55606272"/>
        <c:axId val="174915584"/>
      </c:lineChart>
      <c:catAx>
        <c:axId val="55606272"/>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174915584"/>
        <c:crosses val="autoZero"/>
        <c:auto val="1"/>
        <c:lblAlgn val="ctr"/>
        <c:lblOffset val="100"/>
        <c:tickMarkSkip val="1"/>
        <c:noMultiLvlLbl val="0"/>
      </c:catAx>
      <c:valAx>
        <c:axId val="174915584"/>
        <c:scaling>
          <c:orientation val="minMax"/>
          <c:max val="5.5"/>
          <c:min val="2.5"/>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800" b="0" i="0" u="none"/>
            </a:pPr>
            <a:endParaRPr lang="ko-KR"/>
          </a:p>
        </c:txPr>
        <c:crossAx val="55606272"/>
        <c:crosses val="autoZero"/>
        <c:crossBetween val="between"/>
        <c:majorUnit val="0.5"/>
      </c:valAx>
      <c:spPr>
        <a:noFill/>
        <a:ln w="9525" cap="flat" cmpd="sng" algn="ctr">
          <a:noFill/>
          <a:prstDash val="solid"/>
          <a:round/>
          <a:headEnd w="med" len="med"/>
          <a:tailEnd w="med" len="med"/>
        </a:ln>
      </c:spPr>
    </c:plotArea>
    <c:plotVisOnly val="1"/>
    <c:dispBlanksAs val="gap"/>
    <c:showDLblsOverMax val="1"/>
  </c:chart>
  <c:txPr>
    <a:bodyPr rot="0" vert="horz" wrap="none" lIns="0" tIns="0" rIns="0" bIns="0" anchor="ctr" anchorCtr="1"/>
    <a:lstStyle/>
    <a:p>
      <a:pPr algn="l">
        <a:defRPr sz="9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16666567325592"/>
          <c:y val="5.2603248506784439E-2"/>
          <c:w val="0.68628716468811035"/>
          <c:h val="0.5520479679107666"/>
        </c:manualLayout>
      </c:layout>
      <c:lineChart>
        <c:grouping val="standard"/>
        <c:varyColors val="0"/>
        <c:ser>
          <c:idx val="0"/>
          <c:order val="0"/>
          <c:tx>
            <c:strRef>
              <c:f>Sheet1!$B$1</c:f>
              <c:strCache>
                <c:ptCount val="1"/>
                <c:pt idx="0">
                  <c:v>accuracy</c:v>
                </c:pt>
              </c:strCache>
            </c:strRef>
          </c:tx>
          <c:marker>
            <c:symbol val="none"/>
          </c:marker>
          <c:cat>
            <c:strRef>
              <c:f>Sheet1!$A$2:$A$9</c:f>
              <c:strCache>
                <c:ptCount val="8"/>
                <c:pt idx="0">
                  <c:v>의사결정나무(entropy, 9, 17, 1, 14)</c:v>
                </c:pt>
                <c:pt idx="1">
                  <c:v>KNN(k3)</c:v>
                </c:pt>
                <c:pt idx="2">
                  <c:v>KNN(k7)</c:v>
                </c:pt>
                <c:pt idx="3">
                  <c:v>랜덤포레스트(n 1000)</c:v>
                </c:pt>
                <c:pt idx="4">
                  <c:v>랜덤포레스트(n 200)</c:v>
                </c:pt>
                <c:pt idx="5">
                  <c:v>SVM(5, rb f)</c:v>
                </c:pt>
                <c:pt idx="6">
                  <c:v>ANN(solver  adam)</c:v>
                </c:pt>
                <c:pt idx="7">
                  <c:v>ANN(solver  lbfgs)</c:v>
                </c:pt>
              </c:strCache>
            </c:strRef>
          </c:cat>
          <c:val>
            <c:numRef>
              <c:f>Sheet1!$B$2:$B$9</c:f>
              <c:numCache>
                <c:formatCode>General</c:formatCode>
                <c:ptCount val="8"/>
                <c:pt idx="0">
                  <c:v>0.95121999999999995</c:v>
                </c:pt>
                <c:pt idx="1">
                  <c:v>0.92682926829268297</c:v>
                </c:pt>
                <c:pt idx="2">
                  <c:v>0.95121951219512102</c:v>
                </c:pt>
                <c:pt idx="3">
                  <c:v>0.95121999999999995</c:v>
                </c:pt>
                <c:pt idx="4">
                  <c:v>0.96341500000000002</c:v>
                </c:pt>
                <c:pt idx="5">
                  <c:v>0.96969696969696895</c:v>
                </c:pt>
                <c:pt idx="6">
                  <c:v>0.95121999999999995</c:v>
                </c:pt>
                <c:pt idx="7">
                  <c:v>0.93902399999999997</c:v>
                </c:pt>
              </c:numCache>
            </c:numRef>
          </c:val>
          <c:smooth val="0"/>
        </c:ser>
        <c:ser>
          <c:idx val="1"/>
          <c:order val="1"/>
          <c:tx>
            <c:strRef>
              <c:f>Sheet1!$C$1</c:f>
              <c:strCache>
                <c:ptCount val="1"/>
                <c:pt idx="0">
                  <c:v>precision</c:v>
                </c:pt>
              </c:strCache>
            </c:strRef>
          </c:tx>
          <c:marker>
            <c:symbol val="none"/>
          </c:marker>
          <c:cat>
            <c:strRef>
              <c:f>Sheet1!$A$2:$A$9</c:f>
              <c:strCache>
                <c:ptCount val="8"/>
                <c:pt idx="0">
                  <c:v>의사결정나무(entropy, 9, 17, 1, 14)</c:v>
                </c:pt>
                <c:pt idx="1">
                  <c:v>KNN(k3)</c:v>
                </c:pt>
                <c:pt idx="2">
                  <c:v>KNN(k7)</c:v>
                </c:pt>
                <c:pt idx="3">
                  <c:v>랜덤포레스트(n 1000)</c:v>
                </c:pt>
                <c:pt idx="4">
                  <c:v>랜덤포레스트(n 200)</c:v>
                </c:pt>
                <c:pt idx="5">
                  <c:v>SVM(5, rb f)</c:v>
                </c:pt>
                <c:pt idx="6">
                  <c:v>ANN(solver  adam)</c:v>
                </c:pt>
                <c:pt idx="7">
                  <c:v>ANN(solver  lbfgs)</c:v>
                </c:pt>
              </c:strCache>
            </c:strRef>
          </c:cat>
          <c:val>
            <c:numRef>
              <c:f>Sheet1!$C$2:$C$9</c:f>
              <c:numCache>
                <c:formatCode>General</c:formatCode>
                <c:ptCount val="8"/>
                <c:pt idx="0">
                  <c:v>1</c:v>
                </c:pt>
                <c:pt idx="1">
                  <c:v>0.967741935483871</c:v>
                </c:pt>
                <c:pt idx="2">
                  <c:v>0.96969696969696995</c:v>
                </c:pt>
                <c:pt idx="3">
                  <c:v>0.95423599999999997</c:v>
                </c:pt>
                <c:pt idx="4">
                  <c:v>0.96446100000000001</c:v>
                </c:pt>
                <c:pt idx="5">
                  <c:v>0.95588235294117696</c:v>
                </c:pt>
                <c:pt idx="6">
                  <c:v>0.95423599999999997</c:v>
                </c:pt>
                <c:pt idx="7">
                  <c:v>0.94437499999999996</c:v>
                </c:pt>
              </c:numCache>
            </c:numRef>
          </c:val>
          <c:smooth val="0"/>
        </c:ser>
        <c:ser>
          <c:idx val="2"/>
          <c:order val="2"/>
          <c:tx>
            <c:strRef>
              <c:f>Sheet1!$D$1</c:f>
              <c:strCache>
                <c:ptCount val="1"/>
                <c:pt idx="0">
                  <c:v>recall</c:v>
                </c:pt>
              </c:strCache>
            </c:strRef>
          </c:tx>
          <c:marker>
            <c:symbol val="none"/>
          </c:marker>
          <c:cat>
            <c:strRef>
              <c:f>Sheet1!$A$2:$A$9</c:f>
              <c:strCache>
                <c:ptCount val="8"/>
                <c:pt idx="0">
                  <c:v>의사결정나무(entropy, 9, 17, 1, 14)</c:v>
                </c:pt>
                <c:pt idx="1">
                  <c:v>KNN(k3)</c:v>
                </c:pt>
                <c:pt idx="2">
                  <c:v>KNN(k7)</c:v>
                </c:pt>
                <c:pt idx="3">
                  <c:v>랜덤포레스트(n 1000)</c:v>
                </c:pt>
                <c:pt idx="4">
                  <c:v>랜덤포레스트(n 200)</c:v>
                </c:pt>
                <c:pt idx="5">
                  <c:v>SVM(5, rb f)</c:v>
                </c:pt>
                <c:pt idx="6">
                  <c:v>ANN(solver  adam)</c:v>
                </c:pt>
                <c:pt idx="7">
                  <c:v>ANN(solver  lbfgs)</c:v>
                </c:pt>
              </c:strCache>
            </c:strRef>
          </c:cat>
          <c:val>
            <c:numRef>
              <c:f>Sheet1!$D$2:$D$9</c:f>
              <c:numCache>
                <c:formatCode>General</c:formatCode>
                <c:ptCount val="8"/>
                <c:pt idx="0">
                  <c:v>0.88571</c:v>
                </c:pt>
                <c:pt idx="1">
                  <c:v>0.85714285714285698</c:v>
                </c:pt>
                <c:pt idx="2">
                  <c:v>0.91428571428571404</c:v>
                </c:pt>
                <c:pt idx="3">
                  <c:v>0.93877600000000005</c:v>
                </c:pt>
                <c:pt idx="4">
                  <c:v>0.95833299999999999</c:v>
                </c:pt>
                <c:pt idx="5">
                  <c:v>0.97014925373134298</c:v>
                </c:pt>
                <c:pt idx="6">
                  <c:v>0.93877600000000005</c:v>
                </c:pt>
                <c:pt idx="7">
                  <c:v>0.92</c:v>
                </c:pt>
              </c:numCache>
            </c:numRef>
          </c:val>
          <c:smooth val="0"/>
        </c:ser>
        <c:ser>
          <c:idx val="3"/>
          <c:order val="3"/>
          <c:tx>
            <c:strRef>
              <c:f>Sheet1!$E$1</c:f>
              <c:strCache>
                <c:ptCount val="1"/>
                <c:pt idx="0">
                  <c:v>F-score</c:v>
                </c:pt>
              </c:strCache>
            </c:strRef>
          </c:tx>
          <c:marker>
            <c:symbol val="none"/>
          </c:marker>
          <c:cat>
            <c:strRef>
              <c:f>Sheet1!$A$2:$A$9</c:f>
              <c:strCache>
                <c:ptCount val="8"/>
                <c:pt idx="0">
                  <c:v>의사결정나무(entropy, 9, 17, 1, 14)</c:v>
                </c:pt>
                <c:pt idx="1">
                  <c:v>KNN(k3)</c:v>
                </c:pt>
                <c:pt idx="2">
                  <c:v>KNN(k7)</c:v>
                </c:pt>
                <c:pt idx="3">
                  <c:v>랜덤포레스트(n 1000)</c:v>
                </c:pt>
                <c:pt idx="4">
                  <c:v>랜덤포레스트(n 200)</c:v>
                </c:pt>
                <c:pt idx="5">
                  <c:v>SVM(5, rb f)</c:v>
                </c:pt>
                <c:pt idx="6">
                  <c:v>ANN(solver  adam)</c:v>
                </c:pt>
                <c:pt idx="7">
                  <c:v>ANN(solver  lbfgs)</c:v>
                </c:pt>
              </c:strCache>
            </c:strRef>
          </c:cat>
          <c:val>
            <c:numRef>
              <c:f>Sheet1!$E$2:$E$9</c:f>
              <c:numCache>
                <c:formatCode>General</c:formatCode>
                <c:ptCount val="8"/>
                <c:pt idx="0">
                  <c:v>0.93938999999999995</c:v>
                </c:pt>
                <c:pt idx="1">
                  <c:v>0.90909090909090895</c:v>
                </c:pt>
                <c:pt idx="2">
                  <c:v>0.94117647058823495</c:v>
                </c:pt>
                <c:pt idx="3">
                  <c:v>0.95833299999999999</c:v>
                </c:pt>
                <c:pt idx="4">
                  <c:v>0.96842099999999998</c:v>
                </c:pt>
                <c:pt idx="5">
                  <c:v>0.96296296296296302</c:v>
                </c:pt>
                <c:pt idx="6">
                  <c:v>0.95833299999999999</c:v>
                </c:pt>
                <c:pt idx="7">
                  <c:v>0.94845400000000002</c:v>
                </c:pt>
              </c:numCache>
            </c:numRef>
          </c:val>
          <c:smooth val="0"/>
        </c:ser>
        <c:ser>
          <c:idx val="4"/>
          <c:order val="4"/>
          <c:tx>
            <c:strRef>
              <c:f>Sheet1!$F$1</c:f>
              <c:strCache>
                <c:ptCount val="1"/>
                <c:pt idx="0">
                  <c:v>F2-score</c:v>
                </c:pt>
              </c:strCache>
            </c:strRef>
          </c:tx>
          <c:marker>
            <c:symbol val="none"/>
          </c:marker>
          <c:cat>
            <c:strRef>
              <c:f>Sheet1!$A$2:$A$9</c:f>
              <c:strCache>
                <c:ptCount val="8"/>
                <c:pt idx="0">
                  <c:v>의사결정나무(entropy, 9, 17, 1, 14)</c:v>
                </c:pt>
                <c:pt idx="1">
                  <c:v>KNN(k3)</c:v>
                </c:pt>
                <c:pt idx="2">
                  <c:v>KNN(k7)</c:v>
                </c:pt>
                <c:pt idx="3">
                  <c:v>랜덤포레스트(n 1000)</c:v>
                </c:pt>
                <c:pt idx="4">
                  <c:v>랜덤포레스트(n 200)</c:v>
                </c:pt>
                <c:pt idx="5">
                  <c:v>SVM(5, rb f)</c:v>
                </c:pt>
                <c:pt idx="6">
                  <c:v>ANN(solver  adam)</c:v>
                </c:pt>
                <c:pt idx="7">
                  <c:v>ANN(solver  lbfgs)</c:v>
                </c:pt>
              </c:strCache>
            </c:strRef>
          </c:cat>
          <c:val>
            <c:numRef>
              <c:f>Sheet1!$F$2:$F$9</c:f>
              <c:numCache>
                <c:formatCode>General</c:formatCode>
                <c:ptCount val="8"/>
                <c:pt idx="0">
                  <c:v>0.90642999999999996</c:v>
                </c:pt>
                <c:pt idx="1">
                  <c:v>0.87719298245613997</c:v>
                </c:pt>
                <c:pt idx="2">
                  <c:v>0.92485549132947997</c:v>
                </c:pt>
                <c:pt idx="3">
                  <c:v>0.97046399999999999</c:v>
                </c:pt>
                <c:pt idx="4">
                  <c:v>0.974576</c:v>
                </c:pt>
                <c:pt idx="5">
                  <c:v>0.96726190476190499</c:v>
                </c:pt>
                <c:pt idx="6">
                  <c:v>0.97046399999999999</c:v>
                </c:pt>
                <c:pt idx="7">
                  <c:v>0.966387</c:v>
                </c:pt>
              </c:numCache>
            </c:numRef>
          </c:val>
          <c:smooth val="0"/>
        </c:ser>
        <c:dLbls>
          <c:showLegendKey val="0"/>
          <c:showVal val="0"/>
          <c:showCatName val="0"/>
          <c:showSerName val="0"/>
          <c:showPercent val="0"/>
          <c:showBubbleSize val="0"/>
        </c:dLbls>
        <c:marker val="1"/>
        <c:smooth val="0"/>
        <c:axId val="46420480"/>
        <c:axId val="54557440"/>
      </c:lineChart>
      <c:catAx>
        <c:axId val="46420480"/>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54557440"/>
        <c:crosses val="autoZero"/>
        <c:auto val="1"/>
        <c:lblAlgn val="ctr"/>
        <c:lblOffset val="100"/>
        <c:tickMarkSkip val="1"/>
        <c:noMultiLvlLbl val="0"/>
      </c:catAx>
      <c:valAx>
        <c:axId val="54557440"/>
        <c:scaling>
          <c:orientation val="minMax"/>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700" b="0" i="0" u="none"/>
            </a:pPr>
            <a:endParaRPr lang="ko-KR"/>
          </a:p>
        </c:txPr>
        <c:crossAx val="46420480"/>
        <c:crosses val="autoZero"/>
        <c:crossBetween val="between"/>
      </c:valAx>
      <c:spPr>
        <a:noFill/>
        <a:ln w="9525" cap="flat" cmpd="sng" algn="ctr">
          <a:noFill/>
          <a:prstDash val="solid"/>
          <a:round/>
          <a:headEnd w="med" len="med"/>
          <a:tailEnd w="med" len="med"/>
        </a:ln>
      </c:spPr>
    </c:plotArea>
    <c:plotVisOnly val="1"/>
    <c:dispBlanksAs val="gap"/>
    <c:showDLblsOverMax val="1"/>
  </c:chart>
  <c:txPr>
    <a:bodyPr rot="0" vert="horz" wrap="none" lIns="0" tIns="0" rIns="0" bIns="0" anchor="ctr" anchorCtr="1"/>
    <a:lstStyle/>
    <a:p>
      <a:pPr algn="l">
        <a:defRPr sz="10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670709252357483"/>
          <c:y val="0.21568627655506134"/>
          <c:w val="0.73329305648803711"/>
          <c:h val="0.47058823704719543"/>
        </c:manualLayout>
      </c:layout>
      <c:lineChart>
        <c:grouping val="standard"/>
        <c:varyColors val="0"/>
        <c:ser>
          <c:idx val="0"/>
          <c:order val="0"/>
          <c:tx>
            <c:strRef>
              <c:f>Sheet1!$B$1</c:f>
              <c:strCache>
                <c:ptCount val="1"/>
                <c:pt idx="0">
                  <c:v>accuracy</c:v>
                </c:pt>
              </c:strCache>
            </c:strRef>
          </c:tx>
          <c:marker>
            <c:symbol val="none"/>
          </c:marker>
          <c:cat>
            <c:strRef>
              <c:f>Sheet1!$A$2:$A$9</c:f>
              <c:strCache>
                <c:ptCount val="8"/>
                <c:pt idx="0">
                  <c:v>의사결정나무(entropy, 8, 13, 18, 15)</c:v>
                </c:pt>
                <c:pt idx="1">
                  <c:v>KNN(k3)</c:v>
                </c:pt>
                <c:pt idx="2">
                  <c:v>KNN(k7)</c:v>
                </c:pt>
                <c:pt idx="3">
                  <c:v>랜덤포레스트(n 1000)</c:v>
                </c:pt>
                <c:pt idx="4">
                  <c:v>랜덤포레스트(n 200)</c:v>
                </c:pt>
                <c:pt idx="5">
                  <c:v>SVM(2, rb f)</c:v>
                </c:pt>
                <c:pt idx="6">
                  <c:v>ANN(solver  adam)</c:v>
                </c:pt>
                <c:pt idx="7">
                  <c:v>ANN(solver  lbfgs)</c:v>
                </c:pt>
              </c:strCache>
            </c:strRef>
          </c:cat>
          <c:val>
            <c:numRef>
              <c:f>Sheet1!$B$2:$B$9</c:f>
              <c:numCache>
                <c:formatCode>General</c:formatCode>
                <c:ptCount val="8"/>
                <c:pt idx="0">
                  <c:v>0.95454545454545403</c:v>
                </c:pt>
                <c:pt idx="1">
                  <c:v>0.93902439024390205</c:v>
                </c:pt>
                <c:pt idx="2">
                  <c:v>0.95121951219512102</c:v>
                </c:pt>
                <c:pt idx="3">
                  <c:v>0.93902399999999997</c:v>
                </c:pt>
                <c:pt idx="4">
                  <c:v>0.93902399999999997</c:v>
                </c:pt>
                <c:pt idx="5">
                  <c:v>0.95757575757575697</c:v>
                </c:pt>
                <c:pt idx="6">
                  <c:v>0.96341500000000002</c:v>
                </c:pt>
                <c:pt idx="7">
                  <c:v>0.95121999999999995</c:v>
                </c:pt>
              </c:numCache>
            </c:numRef>
          </c:val>
          <c:smooth val="0"/>
        </c:ser>
        <c:ser>
          <c:idx val="1"/>
          <c:order val="1"/>
          <c:tx>
            <c:strRef>
              <c:f>Sheet1!$C$1</c:f>
              <c:strCache>
                <c:ptCount val="1"/>
                <c:pt idx="0">
                  <c:v>precision</c:v>
                </c:pt>
              </c:strCache>
            </c:strRef>
          </c:tx>
          <c:marker>
            <c:symbol val="none"/>
          </c:marker>
          <c:cat>
            <c:strRef>
              <c:f>Sheet1!$A$2:$A$9</c:f>
              <c:strCache>
                <c:ptCount val="8"/>
                <c:pt idx="0">
                  <c:v>의사결정나무(entropy, 8, 13, 18, 15)</c:v>
                </c:pt>
                <c:pt idx="1">
                  <c:v>KNN(k3)</c:v>
                </c:pt>
                <c:pt idx="2">
                  <c:v>KNN(k7)</c:v>
                </c:pt>
                <c:pt idx="3">
                  <c:v>랜덤포레스트(n 1000)</c:v>
                </c:pt>
                <c:pt idx="4">
                  <c:v>랜덤포레스트(n 200)</c:v>
                </c:pt>
                <c:pt idx="5">
                  <c:v>SVM(2, rb f)</c:v>
                </c:pt>
                <c:pt idx="6">
                  <c:v>ANN(solver  adam)</c:v>
                </c:pt>
                <c:pt idx="7">
                  <c:v>ANN(solver  lbfgs)</c:v>
                </c:pt>
              </c:strCache>
            </c:strRef>
          </c:cat>
          <c:val>
            <c:numRef>
              <c:f>Sheet1!$C$2:$C$9</c:f>
              <c:numCache>
                <c:formatCode>General</c:formatCode>
                <c:ptCount val="8"/>
                <c:pt idx="0">
                  <c:v>0.92805755395683498</c:v>
                </c:pt>
                <c:pt idx="1">
                  <c:v>0.96875</c:v>
                </c:pt>
                <c:pt idx="2">
                  <c:v>0.96969696969696995</c:v>
                </c:pt>
                <c:pt idx="3">
                  <c:v>0.94437499999999996</c:v>
                </c:pt>
                <c:pt idx="4">
                  <c:v>0.94437499999999996</c:v>
                </c:pt>
                <c:pt idx="5">
                  <c:v>0.94776119402985104</c:v>
                </c:pt>
                <c:pt idx="6">
                  <c:v>0.97</c:v>
                </c:pt>
                <c:pt idx="7">
                  <c:v>0.94834799999999997</c:v>
                </c:pt>
              </c:numCache>
            </c:numRef>
          </c:val>
          <c:smooth val="0"/>
        </c:ser>
        <c:ser>
          <c:idx val="2"/>
          <c:order val="2"/>
          <c:tx>
            <c:strRef>
              <c:f>Sheet1!$D$1</c:f>
              <c:strCache>
                <c:ptCount val="1"/>
                <c:pt idx="0">
                  <c:v>recall</c:v>
                </c:pt>
              </c:strCache>
            </c:strRef>
          </c:tx>
          <c:marker>
            <c:symbol val="none"/>
          </c:marker>
          <c:cat>
            <c:strRef>
              <c:f>Sheet1!$A$2:$A$9</c:f>
              <c:strCache>
                <c:ptCount val="8"/>
                <c:pt idx="0">
                  <c:v>의사결정나무(entropy, 8, 13, 18, 15)</c:v>
                </c:pt>
                <c:pt idx="1">
                  <c:v>KNN(k3)</c:v>
                </c:pt>
                <c:pt idx="2">
                  <c:v>KNN(k7)</c:v>
                </c:pt>
                <c:pt idx="3">
                  <c:v>랜덤포레스트(n 1000)</c:v>
                </c:pt>
                <c:pt idx="4">
                  <c:v>랜덤포레스트(n 200)</c:v>
                </c:pt>
                <c:pt idx="5">
                  <c:v>SVM(2, rb f)</c:v>
                </c:pt>
                <c:pt idx="6">
                  <c:v>ANN(solver  adam)</c:v>
                </c:pt>
                <c:pt idx="7">
                  <c:v>ANN(solver  lbfgs)</c:v>
                </c:pt>
              </c:strCache>
            </c:strRef>
          </c:cat>
          <c:val>
            <c:numRef>
              <c:f>Sheet1!$D$2:$D$9</c:f>
              <c:numCache>
                <c:formatCode>General</c:formatCode>
                <c:ptCount val="8"/>
                <c:pt idx="0">
                  <c:v>0.962686567164179</c:v>
                </c:pt>
                <c:pt idx="1">
                  <c:v>0.88571428571428601</c:v>
                </c:pt>
                <c:pt idx="2">
                  <c:v>0.91428571428571404</c:v>
                </c:pt>
                <c:pt idx="3">
                  <c:v>0.92</c:v>
                </c:pt>
                <c:pt idx="4">
                  <c:v>0.92</c:v>
                </c:pt>
                <c:pt idx="5">
                  <c:v>0.94776119402985104</c:v>
                </c:pt>
                <c:pt idx="6">
                  <c:v>0.94</c:v>
                </c:pt>
                <c:pt idx="7">
                  <c:v>0.97777800000000004</c:v>
                </c:pt>
              </c:numCache>
            </c:numRef>
          </c:val>
          <c:smooth val="0"/>
        </c:ser>
        <c:ser>
          <c:idx val="3"/>
          <c:order val="3"/>
          <c:tx>
            <c:strRef>
              <c:f>Sheet1!$E$1</c:f>
              <c:strCache>
                <c:ptCount val="1"/>
                <c:pt idx="0">
                  <c:v>F-score</c:v>
                </c:pt>
              </c:strCache>
            </c:strRef>
          </c:tx>
          <c:marker>
            <c:symbol val="none"/>
          </c:marker>
          <c:cat>
            <c:strRef>
              <c:f>Sheet1!$A$2:$A$9</c:f>
              <c:strCache>
                <c:ptCount val="8"/>
                <c:pt idx="0">
                  <c:v>의사결정나무(entropy, 8, 13, 18, 15)</c:v>
                </c:pt>
                <c:pt idx="1">
                  <c:v>KNN(k3)</c:v>
                </c:pt>
                <c:pt idx="2">
                  <c:v>KNN(k7)</c:v>
                </c:pt>
                <c:pt idx="3">
                  <c:v>랜덤포레스트(n 1000)</c:v>
                </c:pt>
                <c:pt idx="4">
                  <c:v>랜덤포레스트(n 200)</c:v>
                </c:pt>
                <c:pt idx="5">
                  <c:v>SVM(2, rb f)</c:v>
                </c:pt>
                <c:pt idx="6">
                  <c:v>ANN(solver  adam)</c:v>
                </c:pt>
                <c:pt idx="7">
                  <c:v>ANN(solver  lbfgs)</c:v>
                </c:pt>
              </c:strCache>
            </c:strRef>
          </c:cat>
          <c:val>
            <c:numRef>
              <c:f>Sheet1!$E$2:$E$9</c:f>
              <c:numCache>
                <c:formatCode>General</c:formatCode>
                <c:ptCount val="8"/>
                <c:pt idx="0">
                  <c:v>0.94505494505494503</c:v>
                </c:pt>
                <c:pt idx="1">
                  <c:v>0.92537313432835799</c:v>
                </c:pt>
                <c:pt idx="2">
                  <c:v>0.94117647058823495</c:v>
                </c:pt>
                <c:pt idx="3">
                  <c:v>0.94845400000000002</c:v>
                </c:pt>
                <c:pt idx="4">
                  <c:v>0.94845400000000002</c:v>
                </c:pt>
                <c:pt idx="5">
                  <c:v>0.94776119402985104</c:v>
                </c:pt>
                <c:pt idx="6">
                  <c:v>0.96907200000000004</c:v>
                </c:pt>
                <c:pt idx="7">
                  <c:v>0.95652199999999998</c:v>
                </c:pt>
              </c:numCache>
            </c:numRef>
          </c:val>
          <c:smooth val="0"/>
        </c:ser>
        <c:ser>
          <c:idx val="4"/>
          <c:order val="4"/>
          <c:tx>
            <c:strRef>
              <c:f>Sheet1!$F$1</c:f>
              <c:strCache>
                <c:ptCount val="1"/>
                <c:pt idx="0">
                  <c:v>F2-score</c:v>
                </c:pt>
              </c:strCache>
            </c:strRef>
          </c:tx>
          <c:marker>
            <c:symbol val="none"/>
          </c:marker>
          <c:cat>
            <c:strRef>
              <c:f>Sheet1!$A$2:$A$9</c:f>
              <c:strCache>
                <c:ptCount val="8"/>
                <c:pt idx="0">
                  <c:v>의사결정나무(entropy, 8, 13, 18, 15)</c:v>
                </c:pt>
                <c:pt idx="1">
                  <c:v>KNN(k3)</c:v>
                </c:pt>
                <c:pt idx="2">
                  <c:v>KNN(k7)</c:v>
                </c:pt>
                <c:pt idx="3">
                  <c:v>랜덤포레스트(n 1000)</c:v>
                </c:pt>
                <c:pt idx="4">
                  <c:v>랜덤포레스트(n 200)</c:v>
                </c:pt>
                <c:pt idx="5">
                  <c:v>SVM(2, rb f)</c:v>
                </c:pt>
                <c:pt idx="6">
                  <c:v>ANN(solver  adam)</c:v>
                </c:pt>
                <c:pt idx="7">
                  <c:v>ANN(solver  lbfgs)</c:v>
                </c:pt>
              </c:strCache>
            </c:strRef>
          </c:cat>
          <c:val>
            <c:numRef>
              <c:f>Sheet1!$F$2:$F$9</c:f>
              <c:numCache>
                <c:formatCode>General</c:formatCode>
                <c:ptCount val="8"/>
                <c:pt idx="0">
                  <c:v>0.95555555555555505</c:v>
                </c:pt>
                <c:pt idx="1">
                  <c:v>0.90116279069767402</c:v>
                </c:pt>
                <c:pt idx="2">
                  <c:v>0.92485549132947997</c:v>
                </c:pt>
                <c:pt idx="3">
                  <c:v>0.966387</c:v>
                </c:pt>
                <c:pt idx="4">
                  <c:v>0.966387</c:v>
                </c:pt>
                <c:pt idx="5">
                  <c:v>0.94776119402985104</c:v>
                </c:pt>
                <c:pt idx="6">
                  <c:v>0.98739500000000002</c:v>
                </c:pt>
                <c:pt idx="7">
                  <c:v>0.94420599999999999</c:v>
                </c:pt>
              </c:numCache>
            </c:numRef>
          </c:val>
          <c:smooth val="0"/>
        </c:ser>
        <c:dLbls>
          <c:showLegendKey val="0"/>
          <c:showVal val="0"/>
          <c:showCatName val="0"/>
          <c:showSerName val="0"/>
          <c:showPercent val="0"/>
          <c:showBubbleSize val="0"/>
        </c:dLbls>
        <c:marker val="1"/>
        <c:smooth val="0"/>
        <c:axId val="46421504"/>
        <c:axId val="174924352"/>
      </c:lineChart>
      <c:catAx>
        <c:axId val="46421504"/>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174924352"/>
        <c:crosses val="autoZero"/>
        <c:auto val="1"/>
        <c:lblAlgn val="ctr"/>
        <c:lblOffset val="100"/>
        <c:tickMarkSkip val="1"/>
        <c:noMultiLvlLbl val="0"/>
      </c:catAx>
      <c:valAx>
        <c:axId val="174924352"/>
        <c:scaling>
          <c:orientation val="minMax"/>
          <c:max val="1.05"/>
          <c:min val="0.75"/>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700" b="0" i="0" u="none"/>
            </a:pPr>
            <a:endParaRPr lang="ko-KR"/>
          </a:p>
        </c:txPr>
        <c:crossAx val="46421504"/>
        <c:crosses val="autoZero"/>
        <c:crossBetween val="between"/>
      </c:valAx>
      <c:spPr>
        <a:noFill/>
        <a:ln w="9525" cap="flat" cmpd="sng" algn="ctr">
          <a:noFill/>
          <a:prstDash val="solid"/>
          <a:round/>
          <a:headEnd w="med" len="med"/>
          <a:tailEnd w="med" len="med"/>
        </a:ln>
      </c:spPr>
    </c:plotArea>
    <c:legend>
      <c:legendPos val="t"/>
      <c:layout>
        <c:manualLayout>
          <c:xMode val="edge"/>
          <c:yMode val="edge"/>
          <c:x val="0"/>
          <c:y val="0"/>
          <c:w val="1"/>
          <c:h val="7.7760695434712063E-2"/>
        </c:manualLayout>
      </c:layout>
      <c:overlay val="0"/>
      <c:txPr>
        <a:bodyPr rot="0" vert="horz" wrap="none" lIns="0" tIns="0" rIns="0" bIns="0" anchor="ctr" anchorCtr="1"/>
        <a:lstStyle/>
        <a:p>
          <a:pPr algn="l">
            <a:defRPr sz="700" b="0" i="0" u="none"/>
          </a:pPr>
          <a:endParaRPr lang="ko-KR"/>
        </a:p>
      </c:txPr>
    </c:legend>
    <c:plotVisOnly val="1"/>
    <c:dispBlanksAs val="gap"/>
    <c:showDLblsOverMax val="1"/>
  </c:chart>
  <c:txPr>
    <a:bodyPr rot="0" vert="horz" wrap="none" lIns="0" tIns="0" rIns="0" bIns="0" anchor="ctr" anchorCtr="1"/>
    <a:lstStyle/>
    <a:p>
      <a:pPr algn="l">
        <a:defRPr sz="10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1250962615013123"/>
          <c:y val="4.2553305625915527E-2"/>
          <c:w val="0.68749040365219116"/>
          <c:h val="0.56208944320678711"/>
        </c:manualLayout>
      </c:layout>
      <c:lineChart>
        <c:grouping val="standard"/>
        <c:varyColors val="0"/>
        <c:ser>
          <c:idx val="3"/>
          <c:order val="0"/>
          <c:tx>
            <c:strRef>
              <c:f>Sheet1!$B$1</c:f>
              <c:strCache>
                <c:ptCount val="1"/>
                <c:pt idx="0">
                  <c:v>F-score</c:v>
                </c:pt>
              </c:strCache>
            </c:strRef>
          </c:tx>
          <c:marker>
            <c:symbol val="none"/>
          </c:marker>
          <c:cat>
            <c:strRef>
              <c:f>Sheet1!$A$2:$A$9</c:f>
              <c:strCache>
                <c:ptCount val="8"/>
                <c:pt idx="0">
                  <c:v>의사결정나무(entropy, 7, 14, 5, 5)</c:v>
                </c:pt>
                <c:pt idx="1">
                  <c:v>KNN(k3)</c:v>
                </c:pt>
                <c:pt idx="2">
                  <c:v>KNN(k7)</c:v>
                </c:pt>
                <c:pt idx="3">
                  <c:v>랜덤포레스트(n1000)</c:v>
                </c:pt>
                <c:pt idx="4">
                  <c:v>랜덤포레스트(n200)</c:v>
                </c:pt>
                <c:pt idx="5">
                  <c:v>SVM(4, rbf)</c:v>
                </c:pt>
                <c:pt idx="6">
                  <c:v>ANN(solver  adam)</c:v>
                </c:pt>
                <c:pt idx="7">
                  <c:v>ANN(solver  lbfgs)</c:v>
                </c:pt>
              </c:strCache>
            </c:strRef>
          </c:cat>
          <c:val>
            <c:numRef>
              <c:f>Sheet1!$B$2:$B$9</c:f>
              <c:numCache>
                <c:formatCode>General</c:formatCode>
                <c:ptCount val="8"/>
                <c:pt idx="0">
                  <c:v>0.86567000000000005</c:v>
                </c:pt>
                <c:pt idx="1">
                  <c:v>0.90625</c:v>
                </c:pt>
                <c:pt idx="2">
                  <c:v>0.94117647058823495</c:v>
                </c:pt>
                <c:pt idx="3">
                  <c:v>0.95833299999999999</c:v>
                </c:pt>
                <c:pt idx="4">
                  <c:v>0.96842099999999998</c:v>
                </c:pt>
                <c:pt idx="5">
                  <c:v>0.96678966789667897</c:v>
                </c:pt>
                <c:pt idx="6">
                  <c:v>0.94845400000000002</c:v>
                </c:pt>
                <c:pt idx="7">
                  <c:v>0.96842099999999998</c:v>
                </c:pt>
              </c:numCache>
            </c:numRef>
          </c:val>
          <c:smooth val="0"/>
        </c:ser>
        <c:ser>
          <c:idx val="4"/>
          <c:order val="1"/>
          <c:tx>
            <c:strRef>
              <c:f>Sheet1!$C$1</c:f>
              <c:strCache>
                <c:ptCount val="1"/>
                <c:pt idx="0">
                  <c:v>F2-score</c:v>
                </c:pt>
              </c:strCache>
            </c:strRef>
          </c:tx>
          <c:marker>
            <c:symbol val="none"/>
          </c:marker>
          <c:cat>
            <c:strRef>
              <c:f>Sheet1!$A$2:$A$9</c:f>
              <c:strCache>
                <c:ptCount val="8"/>
                <c:pt idx="0">
                  <c:v>의사결정나무(entropy, 7, 14, 5, 5)</c:v>
                </c:pt>
                <c:pt idx="1">
                  <c:v>KNN(k3)</c:v>
                </c:pt>
                <c:pt idx="2">
                  <c:v>KNN(k7)</c:v>
                </c:pt>
                <c:pt idx="3">
                  <c:v>랜덤포레스트(n1000)</c:v>
                </c:pt>
                <c:pt idx="4">
                  <c:v>랜덤포레스트(n200)</c:v>
                </c:pt>
                <c:pt idx="5">
                  <c:v>SVM(4, rbf)</c:v>
                </c:pt>
                <c:pt idx="6">
                  <c:v>ANN(solver  adam)</c:v>
                </c:pt>
                <c:pt idx="7">
                  <c:v>ANN(solver  lbfgs)</c:v>
                </c:pt>
              </c:strCache>
            </c:strRef>
          </c:cat>
          <c:val>
            <c:numRef>
              <c:f>Sheet1!$C$2:$C$9</c:f>
              <c:numCache>
                <c:formatCode>General</c:formatCode>
                <c:ptCount val="8"/>
                <c:pt idx="0">
                  <c:v>0.84301999999999999</c:v>
                </c:pt>
                <c:pt idx="1">
                  <c:v>0.85798816568047398</c:v>
                </c:pt>
                <c:pt idx="2">
                  <c:v>0.92485549132947997</c:v>
                </c:pt>
                <c:pt idx="3">
                  <c:v>0.97046399999999999</c:v>
                </c:pt>
                <c:pt idx="4">
                  <c:v>0.97463999999999995</c:v>
                </c:pt>
                <c:pt idx="5">
                  <c:v>0.97325408618127796</c:v>
                </c:pt>
                <c:pt idx="6">
                  <c:v>0.966387</c:v>
                </c:pt>
                <c:pt idx="7">
                  <c:v>0.974576</c:v>
                </c:pt>
              </c:numCache>
            </c:numRef>
          </c:val>
          <c:smooth val="0"/>
        </c:ser>
        <c:dLbls>
          <c:showLegendKey val="0"/>
          <c:showVal val="0"/>
          <c:showCatName val="0"/>
          <c:showSerName val="0"/>
          <c:showPercent val="0"/>
          <c:showBubbleSize val="0"/>
        </c:dLbls>
        <c:marker val="1"/>
        <c:smooth val="0"/>
        <c:axId val="46423552"/>
        <c:axId val="55724288"/>
      </c:lineChart>
      <c:catAx>
        <c:axId val="46423552"/>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55724288"/>
        <c:crosses val="autoZero"/>
        <c:auto val="1"/>
        <c:lblAlgn val="ctr"/>
        <c:lblOffset val="100"/>
        <c:tickMarkSkip val="1"/>
        <c:noMultiLvlLbl val="0"/>
      </c:catAx>
      <c:valAx>
        <c:axId val="55724288"/>
        <c:scaling>
          <c:orientation val="minMax"/>
          <c:max val="1.05"/>
          <c:min val="0.75"/>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700" b="0" i="0" u="none"/>
            </a:pPr>
            <a:endParaRPr lang="ko-KR"/>
          </a:p>
        </c:txPr>
        <c:crossAx val="46423552"/>
        <c:crosses val="autoZero"/>
        <c:crossBetween val="between"/>
      </c:valAx>
      <c:spPr>
        <a:noFill/>
        <a:ln w="9525" cap="flat" cmpd="sng" algn="ctr">
          <a:noFill/>
          <a:prstDash val="solid"/>
          <a:round/>
          <a:headEnd w="med" len="med"/>
          <a:tailEnd w="med" len="med"/>
        </a:ln>
      </c:spPr>
    </c:plotArea>
    <c:plotVisOnly val="1"/>
    <c:dispBlanksAs val="gap"/>
    <c:showDLblsOverMax val="1"/>
  </c:chart>
  <c:spPr>
    <a:ln w="25400" cap="flat" cmpd="sng" algn="ctr">
      <a:noFill/>
      <a:prstDash val="solid"/>
      <a:round/>
      <a:headEnd w="med" len="med"/>
      <a:tailEnd w="med" len="med"/>
    </a:ln>
  </c:spPr>
  <c:txPr>
    <a:bodyPr rot="0" vert="horz" wrap="none" lIns="0" tIns="0" rIns="0" bIns="0" anchor="ctr" anchorCtr="1"/>
    <a:lstStyle/>
    <a:p>
      <a:pPr algn="l">
        <a:defRPr sz="10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16666567325592"/>
          <c:y val="5.2603248506784439E-2"/>
          <c:w val="0.68628716468811035"/>
          <c:h val="0.5520479679107666"/>
        </c:manualLayout>
      </c:layout>
      <c:lineChart>
        <c:grouping val="standard"/>
        <c:varyColors val="0"/>
        <c:ser>
          <c:idx val="3"/>
          <c:order val="0"/>
          <c:tx>
            <c:strRef>
              <c:f>Sheet1!$B$1</c:f>
              <c:strCache>
                <c:ptCount val="1"/>
                <c:pt idx="0">
                  <c:v>F-score</c:v>
                </c:pt>
              </c:strCache>
            </c:strRef>
          </c:tx>
          <c:marker>
            <c:symbol val="none"/>
          </c:marker>
          <c:cat>
            <c:strRef>
              <c:f>Sheet1!$A$2:$A$9</c:f>
              <c:strCache>
                <c:ptCount val="8"/>
                <c:pt idx="0">
                  <c:v>의사결정나무(entropy, 9, 17, 1, 14)</c:v>
                </c:pt>
                <c:pt idx="1">
                  <c:v>KNN(k3)</c:v>
                </c:pt>
                <c:pt idx="2">
                  <c:v>KNN(k7)</c:v>
                </c:pt>
                <c:pt idx="3">
                  <c:v>랜덤포레스트(n 1000)</c:v>
                </c:pt>
                <c:pt idx="4">
                  <c:v>랜덤포레스트(n 200)</c:v>
                </c:pt>
                <c:pt idx="5">
                  <c:v>SVM(5, rb f)</c:v>
                </c:pt>
                <c:pt idx="6">
                  <c:v>ANN(solver  adam)</c:v>
                </c:pt>
                <c:pt idx="7">
                  <c:v>ANN(solver  lbfgs)</c:v>
                </c:pt>
              </c:strCache>
            </c:strRef>
          </c:cat>
          <c:val>
            <c:numRef>
              <c:f>Sheet1!$B$2:$B$9</c:f>
              <c:numCache>
                <c:formatCode>General</c:formatCode>
                <c:ptCount val="8"/>
                <c:pt idx="0">
                  <c:v>0.93938999999999995</c:v>
                </c:pt>
                <c:pt idx="1">
                  <c:v>0.90909090909090895</c:v>
                </c:pt>
                <c:pt idx="2">
                  <c:v>0.94117647058823495</c:v>
                </c:pt>
                <c:pt idx="3">
                  <c:v>0.95833299999999999</c:v>
                </c:pt>
                <c:pt idx="4">
                  <c:v>0.96842099999999998</c:v>
                </c:pt>
                <c:pt idx="5">
                  <c:v>0.96296296296296302</c:v>
                </c:pt>
                <c:pt idx="6">
                  <c:v>0.95833299999999999</c:v>
                </c:pt>
                <c:pt idx="7">
                  <c:v>0.94845400000000002</c:v>
                </c:pt>
              </c:numCache>
            </c:numRef>
          </c:val>
          <c:smooth val="0"/>
        </c:ser>
        <c:ser>
          <c:idx val="4"/>
          <c:order val="1"/>
          <c:tx>
            <c:strRef>
              <c:f>Sheet1!$C$1</c:f>
              <c:strCache>
                <c:ptCount val="1"/>
                <c:pt idx="0">
                  <c:v>F2-score</c:v>
                </c:pt>
              </c:strCache>
            </c:strRef>
          </c:tx>
          <c:marker>
            <c:symbol val="none"/>
          </c:marker>
          <c:cat>
            <c:strRef>
              <c:f>Sheet1!$A$2:$A$9</c:f>
              <c:strCache>
                <c:ptCount val="8"/>
                <c:pt idx="0">
                  <c:v>의사결정나무(entropy, 9, 17, 1, 14)</c:v>
                </c:pt>
                <c:pt idx="1">
                  <c:v>KNN(k3)</c:v>
                </c:pt>
                <c:pt idx="2">
                  <c:v>KNN(k7)</c:v>
                </c:pt>
                <c:pt idx="3">
                  <c:v>랜덤포레스트(n 1000)</c:v>
                </c:pt>
                <c:pt idx="4">
                  <c:v>랜덤포레스트(n 200)</c:v>
                </c:pt>
                <c:pt idx="5">
                  <c:v>SVM(5, rb f)</c:v>
                </c:pt>
                <c:pt idx="6">
                  <c:v>ANN(solver  adam)</c:v>
                </c:pt>
                <c:pt idx="7">
                  <c:v>ANN(solver  lbfgs)</c:v>
                </c:pt>
              </c:strCache>
            </c:strRef>
          </c:cat>
          <c:val>
            <c:numRef>
              <c:f>Sheet1!$C$2:$C$9</c:f>
              <c:numCache>
                <c:formatCode>General</c:formatCode>
                <c:ptCount val="8"/>
                <c:pt idx="0">
                  <c:v>0.90642999999999996</c:v>
                </c:pt>
                <c:pt idx="1">
                  <c:v>0.87719298245613997</c:v>
                </c:pt>
                <c:pt idx="2">
                  <c:v>0.92485549132947997</c:v>
                </c:pt>
                <c:pt idx="3">
                  <c:v>0.97046399999999999</c:v>
                </c:pt>
                <c:pt idx="4">
                  <c:v>0.974576</c:v>
                </c:pt>
                <c:pt idx="5">
                  <c:v>0.96726190476190499</c:v>
                </c:pt>
                <c:pt idx="6">
                  <c:v>0.97046399999999999</c:v>
                </c:pt>
                <c:pt idx="7">
                  <c:v>0.966387</c:v>
                </c:pt>
              </c:numCache>
            </c:numRef>
          </c:val>
          <c:smooth val="0"/>
        </c:ser>
        <c:dLbls>
          <c:showLegendKey val="0"/>
          <c:showVal val="0"/>
          <c:showCatName val="0"/>
          <c:showSerName val="0"/>
          <c:showPercent val="0"/>
          <c:showBubbleSize val="0"/>
        </c:dLbls>
        <c:marker val="1"/>
        <c:smooth val="0"/>
        <c:axId val="46704128"/>
        <c:axId val="55726016"/>
      </c:lineChart>
      <c:catAx>
        <c:axId val="46704128"/>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55726016"/>
        <c:crosses val="autoZero"/>
        <c:auto val="1"/>
        <c:lblAlgn val="ctr"/>
        <c:lblOffset val="100"/>
        <c:tickMarkSkip val="1"/>
        <c:noMultiLvlLbl val="0"/>
      </c:catAx>
      <c:valAx>
        <c:axId val="55726016"/>
        <c:scaling>
          <c:orientation val="minMax"/>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700" b="0" i="0" u="none"/>
            </a:pPr>
            <a:endParaRPr lang="ko-KR"/>
          </a:p>
        </c:txPr>
        <c:crossAx val="46704128"/>
        <c:crosses val="autoZero"/>
        <c:crossBetween val="between"/>
      </c:valAx>
      <c:spPr>
        <a:noFill/>
        <a:ln w="9525" cap="flat" cmpd="sng" algn="ctr">
          <a:noFill/>
          <a:prstDash val="solid"/>
          <a:round/>
          <a:headEnd w="med" len="med"/>
          <a:tailEnd w="med" len="med"/>
        </a:ln>
      </c:spPr>
    </c:plotArea>
    <c:plotVisOnly val="1"/>
    <c:dispBlanksAs val="gap"/>
    <c:showDLblsOverMax val="1"/>
  </c:chart>
  <c:txPr>
    <a:bodyPr rot="0" vert="horz" wrap="none" lIns="0" tIns="0" rIns="0" bIns="0" anchor="ctr" anchorCtr="1"/>
    <a:lstStyle/>
    <a:p>
      <a:pPr algn="l">
        <a:defRPr sz="10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670709252357483"/>
          <c:y val="0.21568627655506134"/>
          <c:w val="0.73329305648803711"/>
          <c:h val="0.47058823704719543"/>
        </c:manualLayout>
      </c:layout>
      <c:lineChart>
        <c:grouping val="standard"/>
        <c:varyColors val="0"/>
        <c:ser>
          <c:idx val="3"/>
          <c:order val="0"/>
          <c:tx>
            <c:strRef>
              <c:f>Sheet1!$B$1</c:f>
              <c:strCache>
                <c:ptCount val="1"/>
                <c:pt idx="0">
                  <c:v>F-score</c:v>
                </c:pt>
              </c:strCache>
            </c:strRef>
          </c:tx>
          <c:marker>
            <c:symbol val="none"/>
          </c:marker>
          <c:cat>
            <c:strRef>
              <c:f>Sheet1!$A$2:$A$9</c:f>
              <c:strCache>
                <c:ptCount val="8"/>
                <c:pt idx="0">
                  <c:v>의사결정나무(entropy, 8, 13, 18, 15)</c:v>
                </c:pt>
                <c:pt idx="1">
                  <c:v>KNN(k3)</c:v>
                </c:pt>
                <c:pt idx="2">
                  <c:v>KNN(k7)</c:v>
                </c:pt>
                <c:pt idx="3">
                  <c:v>랜덤포레스트(n 1000)</c:v>
                </c:pt>
                <c:pt idx="4">
                  <c:v>랜덤포레스트(n 200)</c:v>
                </c:pt>
                <c:pt idx="5">
                  <c:v>SVM(2, rb f)</c:v>
                </c:pt>
                <c:pt idx="6">
                  <c:v>ANN(solver  adam)</c:v>
                </c:pt>
                <c:pt idx="7">
                  <c:v>ANN(solver  lbfgs)</c:v>
                </c:pt>
              </c:strCache>
            </c:strRef>
          </c:cat>
          <c:val>
            <c:numRef>
              <c:f>Sheet1!$B$2:$B$9</c:f>
              <c:numCache>
                <c:formatCode>General</c:formatCode>
                <c:ptCount val="8"/>
                <c:pt idx="0">
                  <c:v>0.94505494505494503</c:v>
                </c:pt>
                <c:pt idx="1">
                  <c:v>0.92537313432835799</c:v>
                </c:pt>
                <c:pt idx="2">
                  <c:v>0.94117647058823495</c:v>
                </c:pt>
                <c:pt idx="3">
                  <c:v>0.94845400000000002</c:v>
                </c:pt>
                <c:pt idx="4">
                  <c:v>0.94845400000000002</c:v>
                </c:pt>
                <c:pt idx="5">
                  <c:v>0.94776119402985104</c:v>
                </c:pt>
                <c:pt idx="6">
                  <c:v>0.96907200000000004</c:v>
                </c:pt>
                <c:pt idx="7">
                  <c:v>0.95652199999999998</c:v>
                </c:pt>
              </c:numCache>
            </c:numRef>
          </c:val>
          <c:smooth val="0"/>
        </c:ser>
        <c:ser>
          <c:idx val="4"/>
          <c:order val="1"/>
          <c:tx>
            <c:strRef>
              <c:f>Sheet1!$C$1</c:f>
              <c:strCache>
                <c:ptCount val="1"/>
                <c:pt idx="0">
                  <c:v>F2-score</c:v>
                </c:pt>
              </c:strCache>
            </c:strRef>
          </c:tx>
          <c:marker>
            <c:symbol val="none"/>
          </c:marker>
          <c:cat>
            <c:strRef>
              <c:f>Sheet1!$A$2:$A$9</c:f>
              <c:strCache>
                <c:ptCount val="8"/>
                <c:pt idx="0">
                  <c:v>의사결정나무(entropy, 8, 13, 18, 15)</c:v>
                </c:pt>
                <c:pt idx="1">
                  <c:v>KNN(k3)</c:v>
                </c:pt>
                <c:pt idx="2">
                  <c:v>KNN(k7)</c:v>
                </c:pt>
                <c:pt idx="3">
                  <c:v>랜덤포레스트(n 1000)</c:v>
                </c:pt>
                <c:pt idx="4">
                  <c:v>랜덤포레스트(n 200)</c:v>
                </c:pt>
                <c:pt idx="5">
                  <c:v>SVM(2, rb f)</c:v>
                </c:pt>
                <c:pt idx="6">
                  <c:v>ANN(solver  adam)</c:v>
                </c:pt>
                <c:pt idx="7">
                  <c:v>ANN(solver  lbfgs)</c:v>
                </c:pt>
              </c:strCache>
            </c:strRef>
          </c:cat>
          <c:val>
            <c:numRef>
              <c:f>Sheet1!$C$2:$C$9</c:f>
              <c:numCache>
                <c:formatCode>General</c:formatCode>
                <c:ptCount val="8"/>
                <c:pt idx="0">
                  <c:v>0.95555555555555505</c:v>
                </c:pt>
                <c:pt idx="1">
                  <c:v>0.90116279069767402</c:v>
                </c:pt>
                <c:pt idx="2">
                  <c:v>0.92485549132947997</c:v>
                </c:pt>
                <c:pt idx="3">
                  <c:v>0.966387</c:v>
                </c:pt>
                <c:pt idx="4">
                  <c:v>0.966387</c:v>
                </c:pt>
                <c:pt idx="5">
                  <c:v>0.94776119402985104</c:v>
                </c:pt>
                <c:pt idx="6">
                  <c:v>0.98739500000000002</c:v>
                </c:pt>
                <c:pt idx="7">
                  <c:v>0.94420599999999999</c:v>
                </c:pt>
              </c:numCache>
            </c:numRef>
          </c:val>
          <c:smooth val="0"/>
        </c:ser>
        <c:dLbls>
          <c:showLegendKey val="0"/>
          <c:showVal val="0"/>
          <c:showCatName val="0"/>
          <c:showSerName val="0"/>
          <c:showPercent val="0"/>
          <c:showBubbleSize val="0"/>
        </c:dLbls>
        <c:marker val="1"/>
        <c:smooth val="0"/>
        <c:axId val="46709248"/>
        <c:axId val="174927232"/>
      </c:lineChart>
      <c:catAx>
        <c:axId val="46709248"/>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174927232"/>
        <c:crosses val="autoZero"/>
        <c:auto val="1"/>
        <c:lblAlgn val="ctr"/>
        <c:lblOffset val="100"/>
        <c:tickMarkSkip val="1"/>
        <c:noMultiLvlLbl val="0"/>
      </c:catAx>
      <c:valAx>
        <c:axId val="174927232"/>
        <c:scaling>
          <c:orientation val="minMax"/>
          <c:max val="1.05"/>
          <c:min val="0.75"/>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700" b="0" i="0" u="none"/>
            </a:pPr>
            <a:endParaRPr lang="ko-KR"/>
          </a:p>
        </c:txPr>
        <c:crossAx val="46709248"/>
        <c:crosses val="autoZero"/>
        <c:crossBetween val="between"/>
      </c:valAx>
      <c:spPr>
        <a:noFill/>
        <a:ln w="9525" cap="flat" cmpd="sng" algn="ctr">
          <a:noFill/>
          <a:prstDash val="solid"/>
          <a:round/>
          <a:headEnd w="med" len="med"/>
          <a:tailEnd w="med" len="med"/>
        </a:ln>
      </c:spPr>
    </c:plotArea>
    <c:legend>
      <c:legendPos val="t"/>
      <c:layout>
        <c:manualLayout>
          <c:xMode val="edge"/>
          <c:yMode val="edge"/>
          <c:x val="4.2422644793987274E-2"/>
          <c:y val="0"/>
          <c:w val="0.9575774073600769"/>
          <c:h val="6.0469470918178558E-2"/>
        </c:manualLayout>
      </c:layout>
      <c:overlay val="0"/>
      <c:txPr>
        <a:bodyPr rot="0" vert="horz" wrap="none" lIns="0" tIns="0" rIns="0" bIns="0" anchor="ctr" anchorCtr="1"/>
        <a:lstStyle/>
        <a:p>
          <a:pPr algn="l">
            <a:defRPr sz="900" b="0" i="0" u="none"/>
          </a:pPr>
          <a:endParaRPr lang="ko-KR"/>
        </a:p>
      </c:txPr>
    </c:legend>
    <c:plotVisOnly val="1"/>
    <c:dispBlanksAs val="gap"/>
    <c:showDLblsOverMax val="1"/>
  </c:chart>
  <c:txPr>
    <a:bodyPr rot="0" vert="horz" wrap="none" lIns="0" tIns="0" rIns="0" bIns="0" anchor="ctr" anchorCtr="1"/>
    <a:lstStyle/>
    <a:p>
      <a:pPr algn="l">
        <a:defRPr sz="10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4563102722167969"/>
          <c:y val="0.13152170181274414"/>
        </c:manualLayout>
      </c:layout>
      <c:overlay val="0"/>
      <c:spPr>
        <a:solidFill>
          <a:srgbClr val="FF843A"/>
        </a:solidFill>
      </c:spPr>
      <c:txPr>
        <a:bodyPr rot="0" vert="horz" wrap="none" lIns="0" tIns="0" rIns="0" bIns="0" anchor="ctr" anchorCtr="1"/>
        <a:lstStyle/>
        <a:p>
          <a:pPr algn="l">
            <a:defRPr sz="1000" b="0" i="0" u="none">
              <a:ln>
                <a:solidFill>
                  <a:schemeClr val="lt1"/>
                </a:solidFill>
              </a:ln>
              <a:solidFill>
                <a:srgbClr val="FFFFFF"/>
              </a:solidFill>
            </a:defRPr>
          </a:pPr>
          <a:endParaRPr lang="ko-KR"/>
        </a:p>
      </c:txPr>
    </c:title>
    <c:autoTitleDeleted val="0"/>
    <c:plotArea>
      <c:layout>
        <c:manualLayout>
          <c:layoutTarget val="inner"/>
          <c:xMode val="edge"/>
          <c:yMode val="edge"/>
          <c:x val="0.13224682211875916"/>
          <c:y val="0.21086995303630829"/>
          <c:w val="0.86775314807891846"/>
          <c:h val="0.39519056677818298"/>
        </c:manualLayout>
      </c:layout>
      <c:lineChart>
        <c:grouping val="standard"/>
        <c:varyColors val="0"/>
        <c:ser>
          <c:idx val="0"/>
          <c:order val="0"/>
          <c:tx>
            <c:strRef>
              <c:f>Sheet1!$B$1</c:f>
              <c:strCache>
                <c:ptCount val="1"/>
                <c:pt idx="0">
                  <c:v>R-squared</c:v>
                </c:pt>
              </c:strCache>
            </c:strRef>
          </c:tx>
          <c:spPr>
            <a:ln w="28575" cap="rnd" cmpd="sng" algn="ctr">
              <a:solidFill>
                <a:srgbClr val="FF843A"/>
              </a:solidFill>
              <a:prstDash val="solid"/>
              <a:round/>
              <a:headEnd w="med" len="med"/>
              <a:tailEnd w="med" len="med"/>
            </a:ln>
          </c:spPr>
          <c:marker>
            <c:symbol val="none"/>
          </c:marker>
          <c:cat>
            <c:strRef>
              <c:f>Sheet1!$A$2:$A$19</c:f>
              <c:strCache>
                <c:ptCount val="18"/>
                <c:pt idx="0">
                  <c:v>Linear Regression 15</c:v>
                </c:pt>
                <c:pt idx="1">
                  <c:v>Linear Regression 10</c:v>
                </c:pt>
                <c:pt idx="2">
                  <c:v>Linear Regression pca</c:v>
                </c:pt>
                <c:pt idx="3">
                  <c:v>의사결정나무 15</c:v>
                </c:pt>
                <c:pt idx="4">
                  <c:v>의사결정나무 10</c:v>
                </c:pt>
                <c:pt idx="5">
                  <c:v>의사결정나무 pca</c:v>
                </c:pt>
                <c:pt idx="6">
                  <c:v>KNN(k3) 15</c:v>
                </c:pt>
                <c:pt idx="7">
                  <c:v>KNN(k3) 10</c:v>
                </c:pt>
                <c:pt idx="8">
                  <c:v>KNN(k3)pca</c:v>
                </c:pt>
                <c:pt idx="9">
                  <c:v>랜덤포레스트 15</c:v>
                </c:pt>
                <c:pt idx="10">
                  <c:v>랜덤포레스트 10</c:v>
                </c:pt>
                <c:pt idx="11">
                  <c:v>랜덤포레스트 pca</c:v>
                </c:pt>
                <c:pt idx="12">
                  <c:v>SVM 15</c:v>
                </c:pt>
                <c:pt idx="13">
                  <c:v>SVM 10</c:v>
                </c:pt>
                <c:pt idx="14">
                  <c:v>SVM pca</c:v>
                </c:pt>
                <c:pt idx="15">
                  <c:v>ANN 15</c:v>
                </c:pt>
                <c:pt idx="16">
                  <c:v>ANN 10</c:v>
                </c:pt>
                <c:pt idx="17">
                  <c:v>ANN pca</c:v>
                </c:pt>
              </c:strCache>
            </c:strRef>
          </c:cat>
          <c:val>
            <c:numRef>
              <c:f>Sheet1!$B$2:$B$19</c:f>
              <c:numCache>
                <c:formatCode>General</c:formatCode>
                <c:ptCount val="18"/>
                <c:pt idx="0">
                  <c:v>0.88743198872895601</c:v>
                </c:pt>
                <c:pt idx="1">
                  <c:v>0.85281565766112899</c:v>
                </c:pt>
                <c:pt idx="2">
                  <c:v>0.83907075067480796</c:v>
                </c:pt>
                <c:pt idx="3">
                  <c:v>0.88955421380028299</c:v>
                </c:pt>
                <c:pt idx="4">
                  <c:v>0.87271853762094598</c:v>
                </c:pt>
                <c:pt idx="5">
                  <c:v>0.83454994684616901</c:v>
                </c:pt>
                <c:pt idx="6">
                  <c:v>0.90980967485047304</c:v>
                </c:pt>
                <c:pt idx="7">
                  <c:v>0.93162110664063402</c:v>
                </c:pt>
                <c:pt idx="8">
                  <c:v>0.893965189119732</c:v>
                </c:pt>
                <c:pt idx="9">
                  <c:v>0.92994814456957298</c:v>
                </c:pt>
                <c:pt idx="10">
                  <c:v>0.93429206428911105</c:v>
                </c:pt>
                <c:pt idx="11">
                  <c:v>0.85723837962651395</c:v>
                </c:pt>
                <c:pt idx="12">
                  <c:v>0.92197906252247397</c:v>
                </c:pt>
                <c:pt idx="13">
                  <c:v>0.85390389850005599</c:v>
                </c:pt>
                <c:pt idx="14">
                  <c:v>0.79312423064653603</c:v>
                </c:pt>
                <c:pt idx="15">
                  <c:v>0.94163366492240796</c:v>
                </c:pt>
                <c:pt idx="16">
                  <c:v>0.92982814776853695</c:v>
                </c:pt>
                <c:pt idx="17">
                  <c:v>0.93212282247080802</c:v>
                </c:pt>
              </c:numCache>
            </c:numRef>
          </c:val>
          <c:smooth val="0"/>
        </c:ser>
        <c:dLbls>
          <c:showLegendKey val="0"/>
          <c:showVal val="0"/>
          <c:showCatName val="0"/>
          <c:showSerName val="0"/>
          <c:showPercent val="0"/>
          <c:showBubbleSize val="0"/>
        </c:dLbls>
        <c:marker val="1"/>
        <c:smooth val="0"/>
        <c:axId val="46820352"/>
        <c:axId val="45172992"/>
      </c:lineChart>
      <c:catAx>
        <c:axId val="46820352"/>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45172992"/>
        <c:crosses val="autoZero"/>
        <c:auto val="1"/>
        <c:lblAlgn val="ctr"/>
        <c:lblOffset val="100"/>
        <c:tickMarkSkip val="1"/>
        <c:noMultiLvlLbl val="0"/>
      </c:catAx>
      <c:valAx>
        <c:axId val="45172992"/>
        <c:scaling>
          <c:orientation val="minMax"/>
          <c:max val="1"/>
          <c:min val="0.75"/>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800" b="0" i="0" u="none"/>
            </a:pPr>
            <a:endParaRPr lang="ko-KR"/>
          </a:p>
        </c:txPr>
        <c:crossAx val="46820352"/>
        <c:crosses val="autoZero"/>
        <c:crossBetween val="between"/>
        <c:majorUnit val="0.05"/>
      </c:valAx>
      <c:spPr>
        <a:noFill/>
        <a:ln w="9525" cap="flat" cmpd="sng" algn="ctr">
          <a:noFill/>
          <a:prstDash val="solid"/>
          <a:round/>
          <a:headEnd w="med" len="med"/>
          <a:tailEnd w="med" len="med"/>
        </a:ln>
      </c:spPr>
    </c:plotArea>
    <c:plotVisOnly val="1"/>
    <c:dispBlanksAs val="gap"/>
    <c:showDLblsOverMax val="1"/>
  </c:chart>
  <c:txPr>
    <a:bodyPr rot="0" vert="horz" wrap="none" lIns="0" tIns="0" rIns="0" bIns="0" anchor="ctr" anchorCtr="1"/>
    <a:lstStyle/>
    <a:p>
      <a:pPr algn="l">
        <a:defRPr sz="10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596361041069031"/>
          <c:y val="0.16001176834106445"/>
        </c:manualLayout>
      </c:layout>
      <c:overlay val="0"/>
      <c:spPr>
        <a:solidFill>
          <a:srgbClr val="289B6E"/>
        </a:solidFill>
      </c:spPr>
      <c:txPr>
        <a:bodyPr rot="0" vert="horz" wrap="none" lIns="0" tIns="0" rIns="0" bIns="0" anchor="ctr" anchorCtr="1"/>
        <a:lstStyle/>
        <a:p>
          <a:pPr algn="l">
            <a:defRPr sz="1000" b="0" i="0" u="none">
              <a:ln>
                <a:solidFill>
                  <a:schemeClr val="lt1"/>
                </a:solidFill>
              </a:ln>
              <a:solidFill>
                <a:srgbClr val="FFFFFF"/>
              </a:solidFill>
            </a:defRPr>
          </a:pPr>
          <a:endParaRPr lang="ko-KR"/>
        </a:p>
      </c:txPr>
    </c:title>
    <c:autoTitleDeleted val="0"/>
    <c:plotArea>
      <c:layout>
        <c:manualLayout>
          <c:layoutTarget val="inner"/>
          <c:xMode val="edge"/>
          <c:yMode val="edge"/>
          <c:x val="0.11985647678375244"/>
          <c:y val="0.24401082098484039"/>
          <c:w val="0.88014352321624756"/>
          <c:h val="0.43342924118041992"/>
        </c:manualLayout>
      </c:layout>
      <c:lineChart>
        <c:grouping val="standard"/>
        <c:varyColors val="0"/>
        <c:ser>
          <c:idx val="0"/>
          <c:order val="0"/>
          <c:tx>
            <c:strRef>
              <c:f>Sheet1!$B$1</c:f>
              <c:strCache>
                <c:ptCount val="1"/>
                <c:pt idx="0">
                  <c:v>Adjusted R-squared</c:v>
                </c:pt>
              </c:strCache>
            </c:strRef>
          </c:tx>
          <c:spPr>
            <a:ln w="28575" cap="rnd" cmpd="sng" algn="ctr">
              <a:solidFill>
                <a:srgbClr val="289B6E"/>
              </a:solidFill>
              <a:prstDash val="solid"/>
              <a:round/>
              <a:headEnd w="med" len="med"/>
              <a:tailEnd w="med" len="med"/>
            </a:ln>
          </c:spPr>
          <c:marker>
            <c:symbol val="none"/>
          </c:marker>
          <c:cat>
            <c:strRef>
              <c:f>Sheet1!$A$2:$A$19</c:f>
              <c:strCache>
                <c:ptCount val="18"/>
                <c:pt idx="0">
                  <c:v>Linear Regression 15</c:v>
                </c:pt>
                <c:pt idx="1">
                  <c:v>Linear Regression 10</c:v>
                </c:pt>
                <c:pt idx="2">
                  <c:v>Linear Regression pca</c:v>
                </c:pt>
                <c:pt idx="3">
                  <c:v>의사결정나무 15</c:v>
                </c:pt>
                <c:pt idx="4">
                  <c:v>의사결정나무 10</c:v>
                </c:pt>
                <c:pt idx="5">
                  <c:v>의사결정나무 pca</c:v>
                </c:pt>
                <c:pt idx="6">
                  <c:v>KNN(k3) 15</c:v>
                </c:pt>
                <c:pt idx="7">
                  <c:v>KNN(k3) 10</c:v>
                </c:pt>
                <c:pt idx="8">
                  <c:v>KNN(k3)pca</c:v>
                </c:pt>
                <c:pt idx="9">
                  <c:v>랜덤포레스트 15</c:v>
                </c:pt>
                <c:pt idx="10">
                  <c:v>랜덤포레스트 10</c:v>
                </c:pt>
                <c:pt idx="11">
                  <c:v>랜덤포레스트 pca</c:v>
                </c:pt>
                <c:pt idx="12">
                  <c:v>SVM 15</c:v>
                </c:pt>
                <c:pt idx="13">
                  <c:v>SVM 10</c:v>
                </c:pt>
                <c:pt idx="14">
                  <c:v>SVM pca</c:v>
                </c:pt>
                <c:pt idx="15">
                  <c:v>ANN 15</c:v>
                </c:pt>
                <c:pt idx="16">
                  <c:v>ANN 10</c:v>
                </c:pt>
                <c:pt idx="17">
                  <c:v>ANN pca</c:v>
                </c:pt>
              </c:strCache>
            </c:strRef>
          </c:cat>
          <c:val>
            <c:numRef>
              <c:f>Sheet1!$B$2:$B$19</c:f>
              <c:numCache>
                <c:formatCode>General</c:formatCode>
                <c:ptCount val="18"/>
                <c:pt idx="0">
                  <c:v>0.86184834980371905</c:v>
                </c:pt>
                <c:pt idx="1">
                  <c:v>0.83208546859931598</c:v>
                </c:pt>
                <c:pt idx="2">
                  <c:v>0.83288116416230096</c:v>
                </c:pt>
                <c:pt idx="3">
                  <c:v>0.86445289875489295</c:v>
                </c:pt>
                <c:pt idx="4">
                  <c:v>0.85479157108868498</c:v>
                </c:pt>
                <c:pt idx="5">
                  <c:v>0.828186483263329</c:v>
                </c:pt>
                <c:pt idx="6">
                  <c:v>0.88931187368012599</c:v>
                </c:pt>
                <c:pt idx="7">
                  <c:v>0.92199027659001898</c:v>
                </c:pt>
                <c:pt idx="8">
                  <c:v>0.88988692716279905</c:v>
                </c:pt>
                <c:pt idx="9">
                  <c:v>0.91402726833538495</c:v>
                </c:pt>
                <c:pt idx="10">
                  <c:v>0.92503742545659196</c:v>
                </c:pt>
                <c:pt idx="11">
                  <c:v>0.85174754807368802</c:v>
                </c:pt>
                <c:pt idx="12">
                  <c:v>0.90424703127758199</c:v>
                </c:pt>
                <c:pt idx="13">
                  <c:v>0.83332698279583906</c:v>
                </c:pt>
                <c:pt idx="14">
                  <c:v>0.78516747028678702</c:v>
                </c:pt>
                <c:pt idx="15">
                  <c:v>0.92836858876841</c:v>
                </c:pt>
                <c:pt idx="16">
                  <c:v>0.91994478829931703</c:v>
                </c:pt>
                <c:pt idx="17">
                  <c:v>0.92951216179660801</c:v>
                </c:pt>
              </c:numCache>
            </c:numRef>
          </c:val>
          <c:smooth val="0"/>
        </c:ser>
        <c:dLbls>
          <c:showLegendKey val="0"/>
          <c:showVal val="0"/>
          <c:showCatName val="0"/>
          <c:showSerName val="0"/>
          <c:showPercent val="0"/>
          <c:showBubbleSize val="0"/>
        </c:dLbls>
        <c:marker val="1"/>
        <c:smooth val="0"/>
        <c:axId val="46000640"/>
        <c:axId val="45174720"/>
      </c:lineChart>
      <c:catAx>
        <c:axId val="46000640"/>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45174720"/>
        <c:crosses val="autoZero"/>
        <c:auto val="1"/>
        <c:lblAlgn val="ctr"/>
        <c:lblOffset val="100"/>
        <c:tickMarkSkip val="1"/>
        <c:noMultiLvlLbl val="0"/>
      </c:catAx>
      <c:valAx>
        <c:axId val="45174720"/>
        <c:scaling>
          <c:orientation val="minMax"/>
          <c:max val="1"/>
          <c:min val="0.75"/>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800" b="0" i="0" u="none"/>
            </a:pPr>
            <a:endParaRPr lang="ko-KR"/>
          </a:p>
        </c:txPr>
        <c:crossAx val="46000640"/>
        <c:crosses val="autoZero"/>
        <c:crossBetween val="between"/>
        <c:majorUnit val="0.05"/>
      </c:valAx>
      <c:spPr>
        <a:noFill/>
        <a:ln w="9525" cap="flat" cmpd="sng" algn="ctr">
          <a:noFill/>
          <a:prstDash val="solid"/>
          <a:round/>
          <a:headEnd w="med" len="med"/>
          <a:tailEnd w="med" len="med"/>
        </a:ln>
      </c:spPr>
    </c:plotArea>
    <c:plotVisOnly val="1"/>
    <c:dispBlanksAs val="gap"/>
    <c:showDLblsOverMax val="1"/>
  </c:chart>
  <c:txPr>
    <a:bodyPr rot="0" vert="horz" wrap="none" lIns="0" tIns="0" rIns="0" bIns="0" anchor="ctr" anchorCtr="1"/>
    <a:lstStyle/>
    <a:p>
      <a:pPr algn="l">
        <a:defRPr sz="10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8529410362243652"/>
          <c:y val="5.6603867560625076E-2"/>
        </c:manualLayout>
      </c:layout>
      <c:overlay val="0"/>
      <c:spPr>
        <a:solidFill>
          <a:srgbClr val="3A3C84"/>
        </a:solidFill>
      </c:spPr>
      <c:txPr>
        <a:bodyPr rot="0" vert="horz" wrap="none" lIns="0" tIns="0" rIns="0" bIns="0" anchor="ctr" anchorCtr="1"/>
        <a:lstStyle/>
        <a:p>
          <a:pPr algn="l">
            <a:defRPr sz="1000" b="0" i="0" u="none">
              <a:ln>
                <a:solidFill>
                  <a:schemeClr val="lt1"/>
                </a:solidFill>
              </a:ln>
              <a:solidFill>
                <a:srgbClr val="FFFFFF"/>
              </a:solidFill>
            </a:defRPr>
          </a:pPr>
          <a:endParaRPr lang="ko-KR"/>
        </a:p>
      </c:txPr>
    </c:title>
    <c:autoTitleDeleted val="0"/>
    <c:plotArea>
      <c:layout>
        <c:manualLayout>
          <c:layoutTarget val="inner"/>
          <c:xMode val="edge"/>
          <c:yMode val="edge"/>
          <c:x val="0.11764726042747498"/>
          <c:y val="0.15094348788261414"/>
          <c:w val="0.80923128128051758"/>
          <c:h val="0.5283018946647644"/>
        </c:manualLayout>
      </c:layout>
      <c:lineChart>
        <c:grouping val="standard"/>
        <c:varyColors val="0"/>
        <c:ser>
          <c:idx val="0"/>
          <c:order val="0"/>
          <c:tx>
            <c:strRef>
              <c:f>Sheet1!$B$1</c:f>
              <c:strCache>
                <c:ptCount val="1"/>
                <c:pt idx="0">
                  <c:v>MAE</c:v>
                </c:pt>
              </c:strCache>
            </c:strRef>
          </c:tx>
          <c:marker>
            <c:symbol val="none"/>
          </c:marker>
          <c:dPt>
            <c:idx val="0"/>
            <c:bubble3D val="0"/>
            <c:spPr>
              <a:ln w="28575" cap="rnd" cmpd="sng" algn="ctr">
                <a:solidFill>
                  <a:srgbClr val="3A3C84"/>
                </a:solidFill>
                <a:prstDash val="solid"/>
                <a:round/>
                <a:headEnd w="med" len="med"/>
                <a:tailEnd w="med" len="med"/>
              </a:ln>
            </c:spPr>
          </c:dPt>
          <c:dPt>
            <c:idx val="1"/>
            <c:bubble3D val="0"/>
            <c:spPr>
              <a:ln w="28575" cap="rnd" cmpd="sng" algn="ctr">
                <a:solidFill>
                  <a:srgbClr val="3A3C84"/>
                </a:solidFill>
                <a:prstDash val="solid"/>
                <a:round/>
                <a:headEnd w="med" len="med"/>
                <a:tailEnd w="med" len="med"/>
              </a:ln>
            </c:spPr>
          </c:dPt>
          <c:dPt>
            <c:idx val="2"/>
            <c:bubble3D val="0"/>
            <c:spPr>
              <a:ln w="28575" cap="rnd" cmpd="sng" algn="ctr">
                <a:solidFill>
                  <a:srgbClr val="3A3C84"/>
                </a:solidFill>
                <a:prstDash val="solid"/>
                <a:round/>
                <a:headEnd w="med" len="med"/>
                <a:tailEnd w="med" len="med"/>
              </a:ln>
            </c:spPr>
          </c:dPt>
          <c:dPt>
            <c:idx val="3"/>
            <c:bubble3D val="0"/>
            <c:spPr>
              <a:ln w="28575" cap="rnd" cmpd="sng" algn="ctr">
                <a:solidFill>
                  <a:srgbClr val="3A3C84"/>
                </a:solidFill>
                <a:prstDash val="solid"/>
                <a:round/>
                <a:headEnd w="med" len="med"/>
                <a:tailEnd w="med" len="med"/>
              </a:ln>
            </c:spPr>
          </c:dPt>
          <c:dPt>
            <c:idx val="4"/>
            <c:bubble3D val="0"/>
            <c:spPr>
              <a:ln w="28575" cap="rnd" cmpd="sng" algn="ctr">
                <a:solidFill>
                  <a:srgbClr val="3A3C84"/>
                </a:solidFill>
                <a:prstDash val="solid"/>
                <a:round/>
                <a:headEnd w="med" len="med"/>
                <a:tailEnd w="med" len="med"/>
              </a:ln>
            </c:spPr>
          </c:dPt>
          <c:dPt>
            <c:idx val="5"/>
            <c:bubble3D val="0"/>
            <c:spPr>
              <a:ln w="28575" cap="rnd" cmpd="sng" algn="ctr">
                <a:solidFill>
                  <a:srgbClr val="3A3C84"/>
                </a:solidFill>
                <a:prstDash val="solid"/>
                <a:round/>
                <a:headEnd w="med" len="med"/>
                <a:tailEnd w="med" len="med"/>
              </a:ln>
            </c:spPr>
          </c:dPt>
          <c:dPt>
            <c:idx val="6"/>
            <c:bubble3D val="0"/>
            <c:spPr>
              <a:ln w="28575" cap="rnd" cmpd="sng" algn="ctr">
                <a:solidFill>
                  <a:srgbClr val="3A3C84"/>
                </a:solidFill>
                <a:prstDash val="solid"/>
                <a:round/>
                <a:headEnd w="med" len="med"/>
                <a:tailEnd w="med" len="med"/>
              </a:ln>
            </c:spPr>
          </c:dPt>
          <c:dPt>
            <c:idx val="7"/>
            <c:bubble3D val="0"/>
            <c:spPr>
              <a:ln w="28575" cap="rnd" cmpd="sng" algn="ctr">
                <a:solidFill>
                  <a:srgbClr val="3A3C84"/>
                </a:solidFill>
                <a:prstDash val="solid"/>
                <a:round/>
                <a:headEnd w="med" len="med"/>
                <a:tailEnd w="med" len="med"/>
              </a:ln>
            </c:spPr>
          </c:dPt>
          <c:dPt>
            <c:idx val="8"/>
            <c:bubble3D val="0"/>
            <c:spPr>
              <a:ln w="28575" cap="rnd" cmpd="sng" algn="ctr">
                <a:solidFill>
                  <a:srgbClr val="3A3C84"/>
                </a:solidFill>
                <a:prstDash val="solid"/>
                <a:round/>
                <a:headEnd w="med" len="med"/>
                <a:tailEnd w="med" len="med"/>
              </a:ln>
            </c:spPr>
          </c:dPt>
          <c:dPt>
            <c:idx val="9"/>
            <c:bubble3D val="0"/>
            <c:spPr>
              <a:ln w="28575" cap="rnd" cmpd="sng" algn="ctr">
                <a:solidFill>
                  <a:srgbClr val="3A3C84"/>
                </a:solidFill>
                <a:prstDash val="solid"/>
                <a:round/>
                <a:headEnd w="med" len="med"/>
                <a:tailEnd w="med" len="med"/>
              </a:ln>
            </c:spPr>
          </c:dPt>
          <c:dPt>
            <c:idx val="10"/>
            <c:bubble3D val="0"/>
            <c:spPr>
              <a:ln w="28575" cap="rnd" cmpd="sng" algn="ctr">
                <a:solidFill>
                  <a:srgbClr val="3A3C84"/>
                </a:solidFill>
                <a:prstDash val="solid"/>
                <a:round/>
                <a:headEnd w="med" len="med"/>
                <a:tailEnd w="med" len="med"/>
              </a:ln>
            </c:spPr>
          </c:dPt>
          <c:dPt>
            <c:idx val="11"/>
            <c:bubble3D val="0"/>
            <c:spPr>
              <a:ln w="28575" cap="rnd" cmpd="sng" algn="ctr">
                <a:solidFill>
                  <a:srgbClr val="3A3C84"/>
                </a:solidFill>
                <a:prstDash val="solid"/>
                <a:round/>
                <a:headEnd w="med" len="med"/>
                <a:tailEnd w="med" len="med"/>
              </a:ln>
            </c:spPr>
          </c:dPt>
          <c:dPt>
            <c:idx val="12"/>
            <c:bubble3D val="0"/>
            <c:spPr>
              <a:ln w="28575" cap="rnd" cmpd="sng" algn="ctr">
                <a:solidFill>
                  <a:srgbClr val="3A3C84"/>
                </a:solidFill>
                <a:prstDash val="solid"/>
                <a:round/>
                <a:headEnd w="med" len="med"/>
                <a:tailEnd w="med" len="med"/>
              </a:ln>
            </c:spPr>
          </c:dPt>
          <c:dPt>
            <c:idx val="13"/>
            <c:bubble3D val="0"/>
            <c:spPr>
              <a:ln w="28575" cap="rnd" cmpd="sng" algn="ctr">
                <a:solidFill>
                  <a:srgbClr val="3A3C84"/>
                </a:solidFill>
                <a:prstDash val="solid"/>
                <a:round/>
                <a:headEnd w="med" len="med"/>
                <a:tailEnd w="med" len="med"/>
              </a:ln>
            </c:spPr>
          </c:dPt>
          <c:dPt>
            <c:idx val="14"/>
            <c:bubble3D val="0"/>
            <c:spPr>
              <a:ln w="28575" cap="rnd" cmpd="sng" algn="ctr">
                <a:solidFill>
                  <a:srgbClr val="3A3C84"/>
                </a:solidFill>
                <a:prstDash val="solid"/>
                <a:round/>
                <a:headEnd w="med" len="med"/>
                <a:tailEnd w="med" len="med"/>
              </a:ln>
            </c:spPr>
          </c:dPt>
          <c:dPt>
            <c:idx val="15"/>
            <c:bubble3D val="0"/>
            <c:spPr>
              <a:ln w="28575" cap="rnd" cmpd="sng" algn="ctr">
                <a:solidFill>
                  <a:srgbClr val="3A3C84"/>
                </a:solidFill>
                <a:prstDash val="solid"/>
                <a:round/>
                <a:headEnd w="med" len="med"/>
                <a:tailEnd w="med" len="med"/>
              </a:ln>
            </c:spPr>
          </c:dPt>
          <c:dPt>
            <c:idx val="16"/>
            <c:bubble3D val="0"/>
            <c:spPr>
              <a:ln w="28575" cap="rnd" cmpd="sng" algn="ctr">
                <a:solidFill>
                  <a:srgbClr val="3A3C84"/>
                </a:solidFill>
                <a:prstDash val="solid"/>
                <a:round/>
                <a:headEnd w="med" len="med"/>
                <a:tailEnd w="med" len="med"/>
              </a:ln>
            </c:spPr>
          </c:dPt>
          <c:dPt>
            <c:idx val="17"/>
            <c:bubble3D val="0"/>
            <c:spPr>
              <a:ln w="28575" cap="rnd" cmpd="sng" algn="ctr">
                <a:solidFill>
                  <a:srgbClr val="3A3C84"/>
                </a:solidFill>
                <a:prstDash val="solid"/>
                <a:round/>
                <a:headEnd w="med" len="med"/>
                <a:tailEnd w="med" len="med"/>
              </a:ln>
            </c:spPr>
          </c:dPt>
          <c:cat>
            <c:strRef>
              <c:f>Sheet1!$A$2:$A$19</c:f>
              <c:strCache>
                <c:ptCount val="18"/>
                <c:pt idx="0">
                  <c:v>Linear Regression 15</c:v>
                </c:pt>
                <c:pt idx="1">
                  <c:v>Linear Regression 10</c:v>
                </c:pt>
                <c:pt idx="2">
                  <c:v>Linear Regression pca</c:v>
                </c:pt>
                <c:pt idx="3">
                  <c:v>의사결정나무 15</c:v>
                </c:pt>
                <c:pt idx="4">
                  <c:v>의사결정나무 10</c:v>
                </c:pt>
                <c:pt idx="5">
                  <c:v>의사결정나무 pca</c:v>
                </c:pt>
                <c:pt idx="6">
                  <c:v>KNN(k3) 15</c:v>
                </c:pt>
                <c:pt idx="7">
                  <c:v>KNN(k3) 10</c:v>
                </c:pt>
                <c:pt idx="8">
                  <c:v>KNN(k3)pca</c:v>
                </c:pt>
                <c:pt idx="9">
                  <c:v>랜덤포레스트 15</c:v>
                </c:pt>
                <c:pt idx="10">
                  <c:v>랜덤포레스트 10</c:v>
                </c:pt>
                <c:pt idx="11">
                  <c:v>랜덤포레스트 pca</c:v>
                </c:pt>
                <c:pt idx="12">
                  <c:v>SVM 15</c:v>
                </c:pt>
                <c:pt idx="13">
                  <c:v>SVM 10</c:v>
                </c:pt>
                <c:pt idx="14">
                  <c:v>SVM pca</c:v>
                </c:pt>
                <c:pt idx="15">
                  <c:v>ANN 15</c:v>
                </c:pt>
                <c:pt idx="16">
                  <c:v>ANN 10</c:v>
                </c:pt>
                <c:pt idx="17">
                  <c:v>ANN pca</c:v>
                </c:pt>
              </c:strCache>
            </c:strRef>
          </c:cat>
          <c:val>
            <c:numRef>
              <c:f>Sheet1!$B$2:$B$19</c:f>
              <c:numCache>
                <c:formatCode>General</c:formatCode>
                <c:ptCount val="18"/>
                <c:pt idx="0">
                  <c:v>3.54</c:v>
                </c:pt>
                <c:pt idx="1">
                  <c:v>3.9</c:v>
                </c:pt>
                <c:pt idx="2">
                  <c:v>3.89</c:v>
                </c:pt>
                <c:pt idx="3">
                  <c:v>2.72</c:v>
                </c:pt>
                <c:pt idx="4">
                  <c:v>3.09</c:v>
                </c:pt>
                <c:pt idx="5">
                  <c:v>3.3</c:v>
                </c:pt>
                <c:pt idx="6">
                  <c:v>2.66</c:v>
                </c:pt>
                <c:pt idx="7">
                  <c:v>2.2200000000000002</c:v>
                </c:pt>
                <c:pt idx="8">
                  <c:v>2.93</c:v>
                </c:pt>
                <c:pt idx="9">
                  <c:v>2.38</c:v>
                </c:pt>
                <c:pt idx="10">
                  <c:v>2.42</c:v>
                </c:pt>
                <c:pt idx="11">
                  <c:v>3.14</c:v>
                </c:pt>
                <c:pt idx="12">
                  <c:v>3.04</c:v>
                </c:pt>
                <c:pt idx="13">
                  <c:v>3.42</c:v>
                </c:pt>
                <c:pt idx="14">
                  <c:v>3.54</c:v>
                </c:pt>
                <c:pt idx="15">
                  <c:v>2.35</c:v>
                </c:pt>
                <c:pt idx="16">
                  <c:v>2.57</c:v>
                </c:pt>
                <c:pt idx="17">
                  <c:v>2.2999999999999998</c:v>
                </c:pt>
              </c:numCache>
            </c:numRef>
          </c:val>
          <c:smooth val="0"/>
        </c:ser>
        <c:dLbls>
          <c:showLegendKey val="0"/>
          <c:showVal val="0"/>
          <c:showCatName val="0"/>
          <c:showSerName val="0"/>
          <c:showPercent val="0"/>
          <c:showBubbleSize val="0"/>
        </c:dLbls>
        <c:marker val="1"/>
        <c:smooth val="0"/>
        <c:axId val="46861824"/>
        <c:axId val="45177024"/>
      </c:lineChart>
      <c:catAx>
        <c:axId val="46861824"/>
        <c:scaling>
          <c:orientation val="minMax"/>
        </c:scaling>
        <c:delete val="0"/>
        <c:axPos val="b"/>
        <c:majorTickMark val="out"/>
        <c:minorTickMark val="none"/>
        <c:tickLblPos val="nextTo"/>
        <c:txPr>
          <a:bodyPr rot="-2700000" vert="horz" wrap="none" lIns="0" tIns="0" rIns="0" bIns="0" anchor="ctr" anchorCtr="1"/>
          <a:lstStyle/>
          <a:p>
            <a:pPr algn="l">
              <a:defRPr sz="600" b="0" i="0" u="none"/>
            </a:pPr>
            <a:endParaRPr lang="ko-KR"/>
          </a:p>
        </c:txPr>
        <c:crossAx val="45177024"/>
        <c:crosses val="autoZero"/>
        <c:auto val="1"/>
        <c:lblAlgn val="ctr"/>
        <c:lblOffset val="100"/>
        <c:tickMarkSkip val="1"/>
        <c:noMultiLvlLbl val="0"/>
      </c:catAx>
      <c:valAx>
        <c:axId val="45177024"/>
        <c:scaling>
          <c:orientation val="minMax"/>
          <c:max val="4"/>
          <c:min val="1.5"/>
        </c:scaling>
        <c:delete val="0"/>
        <c:axPos val="l"/>
        <c:majorGridlines>
          <c:spPr>
            <a:ln w="9525" cap="flat" cmpd="sng" algn="ctr">
              <a:solidFill>
                <a:srgbClr val="BFBFBF"/>
              </a:solidFill>
              <a:prstDash val="solid"/>
              <a:round/>
              <a:headEnd w="med" len="med"/>
              <a:tailEnd w="med" len="med"/>
            </a:ln>
          </c:spPr>
        </c:majorGridlines>
        <c:numFmt formatCode="General" sourceLinked="1"/>
        <c:majorTickMark val="out"/>
        <c:minorTickMark val="none"/>
        <c:tickLblPos val="nextTo"/>
        <c:txPr>
          <a:bodyPr rot="0" vert="horz" wrap="none" lIns="0" tIns="0" rIns="0" bIns="0" anchor="ctr" anchorCtr="1"/>
          <a:lstStyle/>
          <a:p>
            <a:pPr algn="l">
              <a:defRPr sz="800" b="0" i="0" u="none"/>
            </a:pPr>
            <a:endParaRPr lang="ko-KR"/>
          </a:p>
        </c:txPr>
        <c:crossAx val="46861824"/>
        <c:crosses val="autoZero"/>
        <c:crossBetween val="between"/>
      </c:valAx>
      <c:spPr>
        <a:noFill/>
        <a:ln w="9525" cap="flat" cmpd="sng" algn="ctr">
          <a:noFill/>
          <a:prstDash val="solid"/>
          <a:round/>
          <a:headEnd w="med" len="med"/>
          <a:tailEnd w="med" len="med"/>
        </a:ln>
      </c:spPr>
    </c:plotArea>
    <c:plotVisOnly val="1"/>
    <c:dispBlanksAs val="gap"/>
    <c:showDLblsOverMax val="1"/>
  </c:chart>
  <c:txPr>
    <a:bodyPr rot="0" vert="horz" wrap="none" lIns="0" tIns="0" rIns="0" bIns="0" anchor="ctr" anchorCtr="1"/>
    <a:lstStyle/>
    <a:p>
      <a:pPr algn="l">
        <a:defRPr sz="1000" b="0" i="0" u="none">
          <a:latin typeface="함초롬돋움"/>
          <a:ea typeface="함초롬돋움"/>
          <a:cs typeface="함초롬돋움"/>
          <a:sym typeface="함초롬돋움"/>
        </a:defRPr>
      </a:pPr>
      <a:endParaRPr lang="ko-KR"/>
    </a:p>
  </c:txPr>
  <c:externalData r:id="rId1">
    <c:autoUpdate val="0"/>
  </c:externalData>
  <c:extLst>
    <c:ext uri="CC8EB2C9-7E31-499d-B8F2-F6CE61031016">
      <ho:hncChartStyle xmlns:ho="http://schemas.haansoft.com/office/8.0" layoutIndex="-1" colorIndex="0" styleIndex="0"/>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3CC0D901-E768-4405-866F-399C00B82D4E}" type="datetime1">
              <a:rPr lang="ko-KR" altLang="en-US"/>
              <a:pPr lvl="0">
                <a:defRPr/>
              </a:pPr>
              <a:t>2018-12-17</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AD21069A-D5AD-4D2B-88C1-592EB3F87B4B}" type="slidenum">
              <a:rPr lang="ko-KR" altLang="en-US"/>
              <a:pPr lvl="0">
                <a:defRPr/>
              </a:pPr>
              <a:t>‹#›</a:t>
            </a:fld>
            <a:endParaRPr lang="ko-KR" altLang="en-US"/>
          </a:p>
        </p:txBody>
      </p:sp>
    </p:spTree>
    <p:extLst>
      <p:ext uri="{BB962C8B-B14F-4D97-AF65-F5344CB8AC3E}">
        <p14:creationId xmlns:p14="http://schemas.microsoft.com/office/powerpoint/2010/main" val="375776660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en-US" altLang="ko-KR"/>
          </a:p>
        </p:txBody>
      </p:sp>
      <p:sp>
        <p:nvSpPr>
          <p:cNvPr id="3" name="슬라이드 노트 개체 틀 4"/>
          <p:cNvSpPr>
            <a:spLocks noGrp="1"/>
          </p:cNvSpPr>
          <p:nvPr>
            <p:ph type="body" sz="quarter" idx="3"/>
          </p:nvPr>
        </p:nvSpPr>
        <p:spPr/>
        <p:txBody>
          <a:bodyPr/>
          <a:lstStyle/>
          <a:p>
            <a:pPr>
              <a:defRPr/>
            </a:pPr>
            <a:r>
              <a:rPr lang="en-US" altLang="ko-KR" dirty="0" smtClean="0"/>
              <a:t>24-&gt;15</a:t>
            </a:r>
            <a:r>
              <a:rPr lang="en-US" altLang="ko-KR" baseline="0" dirty="0" smtClean="0"/>
              <a:t> : External vent/ General Lighting/</a:t>
            </a:r>
            <a:r>
              <a:rPr lang="en-US" altLang="ko-KR" baseline="0" dirty="0" err="1" smtClean="0"/>
              <a:t>Computer+equip</a:t>
            </a:r>
            <a:r>
              <a:rPr lang="en-US" altLang="ko-KR" baseline="0" dirty="0" smtClean="0"/>
              <a:t>/ Occupancy/ Zone sensible </a:t>
            </a:r>
            <a:r>
              <a:rPr lang="en-US" altLang="ko-KR" baseline="0" dirty="0" err="1" smtClean="0"/>
              <a:t>heating&amp;cooling</a:t>
            </a:r>
            <a:r>
              <a:rPr lang="en-US" altLang="ko-KR" baseline="0" dirty="0" smtClean="0"/>
              <a:t>/sensible cooling/total cooling/</a:t>
            </a:r>
            <a:r>
              <a:rPr lang="en-US" altLang="ko-KR" baseline="0" dirty="0" err="1" smtClean="0"/>
              <a:t>MechVent</a:t>
            </a:r>
            <a:r>
              <a:rPr lang="en-US" altLang="ko-KR" baseline="0" dirty="0" smtClean="0"/>
              <a:t> </a:t>
            </a:r>
          </a:p>
          <a:p>
            <a:pPr>
              <a:defRPr/>
            </a:pPr>
            <a:r>
              <a:rPr lang="ko-KR" altLang="en-US" baseline="0" dirty="0" smtClean="0"/>
              <a:t>인위적으로 조작 가능한 데이터들은 불확실성이 높고</a:t>
            </a:r>
            <a:r>
              <a:rPr lang="en-US" altLang="ko-KR" baseline="0" dirty="0" smtClean="0"/>
              <a:t>, </a:t>
            </a:r>
            <a:r>
              <a:rPr lang="ko-KR" altLang="en-US" baseline="0" dirty="0" err="1" smtClean="0"/>
              <a:t>노이즈가</a:t>
            </a:r>
            <a:r>
              <a:rPr lang="ko-KR" altLang="en-US" baseline="0" dirty="0" smtClean="0"/>
              <a:t> 심할 것으로 판단되어 수집대상에서 제외</a:t>
            </a:r>
            <a:r>
              <a:rPr lang="en-US" altLang="ko-KR" baseline="0" dirty="0" smtClean="0"/>
              <a:t>.</a:t>
            </a:r>
            <a:endParaRPr lang="ko-KR" altLang="en-US" dirty="0"/>
          </a:p>
        </p:txBody>
      </p:sp>
      <p:sp>
        <p:nvSpPr>
          <p:cNvPr id="4" name="슬라이드 번호 개체 틀 6"/>
          <p:cNvSpPr>
            <a:spLocks noGrp="1"/>
          </p:cNvSpPr>
          <p:nvPr>
            <p:ph type="sldNum" sz="quarter" idx="5"/>
          </p:nvPr>
        </p:nvSpPr>
        <p:spPr/>
        <p:txBody>
          <a:bodyPr/>
          <a:lstStyle/>
          <a:p>
            <a:pPr lvl="0">
              <a:defRPr/>
            </a:pPr>
            <a:fld id="{AD21069A-D5AD-4D2B-88C1-592EB3F87B4B}" type="slidenum">
              <a:rPr lang="en-US" altLang="en-US"/>
              <a:pPr lvl="0">
                <a:defRPr/>
              </a:pPr>
              <a:t>16</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en-US" altLang="ko-KR"/>
          </a:p>
        </p:txBody>
      </p:sp>
      <p:sp>
        <p:nvSpPr>
          <p:cNvPr id="3" name="슬라이드 노트 개체 틀 4"/>
          <p:cNvSpPr>
            <a:spLocks noGrp="1"/>
          </p:cNvSpPr>
          <p:nvPr>
            <p:ph type="body" sz="quarter" idx="3"/>
          </p:nvPr>
        </p:nvSpPr>
        <p:spPr/>
        <p:txBody>
          <a:bodyPr/>
          <a:lstStyle/>
          <a:p>
            <a:pPr>
              <a:defRPr/>
            </a:pPr>
            <a:endParaRPr lang="en-US" altLang="ko-KR" dirty="0"/>
          </a:p>
        </p:txBody>
      </p:sp>
      <p:sp>
        <p:nvSpPr>
          <p:cNvPr id="4" name="슬라이드 번호 개체 틀 6"/>
          <p:cNvSpPr>
            <a:spLocks noGrp="1"/>
          </p:cNvSpPr>
          <p:nvPr>
            <p:ph type="sldNum" sz="quarter" idx="5"/>
          </p:nvPr>
        </p:nvSpPr>
        <p:spPr/>
        <p:txBody>
          <a:bodyPr/>
          <a:lstStyle/>
          <a:p>
            <a:pPr lvl="0">
              <a:defRPr/>
            </a:pPr>
            <a:fld id="{AD21069A-D5AD-4D2B-88C1-592EB3F87B4B}" type="slidenum">
              <a:rPr lang="en-US" altLang="en-US"/>
              <a:pPr lvl="0">
                <a:defRPr/>
              </a:pPr>
              <a:t>52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defRPr/>
            </a:pPr>
            <a:r>
              <a:rPr lang="ko-KR" altLang="en-US" dirty="0" smtClean="0"/>
              <a:t>세가지 지표에서 가장 좋은 성능을 낸 </a:t>
            </a:r>
            <a:r>
              <a:rPr lang="en-US" altLang="ko-KR" dirty="0" smtClean="0"/>
              <a:t>ANN</a:t>
            </a:r>
            <a:r>
              <a:rPr lang="ko-KR" altLang="en-US" dirty="0" smtClean="0"/>
              <a:t>이 가장 성능이 좋은 </a:t>
            </a:r>
            <a:r>
              <a:rPr lang="ko-KR" altLang="en-US" dirty="0" err="1" smtClean="0"/>
              <a:t>모델이라고생각햇습니다</a:t>
            </a:r>
            <a:r>
              <a:rPr lang="en-US" altLang="ko-KR" dirty="0" smtClean="0"/>
              <a:t>.  Test</a:t>
            </a:r>
            <a:r>
              <a:rPr lang="ko-KR" altLang="en-US" baseline="0" dirty="0" smtClean="0"/>
              <a:t> 케이스로 돌려봤을 때도 비슷한 성능을 낸 것을 확인할 수 </a:t>
            </a:r>
            <a:r>
              <a:rPr lang="ko-KR" altLang="en-US" baseline="0" dirty="0" err="1" smtClean="0"/>
              <a:t>있엇습니다</a:t>
            </a:r>
            <a:r>
              <a:rPr lang="en-US" altLang="ko-KR" baseline="0" dirty="0" smtClean="0"/>
              <a:t>. </a:t>
            </a:r>
            <a:endParaRPr lang="en-US" altLang="ko-KR"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53</a:t>
            </a:fld>
            <a:endParaRPr lang="ko-KR" altLang="en-US"/>
          </a:p>
        </p:txBody>
      </p:sp>
    </p:spTree>
    <p:extLst>
      <p:ext uri="{BB962C8B-B14F-4D97-AF65-F5344CB8AC3E}">
        <p14:creationId xmlns:p14="http://schemas.microsoft.com/office/powerpoint/2010/main" val="352764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오버피팅의</a:t>
            </a:r>
            <a:r>
              <a:rPr lang="ko-KR" altLang="en-US" dirty="0" smtClean="0"/>
              <a:t> 위험성을 피할</a:t>
            </a:r>
            <a:r>
              <a:rPr lang="en-US" altLang="ko-KR" baseline="0" dirty="0" smtClean="0"/>
              <a:t> </a:t>
            </a:r>
            <a:r>
              <a:rPr lang="ko-KR" altLang="en-US" baseline="0" dirty="0" smtClean="0"/>
              <a:t>수 있고</a:t>
            </a:r>
            <a:r>
              <a:rPr lang="en-US" altLang="ko-KR" baseline="0" dirty="0" smtClean="0"/>
              <a:t>, </a:t>
            </a:r>
            <a:r>
              <a:rPr lang="ko-KR" altLang="en-US" baseline="0" dirty="0" smtClean="0"/>
              <a:t>데이터 수집의 번거로움을 줄일 수 있기 때문에 상황에 따라</a:t>
            </a:r>
            <a:r>
              <a:rPr lang="ko-KR" altLang="en-US" dirty="0" smtClean="0"/>
              <a:t> </a:t>
            </a:r>
            <a:r>
              <a:rPr lang="en-US" altLang="ko-KR" dirty="0" smtClean="0"/>
              <a:t>10</a:t>
            </a:r>
            <a:r>
              <a:rPr lang="ko-KR" altLang="en-US" dirty="0" smtClean="0"/>
              <a:t>개짜리를 사용하는 것도 가능할 것이라 판단</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54</a:t>
            </a:fld>
            <a:endParaRPr lang="ko-KR" altLang="en-US"/>
          </a:p>
        </p:txBody>
      </p:sp>
    </p:spTree>
    <p:extLst>
      <p:ext uri="{BB962C8B-B14F-4D97-AF65-F5344CB8AC3E}">
        <p14:creationId xmlns:p14="http://schemas.microsoft.com/office/powerpoint/2010/main" val="352764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건물에 부착된 센서를 통해 얻은 데이터를 기반으로 한 예측 결과들을 통해 앞으로 새로운 건물을 건축할 시에 효율적인 에너지 흐름을 갖는 구조로 건축할 수 </a:t>
            </a:r>
            <a:r>
              <a:rPr lang="ko-KR" altLang="en-US" dirty="0" err="1" smtClean="0"/>
              <a:t>잇을</a:t>
            </a:r>
            <a:r>
              <a:rPr lang="ko-KR" altLang="en-US" dirty="0" smtClean="0"/>
              <a:t> 것</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56</a:t>
            </a:fld>
            <a:endParaRPr lang="ko-KR" altLang="en-US"/>
          </a:p>
        </p:txBody>
      </p:sp>
    </p:spTree>
    <p:extLst>
      <p:ext uri="{BB962C8B-B14F-4D97-AF65-F5344CB8AC3E}">
        <p14:creationId xmlns:p14="http://schemas.microsoft.com/office/powerpoint/2010/main" val="230577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건물에 부착된 센서를 통해 얻은 데이터를 기반으로 한 예측 결과들을 통해 앞으로 새로운 건물을 건축할 시에 효율적인 에너지 흐름을 갖는 구조로 건축할 수 </a:t>
            </a:r>
            <a:r>
              <a:rPr lang="ko-KR" altLang="en-US" dirty="0" err="1" smtClean="0"/>
              <a:t>잇을</a:t>
            </a:r>
            <a:r>
              <a:rPr lang="ko-KR" altLang="en-US" dirty="0" smtClean="0"/>
              <a:t> 것</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57</a:t>
            </a:fld>
            <a:endParaRPr lang="ko-KR" altLang="en-US"/>
          </a:p>
        </p:txBody>
      </p:sp>
    </p:spTree>
    <p:extLst>
      <p:ext uri="{BB962C8B-B14F-4D97-AF65-F5344CB8AC3E}">
        <p14:creationId xmlns:p14="http://schemas.microsoft.com/office/powerpoint/2010/main" val="230577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데이터</a:t>
            </a:r>
            <a:endParaRPr lang="ko-KR" altLang="en-US"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30</a:t>
            </a:fld>
            <a:endParaRPr lang="ko-KR" altLang="en-US"/>
          </a:p>
        </p:txBody>
      </p:sp>
    </p:spTree>
    <p:extLst>
      <p:ext uri="{BB962C8B-B14F-4D97-AF65-F5344CB8AC3E}">
        <p14:creationId xmlns:p14="http://schemas.microsoft.com/office/powerpoint/2010/main" val="348644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endParaRPr lang="en-US" altLang="ko-KR"/>
          </a:p>
        </p:txBody>
      </p:sp>
      <p:sp>
        <p:nvSpPr>
          <p:cNvPr id="4" name="슬라이드 번호 개체 틀 6"/>
          <p:cNvSpPr>
            <a:spLocks noGrp="1"/>
          </p:cNvSpPr>
          <p:nvPr>
            <p:ph type="sldNum" sz="quarter" idx="5"/>
          </p:nvPr>
        </p:nvSpPr>
        <p:spPr/>
        <p:txBody>
          <a:bodyPr/>
          <a:lstStyle/>
          <a:p>
            <a:pPr lvl="0">
              <a:defRPr/>
            </a:pPr>
            <a:fld id="{AD21069A-D5AD-4D2B-88C1-592EB3F87B4B}" type="slidenum">
              <a:rPr lang="en-US" altLang="en-US"/>
              <a:pPr lvl="0">
                <a:defRPr/>
              </a:pPr>
              <a:t>33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각 </a:t>
            </a:r>
            <a:r>
              <a:rPr lang="ko-KR" altLang="en-US" dirty="0" err="1" smtClean="0"/>
              <a:t>모델별로</a:t>
            </a:r>
            <a:r>
              <a:rPr lang="ko-KR" altLang="en-US" dirty="0" smtClean="0"/>
              <a:t> 어떤 </a:t>
            </a:r>
            <a:r>
              <a:rPr lang="ko-KR" altLang="en-US" dirty="0" err="1" smtClean="0"/>
              <a:t>파라미터값을</a:t>
            </a:r>
            <a:r>
              <a:rPr lang="ko-KR" altLang="en-US" dirty="0" smtClean="0"/>
              <a:t> 가진 모델이 우수한지 평가하기 위해 </a:t>
            </a:r>
            <a:r>
              <a:rPr lang="en-US" altLang="ko-KR" dirty="0" smtClean="0"/>
              <a:t>5</a:t>
            </a:r>
            <a:r>
              <a:rPr lang="ko-KR" altLang="en-US" dirty="0" smtClean="0"/>
              <a:t>가지 분류지표를 계산해봤습니다</a:t>
            </a:r>
            <a:r>
              <a:rPr lang="en-US" altLang="ko-KR" dirty="0" smtClean="0"/>
              <a:t>.</a:t>
            </a:r>
            <a:r>
              <a:rPr lang="en-US" altLang="ko-KR" baseline="0" dirty="0" smtClean="0"/>
              <a:t> </a:t>
            </a:r>
            <a:r>
              <a:rPr lang="ko-KR" altLang="en-US" baseline="0" dirty="0" smtClean="0"/>
              <a:t>왼쪽부터 변수가 </a:t>
            </a:r>
            <a:r>
              <a:rPr lang="en-US" altLang="ko-KR" baseline="0" dirty="0" smtClean="0"/>
              <a:t>15</a:t>
            </a:r>
            <a:r>
              <a:rPr lang="ko-KR" altLang="en-US" baseline="0" dirty="0" smtClean="0"/>
              <a:t>개</a:t>
            </a:r>
            <a:r>
              <a:rPr lang="en-US" altLang="ko-KR" baseline="0" dirty="0" smtClean="0"/>
              <a:t>, 10</a:t>
            </a:r>
            <a:r>
              <a:rPr lang="ko-KR" altLang="en-US" baseline="0" dirty="0" smtClean="0"/>
              <a:t>개</a:t>
            </a:r>
            <a:r>
              <a:rPr lang="en-US" altLang="ko-KR" baseline="0" dirty="0" smtClean="0"/>
              <a:t>. 3</a:t>
            </a:r>
            <a:r>
              <a:rPr lang="ko-KR" altLang="en-US" baseline="0" dirty="0" err="1" smtClean="0"/>
              <a:t>개일때</a:t>
            </a:r>
            <a:r>
              <a:rPr lang="ko-KR" altLang="en-US" baseline="0" dirty="0" smtClean="0"/>
              <a:t> 결과입니다</a:t>
            </a:r>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46</a:t>
            </a:fld>
            <a:endParaRPr lang="ko-KR" altLang="en-US"/>
          </a:p>
        </p:txBody>
      </p:sp>
    </p:spTree>
    <p:extLst>
      <p:ext uri="{BB962C8B-B14F-4D97-AF65-F5344CB8AC3E}">
        <p14:creationId xmlns:p14="http://schemas.microsoft.com/office/powerpoint/2010/main" val="279332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저희는 그 중에서 </a:t>
            </a:r>
            <a:r>
              <a:rPr lang="ko-KR" altLang="en-US" dirty="0" err="1" smtClean="0"/>
              <a:t>에프두개만</a:t>
            </a:r>
            <a:r>
              <a:rPr lang="ko-KR" altLang="en-US" dirty="0" smtClean="0"/>
              <a:t> 보겠습니다</a:t>
            </a:r>
            <a:r>
              <a:rPr lang="en-US" altLang="ko-KR" dirty="0" smtClean="0"/>
              <a:t>. </a:t>
            </a:r>
            <a:endParaRPr lang="ko-KR" altLang="en-US"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47</a:t>
            </a:fld>
            <a:endParaRPr lang="ko-KR" altLang="en-US"/>
          </a:p>
        </p:txBody>
      </p:sp>
    </p:spTree>
    <p:extLst>
      <p:ext uri="{BB962C8B-B14F-4D97-AF65-F5344CB8AC3E}">
        <p14:creationId xmlns:p14="http://schemas.microsoft.com/office/powerpoint/2010/main" val="3120373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Precisoin</a:t>
            </a:r>
            <a:r>
              <a:rPr lang="en-US" altLang="ko-KR" baseline="0" dirty="0" smtClean="0"/>
              <a:t> : </a:t>
            </a:r>
            <a:r>
              <a:rPr lang="ko-KR" altLang="en-US" baseline="0" dirty="0" smtClean="0"/>
              <a:t>아닌걸 </a:t>
            </a:r>
            <a:r>
              <a:rPr lang="ko-KR" altLang="en-US" baseline="0" dirty="0" err="1" smtClean="0"/>
              <a:t>맞다고</a:t>
            </a:r>
            <a:r>
              <a:rPr lang="ko-KR" altLang="en-US" baseline="0" dirty="0" smtClean="0"/>
              <a:t> </a:t>
            </a:r>
            <a:r>
              <a:rPr lang="ko-KR" altLang="en-US" baseline="0" dirty="0" err="1" smtClean="0"/>
              <a:t>하는게</a:t>
            </a:r>
            <a:r>
              <a:rPr lang="ko-KR" altLang="en-US" baseline="0" dirty="0" smtClean="0"/>
              <a:t> 더 </a:t>
            </a:r>
            <a:r>
              <a:rPr lang="ko-KR" altLang="en-US" baseline="0" dirty="0" err="1" smtClean="0"/>
              <a:t>안좋음</a:t>
            </a:r>
            <a:endParaRPr lang="en-US" altLang="ko-KR" baseline="0" dirty="0" smtClean="0"/>
          </a:p>
          <a:p>
            <a:r>
              <a:rPr lang="en-US" altLang="ko-KR" dirty="0" smtClean="0"/>
              <a:t>Recall : </a:t>
            </a:r>
            <a:r>
              <a:rPr lang="ko-KR" altLang="en-US" dirty="0" smtClean="0"/>
              <a:t>맞는걸 아니라고 </a:t>
            </a:r>
            <a:r>
              <a:rPr lang="ko-KR" altLang="en-US" dirty="0" err="1" smtClean="0"/>
              <a:t>하는거</a:t>
            </a:r>
            <a:endParaRPr lang="en-US" altLang="ko-KR" dirty="0" smtClean="0"/>
          </a:p>
          <a:p>
            <a:r>
              <a:rPr lang="en-US" altLang="ko-KR" dirty="0" smtClean="0"/>
              <a:t>F</a:t>
            </a:r>
            <a:r>
              <a:rPr lang="en-US" altLang="ko-KR" baseline="0" dirty="0" smtClean="0"/>
              <a:t> </a:t>
            </a:r>
            <a:r>
              <a:rPr lang="en-US" altLang="ko-KR" baseline="0" dirty="0" err="1" smtClean="0"/>
              <a:t>scroe</a:t>
            </a:r>
            <a:r>
              <a:rPr lang="en-US" altLang="ko-KR" baseline="0" dirty="0" smtClean="0"/>
              <a:t>: </a:t>
            </a:r>
            <a:r>
              <a:rPr lang="ko-KR" altLang="en-US" baseline="0" dirty="0" err="1" smtClean="0"/>
              <a:t>프리시젼</a:t>
            </a:r>
            <a:r>
              <a:rPr lang="ko-KR" altLang="en-US" baseline="0" dirty="0" smtClean="0"/>
              <a:t> 강조</a:t>
            </a:r>
            <a:endParaRPr lang="en-US" altLang="ko-KR" baseline="0" dirty="0" smtClean="0"/>
          </a:p>
          <a:p>
            <a:r>
              <a:rPr lang="en-US" altLang="ko-KR" baseline="0" dirty="0" smtClean="0"/>
              <a:t>F2 SCORE : RECALL </a:t>
            </a:r>
            <a:r>
              <a:rPr lang="ko-KR" altLang="en-US" baseline="0" dirty="0" smtClean="0"/>
              <a:t>강조</a:t>
            </a:r>
            <a:endParaRPr lang="ko-KR" altLang="en-US"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48</a:t>
            </a:fld>
            <a:endParaRPr lang="ko-KR" altLang="en-US"/>
          </a:p>
        </p:txBody>
      </p:sp>
    </p:spTree>
    <p:extLst>
      <p:ext uri="{BB962C8B-B14F-4D97-AF65-F5344CB8AC3E}">
        <p14:creationId xmlns:p14="http://schemas.microsoft.com/office/powerpoint/2010/main" val="411611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Precisoin</a:t>
            </a:r>
            <a:r>
              <a:rPr lang="en-US" altLang="ko-KR" baseline="0" dirty="0" smtClean="0"/>
              <a:t> : </a:t>
            </a:r>
            <a:r>
              <a:rPr lang="ko-KR" altLang="en-US" baseline="0" dirty="0" smtClean="0"/>
              <a:t>아닌걸 </a:t>
            </a:r>
            <a:r>
              <a:rPr lang="ko-KR" altLang="en-US" baseline="0" dirty="0" err="1" smtClean="0"/>
              <a:t>맞다고</a:t>
            </a:r>
            <a:r>
              <a:rPr lang="ko-KR" altLang="en-US" baseline="0" dirty="0" smtClean="0"/>
              <a:t> </a:t>
            </a:r>
            <a:r>
              <a:rPr lang="ko-KR" altLang="en-US" baseline="0" dirty="0" err="1" smtClean="0"/>
              <a:t>하는게</a:t>
            </a:r>
            <a:r>
              <a:rPr lang="ko-KR" altLang="en-US" baseline="0" dirty="0" smtClean="0"/>
              <a:t> 더 </a:t>
            </a:r>
            <a:r>
              <a:rPr lang="ko-KR" altLang="en-US" baseline="0" dirty="0" err="1" smtClean="0"/>
              <a:t>안좋음</a:t>
            </a:r>
            <a:endParaRPr lang="en-US" altLang="ko-KR" baseline="0" dirty="0" smtClean="0"/>
          </a:p>
          <a:p>
            <a:r>
              <a:rPr lang="en-US" altLang="ko-KR" dirty="0" smtClean="0"/>
              <a:t>Recall : </a:t>
            </a:r>
            <a:r>
              <a:rPr lang="ko-KR" altLang="en-US" dirty="0" smtClean="0"/>
              <a:t>맞는걸 아니라고 </a:t>
            </a:r>
            <a:r>
              <a:rPr lang="ko-KR" altLang="en-US" dirty="0" err="1" smtClean="0"/>
              <a:t>하는거</a:t>
            </a:r>
            <a:endParaRPr lang="en-US" altLang="ko-KR" dirty="0" smtClean="0"/>
          </a:p>
          <a:p>
            <a:r>
              <a:rPr lang="en-US" altLang="ko-KR" dirty="0" smtClean="0"/>
              <a:t>F</a:t>
            </a:r>
            <a:r>
              <a:rPr lang="en-US" altLang="ko-KR" baseline="0" dirty="0" smtClean="0"/>
              <a:t> </a:t>
            </a:r>
            <a:r>
              <a:rPr lang="en-US" altLang="ko-KR" baseline="0" dirty="0" err="1" smtClean="0"/>
              <a:t>scroe</a:t>
            </a:r>
            <a:r>
              <a:rPr lang="en-US" altLang="ko-KR" baseline="0" dirty="0" smtClean="0"/>
              <a:t>: </a:t>
            </a:r>
            <a:r>
              <a:rPr lang="ko-KR" altLang="en-US" baseline="0" dirty="0" err="1" smtClean="0"/>
              <a:t>프리시젼</a:t>
            </a:r>
            <a:r>
              <a:rPr lang="ko-KR" altLang="en-US" baseline="0" dirty="0" smtClean="0"/>
              <a:t> 강조</a:t>
            </a:r>
            <a:endParaRPr lang="en-US" altLang="ko-KR" baseline="0" dirty="0" smtClean="0"/>
          </a:p>
          <a:p>
            <a:r>
              <a:rPr lang="en-US" altLang="ko-KR" baseline="0" dirty="0" smtClean="0"/>
              <a:t>F2 SCORE : RECALL </a:t>
            </a:r>
            <a:r>
              <a:rPr lang="ko-KR" altLang="en-US" baseline="0" dirty="0" smtClean="0"/>
              <a:t>강조</a:t>
            </a:r>
            <a:endParaRPr lang="en-US" altLang="ko-KR" baseline="0" dirty="0" smtClean="0"/>
          </a:p>
          <a:p>
            <a:endParaRPr lang="en-US" altLang="ko-KR" baseline="0" dirty="0" smtClean="0"/>
          </a:p>
          <a:p>
            <a:endParaRPr lang="en-US" altLang="ko-KR" baseline="0" dirty="0" smtClean="0"/>
          </a:p>
          <a:p>
            <a:r>
              <a:rPr lang="ko-KR" altLang="en-US" dirty="0" smtClean="0"/>
              <a:t>만약 사용자가 각 주성분에 대해 궁금해한다면 상관관계 분석을 통해 어떤 변수가 각 주성분에 영향을 주는지 설명할 수 있을 것 같다</a:t>
            </a:r>
            <a:r>
              <a:rPr lang="en-US" altLang="ko-KR" dirty="0" smtClean="0"/>
              <a:t>. </a:t>
            </a:r>
            <a:endParaRPr lang="ko-KR" altLang="en-US"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49</a:t>
            </a:fld>
            <a:endParaRPr lang="ko-KR" altLang="en-US"/>
          </a:p>
        </p:txBody>
      </p:sp>
    </p:spTree>
    <p:extLst>
      <p:ext uri="{BB962C8B-B14F-4D97-AF65-F5344CB8AC3E}">
        <p14:creationId xmlns:p14="http://schemas.microsoft.com/office/powerpoint/2010/main" val="411611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lvl="0">
              <a:defRPr/>
            </a:pPr>
            <a:fld id="{AD21069A-D5AD-4D2B-88C1-592EB3F87B4B}" type="slidenum">
              <a:rPr lang="ko-KR" altLang="en-US" smtClean="0"/>
              <a:pPr lvl="0">
                <a:defRPr/>
              </a:pPr>
              <a:t>50</a:t>
            </a:fld>
            <a:endParaRPr lang="ko-KR" altLang="en-US"/>
          </a:p>
        </p:txBody>
      </p:sp>
    </p:spTree>
    <p:extLst>
      <p:ext uri="{BB962C8B-B14F-4D97-AF65-F5344CB8AC3E}">
        <p14:creationId xmlns:p14="http://schemas.microsoft.com/office/powerpoint/2010/main" val="227031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en-US" altLang="ko-KR"/>
          </a:p>
        </p:txBody>
      </p:sp>
      <p:sp>
        <p:nvSpPr>
          <p:cNvPr id="3" name="슬라이드 노트 개체 틀 4"/>
          <p:cNvSpPr>
            <a:spLocks noGrp="1"/>
          </p:cNvSpPr>
          <p:nvPr>
            <p:ph type="body" sz="quarter" idx="3"/>
          </p:nvPr>
        </p:nvSpPr>
        <p:spPr/>
        <p:txBody>
          <a:bodyPr/>
          <a:lstStyle/>
          <a:p>
            <a:pPr>
              <a:defRPr/>
            </a:pPr>
            <a:r>
              <a:rPr lang="ko-KR" altLang="en-US" dirty="0" err="1" smtClean="0"/>
              <a:t>리그레션은</a:t>
            </a:r>
            <a:r>
              <a:rPr lang="ko-KR" altLang="en-US" dirty="0" smtClean="0"/>
              <a:t> 저희가 시도한 전체 모델들에 대해서 그래프를 그려보았습니다</a:t>
            </a:r>
            <a:r>
              <a:rPr lang="en-US" altLang="ko-KR" dirty="0" smtClean="0"/>
              <a:t>.</a:t>
            </a:r>
          </a:p>
          <a:p>
            <a:pPr>
              <a:defRPr/>
            </a:pPr>
            <a:r>
              <a:rPr lang="ko-KR" altLang="en-US" dirty="0" smtClean="0"/>
              <a:t>가장 높은 값을 가진 </a:t>
            </a:r>
            <a:r>
              <a:rPr lang="en-US" altLang="ko-KR" dirty="0" smtClean="0"/>
              <a:t>ANN 15</a:t>
            </a:r>
            <a:r>
              <a:rPr lang="ko-KR" altLang="en-US" dirty="0" smtClean="0"/>
              <a:t>는 변수가 </a:t>
            </a:r>
            <a:r>
              <a:rPr lang="en-US" altLang="ko-KR" dirty="0" smtClean="0"/>
              <a:t>15</a:t>
            </a:r>
            <a:r>
              <a:rPr lang="ko-KR" altLang="en-US" dirty="0" smtClean="0"/>
              <a:t>개일 때 </a:t>
            </a:r>
            <a:r>
              <a:rPr lang="en-US" altLang="ko-KR" dirty="0" smtClean="0"/>
              <a:t>ANN</a:t>
            </a:r>
            <a:r>
              <a:rPr lang="ko-KR" altLang="en-US" dirty="0" smtClean="0"/>
              <a:t>으로 예측했을 때 나온 </a:t>
            </a:r>
            <a:r>
              <a:rPr lang="en-US" altLang="ko-KR" dirty="0" smtClean="0"/>
              <a:t>R-SQUARED</a:t>
            </a:r>
            <a:r>
              <a:rPr lang="en-US" altLang="ko-KR" baseline="0" dirty="0" smtClean="0"/>
              <a:t> </a:t>
            </a:r>
            <a:r>
              <a:rPr lang="ko-KR" altLang="en-US" baseline="0" dirty="0" smtClean="0"/>
              <a:t>값입니다</a:t>
            </a:r>
            <a:r>
              <a:rPr lang="en-US" altLang="ko-KR" baseline="0" dirty="0" smtClean="0"/>
              <a:t>. </a:t>
            </a:r>
          </a:p>
          <a:p>
            <a:pPr>
              <a:defRPr/>
            </a:pPr>
            <a:endParaRPr lang="en-US" altLang="ko-KR" dirty="0" smtClean="0"/>
          </a:p>
        </p:txBody>
      </p:sp>
      <p:sp>
        <p:nvSpPr>
          <p:cNvPr id="4" name="슬라이드 번호 개체 틀 6"/>
          <p:cNvSpPr>
            <a:spLocks noGrp="1"/>
          </p:cNvSpPr>
          <p:nvPr>
            <p:ph type="sldNum" sz="quarter" idx="5"/>
          </p:nvPr>
        </p:nvSpPr>
        <p:spPr/>
        <p:txBody>
          <a:bodyPr/>
          <a:lstStyle/>
          <a:p>
            <a:pPr lvl="0">
              <a:defRPr/>
            </a:pPr>
            <a:fld id="{AD21069A-D5AD-4D2B-88C1-592EB3F87B4B}" type="slidenum">
              <a:rPr lang="en-US" altLang="en-US"/>
              <a:pPr lvl="0">
                <a:defRPr/>
              </a:pPr>
              <a:t>51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97819"/>
            <a:ext cx="7772400" cy="1102519"/>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05979"/>
            <a:ext cx="2057400" cy="4388644"/>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05979"/>
            <a:ext cx="6019800" cy="4388644"/>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305176"/>
            <a:ext cx="7772400" cy="1021556"/>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04787"/>
            <a:ext cx="3008313" cy="871538"/>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3600450"/>
            <a:ext cx="5486400" cy="425054"/>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65935E8-ED57-443E-9DD0-68293D8CC6CA}" type="datetimeFigureOut">
              <a:rPr lang="ko-KR" altLang="en-US" smtClean="0"/>
              <a:pPr/>
              <a:t>2018-12-17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6553200" y="4767263"/>
            <a:ext cx="2133600" cy="273844"/>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65935E8-ED57-443E-9DD0-68293D8CC6CA}" type="datetimeFigureOut">
              <a:rPr lang="ko-KR" altLang="en-US" smtClean="0"/>
              <a:pPr/>
              <a:t>2018-12-17</a:t>
            </a:fld>
            <a:endParaRPr lang="ko-KR" altLang="en-US" dirty="0"/>
          </a:p>
        </p:txBody>
      </p:sp>
      <p:sp>
        <p:nvSpPr>
          <p:cNvPr id="5" name="바닥글 개체 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7" name="슬라이드 번호 개체 틀 5"/>
          <p:cNvSpPr txBox="1">
            <a:spLocks/>
          </p:cNvSpPr>
          <p:nvPr userDrawn="1"/>
        </p:nvSpPr>
        <p:spPr>
          <a:xfrm>
            <a:off x="6948264" y="4785996"/>
            <a:ext cx="1928826" cy="188118"/>
          </a:xfrm>
          <a:prstGeom prst="rect">
            <a:avLst/>
          </a:prstGeom>
        </p:spPr>
        <p:txBody>
          <a:bodyPr vert="horz" lIns="91440" tIns="45720" rIns="91440" bIns="45720" rtlCol="0" anchor="ctr"/>
          <a:lstStyle>
            <a:lvl1pPr algn="l">
              <a:defRPr sz="1800">
                <a:solidFill>
                  <a:schemeClr val="bg1"/>
                </a:solidFill>
                <a:latin typeface="PF Din Text Cond Pro Medium" pitchFamily="2" charset="0"/>
                <a:ea typeface="Rix고딕 M" pitchFamily="18" charset="-127"/>
              </a:defRPr>
            </a:lvl1pPr>
          </a:lstStyle>
          <a:p>
            <a:pPr algn="r">
              <a:defRPr/>
            </a:pPr>
            <a:fld id="{EC0BB0C5-6955-4F9B-BA60-58E2367A55EF}" type="slidenum">
              <a:rPr lang="ko-KR" altLang="en-US" sz="850" smtClean="0">
                <a:solidFill>
                  <a:schemeClr val="tx1">
                    <a:lumMod val="50000"/>
                    <a:lumOff val="50000"/>
                  </a:schemeClr>
                </a:solidFill>
                <a:latin typeface="나눔고딕" pitchFamily="50" charset="-127"/>
                <a:ea typeface="나눔고딕" pitchFamily="50" charset="-127"/>
              </a:rPr>
              <a:pPr algn="r">
                <a:defRPr/>
              </a:pPr>
              <a:t>‹#›</a:t>
            </a:fld>
            <a:endParaRPr lang="ko-KR" altLang="en-US" sz="800" dirty="0">
              <a:solidFill>
                <a:schemeClr val="tx1">
                  <a:lumMod val="50000"/>
                  <a:lumOff val="50000"/>
                </a:schemeClr>
              </a:solidFill>
              <a:latin typeface="나눔고딕" pitchFamily="50" charset="-127"/>
              <a:ea typeface="나눔고딕" pitchFamily="50" charset="-127"/>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4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5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1920739"/>
            <a:ext cx="6209124" cy="1077218"/>
          </a:xfrm>
          <a:prstGeom prst="rect">
            <a:avLst/>
          </a:prstGeom>
          <a:noFill/>
        </p:spPr>
        <p:txBody>
          <a:bodyPr wrap="square" rtlCol="0">
            <a:spAutoFit/>
          </a:bodyPr>
          <a:lstStyle/>
          <a:p>
            <a:pPr algn="ctr"/>
            <a:r>
              <a:rPr lang="ko-KR" altLang="en-US" sz="3200" dirty="0" smtClean="0">
                <a:solidFill>
                  <a:srgbClr val="1D62F0"/>
                </a:solidFill>
                <a:latin typeface="바른돋움 3" pitchFamily="18" charset="-127"/>
                <a:ea typeface="바른돋움 3" pitchFamily="18" charset="-127"/>
              </a:rPr>
              <a:t>건물 구조물 센서</a:t>
            </a:r>
            <a:r>
              <a:rPr lang="ko-KR" altLang="en-US" sz="3200" dirty="0" smtClean="0">
                <a:latin typeface="바른돋움 3" pitchFamily="18" charset="-127"/>
                <a:ea typeface="바른돋움 3" pitchFamily="18" charset="-127"/>
              </a:rPr>
              <a:t>를 활용하여 </a:t>
            </a:r>
            <a:endParaRPr lang="en-US" altLang="ko-KR" sz="3200" dirty="0" smtClean="0">
              <a:latin typeface="바른돋움 3" pitchFamily="18" charset="-127"/>
              <a:ea typeface="바른돋움 3" pitchFamily="18" charset="-127"/>
            </a:endParaRPr>
          </a:p>
          <a:p>
            <a:pPr algn="ctr"/>
            <a:r>
              <a:rPr lang="ko-KR" altLang="en-US" sz="3200" dirty="0" smtClean="0">
                <a:solidFill>
                  <a:srgbClr val="1D62F0"/>
                </a:solidFill>
                <a:latin typeface="바른돋움 3" pitchFamily="18" charset="-127"/>
                <a:ea typeface="바른돋움 3" pitchFamily="18" charset="-127"/>
              </a:rPr>
              <a:t>시간대별 에너지 사용량 </a:t>
            </a:r>
            <a:r>
              <a:rPr lang="ko-KR" altLang="en-US" sz="3200" dirty="0" smtClean="0">
                <a:latin typeface="바른돋움 3" pitchFamily="18" charset="-127"/>
                <a:ea typeface="바른돋움 3" pitchFamily="18" charset="-127"/>
              </a:rPr>
              <a:t>예측</a:t>
            </a:r>
            <a:endParaRPr lang="en-US" altLang="ko-KR" sz="3200" dirty="0" smtClean="0">
              <a:latin typeface="바른돋움 3" pitchFamily="18" charset="-127"/>
              <a:ea typeface="바른돋움 3" pitchFamily="18" charset="-127"/>
            </a:endParaRPr>
          </a:p>
        </p:txBody>
      </p:sp>
      <p:sp>
        <p:nvSpPr>
          <p:cNvPr id="3" name="TextBox 2"/>
          <p:cNvSpPr txBox="1"/>
          <p:nvPr/>
        </p:nvSpPr>
        <p:spPr>
          <a:xfrm>
            <a:off x="6588224" y="4083918"/>
            <a:ext cx="2539340" cy="954107"/>
          </a:xfrm>
          <a:prstGeom prst="rect">
            <a:avLst/>
          </a:prstGeom>
          <a:noFill/>
        </p:spPr>
        <p:txBody>
          <a:bodyPr wrap="square" rtlCol="0">
            <a:spAutoFit/>
          </a:bodyPr>
          <a:lstStyle/>
          <a:p>
            <a:r>
              <a:rPr lang="en-US" altLang="ko-KR" sz="1400" b="1" dirty="0" smtClean="0">
                <a:solidFill>
                  <a:schemeClr val="tx1">
                    <a:lumMod val="85000"/>
                    <a:lumOff val="15000"/>
                  </a:schemeClr>
                </a:solidFill>
                <a:latin typeface="나눔바른고딕" pitchFamily="50" charset="-127"/>
                <a:ea typeface="나눔바른고딕" pitchFamily="50" charset="-127"/>
              </a:rPr>
              <a:t>2015100894 / 4</a:t>
            </a:r>
            <a:r>
              <a:rPr lang="ko-KR" altLang="en-US" sz="1400" b="1" dirty="0" smtClean="0">
                <a:solidFill>
                  <a:schemeClr val="tx1">
                    <a:lumMod val="85000"/>
                    <a:lumOff val="15000"/>
                  </a:schemeClr>
                </a:solidFill>
                <a:latin typeface="나눔바른고딕" pitchFamily="50" charset="-127"/>
                <a:ea typeface="나눔바른고딕" pitchFamily="50" charset="-127"/>
              </a:rPr>
              <a:t>학년  </a:t>
            </a:r>
            <a:r>
              <a:rPr lang="ko-KR" altLang="en-US" sz="1400" dirty="0" smtClean="0">
                <a:solidFill>
                  <a:schemeClr val="tx1">
                    <a:lumMod val="85000"/>
                    <a:lumOff val="15000"/>
                  </a:schemeClr>
                </a:solidFill>
                <a:latin typeface="나눔바른고딕" pitchFamily="50" charset="-127"/>
                <a:ea typeface="나눔바른고딕" pitchFamily="50" charset="-127"/>
              </a:rPr>
              <a:t> </a:t>
            </a:r>
            <a:r>
              <a:rPr lang="ko-KR" altLang="en-US" sz="1400" dirty="0" err="1" smtClean="0">
                <a:solidFill>
                  <a:schemeClr val="tx1">
                    <a:lumMod val="85000"/>
                    <a:lumOff val="15000"/>
                  </a:schemeClr>
                </a:solidFill>
                <a:latin typeface="나눔바른고딕" pitchFamily="50" charset="-127"/>
                <a:ea typeface="나눔바른고딕" pitchFamily="50" charset="-127"/>
              </a:rPr>
              <a:t>경홍연</a:t>
            </a:r>
            <a:endParaRPr lang="en-US" altLang="ko-KR" sz="1400" dirty="0" smtClean="0">
              <a:solidFill>
                <a:schemeClr val="tx1">
                  <a:lumMod val="85000"/>
                  <a:lumOff val="15000"/>
                </a:schemeClr>
              </a:solidFill>
              <a:latin typeface="나눔바른고딕" pitchFamily="50" charset="-127"/>
              <a:ea typeface="나눔바른고딕" pitchFamily="50" charset="-127"/>
            </a:endParaRPr>
          </a:p>
          <a:p>
            <a:r>
              <a:rPr lang="en-US" altLang="ko-KR" sz="1400" b="1" dirty="0" smtClean="0">
                <a:solidFill>
                  <a:schemeClr val="tx1">
                    <a:lumMod val="85000"/>
                    <a:lumOff val="15000"/>
                  </a:schemeClr>
                </a:solidFill>
                <a:latin typeface="나눔바른고딕" pitchFamily="50" charset="-127"/>
                <a:ea typeface="나눔바른고딕" pitchFamily="50" charset="-127"/>
              </a:rPr>
              <a:t>2014100885 / 4</a:t>
            </a:r>
            <a:r>
              <a:rPr lang="ko-KR" altLang="en-US" sz="1400" b="1" dirty="0" smtClean="0">
                <a:solidFill>
                  <a:schemeClr val="tx1">
                    <a:lumMod val="85000"/>
                    <a:lumOff val="15000"/>
                  </a:schemeClr>
                </a:solidFill>
                <a:latin typeface="나눔바른고딕" pitchFamily="50" charset="-127"/>
                <a:ea typeface="나눔바른고딕" pitchFamily="50" charset="-127"/>
              </a:rPr>
              <a:t>학년  </a:t>
            </a:r>
            <a:r>
              <a:rPr lang="en-US" altLang="ko-KR" sz="1400" b="1" dirty="0" smtClean="0">
                <a:solidFill>
                  <a:schemeClr val="tx1">
                    <a:lumMod val="85000"/>
                    <a:lumOff val="15000"/>
                  </a:schemeClr>
                </a:solidFill>
                <a:latin typeface="나눔바른고딕" pitchFamily="50" charset="-127"/>
                <a:ea typeface="나눔바른고딕" pitchFamily="50" charset="-127"/>
              </a:rPr>
              <a:t> </a:t>
            </a:r>
            <a:r>
              <a:rPr lang="ko-KR" altLang="en-US" sz="1400" dirty="0" smtClean="0">
                <a:solidFill>
                  <a:schemeClr val="tx1">
                    <a:lumMod val="85000"/>
                    <a:lumOff val="15000"/>
                  </a:schemeClr>
                </a:solidFill>
                <a:latin typeface="나눔바른고딕" pitchFamily="50" charset="-127"/>
                <a:ea typeface="나눔바른고딕" pitchFamily="50" charset="-127"/>
              </a:rPr>
              <a:t>김채연</a:t>
            </a:r>
          </a:p>
          <a:p>
            <a:r>
              <a:rPr lang="en-US" altLang="ko-KR" sz="1400" b="1" dirty="0" smtClean="0">
                <a:solidFill>
                  <a:schemeClr val="tx1">
                    <a:lumMod val="85000"/>
                    <a:lumOff val="15000"/>
                  </a:schemeClr>
                </a:solidFill>
                <a:latin typeface="나눔바른고딕" pitchFamily="50" charset="-127"/>
                <a:ea typeface="나눔바른고딕" pitchFamily="50" charset="-127"/>
              </a:rPr>
              <a:t>2015100925 / 4</a:t>
            </a:r>
            <a:r>
              <a:rPr lang="ko-KR" altLang="en-US" sz="1400" b="1" dirty="0" smtClean="0">
                <a:solidFill>
                  <a:schemeClr val="tx1">
                    <a:lumMod val="85000"/>
                    <a:lumOff val="15000"/>
                  </a:schemeClr>
                </a:solidFill>
                <a:latin typeface="나눔바른고딕" pitchFamily="50" charset="-127"/>
                <a:ea typeface="나눔바른고딕" pitchFamily="50" charset="-127"/>
              </a:rPr>
              <a:t>학년  </a:t>
            </a:r>
            <a:r>
              <a:rPr lang="en-US" altLang="ko-KR" sz="1400" b="1" dirty="0" smtClean="0">
                <a:solidFill>
                  <a:schemeClr val="tx1">
                    <a:lumMod val="85000"/>
                    <a:lumOff val="15000"/>
                  </a:schemeClr>
                </a:solidFill>
                <a:latin typeface="나눔바른고딕" pitchFamily="50" charset="-127"/>
                <a:ea typeface="나눔바른고딕" pitchFamily="50" charset="-127"/>
              </a:rPr>
              <a:t> </a:t>
            </a:r>
            <a:r>
              <a:rPr lang="ko-KR" altLang="en-US" sz="1400" dirty="0" smtClean="0">
                <a:solidFill>
                  <a:schemeClr val="tx1">
                    <a:lumMod val="85000"/>
                    <a:lumOff val="15000"/>
                  </a:schemeClr>
                </a:solidFill>
                <a:latin typeface="나눔바른고딕" pitchFamily="50" charset="-127"/>
                <a:ea typeface="나눔바른고딕" pitchFamily="50" charset="-127"/>
              </a:rPr>
              <a:t>박영서</a:t>
            </a:r>
            <a:endParaRPr lang="en-US" altLang="ko-KR" sz="1400" dirty="0" smtClean="0">
              <a:solidFill>
                <a:schemeClr val="tx1">
                  <a:lumMod val="85000"/>
                  <a:lumOff val="15000"/>
                </a:schemeClr>
              </a:solidFill>
              <a:latin typeface="나눔바른고딕" pitchFamily="50" charset="-127"/>
              <a:ea typeface="나눔바른고딕" pitchFamily="50" charset="-127"/>
            </a:endParaRPr>
          </a:p>
          <a:p>
            <a:r>
              <a:rPr lang="en-US" altLang="ko-KR" sz="1400" b="1" dirty="0" smtClean="0">
                <a:solidFill>
                  <a:schemeClr val="tx1">
                    <a:lumMod val="85000"/>
                    <a:lumOff val="15000"/>
                  </a:schemeClr>
                </a:solidFill>
                <a:latin typeface="나눔바른고딕" pitchFamily="50" charset="-127"/>
                <a:ea typeface="나눔바른고딕" pitchFamily="50" charset="-127"/>
              </a:rPr>
              <a:t>2012100860 / 3</a:t>
            </a:r>
            <a:r>
              <a:rPr lang="ko-KR" altLang="en-US" sz="1400" b="1" dirty="0" smtClean="0">
                <a:solidFill>
                  <a:schemeClr val="tx1">
                    <a:lumMod val="85000"/>
                    <a:lumOff val="15000"/>
                  </a:schemeClr>
                </a:solidFill>
                <a:latin typeface="나눔바른고딕" pitchFamily="50" charset="-127"/>
                <a:ea typeface="나눔바른고딕" pitchFamily="50" charset="-127"/>
              </a:rPr>
              <a:t>학년  </a:t>
            </a:r>
            <a:r>
              <a:rPr lang="ko-KR" altLang="en-US" sz="1400" dirty="0" smtClean="0">
                <a:solidFill>
                  <a:schemeClr val="tx1">
                    <a:lumMod val="85000"/>
                    <a:lumOff val="15000"/>
                  </a:schemeClr>
                </a:solidFill>
                <a:latin typeface="나눔바른고딕" pitchFamily="50" charset="-127"/>
                <a:ea typeface="나눔바른고딕" pitchFamily="50" charset="-127"/>
              </a:rPr>
              <a:t> 양동주</a:t>
            </a:r>
            <a:endParaRPr lang="en-US" altLang="ko-KR" sz="1400" dirty="0" smtClean="0">
              <a:solidFill>
                <a:schemeClr val="tx1">
                  <a:lumMod val="85000"/>
                  <a:lumOff val="15000"/>
                </a:schemeClr>
              </a:solidFill>
              <a:latin typeface="나눔바른고딕" pitchFamily="50" charset="-127"/>
              <a:ea typeface="나눔바른고딕" pitchFamily="50" charset="-127"/>
            </a:endParaRPr>
          </a:p>
        </p:txBody>
      </p:sp>
      <p:cxnSp>
        <p:nvCxnSpPr>
          <p:cNvPr id="11" name="직선 연결선 10"/>
          <p:cNvCxnSpPr/>
          <p:nvPr/>
        </p:nvCxnSpPr>
        <p:spPr>
          <a:xfrm>
            <a:off x="2195736" y="1851670"/>
            <a:ext cx="4896544" cy="0"/>
          </a:xfrm>
          <a:prstGeom prst="line">
            <a:avLst/>
          </a:prstGeom>
          <a:ln w="38100">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195736" y="3075806"/>
            <a:ext cx="4968552"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2195736" y="1920739"/>
            <a:ext cx="4896544"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744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03 </a:t>
            </a:r>
            <a:r>
              <a:rPr lang="ko-KR" altLang="en-US" sz="2800" dirty="0">
                <a:solidFill>
                  <a:schemeClr val="tx1">
                    <a:lumMod val="85000"/>
                    <a:lumOff val="15000"/>
                  </a:schemeClr>
                </a:solidFill>
                <a:latin typeface="바른돋움 1"/>
                <a:ea typeface="바른돋움 1"/>
              </a:rPr>
              <a:t>데이터 선정</a:t>
            </a:r>
          </a:p>
        </p:txBody>
      </p:sp>
      <p:sp>
        <p:nvSpPr>
          <p:cNvPr id="16" name="TextBox 15"/>
          <p:cNvSpPr txBox="1"/>
          <p:nvPr/>
        </p:nvSpPr>
        <p:spPr>
          <a:xfrm>
            <a:off x="395536" y="911210"/>
            <a:ext cx="6912768" cy="297517"/>
          </a:xfrm>
          <a:prstGeom prst="rect">
            <a:avLst/>
          </a:prstGeom>
          <a:noFill/>
        </p:spPr>
        <p:txBody>
          <a:bodyPr wrap="square">
            <a:spAutoFit/>
          </a:bodyPr>
          <a:lstStyle/>
          <a:p>
            <a:pPr>
              <a:lnSpc>
                <a:spcPts val="1600"/>
              </a:lnSpc>
              <a:defRPr/>
            </a:pPr>
            <a:r>
              <a:rPr lang="en-US" altLang="ko-KR" sz="1200">
                <a:solidFill>
                  <a:schemeClr val="tx1">
                    <a:lumMod val="85000"/>
                    <a:lumOff val="15000"/>
                  </a:schemeClr>
                </a:solidFill>
                <a:latin typeface="나눔바른고딕"/>
                <a:ea typeface="나눔바른고딕"/>
              </a:rPr>
              <a:t>Buildingdata.csv (</a:t>
            </a:r>
            <a:r>
              <a:rPr lang="ko-KR" altLang="en-US" sz="1200">
                <a:solidFill>
                  <a:schemeClr val="tx1">
                    <a:lumMod val="85000"/>
                    <a:lumOff val="15000"/>
                  </a:schemeClr>
                </a:solidFill>
                <a:latin typeface="나눔바른고딕"/>
                <a:ea typeface="나눔바른고딕"/>
              </a:rPr>
              <a:t>출처 </a:t>
            </a:r>
            <a:r>
              <a:rPr lang="en-US" altLang="ko-KR" sz="1200">
                <a:solidFill>
                  <a:schemeClr val="tx1">
                    <a:lumMod val="85000"/>
                    <a:lumOff val="15000"/>
                  </a:schemeClr>
                </a:solidFill>
                <a:latin typeface="나눔바른고딕"/>
                <a:ea typeface="나눔바른고딕"/>
              </a:rPr>
              <a:t>: Kaggle)</a:t>
            </a:r>
            <a:endParaRPr lang="ko-KR" altLang="en-US" sz="1200">
              <a:solidFill>
                <a:schemeClr val="tx1">
                  <a:lumMod val="85000"/>
                  <a:lumOff val="15000"/>
                </a:schemeClr>
              </a:solidFill>
              <a:latin typeface="나눔바른고딕"/>
              <a:ea typeface="나눔바른고딕"/>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4037" y="1390664"/>
            <a:ext cx="8275924" cy="893431"/>
          </a:xfrm>
          <a:prstGeom prst="rect">
            <a:avLst/>
          </a:prstGeom>
          <a:noFill/>
        </p:spPr>
        <p:txBody>
          <a:bodyPr wrap="square">
            <a:spAutoFit/>
          </a:bodyPr>
          <a:lstStyle/>
          <a:p>
            <a:pPr marL="171450" indent="-171450">
              <a:lnSpc>
                <a:spcPts val="1600"/>
              </a:lnSpc>
              <a:buFont typeface="Arial"/>
              <a:buChar char="•"/>
              <a:defRPr/>
            </a:pPr>
            <a:r>
              <a:rPr lang="ko-KR" altLang="en-US" sz="1200" dirty="0">
                <a:latin typeface="나눔바른고딕"/>
                <a:ea typeface="나눔바른고딕"/>
              </a:rPr>
              <a:t>행</a:t>
            </a:r>
            <a:r>
              <a:rPr lang="en-US" altLang="ko-KR" sz="1200" dirty="0">
                <a:latin typeface="나눔바른고딕"/>
                <a:ea typeface="나눔바른고딕"/>
              </a:rPr>
              <a:t>(1023</a:t>
            </a:r>
            <a:r>
              <a:rPr lang="ko-KR" altLang="en-US" sz="1200" dirty="0">
                <a:latin typeface="나눔바른고딕"/>
                <a:ea typeface="나눔바른고딕"/>
              </a:rPr>
              <a:t>개</a:t>
            </a:r>
            <a:r>
              <a:rPr lang="en-US" altLang="ko-KR" sz="1200" dirty="0">
                <a:latin typeface="나눔바른고딕"/>
                <a:ea typeface="나눔바른고딕"/>
              </a:rPr>
              <a:t>)</a:t>
            </a:r>
          </a:p>
          <a:p>
            <a:pPr>
              <a:lnSpc>
                <a:spcPts val="1600"/>
              </a:lnSpc>
              <a:defRPr/>
            </a:pPr>
            <a:endParaRPr lang="en-US" altLang="ko-KR" sz="1200" dirty="0">
              <a:latin typeface="나눔바른고딕"/>
              <a:ea typeface="나눔바른고딕"/>
            </a:endParaRPr>
          </a:p>
          <a:p>
            <a:pPr>
              <a:lnSpc>
                <a:spcPts val="1600"/>
              </a:lnSpc>
              <a:defRPr/>
            </a:pPr>
            <a:r>
              <a:rPr lang="en-US" altLang="ko-KR" sz="1200" dirty="0">
                <a:latin typeface="나눔바른고딕"/>
                <a:ea typeface="나눔바른고딕"/>
              </a:rPr>
              <a:t>- 2002/01/02 ~ 2002/02/12  </a:t>
            </a:r>
            <a:r>
              <a:rPr lang="ko-KR" altLang="en-US" sz="1200" dirty="0">
                <a:latin typeface="나눔바른고딕"/>
                <a:ea typeface="나눔바른고딕"/>
              </a:rPr>
              <a:t>총 </a:t>
            </a:r>
            <a:r>
              <a:rPr lang="en-US" altLang="ko-KR" sz="1200" dirty="0">
                <a:latin typeface="나눔바른고딕"/>
                <a:ea typeface="나눔바른고딕"/>
              </a:rPr>
              <a:t>43</a:t>
            </a:r>
            <a:r>
              <a:rPr lang="ko-KR" altLang="en-US" sz="1200" dirty="0">
                <a:latin typeface="나눔바른고딕"/>
                <a:ea typeface="나눔바른고딕"/>
              </a:rPr>
              <a:t>일</a:t>
            </a:r>
            <a:endParaRPr lang="en-US" altLang="ko-KR" sz="1200" dirty="0">
              <a:latin typeface="나눔바른고딕"/>
              <a:ea typeface="나눔바른고딕"/>
            </a:endParaRPr>
          </a:p>
          <a:p>
            <a:pPr>
              <a:lnSpc>
                <a:spcPts val="1600"/>
              </a:lnSpc>
              <a:defRPr/>
            </a:pPr>
            <a:r>
              <a:rPr lang="en-US" altLang="ko-KR" sz="1200" dirty="0">
                <a:latin typeface="나눔바른고딕"/>
                <a:ea typeface="나눔바른고딕"/>
              </a:rPr>
              <a:t>- 1</a:t>
            </a:r>
            <a:r>
              <a:rPr lang="ko-KR" altLang="en-US" sz="1200" dirty="0">
                <a:latin typeface="나눔바른고딕"/>
                <a:ea typeface="나눔바른고딕"/>
              </a:rPr>
              <a:t>시간 간격으로 측정</a:t>
            </a:r>
          </a:p>
        </p:txBody>
      </p:sp>
      <p:sp>
        <p:nvSpPr>
          <p:cNvPr id="39" name="TextBox 12"/>
          <p:cNvSpPr txBox="1"/>
          <p:nvPr/>
        </p:nvSpPr>
        <p:spPr>
          <a:xfrm>
            <a:off x="3203848" y="1368949"/>
            <a:ext cx="8275924" cy="3580467"/>
          </a:xfrm>
          <a:prstGeom prst="rect">
            <a:avLst/>
          </a:prstGeom>
          <a:noFill/>
        </p:spPr>
        <p:txBody>
          <a:bodyPr wrap="square">
            <a:spAutoFit/>
          </a:bodyPr>
          <a:lstStyle/>
          <a:p>
            <a:pPr marL="171450" indent="-171450" algn="l" defTabSz="914400" rtl="0" eaLnBrk="1" latinLnBrk="1" hangingPunct="1">
              <a:lnSpc>
                <a:spcPts val="1600"/>
              </a:lnSpc>
              <a:spcBef>
                <a:spcPct val="0"/>
              </a:spcBef>
              <a:spcAft>
                <a:spcPts val="0"/>
              </a:spcAft>
              <a:buFont typeface="Arial"/>
              <a:buChar char="•"/>
              <a:defRPr/>
            </a:pPr>
            <a:r>
              <a:rPr kumimoji="0" lang="ko-KR" altLang="en-US" sz="1200" b="0" i="0" u="none" strike="noStrike" kern="1200" cap="none" spc="0" normalizeH="0" baseline="0" dirty="0">
                <a:solidFill>
                  <a:srgbClr val="000000"/>
                </a:solidFill>
                <a:latin typeface="나눔바른고딕"/>
                <a:ea typeface="나눔바른고딕"/>
              </a:rPr>
              <a:t>열</a:t>
            </a:r>
            <a:r>
              <a:rPr kumimoji="0" lang="en-US" altLang="ko-KR" sz="1200" b="0" i="0" u="none" strike="noStrike" kern="1200" cap="none" spc="0" normalizeH="0" baseline="0" dirty="0">
                <a:solidFill>
                  <a:srgbClr val="000000"/>
                </a:solidFill>
                <a:latin typeface="나눔바른고딕"/>
                <a:ea typeface="나눔바른고딕"/>
              </a:rPr>
              <a:t>(26</a:t>
            </a:r>
            <a:r>
              <a:rPr kumimoji="0" lang="ko-KR" altLang="en-US" sz="1200" b="0" i="0" u="none" strike="noStrike" kern="1200" cap="none" spc="0" normalizeH="0" baseline="0" dirty="0">
                <a:solidFill>
                  <a:srgbClr val="000000"/>
                </a:solidFill>
                <a:latin typeface="나눔바른고딕"/>
                <a:ea typeface="나눔바른고딕"/>
              </a:rPr>
              <a:t>개</a:t>
            </a:r>
            <a:r>
              <a:rPr kumimoji="0" lang="en-US" altLang="ko-KR" sz="1200" b="0" i="0" u="none" strike="noStrike" kern="1200" cap="none" spc="0" normalizeH="0" baseline="0" dirty="0">
                <a:solidFill>
                  <a:srgbClr val="000000"/>
                </a:solidFill>
                <a:latin typeface="나눔바른고딕"/>
                <a:ea typeface="나눔바른고딕"/>
              </a:rPr>
              <a:t>)</a:t>
            </a:r>
          </a:p>
          <a:p>
            <a:pPr marL="171450" indent="-171450" algn="l" defTabSz="914400" rtl="0" eaLnBrk="1" latinLnBrk="1" hangingPunct="1">
              <a:lnSpc>
                <a:spcPts val="1600"/>
              </a:lnSpc>
              <a:spcBef>
                <a:spcPct val="0"/>
              </a:spcBef>
              <a:spcAft>
                <a:spcPts val="0"/>
              </a:spcAft>
              <a:buFont typeface="Arial"/>
              <a:buChar char="•"/>
              <a:defRPr/>
            </a:pPr>
            <a:endParaRPr kumimoji="0" lang="en-US" altLang="ko-KR" sz="1200" b="0" i="0" u="none" strike="noStrike" kern="1200" cap="none" spc="0" normalizeH="0" baseline="0" dirty="0">
              <a:solidFill>
                <a:srgbClr val="000000"/>
              </a:solidFill>
              <a:latin typeface="나눔바른고딕"/>
              <a:ea typeface="나눔바른고딕"/>
            </a:endParaRPr>
          </a:p>
          <a:p>
            <a:pPr marL="171450" indent="-171450">
              <a:lnSpc>
                <a:spcPts val="1600"/>
              </a:lnSpc>
              <a:spcBef>
                <a:spcPct val="0"/>
              </a:spcBef>
              <a:buFontTx/>
              <a:buChar char="-"/>
              <a:defRPr/>
            </a:pPr>
            <a:r>
              <a:rPr kumimoji="0" lang="en-US" altLang="ko-KR" sz="1200" b="0" i="0" u="none" strike="noStrike" kern="1200" cap="none" spc="0" normalizeH="0" baseline="0" dirty="0">
                <a:solidFill>
                  <a:srgbClr val="000000"/>
                </a:solidFill>
                <a:latin typeface="나눔바른고딕"/>
                <a:ea typeface="나눔바른고딕"/>
              </a:rPr>
              <a:t>Y</a:t>
            </a:r>
            <a:r>
              <a:rPr kumimoji="0" lang="ko-KR" altLang="en-US" sz="1200" b="0" i="0" u="none" strike="noStrike" kern="1200" cap="none" spc="0" normalizeH="0" baseline="0" dirty="0">
                <a:solidFill>
                  <a:srgbClr val="000000"/>
                </a:solidFill>
                <a:latin typeface="나눔바른고딕"/>
                <a:ea typeface="나눔바른고딕"/>
              </a:rPr>
              <a:t>열 </a:t>
            </a:r>
            <a:r>
              <a:rPr kumimoji="0" lang="en-US" altLang="ko-KR" sz="1200" b="0" i="0" u="none" strike="noStrike" kern="1200" cap="none" spc="0" normalizeH="0" baseline="0" dirty="0">
                <a:solidFill>
                  <a:srgbClr val="000000"/>
                </a:solidFill>
                <a:latin typeface="나눔바른고딕"/>
                <a:ea typeface="나눔바른고딕"/>
              </a:rPr>
              <a:t>: </a:t>
            </a:r>
            <a:r>
              <a:rPr lang="en-US" altLang="ko-KR" sz="1200" dirty="0" smtClean="0">
                <a:solidFill>
                  <a:srgbClr val="1D62F0"/>
                </a:solidFill>
                <a:latin typeface="바른돋움 3" pitchFamily="18" charset="-127"/>
                <a:ea typeface="바른돋움 3" pitchFamily="18" charset="-127"/>
              </a:rPr>
              <a:t>Total Electricity Consumption</a:t>
            </a:r>
            <a:endParaRPr kumimoji="0" lang="en-US" altLang="ko-KR" sz="1200" b="0" i="0" u="none" strike="noStrike" kern="1200" cap="none" spc="0" normalizeH="0" baseline="0" dirty="0">
              <a:solidFill>
                <a:srgbClr val="FF0000"/>
              </a:solidFill>
              <a:latin typeface="나눔바른고딕"/>
              <a:ea typeface="나눔바른고딕"/>
            </a:endParaRPr>
          </a:p>
          <a:p>
            <a:pPr marL="171450" indent="-171450" algn="l" defTabSz="914400" rtl="0" eaLnBrk="1" latinLnBrk="1" hangingPunct="1">
              <a:lnSpc>
                <a:spcPts val="1600"/>
              </a:lnSpc>
              <a:spcBef>
                <a:spcPct val="0"/>
              </a:spcBef>
              <a:spcAft>
                <a:spcPts val="0"/>
              </a:spcAft>
              <a:buFontTx/>
              <a:buChar char="-"/>
              <a:defRPr/>
            </a:pPr>
            <a:r>
              <a:rPr kumimoji="0" lang="en-US" altLang="ko-KR" sz="1200" b="0" i="0" u="none" strike="noStrike" kern="1200" cap="none" spc="0" normalizeH="0" baseline="0" dirty="0">
                <a:solidFill>
                  <a:srgbClr val="000000"/>
                </a:solidFill>
                <a:latin typeface="나눔바른고딕"/>
                <a:ea typeface="나눔바른고딕"/>
              </a:rPr>
              <a:t>X</a:t>
            </a:r>
            <a:r>
              <a:rPr kumimoji="0" lang="ko-KR" altLang="en-US" sz="1200" b="0" i="0" u="none" strike="noStrike" kern="1200" cap="none" spc="0" normalizeH="0" baseline="0" dirty="0">
                <a:solidFill>
                  <a:srgbClr val="000000"/>
                </a:solidFill>
                <a:latin typeface="나눔바른고딕"/>
                <a:ea typeface="나눔바른고딕"/>
              </a:rPr>
              <a:t>열</a:t>
            </a:r>
            <a:r>
              <a:rPr kumimoji="0" lang="en-US" altLang="ko-KR" sz="1200" b="0" i="0" u="none" strike="noStrike" kern="1200" cap="none" spc="0" normalizeH="0" baseline="0" dirty="0">
                <a:solidFill>
                  <a:srgbClr val="000000"/>
                </a:solidFill>
                <a:latin typeface="나눔바른고딕"/>
                <a:ea typeface="나눔바른고딕"/>
              </a:rPr>
              <a:t>(</a:t>
            </a:r>
            <a:r>
              <a:rPr kumimoji="0" lang="ko-KR" altLang="en-US" sz="1200" b="0" i="0" u="none" strike="noStrike" kern="1200" cap="none" spc="0" normalizeH="0" baseline="0" dirty="0">
                <a:solidFill>
                  <a:srgbClr val="000000"/>
                </a:solidFill>
                <a:latin typeface="나눔바른고딕"/>
                <a:ea typeface="나눔바른고딕"/>
              </a:rPr>
              <a:t>총</a:t>
            </a:r>
            <a:r>
              <a:rPr kumimoji="0" lang="en-US" altLang="ko-KR" sz="1200" b="0" i="0" u="none" strike="noStrike" kern="1200" cap="none" spc="0" normalizeH="0" baseline="0" dirty="0">
                <a:solidFill>
                  <a:srgbClr val="000000"/>
                </a:solidFill>
                <a:latin typeface="나눔바른고딕"/>
                <a:ea typeface="나눔바른고딕"/>
              </a:rPr>
              <a:t> 24</a:t>
            </a:r>
            <a:r>
              <a:rPr kumimoji="0" lang="ko-KR" altLang="en-US" sz="1200" b="0" i="0" u="none" strike="noStrike" kern="1200" cap="none" spc="0" normalizeH="0" baseline="0" dirty="0">
                <a:solidFill>
                  <a:srgbClr val="000000"/>
                </a:solidFill>
                <a:latin typeface="나눔바른고딕"/>
                <a:ea typeface="나눔바른고딕"/>
              </a:rPr>
              <a:t>개</a:t>
            </a:r>
            <a:r>
              <a:rPr kumimoji="0" lang="en-US" altLang="ko-KR" sz="1200" b="0" i="0" u="none" strike="noStrike" kern="1200" cap="none" spc="0" normalizeH="0" baseline="0" dirty="0">
                <a:solidFill>
                  <a:srgbClr val="000000"/>
                </a:solidFill>
                <a:latin typeface="나눔바른고딕"/>
                <a:ea typeface="나눔바른고딕"/>
              </a:rPr>
              <a:t>)</a:t>
            </a:r>
            <a:r>
              <a:rPr kumimoji="0" lang="ko-KR" altLang="en-US" sz="1200" b="0" i="0" u="none" strike="noStrike" kern="1200" cap="none" spc="0" normalizeH="0" baseline="0" dirty="0">
                <a:solidFill>
                  <a:srgbClr val="000000"/>
                </a:solidFill>
                <a:latin typeface="나눔바른고딕"/>
                <a:ea typeface="나눔바른고딕"/>
              </a:rPr>
              <a:t> </a:t>
            </a:r>
          </a:p>
          <a:p>
            <a:pPr marL="171450" indent="-171450" algn="l" defTabSz="914400" rtl="0" eaLnBrk="1" latinLnBrk="1" hangingPunct="1">
              <a:lnSpc>
                <a:spcPts val="1600"/>
              </a:lnSpc>
              <a:spcBef>
                <a:spcPct val="0"/>
              </a:spcBef>
              <a:spcAft>
                <a:spcPts val="0"/>
              </a:spcAft>
              <a:buFontTx/>
              <a:buChar char="-"/>
              <a:defRPr/>
            </a:pPr>
            <a:endParaRPr kumimoji="0" lang="ko-KR" altLang="en-US" sz="1200" b="0" i="0" u="none" strike="noStrike" kern="1200" cap="none" spc="0" normalizeH="0" baseline="0" dirty="0">
              <a:solidFill>
                <a:srgbClr val="000000"/>
              </a:solidFill>
              <a:latin typeface="나눔바른고딕"/>
              <a:ea typeface="나눔바른고딕"/>
            </a:endParaRPr>
          </a:p>
          <a:p>
            <a:pPr marL="171450" indent="-171450" algn="l" defTabSz="914400" rtl="0" eaLnBrk="1" latinLnBrk="1" hangingPunct="1">
              <a:lnSpc>
                <a:spcPts val="1600"/>
              </a:lnSpc>
              <a:spcBef>
                <a:spcPct val="0"/>
              </a:spcBef>
              <a:spcAft>
                <a:spcPts val="0"/>
              </a:spcAft>
              <a:buFontTx/>
              <a:buChar char="-"/>
              <a:defRPr/>
            </a:pPr>
            <a:endParaRPr kumimoji="0" lang="ko-KR" altLang="en-US" sz="12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0" indent="0" algn="l" defTabSz="914400" rtl="0" eaLnBrk="1" latinLnBrk="1" hangingPunct="1">
              <a:lnSpc>
                <a:spcPts val="1600"/>
              </a:lnSpc>
              <a:spcBef>
                <a:spcPct val="0"/>
              </a:spcBef>
              <a:spcAft>
                <a:spcPts val="0"/>
              </a:spcAft>
              <a:buFontTx/>
              <a:buNone/>
              <a:defRPr/>
            </a:pPr>
            <a:endParaRPr kumimoji="0" lang="ko-KR" altLang="en-US" sz="900" b="0" i="0" u="none" strike="noStrike" kern="1200" cap="none" spc="0" normalizeH="0" baseline="0" dirty="0">
              <a:solidFill>
                <a:srgbClr val="000000"/>
              </a:solidFill>
              <a:latin typeface="나눔바른고딕"/>
              <a:ea typeface="나눔바른고딕"/>
            </a:endParaRPr>
          </a:p>
          <a:p>
            <a:pPr marL="171450" indent="-171450" algn="l" defTabSz="914400" rtl="0" eaLnBrk="1" latinLnBrk="1" hangingPunct="1">
              <a:lnSpc>
                <a:spcPts val="1600"/>
              </a:lnSpc>
              <a:spcBef>
                <a:spcPct val="0"/>
              </a:spcBef>
              <a:spcAft>
                <a:spcPts val="0"/>
              </a:spcAft>
              <a:buFontTx/>
              <a:buChar char="-"/>
              <a:defRPr/>
            </a:pPr>
            <a:r>
              <a:rPr kumimoji="0" lang="ko-KR" altLang="en-US" sz="1200" b="0" i="0" u="none" strike="noStrike" kern="1200" cap="none" spc="0" normalizeH="0" baseline="0" dirty="0">
                <a:solidFill>
                  <a:srgbClr val="000000"/>
                </a:solidFill>
                <a:latin typeface="나눔바른고딕"/>
                <a:ea typeface="나눔바른고딕"/>
              </a:rPr>
              <a:t>사용하지 않는 열 </a:t>
            </a:r>
            <a:r>
              <a:rPr lang="en-US" altLang="ko-KR" sz="1200" dirty="0">
                <a:solidFill>
                  <a:srgbClr val="000000"/>
                </a:solidFill>
                <a:latin typeface="나눔바른고딕"/>
                <a:ea typeface="나눔바른고딕"/>
              </a:rPr>
              <a:t>:</a:t>
            </a:r>
            <a:r>
              <a:rPr kumimoji="0" lang="en-US" altLang="ko-KR" sz="1200" b="0" i="0" u="none" strike="noStrike" kern="1200" cap="none" spc="0" normalizeH="0" baseline="0" dirty="0" smtClean="0">
                <a:solidFill>
                  <a:srgbClr val="000000"/>
                </a:solidFill>
                <a:latin typeface="나눔바른고딕"/>
                <a:ea typeface="나눔바른고딕"/>
              </a:rPr>
              <a:t> </a:t>
            </a:r>
            <a:r>
              <a:rPr kumimoji="0" lang="en-US" altLang="ko-KR" sz="1200" b="0" i="0" u="none" strike="noStrike" kern="1200" cap="none" spc="0" normalizeH="0" baseline="0" dirty="0">
                <a:solidFill>
                  <a:srgbClr val="000000"/>
                </a:solidFill>
                <a:latin typeface="나눔바른고딕"/>
                <a:ea typeface="나눔바른고딕"/>
              </a:rPr>
              <a:t>Date, Id</a:t>
            </a:r>
          </a:p>
        </p:txBody>
      </p:sp>
      <p:sp>
        <p:nvSpPr>
          <p:cNvPr id="40" name="TextBox 39"/>
          <p:cNvSpPr txBox="1"/>
          <p:nvPr/>
        </p:nvSpPr>
        <p:spPr>
          <a:xfrm>
            <a:off x="4464496" y="2139702"/>
            <a:ext cx="4572000" cy="2525697"/>
          </a:xfrm>
          <a:prstGeom prst="rect">
            <a:avLst/>
          </a:prstGeom>
        </p:spPr>
        <p:txBody>
          <a:bodyPr wrap="square">
            <a:spAutoFit/>
          </a:bodyPr>
          <a:lstStyle/>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Time,</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Air Temperature,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Radiant Temperature,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Operative Temperature,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Outside Dry-Bulb Temperature,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Glazing,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Walls,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Ceilings (int),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Floors (int),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Ground Floors,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Partitions (int),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Roofs, </a:t>
            </a:r>
          </a:p>
        </p:txBody>
      </p:sp>
      <p:sp>
        <p:nvSpPr>
          <p:cNvPr id="41" name="TextBox 40"/>
          <p:cNvSpPr txBox="1"/>
          <p:nvPr/>
        </p:nvSpPr>
        <p:spPr>
          <a:xfrm>
            <a:off x="6192688" y="2139702"/>
            <a:ext cx="4572000" cy="2528009"/>
          </a:xfrm>
          <a:prstGeom prst="rect">
            <a:avLst/>
          </a:prstGeom>
        </p:spPr>
        <p:txBody>
          <a:bodyPr wrap="square">
            <a:spAutoFit/>
          </a:bodyPr>
          <a:lstStyle/>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External Infiltration,</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External Vent.,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General Lighting,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Computer + Equip,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Occupancy,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Solar Gains Interior Windows,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Solar Gains Exterior Windows,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Zone Sensible Heating,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Zone Sensible Cooling,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Sensible Cooling,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Total Cooling, </a:t>
            </a:r>
          </a:p>
          <a:p>
            <a:pPr marL="0" indent="0" algn="l" defTabSz="914400" rtl="0" eaLnBrk="1" latinLnBrk="1" hangingPunct="1">
              <a:lnSpc>
                <a:spcPts val="1600"/>
              </a:lnSpc>
              <a:spcBef>
                <a:spcPct val="0"/>
              </a:spcBef>
              <a:spcAft>
                <a:spcPts val="0"/>
              </a:spcAft>
              <a:buFontTx/>
              <a:buNone/>
              <a:defRPr/>
            </a:pPr>
            <a:r>
              <a:rPr kumimoji="0" lang="en-US" altLang="ko-KR" sz="900" b="0" i="0" u="none" strike="noStrike" kern="1200" cap="none" spc="0" normalizeH="0" baseline="0">
                <a:solidFill>
                  <a:srgbClr val="000000"/>
                </a:solidFill>
                <a:latin typeface="나눔바른고딕"/>
                <a:ea typeface="나눔바른고딕"/>
              </a:rPr>
              <a:t>Mech Vent + Nat Vent + Infiltration</a:t>
            </a:r>
          </a:p>
        </p:txBody>
      </p:sp>
      <p:graphicFrame>
        <p:nvGraphicFramePr>
          <p:cNvPr id="43" name="표 42"/>
          <p:cNvGraphicFramePr>
            <a:graphicFrameLocks noGrp="1"/>
          </p:cNvGraphicFramePr>
          <p:nvPr/>
        </p:nvGraphicFramePr>
        <p:xfrm>
          <a:off x="4236720" y="2467610"/>
          <a:ext cx="668655" cy="259080"/>
        </p:xfrm>
        <a:graphic>
          <a:graphicData uri="http://schemas.openxmlformats.org/drawingml/2006/table">
            <a:tbl>
              <a:tblPr firstRow="1" bandRow="1"/>
              <a:tblGrid>
                <a:gridCol w="668655"/>
              </a:tblGrid>
              <a:tr h="208280">
                <a:tc>
                  <a:txBody>
                    <a:bodyPr/>
                    <a:lstStyle/>
                    <a:p>
                      <a:pPr>
                        <a:defRPr/>
                      </a:pPr>
                      <a:endParaRPr lang="en-US" sz="1100" b="0" i="0" u="none" strike="noStrike">
                        <a:solidFill>
                          <a:srgbClr val="000000"/>
                        </a:solidFill>
                        <a:latin typeface="돋움"/>
                        <a:ea typeface="돋움"/>
                      </a:endParaRPr>
                    </a:p>
                  </a:txBody>
                  <a:tcPr anchor="ctr">
                    <a:lnL w="0">
                      <a:noFill/>
                    </a:lnL>
                    <a:lnR w="0">
                      <a:noFill/>
                    </a:lnR>
                    <a:lnT w="0">
                      <a:noFill/>
                    </a:lnT>
                    <a:lnB w="0">
                      <a:noFill/>
                    </a:lnB>
                  </a:tcPr>
                </a:tc>
              </a:tr>
            </a:tbl>
          </a:graphicData>
        </a:graphic>
      </p:graphicFrame>
      <p:cxnSp>
        <p:nvCxnSpPr>
          <p:cNvPr id="44" name="직선 연결선 35"/>
          <p:cNvCxnSpPr/>
          <p:nvPr/>
        </p:nvCxnSpPr>
        <p:spPr>
          <a:xfrm rot="16200000" flipH="1">
            <a:off x="1299828" y="3188010"/>
            <a:ext cx="3664024" cy="0"/>
          </a:xfrm>
          <a:prstGeom prst="line">
            <a:avLst/>
          </a:prstGeom>
          <a:noFill/>
          <a:ln w="9525" cap="flat" cmpd="sng" algn="ctr">
            <a:solidFill>
              <a:srgbClr val="BFBFBF">
                <a:alpha val="100000"/>
              </a:srgbClr>
            </a:solidFill>
            <a:prstDash val="solid"/>
          </a:ln>
        </p:spPr>
      </p:cxnSp>
    </p:spTree>
    <p:extLst>
      <p:ext uri="{BB962C8B-B14F-4D97-AF65-F5344CB8AC3E}">
        <p14:creationId xmlns:p14="http://schemas.microsoft.com/office/powerpoint/2010/main" val="103235547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04 </a:t>
            </a:r>
            <a:r>
              <a:rPr lang="ko-KR" altLang="en-US" sz="2800" dirty="0">
                <a:solidFill>
                  <a:schemeClr val="tx1">
                    <a:lumMod val="85000"/>
                    <a:lumOff val="15000"/>
                  </a:schemeClr>
                </a:solidFill>
                <a:latin typeface="바른돋움 1"/>
                <a:ea typeface="바른돋움 1"/>
              </a:rPr>
              <a:t>데이터 전처리</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915566"/>
            <a:ext cx="6912768" cy="282679"/>
          </a:xfrm>
          <a:prstGeom prst="rect">
            <a:avLst/>
          </a:prstGeom>
          <a:noFill/>
        </p:spPr>
        <p:txBody>
          <a:bodyPr wrap="square">
            <a:spAutoFit/>
          </a:bodyPr>
          <a:lstStyle/>
          <a:p>
            <a:pPr>
              <a:lnSpc>
                <a:spcPts val="1600"/>
              </a:lnSpc>
              <a:defRPr/>
            </a:pPr>
            <a:r>
              <a:rPr lang="en-US" altLang="ko-KR" sz="1200">
                <a:solidFill>
                  <a:schemeClr val="tx1">
                    <a:lumMod val="85000"/>
                    <a:lumOff val="15000"/>
                  </a:schemeClr>
                </a:solidFill>
                <a:latin typeface="나눔바른고딕"/>
                <a:ea typeface="나눔바른고딕"/>
              </a:rPr>
              <a:t>Raw data</a:t>
            </a:r>
            <a:r>
              <a:rPr lang="ko-KR" altLang="en-US" sz="1200">
                <a:solidFill>
                  <a:schemeClr val="tx1">
                    <a:lumMod val="85000"/>
                    <a:lumOff val="15000"/>
                  </a:schemeClr>
                </a:solidFill>
                <a:latin typeface="나눔바른고딕"/>
                <a:ea typeface="나눔바른고딕"/>
              </a:rPr>
              <a:t>로 </a:t>
            </a:r>
            <a:r>
              <a:rPr lang="en-US" altLang="ko-KR" sz="1200">
                <a:solidFill>
                  <a:schemeClr val="tx1">
                    <a:lumMod val="85000"/>
                    <a:lumOff val="15000"/>
                  </a:schemeClr>
                </a:solidFill>
                <a:latin typeface="나눔바른고딕"/>
                <a:ea typeface="나눔바른고딕"/>
              </a:rPr>
              <a:t>Linear regression </a:t>
            </a:r>
            <a:r>
              <a:rPr lang="ko-KR" altLang="en-US" sz="1200">
                <a:solidFill>
                  <a:schemeClr val="tx1">
                    <a:lumMod val="85000"/>
                    <a:lumOff val="15000"/>
                  </a:schemeClr>
                </a:solidFill>
                <a:latin typeface="나눔바른고딕"/>
                <a:ea typeface="나눔바른고딕"/>
              </a:rPr>
              <a:t>실행 결과</a:t>
            </a:r>
          </a:p>
        </p:txBody>
      </p:sp>
      <p:pic>
        <p:nvPicPr>
          <p:cNvPr id="1026" name="Picture 2"/>
          <p:cNvPicPr>
            <a:picLocks noChangeAspect="1" noChangeArrowheads="1"/>
          </p:cNvPicPr>
          <p:nvPr/>
        </p:nvPicPr>
        <p:blipFill rotWithShape="1">
          <a:blip r:embed="rId2"/>
          <a:srcRect/>
          <a:stretch>
            <a:fillRect/>
          </a:stretch>
        </p:blipFill>
        <p:spPr>
          <a:xfrm>
            <a:off x="4716016" y="906458"/>
            <a:ext cx="3821414" cy="3961156"/>
          </a:xfrm>
          <a:prstGeom prst="rect">
            <a:avLst/>
          </a:prstGeom>
          <a:noFill/>
          <a:ln>
            <a:noFill/>
          </a:ln>
          <a:effectLst/>
        </p:spPr>
      </p:pic>
      <p:sp>
        <p:nvSpPr>
          <p:cNvPr id="9" name="TextBox 8"/>
          <p:cNvSpPr txBox="1"/>
          <p:nvPr/>
        </p:nvSpPr>
        <p:spPr>
          <a:xfrm>
            <a:off x="1259632" y="2308205"/>
            <a:ext cx="3096344" cy="913070"/>
          </a:xfrm>
          <a:prstGeom prst="rect">
            <a:avLst/>
          </a:prstGeom>
          <a:noFill/>
        </p:spPr>
        <p:txBody>
          <a:bodyPr wrap="square">
            <a:spAutoFit/>
          </a:bodyPr>
          <a:lstStyle/>
          <a:p>
            <a:pPr algn="ctr">
              <a:lnSpc>
                <a:spcPts val="1600"/>
              </a:lnSpc>
              <a:defRPr/>
            </a:pPr>
            <a:r>
              <a:rPr lang="en-US" altLang="ko-KR" sz="1200">
                <a:solidFill>
                  <a:schemeClr val="tx1">
                    <a:lumMod val="85000"/>
                    <a:lumOff val="15000"/>
                  </a:schemeClr>
                </a:solidFill>
                <a:latin typeface="나눔바른고딕"/>
                <a:ea typeface="나눔바른고딕"/>
              </a:rPr>
              <a:t>R-squared</a:t>
            </a:r>
            <a:r>
              <a:rPr lang="ko-KR" altLang="en-US" sz="1200">
                <a:solidFill>
                  <a:schemeClr val="tx1">
                    <a:lumMod val="85000"/>
                    <a:lumOff val="15000"/>
                  </a:schemeClr>
                </a:solidFill>
                <a:latin typeface="나눔바른고딕"/>
                <a:ea typeface="나눔바른고딕"/>
              </a:rPr>
              <a:t>와 </a:t>
            </a:r>
            <a:r>
              <a:rPr lang="en-US" altLang="ko-KR" sz="1200">
                <a:solidFill>
                  <a:schemeClr val="tx1">
                    <a:lumMod val="85000"/>
                    <a:lumOff val="15000"/>
                  </a:schemeClr>
                </a:solidFill>
                <a:latin typeface="나눔바른고딕"/>
                <a:ea typeface="나눔바른고딕"/>
              </a:rPr>
              <a:t>Adj.R-squared</a:t>
            </a:r>
            <a:r>
              <a:rPr lang="ko-KR" altLang="en-US" sz="1200">
                <a:solidFill>
                  <a:schemeClr val="tx1">
                    <a:lumMod val="85000"/>
                    <a:lumOff val="15000"/>
                  </a:schemeClr>
                </a:solidFill>
                <a:latin typeface="나눔바른고딕"/>
                <a:ea typeface="나눔바른고딕"/>
              </a:rPr>
              <a:t>가</a:t>
            </a:r>
            <a:r>
              <a:rPr lang="en-US" altLang="ko-KR" sz="1200">
                <a:solidFill>
                  <a:schemeClr val="tx1">
                    <a:lumMod val="85000"/>
                    <a:lumOff val="15000"/>
                  </a:schemeClr>
                </a:solidFill>
                <a:latin typeface="나눔바른고딕"/>
                <a:ea typeface="나눔바른고딕"/>
              </a:rPr>
              <a:t> 1.00</a:t>
            </a:r>
            <a:r>
              <a:rPr lang="ko-KR" altLang="en-US" sz="1200">
                <a:solidFill>
                  <a:schemeClr val="tx1">
                    <a:lumMod val="85000"/>
                    <a:lumOff val="15000"/>
                  </a:schemeClr>
                </a:solidFill>
                <a:latin typeface="나눔바른고딕"/>
                <a:ea typeface="나눔바른고딕"/>
              </a:rPr>
              <a:t>으로</a:t>
            </a:r>
          </a:p>
          <a:p>
            <a:pPr algn="ctr">
              <a:lnSpc>
                <a:spcPts val="1600"/>
              </a:lnSpc>
              <a:defRPr/>
            </a:pPr>
            <a:r>
              <a:rPr lang="ko-KR" altLang="en-US" sz="1200">
                <a:solidFill>
                  <a:schemeClr val="tx1">
                    <a:lumMod val="85000"/>
                    <a:lumOff val="15000"/>
                  </a:schemeClr>
                </a:solidFill>
                <a:latin typeface="나눔바른고딕"/>
                <a:ea typeface="나눔바른고딕"/>
              </a:rPr>
              <a:t>모델의 비현실성을 발견</a:t>
            </a:r>
            <a:r>
              <a:rPr lang="en-US" altLang="ko-KR" sz="1200">
                <a:solidFill>
                  <a:schemeClr val="tx1">
                    <a:lumMod val="85000"/>
                    <a:lumOff val="15000"/>
                  </a:schemeClr>
                </a:solidFill>
                <a:latin typeface="나눔바른고딕"/>
                <a:ea typeface="나눔바른고딕"/>
              </a:rPr>
              <a:t>.</a:t>
            </a:r>
          </a:p>
          <a:p>
            <a:pPr algn="ctr">
              <a:lnSpc>
                <a:spcPts val="1600"/>
              </a:lnSpc>
              <a:defRPr/>
            </a:pPr>
            <a:endParaRPr lang="en-US" altLang="ko-KR" sz="1200">
              <a:solidFill>
                <a:schemeClr val="tx1">
                  <a:lumMod val="85000"/>
                  <a:lumOff val="15000"/>
                </a:schemeClr>
              </a:solidFill>
              <a:latin typeface="나눔바른고딕"/>
              <a:ea typeface="나눔바른고딕"/>
            </a:endParaRPr>
          </a:p>
          <a:p>
            <a:pPr algn="ctr">
              <a:lnSpc>
                <a:spcPts val="1600"/>
              </a:lnSpc>
              <a:defRPr/>
            </a:pPr>
            <a:r>
              <a:rPr lang="ko-KR" altLang="en-US" sz="1200">
                <a:solidFill>
                  <a:schemeClr val="tx1">
                    <a:lumMod val="85000"/>
                    <a:lumOff val="15000"/>
                  </a:schemeClr>
                </a:solidFill>
                <a:latin typeface="나눔바른고딕"/>
                <a:ea typeface="나눔바른고딕"/>
              </a:rPr>
              <a:t>데이터 전처리의 필요성을 느낌</a:t>
            </a:r>
            <a:r>
              <a:rPr lang="en-US" altLang="ko-KR" sz="1200">
                <a:solidFill>
                  <a:schemeClr val="tx1">
                    <a:lumMod val="85000"/>
                    <a:lumOff val="15000"/>
                  </a:schemeClr>
                </a:solidFill>
                <a:latin typeface="나눔바른고딕"/>
                <a:ea typeface="나눔바른고딕"/>
              </a:rPr>
              <a:t>.</a:t>
            </a:r>
            <a:endParaRPr lang="ko-KR" altLang="en-US" sz="1200">
              <a:solidFill>
                <a:schemeClr val="tx1">
                  <a:lumMod val="85000"/>
                  <a:lumOff val="15000"/>
                </a:schemeClr>
              </a:solidFill>
              <a:latin typeface="나눔바른고딕"/>
              <a:ea typeface="나눔바른고딕"/>
            </a:endParaRPr>
          </a:p>
        </p:txBody>
      </p:sp>
    </p:spTree>
    <p:extLst>
      <p:ext uri="{BB962C8B-B14F-4D97-AF65-F5344CB8AC3E}">
        <p14:creationId xmlns:p14="http://schemas.microsoft.com/office/powerpoint/2010/main" val="31065721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03 </a:t>
            </a:r>
            <a:r>
              <a:rPr lang="ko-KR" altLang="en-US" sz="2800">
                <a:solidFill>
                  <a:schemeClr val="tx1">
                    <a:lumMod val="85000"/>
                    <a:lumOff val="15000"/>
                  </a:schemeClr>
                </a:solidFill>
                <a:latin typeface="바른돋움 1"/>
                <a:ea typeface="바른돋움 1"/>
              </a:rPr>
              <a:t>데이터 전처리</a:t>
            </a:r>
          </a:p>
        </p:txBody>
      </p:sp>
      <p:sp>
        <p:nvSpPr>
          <p:cNvPr id="16" name="TextBox 15"/>
          <p:cNvSpPr txBox="1"/>
          <p:nvPr/>
        </p:nvSpPr>
        <p:spPr>
          <a:xfrm>
            <a:off x="395536" y="915566"/>
            <a:ext cx="6912768" cy="297517"/>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Scatter </a:t>
            </a:r>
            <a:r>
              <a:rPr lang="en-US" altLang="ko-KR" sz="1200" dirty="0">
                <a:solidFill>
                  <a:schemeClr val="tx1">
                    <a:lumMod val="85000"/>
                    <a:lumOff val="15000"/>
                  </a:schemeClr>
                </a:solidFill>
                <a:latin typeface="나눔바른고딕"/>
                <a:ea typeface="나눔바른고딕"/>
              </a:rPr>
              <a:t>Plot</a:t>
            </a:r>
            <a:r>
              <a:rPr lang="ko-KR" altLang="en-US" sz="1200" dirty="0">
                <a:solidFill>
                  <a:schemeClr val="tx1">
                    <a:lumMod val="85000"/>
                    <a:lumOff val="15000"/>
                  </a:schemeClr>
                </a:solidFill>
                <a:latin typeface="나눔바른고딕"/>
                <a:ea typeface="나눔바른고딕"/>
              </a:rPr>
              <a:t> </a:t>
            </a:r>
            <a:r>
              <a:rPr lang="en-US" altLang="ko-KR" sz="1200" dirty="0">
                <a:solidFill>
                  <a:schemeClr val="tx1">
                    <a:lumMod val="85000"/>
                    <a:lumOff val="15000"/>
                  </a:schemeClr>
                </a:solidFill>
                <a:latin typeface="나눔바른고딕"/>
                <a:ea typeface="나눔바른고딕"/>
              </a:rPr>
              <a:t>:</a:t>
            </a:r>
            <a:r>
              <a:rPr lang="ko-KR" altLang="en-US" sz="1200" dirty="0">
                <a:solidFill>
                  <a:schemeClr val="tx1">
                    <a:lumMod val="85000"/>
                    <a:lumOff val="15000"/>
                  </a:schemeClr>
                </a:solidFill>
                <a:latin typeface="나눔바른고딕"/>
                <a:ea typeface="나눔바른고딕"/>
              </a:rPr>
              <a:t> </a:t>
            </a:r>
            <a:r>
              <a:rPr lang="en-US" altLang="ko-KR" sz="1200" dirty="0">
                <a:solidFill>
                  <a:schemeClr val="tx1">
                    <a:lumMod val="85000"/>
                    <a:lumOff val="15000"/>
                  </a:schemeClr>
                </a:solidFill>
                <a:latin typeface="나눔바른고딕"/>
                <a:ea typeface="나눔바른고딕"/>
              </a:rPr>
              <a:t>y = 0.54 </a:t>
            </a:r>
            <a:r>
              <a:rPr lang="ko-KR" altLang="en-US" sz="1200" dirty="0">
                <a:solidFill>
                  <a:schemeClr val="tx1">
                    <a:lumMod val="85000"/>
                    <a:lumOff val="15000"/>
                  </a:schemeClr>
                </a:solidFill>
                <a:latin typeface="나눔바른고딕"/>
                <a:ea typeface="나눔바른고딕"/>
              </a:rPr>
              <a:t>포함</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9" name="그림 38"/>
          <p:cNvPicPr>
            <a:picLocks noChangeAspect="1"/>
          </p:cNvPicPr>
          <p:nvPr/>
        </p:nvPicPr>
        <p:blipFill rotWithShape="1">
          <a:blip r:embed="rId2"/>
          <a:stretch>
            <a:fillRect/>
          </a:stretch>
        </p:blipFill>
        <p:spPr>
          <a:xfrm>
            <a:off x="740795" y="1347614"/>
            <a:ext cx="7575620" cy="3651870"/>
          </a:xfrm>
          <a:prstGeom prst="rect">
            <a:avLst/>
          </a:prstGeom>
        </p:spPr>
      </p:pic>
    </p:spTree>
    <p:extLst>
      <p:ext uri="{BB962C8B-B14F-4D97-AF65-F5344CB8AC3E}">
        <p14:creationId xmlns:p14="http://schemas.microsoft.com/office/powerpoint/2010/main" val="29024237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03 </a:t>
            </a:r>
            <a:r>
              <a:rPr lang="ko-KR" altLang="en-US" sz="2800">
                <a:solidFill>
                  <a:schemeClr val="tx1">
                    <a:lumMod val="85000"/>
                    <a:lumOff val="15000"/>
                  </a:schemeClr>
                </a:solidFill>
                <a:latin typeface="바른돋움 1"/>
                <a:ea typeface="바른돋움 1"/>
              </a:rPr>
              <a:t>데이터 전처리</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1" name="그림 40"/>
          <p:cNvPicPr>
            <a:picLocks noChangeAspect="1"/>
          </p:cNvPicPr>
          <p:nvPr/>
        </p:nvPicPr>
        <p:blipFill rotWithShape="1">
          <a:blip r:embed="rId2"/>
          <a:stretch>
            <a:fillRect/>
          </a:stretch>
        </p:blipFill>
        <p:spPr>
          <a:xfrm>
            <a:off x="732945" y="1347614"/>
            <a:ext cx="7511462" cy="3672408"/>
          </a:xfrm>
          <a:prstGeom prst="rect">
            <a:avLst/>
          </a:prstGeom>
        </p:spPr>
      </p:pic>
      <p:sp>
        <p:nvSpPr>
          <p:cNvPr id="7" name="TextBox 6"/>
          <p:cNvSpPr txBox="1"/>
          <p:nvPr/>
        </p:nvSpPr>
        <p:spPr>
          <a:xfrm>
            <a:off x="395536" y="915566"/>
            <a:ext cx="6912768" cy="297517"/>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Scatter </a:t>
            </a:r>
            <a:r>
              <a:rPr lang="en-US" altLang="ko-KR" sz="1200" dirty="0">
                <a:solidFill>
                  <a:schemeClr val="tx1">
                    <a:lumMod val="85000"/>
                    <a:lumOff val="15000"/>
                  </a:schemeClr>
                </a:solidFill>
                <a:latin typeface="나눔바른고딕"/>
                <a:ea typeface="나눔바른고딕"/>
              </a:rPr>
              <a:t>Plot</a:t>
            </a:r>
            <a:r>
              <a:rPr lang="ko-KR" altLang="en-US" sz="1200" dirty="0">
                <a:solidFill>
                  <a:schemeClr val="tx1">
                    <a:lumMod val="85000"/>
                    <a:lumOff val="15000"/>
                  </a:schemeClr>
                </a:solidFill>
                <a:latin typeface="나눔바른고딕"/>
                <a:ea typeface="나눔바른고딕"/>
              </a:rPr>
              <a:t> </a:t>
            </a:r>
            <a:r>
              <a:rPr lang="en-US" altLang="ko-KR" sz="1200" dirty="0">
                <a:solidFill>
                  <a:schemeClr val="tx1">
                    <a:lumMod val="85000"/>
                    <a:lumOff val="15000"/>
                  </a:schemeClr>
                </a:solidFill>
                <a:latin typeface="나눔바른고딕"/>
                <a:ea typeface="나눔바른고딕"/>
              </a:rPr>
              <a:t>:</a:t>
            </a:r>
            <a:r>
              <a:rPr lang="ko-KR" altLang="en-US" sz="1200" dirty="0">
                <a:solidFill>
                  <a:schemeClr val="tx1">
                    <a:lumMod val="85000"/>
                    <a:lumOff val="15000"/>
                  </a:schemeClr>
                </a:solidFill>
                <a:latin typeface="나눔바른고딕"/>
                <a:ea typeface="나눔바른고딕"/>
              </a:rPr>
              <a:t> </a:t>
            </a:r>
            <a:r>
              <a:rPr lang="en-US" altLang="ko-KR" sz="1200" dirty="0">
                <a:solidFill>
                  <a:schemeClr val="tx1">
                    <a:lumMod val="85000"/>
                    <a:lumOff val="15000"/>
                  </a:schemeClr>
                </a:solidFill>
                <a:latin typeface="나눔바른고딕"/>
                <a:ea typeface="나눔바른고딕"/>
              </a:rPr>
              <a:t>y = 0.54 </a:t>
            </a:r>
            <a:r>
              <a:rPr lang="ko-KR" altLang="en-US" sz="1200" dirty="0" smtClean="0">
                <a:solidFill>
                  <a:schemeClr val="tx1">
                    <a:lumMod val="85000"/>
                    <a:lumOff val="15000"/>
                  </a:schemeClr>
                </a:solidFill>
                <a:latin typeface="나눔바른고딕"/>
                <a:ea typeface="나눔바른고딕"/>
              </a:rPr>
              <a:t>제</a:t>
            </a:r>
            <a:r>
              <a:rPr lang="ko-KR" altLang="en-US" sz="1200" dirty="0">
                <a:solidFill>
                  <a:schemeClr val="tx1">
                    <a:lumMod val="85000"/>
                    <a:lumOff val="15000"/>
                  </a:schemeClr>
                </a:solidFill>
                <a:latin typeface="나눔바른고딕"/>
                <a:ea typeface="나눔바른고딕"/>
              </a:rPr>
              <a:t>외</a:t>
            </a:r>
          </a:p>
        </p:txBody>
      </p:sp>
    </p:spTree>
    <p:extLst>
      <p:ext uri="{BB962C8B-B14F-4D97-AF65-F5344CB8AC3E}">
        <p14:creationId xmlns:p14="http://schemas.microsoft.com/office/powerpoint/2010/main" val="394080075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03 </a:t>
            </a:r>
            <a:r>
              <a:rPr lang="ko-KR" altLang="en-US" sz="2800">
                <a:solidFill>
                  <a:schemeClr val="tx1">
                    <a:lumMod val="85000"/>
                    <a:lumOff val="15000"/>
                  </a:schemeClr>
                </a:solidFill>
                <a:latin typeface="바른돋움 1"/>
                <a:ea typeface="바른돋움 1"/>
              </a:rPr>
              <a:t>데이터 전처리</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0" name="그림 39"/>
          <p:cNvPicPr>
            <a:picLocks noChangeAspect="1"/>
          </p:cNvPicPr>
          <p:nvPr/>
        </p:nvPicPr>
        <p:blipFill rotWithShape="1">
          <a:blip r:embed="rId2"/>
          <a:stretch>
            <a:fillRect/>
          </a:stretch>
        </p:blipFill>
        <p:spPr>
          <a:xfrm>
            <a:off x="683568" y="1311537"/>
            <a:ext cx="7719830" cy="3708485"/>
          </a:xfrm>
          <a:prstGeom prst="rect">
            <a:avLst/>
          </a:prstGeom>
        </p:spPr>
      </p:pic>
      <p:sp>
        <p:nvSpPr>
          <p:cNvPr id="7" name="TextBox 6"/>
          <p:cNvSpPr txBox="1"/>
          <p:nvPr/>
        </p:nvSpPr>
        <p:spPr>
          <a:xfrm>
            <a:off x="395536" y="915566"/>
            <a:ext cx="6912768" cy="297517"/>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Scatter </a:t>
            </a:r>
            <a:r>
              <a:rPr lang="en-US" altLang="ko-KR" sz="1200" dirty="0">
                <a:solidFill>
                  <a:schemeClr val="tx1">
                    <a:lumMod val="85000"/>
                    <a:lumOff val="15000"/>
                  </a:schemeClr>
                </a:solidFill>
                <a:latin typeface="나눔바른고딕"/>
                <a:ea typeface="나눔바른고딕"/>
              </a:rPr>
              <a:t>Plot</a:t>
            </a:r>
            <a:r>
              <a:rPr lang="ko-KR" altLang="en-US" sz="1200" dirty="0">
                <a:solidFill>
                  <a:schemeClr val="tx1">
                    <a:lumMod val="85000"/>
                    <a:lumOff val="15000"/>
                  </a:schemeClr>
                </a:solidFill>
                <a:latin typeface="나눔바른고딕"/>
                <a:ea typeface="나눔바른고딕"/>
              </a:rPr>
              <a:t> </a:t>
            </a:r>
            <a:r>
              <a:rPr lang="en-US" altLang="ko-KR" sz="1200" dirty="0">
                <a:solidFill>
                  <a:schemeClr val="tx1">
                    <a:lumMod val="85000"/>
                    <a:lumOff val="15000"/>
                  </a:schemeClr>
                </a:solidFill>
                <a:latin typeface="나눔바른고딕"/>
                <a:ea typeface="나눔바른고딕"/>
              </a:rPr>
              <a:t>:</a:t>
            </a:r>
            <a:r>
              <a:rPr lang="ko-KR" altLang="en-US" sz="1200" dirty="0">
                <a:solidFill>
                  <a:schemeClr val="tx1">
                    <a:lumMod val="85000"/>
                    <a:lumOff val="15000"/>
                  </a:schemeClr>
                </a:solidFill>
                <a:latin typeface="나눔바른고딕"/>
                <a:ea typeface="나눔바른고딕"/>
              </a:rPr>
              <a:t> </a:t>
            </a:r>
            <a:r>
              <a:rPr lang="en-US" altLang="ko-KR" sz="1200" dirty="0">
                <a:solidFill>
                  <a:schemeClr val="tx1">
                    <a:lumMod val="85000"/>
                    <a:lumOff val="15000"/>
                  </a:schemeClr>
                </a:solidFill>
                <a:latin typeface="나눔바른고딕"/>
                <a:ea typeface="나눔바른고딕"/>
              </a:rPr>
              <a:t>y = 0.54 </a:t>
            </a:r>
            <a:r>
              <a:rPr lang="ko-KR" altLang="en-US" sz="1200" dirty="0">
                <a:solidFill>
                  <a:schemeClr val="tx1">
                    <a:lumMod val="85000"/>
                    <a:lumOff val="15000"/>
                  </a:schemeClr>
                </a:solidFill>
                <a:latin typeface="나눔바른고딕"/>
                <a:ea typeface="나눔바른고딕"/>
              </a:rPr>
              <a:t>포함</a:t>
            </a:r>
          </a:p>
        </p:txBody>
      </p:sp>
    </p:spTree>
    <p:extLst>
      <p:ext uri="{BB962C8B-B14F-4D97-AF65-F5344CB8AC3E}">
        <p14:creationId xmlns:p14="http://schemas.microsoft.com/office/powerpoint/2010/main" val="123607817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03 </a:t>
            </a:r>
            <a:r>
              <a:rPr lang="ko-KR" altLang="en-US" sz="2800">
                <a:solidFill>
                  <a:schemeClr val="tx1">
                    <a:lumMod val="85000"/>
                    <a:lumOff val="15000"/>
                  </a:schemeClr>
                </a:solidFill>
                <a:latin typeface="바른돋움 1"/>
                <a:ea typeface="바른돋움 1"/>
              </a:rPr>
              <a:t>데이터 전처리</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1" name="그림 40"/>
          <p:cNvPicPr>
            <a:picLocks noChangeAspect="1"/>
          </p:cNvPicPr>
          <p:nvPr/>
        </p:nvPicPr>
        <p:blipFill rotWithShape="1">
          <a:blip r:embed="rId2"/>
          <a:stretch>
            <a:fillRect/>
          </a:stretch>
        </p:blipFill>
        <p:spPr>
          <a:xfrm>
            <a:off x="827584" y="1347614"/>
            <a:ext cx="7488832" cy="3610469"/>
          </a:xfrm>
          <a:prstGeom prst="rect">
            <a:avLst/>
          </a:prstGeom>
        </p:spPr>
      </p:pic>
      <p:sp>
        <p:nvSpPr>
          <p:cNvPr id="7" name="TextBox 6"/>
          <p:cNvSpPr txBox="1"/>
          <p:nvPr/>
        </p:nvSpPr>
        <p:spPr>
          <a:xfrm>
            <a:off x="395536" y="915566"/>
            <a:ext cx="6912768" cy="297517"/>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Scatter </a:t>
            </a:r>
            <a:r>
              <a:rPr lang="en-US" altLang="ko-KR" sz="1200" dirty="0">
                <a:solidFill>
                  <a:schemeClr val="tx1">
                    <a:lumMod val="85000"/>
                    <a:lumOff val="15000"/>
                  </a:schemeClr>
                </a:solidFill>
                <a:latin typeface="나눔바른고딕"/>
                <a:ea typeface="나눔바른고딕"/>
              </a:rPr>
              <a:t>Plot</a:t>
            </a:r>
            <a:r>
              <a:rPr lang="ko-KR" altLang="en-US" sz="1200" dirty="0">
                <a:solidFill>
                  <a:schemeClr val="tx1">
                    <a:lumMod val="85000"/>
                    <a:lumOff val="15000"/>
                  </a:schemeClr>
                </a:solidFill>
                <a:latin typeface="나눔바른고딕"/>
                <a:ea typeface="나눔바른고딕"/>
              </a:rPr>
              <a:t> </a:t>
            </a:r>
            <a:r>
              <a:rPr lang="en-US" altLang="ko-KR" sz="1200" dirty="0">
                <a:solidFill>
                  <a:schemeClr val="tx1">
                    <a:lumMod val="85000"/>
                    <a:lumOff val="15000"/>
                  </a:schemeClr>
                </a:solidFill>
                <a:latin typeface="나눔바른고딕"/>
                <a:ea typeface="나눔바른고딕"/>
              </a:rPr>
              <a:t>:</a:t>
            </a:r>
            <a:r>
              <a:rPr lang="ko-KR" altLang="en-US" sz="1200" dirty="0">
                <a:solidFill>
                  <a:schemeClr val="tx1">
                    <a:lumMod val="85000"/>
                    <a:lumOff val="15000"/>
                  </a:schemeClr>
                </a:solidFill>
                <a:latin typeface="나눔바른고딕"/>
                <a:ea typeface="나눔바른고딕"/>
              </a:rPr>
              <a:t> </a:t>
            </a:r>
            <a:r>
              <a:rPr lang="en-US" altLang="ko-KR" sz="1200" dirty="0">
                <a:solidFill>
                  <a:schemeClr val="tx1">
                    <a:lumMod val="85000"/>
                    <a:lumOff val="15000"/>
                  </a:schemeClr>
                </a:solidFill>
                <a:latin typeface="나눔바른고딕"/>
                <a:ea typeface="나눔바른고딕"/>
              </a:rPr>
              <a:t>y = 0.54 </a:t>
            </a:r>
            <a:r>
              <a:rPr lang="ko-KR" altLang="en-US" sz="1200" dirty="0" smtClean="0">
                <a:solidFill>
                  <a:schemeClr val="tx1">
                    <a:lumMod val="85000"/>
                    <a:lumOff val="15000"/>
                  </a:schemeClr>
                </a:solidFill>
                <a:latin typeface="나눔바른고딕"/>
                <a:ea typeface="나눔바른고딕"/>
              </a:rPr>
              <a:t>제</a:t>
            </a:r>
            <a:r>
              <a:rPr lang="ko-KR" altLang="en-US" sz="1200" dirty="0">
                <a:solidFill>
                  <a:schemeClr val="tx1">
                    <a:lumMod val="85000"/>
                    <a:lumOff val="15000"/>
                  </a:schemeClr>
                </a:solidFill>
                <a:latin typeface="나눔바른고딕"/>
                <a:ea typeface="나눔바른고딕"/>
              </a:rPr>
              <a:t>외</a:t>
            </a:r>
          </a:p>
        </p:txBody>
      </p:sp>
    </p:spTree>
    <p:extLst>
      <p:ext uri="{BB962C8B-B14F-4D97-AF65-F5344CB8AC3E}">
        <p14:creationId xmlns:p14="http://schemas.microsoft.com/office/powerpoint/2010/main" val="6257919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03 </a:t>
            </a:r>
            <a:r>
              <a:rPr lang="ko-KR" altLang="en-US" sz="2800">
                <a:solidFill>
                  <a:schemeClr val="tx1">
                    <a:lumMod val="85000"/>
                    <a:lumOff val="15000"/>
                  </a:schemeClr>
                </a:solidFill>
                <a:latin typeface="바른돋움 1"/>
                <a:ea typeface="바른돋움 1"/>
              </a:rPr>
              <a:t>데이터 전처리</a:t>
            </a:r>
          </a:p>
        </p:txBody>
      </p:sp>
      <p:sp>
        <p:nvSpPr>
          <p:cNvPr id="16" name="TextBox 15"/>
          <p:cNvSpPr txBox="1"/>
          <p:nvPr/>
        </p:nvSpPr>
        <p:spPr>
          <a:xfrm>
            <a:off x="395536" y="915566"/>
            <a:ext cx="6912768" cy="297517"/>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 y </a:t>
            </a:r>
            <a:r>
              <a:rPr lang="en-US" altLang="ko-KR" sz="1200" dirty="0">
                <a:solidFill>
                  <a:schemeClr val="tx1">
                    <a:lumMod val="85000"/>
                    <a:lumOff val="15000"/>
                  </a:schemeClr>
                </a:solidFill>
                <a:latin typeface="나눔바른고딕"/>
                <a:ea typeface="나눔바른고딕"/>
              </a:rPr>
              <a:t>= 0.54 </a:t>
            </a:r>
            <a:r>
              <a:rPr lang="ko-KR" altLang="en-US" sz="1200" dirty="0">
                <a:solidFill>
                  <a:schemeClr val="tx1">
                    <a:lumMod val="85000"/>
                    <a:lumOff val="15000"/>
                  </a:schemeClr>
                </a:solidFill>
                <a:latin typeface="나눔바른고딕"/>
                <a:ea typeface="나눔바른고딕"/>
              </a:rPr>
              <a:t>제거 전과 후 </a:t>
            </a:r>
            <a:r>
              <a:rPr lang="en-US" altLang="ko-KR" sz="1200" dirty="0">
                <a:solidFill>
                  <a:schemeClr val="tx1">
                    <a:lumMod val="85000"/>
                    <a:lumOff val="15000"/>
                  </a:schemeClr>
                </a:solidFill>
                <a:latin typeface="나눔바른고딕"/>
                <a:ea typeface="나눔바른고딕"/>
              </a:rPr>
              <a:t>y</a:t>
            </a:r>
            <a:r>
              <a:rPr lang="ko-KR" altLang="en-US" sz="1200" dirty="0">
                <a:solidFill>
                  <a:schemeClr val="tx1">
                    <a:lumMod val="85000"/>
                    <a:lumOff val="15000"/>
                  </a:schemeClr>
                </a:solidFill>
                <a:latin typeface="나눔바른고딕"/>
                <a:ea typeface="나눔바른고딕"/>
              </a:rPr>
              <a:t>의</a:t>
            </a:r>
            <a:r>
              <a:rPr lang="en-US" altLang="ko-KR" sz="1200" dirty="0">
                <a:solidFill>
                  <a:schemeClr val="tx1">
                    <a:lumMod val="85000"/>
                    <a:lumOff val="15000"/>
                  </a:schemeClr>
                </a:solidFill>
                <a:latin typeface="나눔바른고딕"/>
                <a:ea typeface="나눔바른고딕"/>
              </a:rPr>
              <a:t> </a:t>
            </a:r>
            <a:r>
              <a:rPr lang="ko-KR" altLang="en-US" sz="1200" dirty="0">
                <a:solidFill>
                  <a:schemeClr val="tx1">
                    <a:lumMod val="85000"/>
                    <a:lumOff val="15000"/>
                  </a:schemeClr>
                </a:solidFill>
                <a:latin typeface="나눔바른고딕"/>
                <a:ea typeface="나눔바른고딕"/>
              </a:rPr>
              <a:t>분포</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9" name="그림 38"/>
          <p:cNvPicPr>
            <a:picLocks noChangeAspect="1"/>
          </p:cNvPicPr>
          <p:nvPr/>
        </p:nvPicPr>
        <p:blipFill rotWithShape="1">
          <a:blip r:embed="rId2"/>
          <a:stretch>
            <a:fillRect/>
          </a:stretch>
        </p:blipFill>
        <p:spPr>
          <a:xfrm>
            <a:off x="421472" y="1784603"/>
            <a:ext cx="3024336" cy="2840387"/>
          </a:xfrm>
          <a:prstGeom prst="rect">
            <a:avLst/>
          </a:prstGeom>
        </p:spPr>
      </p:pic>
      <p:pic>
        <p:nvPicPr>
          <p:cNvPr id="40" name="그림 39"/>
          <p:cNvPicPr>
            <a:picLocks noChangeAspect="1"/>
          </p:cNvPicPr>
          <p:nvPr/>
        </p:nvPicPr>
        <p:blipFill rotWithShape="1">
          <a:blip r:embed="rId3"/>
          <a:stretch>
            <a:fillRect/>
          </a:stretch>
        </p:blipFill>
        <p:spPr>
          <a:xfrm>
            <a:off x="3707904" y="1829213"/>
            <a:ext cx="2809140" cy="2751166"/>
          </a:xfrm>
          <a:prstGeom prst="rect">
            <a:avLst/>
          </a:prstGeom>
        </p:spPr>
      </p:pic>
      <p:sp>
        <p:nvSpPr>
          <p:cNvPr id="41" name="TextBox 40"/>
          <p:cNvSpPr txBox="1"/>
          <p:nvPr/>
        </p:nvSpPr>
        <p:spPr>
          <a:xfrm>
            <a:off x="1775932" y="1486689"/>
            <a:ext cx="419804" cy="364981"/>
          </a:xfrm>
          <a:prstGeom prst="rect">
            <a:avLst/>
          </a:prstGeom>
        </p:spPr>
        <p:txBody>
          <a:bodyPr wrap="square">
            <a:spAutoFit/>
          </a:bodyPr>
          <a:lstStyle/>
          <a:p>
            <a:pPr>
              <a:defRPr/>
            </a:pPr>
            <a:r>
              <a:rPr lang="ko-KR" altLang="en-US" dirty="0"/>
              <a:t>전</a:t>
            </a:r>
          </a:p>
        </p:txBody>
      </p:sp>
      <p:sp>
        <p:nvSpPr>
          <p:cNvPr id="42" name="TextBox 41"/>
          <p:cNvSpPr txBox="1"/>
          <p:nvPr/>
        </p:nvSpPr>
        <p:spPr>
          <a:xfrm>
            <a:off x="5015820" y="1486689"/>
            <a:ext cx="420276" cy="364981"/>
          </a:xfrm>
          <a:prstGeom prst="rect">
            <a:avLst/>
          </a:prstGeom>
        </p:spPr>
        <p:txBody>
          <a:bodyPr wrap="none">
            <a:spAutoFit/>
          </a:bodyPr>
          <a:lstStyle/>
          <a:p>
            <a:pPr>
              <a:defRPr/>
            </a:pPr>
            <a:r>
              <a:rPr lang="ko-KR" altLang="en-US" dirty="0"/>
              <a:t>후</a:t>
            </a:r>
          </a:p>
        </p:txBody>
      </p:sp>
      <p:sp>
        <p:nvSpPr>
          <p:cNvPr id="10" name="TextBox 9"/>
          <p:cNvSpPr txBox="1"/>
          <p:nvPr/>
        </p:nvSpPr>
        <p:spPr>
          <a:xfrm>
            <a:off x="5796136" y="2499742"/>
            <a:ext cx="3672408" cy="1118255"/>
          </a:xfrm>
          <a:prstGeom prst="rect">
            <a:avLst/>
          </a:prstGeom>
          <a:noFill/>
        </p:spPr>
        <p:txBody>
          <a:bodyPr wrap="square" rtlCol="0">
            <a:spAutoFit/>
          </a:bodyPr>
          <a:lstStyle/>
          <a:p>
            <a:pPr algn="ctr">
              <a:lnSpc>
                <a:spcPts val="1600"/>
              </a:lnSpc>
            </a:pPr>
            <a:r>
              <a:rPr lang="en-US" altLang="ko-KR" sz="1200" dirty="0" smtClean="0">
                <a:solidFill>
                  <a:schemeClr val="tx1">
                    <a:lumMod val="85000"/>
                    <a:lumOff val="15000"/>
                  </a:schemeClr>
                </a:solidFill>
                <a:latin typeface="나눔바른고딕" pitchFamily="50" charset="-127"/>
                <a:ea typeface="나눔바른고딕" pitchFamily="50" charset="-127"/>
              </a:rPr>
              <a:t>1023</a:t>
            </a:r>
            <a:r>
              <a:rPr lang="ko-KR" altLang="en-US" sz="1200" dirty="0" smtClean="0">
                <a:solidFill>
                  <a:schemeClr val="tx1">
                    <a:lumMod val="85000"/>
                    <a:lumOff val="15000"/>
                  </a:schemeClr>
                </a:solidFill>
                <a:latin typeface="나눔바른고딕" pitchFamily="50" charset="-127"/>
                <a:ea typeface="나눔바른고딕" pitchFamily="50" charset="-127"/>
              </a:rPr>
              <a:t>개 행 중</a:t>
            </a:r>
            <a:endParaRPr lang="en-US" altLang="ko-KR" sz="1200" dirty="0" smtClean="0">
              <a:solidFill>
                <a:schemeClr val="tx1">
                  <a:lumMod val="85000"/>
                  <a:lumOff val="15000"/>
                </a:schemeClr>
              </a:solidFill>
              <a:latin typeface="나눔바른고딕" pitchFamily="50" charset="-127"/>
              <a:ea typeface="나눔바른고딕" pitchFamily="50" charset="-127"/>
            </a:endParaRPr>
          </a:p>
          <a:p>
            <a:pPr algn="ctr">
              <a:lnSpc>
                <a:spcPts val="1600"/>
              </a:lnSpc>
            </a:pPr>
            <a:endParaRPr lang="en-US" altLang="ko-KR" sz="1200" dirty="0" smtClean="0">
              <a:solidFill>
                <a:schemeClr val="tx1">
                  <a:lumMod val="85000"/>
                  <a:lumOff val="15000"/>
                </a:schemeClr>
              </a:solidFill>
              <a:latin typeface="나눔바른고딕" pitchFamily="50" charset="-127"/>
              <a:ea typeface="나눔바른고딕" pitchFamily="50" charset="-127"/>
            </a:endParaRPr>
          </a:p>
          <a:p>
            <a:pPr algn="ctr">
              <a:lnSpc>
                <a:spcPts val="1600"/>
              </a:lnSpc>
            </a:pPr>
            <a:r>
              <a:rPr lang="en-US" altLang="ko-KR" sz="1200" dirty="0" smtClean="0">
                <a:solidFill>
                  <a:srgbClr val="FF0000"/>
                </a:solidFill>
                <a:latin typeface="나눔바른고딕" pitchFamily="50" charset="-127"/>
                <a:ea typeface="나눔바른고딕" pitchFamily="50" charset="-127"/>
              </a:rPr>
              <a:t>Y = 0.54</a:t>
            </a:r>
            <a:r>
              <a:rPr lang="en-US" altLang="ko-KR" sz="1200" dirty="0" smtClean="0">
                <a:solidFill>
                  <a:schemeClr val="tx1">
                    <a:lumMod val="85000"/>
                    <a:lumOff val="15000"/>
                  </a:schemeClr>
                </a:solidFill>
                <a:latin typeface="나눔바른고딕" pitchFamily="50" charset="-127"/>
                <a:ea typeface="나눔바른고딕" pitchFamily="50" charset="-127"/>
              </a:rPr>
              <a:t> </a:t>
            </a:r>
            <a:r>
              <a:rPr lang="ko-KR" altLang="en-US" sz="1200" dirty="0" smtClean="0">
                <a:solidFill>
                  <a:schemeClr val="tx1">
                    <a:lumMod val="85000"/>
                    <a:lumOff val="15000"/>
                  </a:schemeClr>
                </a:solidFill>
                <a:latin typeface="나눔바른고딕" pitchFamily="50" charset="-127"/>
                <a:ea typeface="나눔바른고딕" pitchFamily="50" charset="-127"/>
              </a:rPr>
              <a:t>제거 후</a:t>
            </a:r>
            <a:endParaRPr lang="en-US" altLang="ko-KR" sz="1200" dirty="0" smtClean="0">
              <a:solidFill>
                <a:schemeClr val="tx1">
                  <a:lumMod val="85000"/>
                  <a:lumOff val="15000"/>
                </a:schemeClr>
              </a:solidFill>
              <a:latin typeface="나눔바른고딕" pitchFamily="50" charset="-127"/>
              <a:ea typeface="나눔바른고딕" pitchFamily="50" charset="-127"/>
            </a:endParaRPr>
          </a:p>
          <a:p>
            <a:pPr algn="ctr">
              <a:lnSpc>
                <a:spcPts val="1600"/>
              </a:lnSpc>
            </a:pPr>
            <a:r>
              <a:rPr lang="ko-KR" altLang="en-US" sz="1200" dirty="0" smtClean="0">
                <a:solidFill>
                  <a:schemeClr val="tx1">
                    <a:lumMod val="85000"/>
                    <a:lumOff val="15000"/>
                  </a:schemeClr>
                </a:solidFill>
                <a:latin typeface="나눔바른고딕" pitchFamily="50" charset="-127"/>
                <a:ea typeface="나눔바른고딕" pitchFamily="50" charset="-127"/>
              </a:rPr>
              <a:t> </a:t>
            </a:r>
            <a:endParaRPr lang="en-US" altLang="ko-KR" sz="1200" dirty="0" smtClean="0">
              <a:solidFill>
                <a:schemeClr val="tx1">
                  <a:lumMod val="85000"/>
                  <a:lumOff val="15000"/>
                </a:schemeClr>
              </a:solidFill>
              <a:latin typeface="나눔바른고딕" pitchFamily="50" charset="-127"/>
              <a:ea typeface="나눔바른고딕" pitchFamily="50" charset="-127"/>
            </a:endParaRPr>
          </a:p>
          <a:p>
            <a:pPr algn="ctr">
              <a:lnSpc>
                <a:spcPts val="1600"/>
              </a:lnSpc>
            </a:pPr>
            <a:r>
              <a:rPr lang="ko-KR" altLang="en-US" sz="1200" dirty="0" smtClean="0">
                <a:solidFill>
                  <a:schemeClr val="tx1">
                    <a:lumMod val="85000"/>
                    <a:lumOff val="15000"/>
                  </a:schemeClr>
                </a:solidFill>
                <a:latin typeface="나눔바른고딕" pitchFamily="50" charset="-127"/>
                <a:ea typeface="나눔바른고딕" pitchFamily="50" charset="-127"/>
              </a:rPr>
              <a:t>총 </a:t>
            </a:r>
            <a:r>
              <a:rPr lang="en-US" altLang="ko-KR" sz="1200" dirty="0" smtClean="0">
                <a:solidFill>
                  <a:srgbClr val="FF0000"/>
                </a:solidFill>
                <a:latin typeface="나눔바른고딕" pitchFamily="50" charset="-127"/>
                <a:ea typeface="나눔바른고딕" pitchFamily="50" charset="-127"/>
              </a:rPr>
              <a:t>413</a:t>
            </a:r>
            <a:r>
              <a:rPr lang="ko-KR" altLang="en-US" sz="1200" dirty="0" smtClean="0">
                <a:solidFill>
                  <a:srgbClr val="FF0000"/>
                </a:solidFill>
                <a:latin typeface="나눔바른고딕" pitchFamily="50" charset="-127"/>
                <a:ea typeface="나눔바른고딕" pitchFamily="50" charset="-127"/>
              </a:rPr>
              <a:t>개 행</a:t>
            </a:r>
            <a:r>
              <a:rPr lang="ko-KR" altLang="en-US" sz="1200" dirty="0" smtClean="0">
                <a:solidFill>
                  <a:schemeClr val="tx1">
                    <a:lumMod val="85000"/>
                    <a:lumOff val="15000"/>
                  </a:schemeClr>
                </a:solidFill>
                <a:latin typeface="나눔바른고딕" pitchFamily="50" charset="-127"/>
                <a:ea typeface="나눔바른고딕" pitchFamily="50" charset="-127"/>
              </a:rPr>
              <a:t> 남음</a:t>
            </a:r>
            <a:r>
              <a:rPr lang="en-US" altLang="ko-KR" sz="1200" dirty="0" smtClean="0">
                <a:solidFill>
                  <a:schemeClr val="tx1">
                    <a:lumMod val="85000"/>
                    <a:lumOff val="15000"/>
                  </a:schemeClr>
                </a:solidFill>
                <a:latin typeface="나눔바른고딕" pitchFamily="50" charset="-127"/>
                <a:ea typeface="나눔바른고딕" pitchFamily="50" charset="-127"/>
              </a:rPr>
              <a:t>.</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spTree>
    <p:extLst>
      <p:ext uri="{BB962C8B-B14F-4D97-AF65-F5344CB8AC3E}">
        <p14:creationId xmlns:p14="http://schemas.microsoft.com/office/powerpoint/2010/main" val="262151395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이등변 삼각형 1044"/>
          <p:cNvSpPr/>
          <p:nvPr/>
        </p:nvSpPr>
        <p:spPr>
          <a:xfrm rot="5372221">
            <a:off x="1788634" y="2678929"/>
            <a:ext cx="936104" cy="864096"/>
          </a:xfrm>
          <a:prstGeom prst="triangle">
            <a:avLst>
              <a:gd name="adj" fmla="val 50000"/>
            </a:avLst>
          </a:prstGeom>
          <a:solidFill>
            <a:schemeClr val="accent3">
              <a:alpha val="44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sz="1100"/>
          </a:p>
        </p:txBody>
      </p:sp>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04 </a:t>
            </a:r>
            <a:r>
              <a:rPr lang="ko-KR" altLang="en-US" sz="2800" dirty="0">
                <a:solidFill>
                  <a:schemeClr val="tx1">
                    <a:lumMod val="85000"/>
                    <a:lumOff val="15000"/>
                  </a:schemeClr>
                </a:solidFill>
                <a:latin typeface="바른돋움 1"/>
                <a:ea typeface="바른돋움 1"/>
              </a:rPr>
              <a:t>데이터 전처리</a:t>
            </a:r>
          </a:p>
        </p:txBody>
      </p: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30" name="표 1029"/>
          <p:cNvGraphicFramePr>
            <a:graphicFrameLocks noGrp="1"/>
          </p:cNvGraphicFramePr>
          <p:nvPr/>
        </p:nvGraphicFramePr>
        <p:xfrm>
          <a:off x="323528" y="1203598"/>
          <a:ext cx="1440160" cy="3778711"/>
        </p:xfrm>
        <a:graphic>
          <a:graphicData uri="http://schemas.openxmlformats.org/drawingml/2006/table">
            <a:tbl>
              <a:tblPr firstRow="1" bandRow="1"/>
              <a:tblGrid>
                <a:gridCol w="1440160"/>
              </a:tblGrid>
              <a:tr h="224790">
                <a:tc>
                  <a:txBody>
                    <a:bodyPr/>
                    <a:lstStyle/>
                    <a:p>
                      <a:pPr>
                        <a:defRPr/>
                      </a:pPr>
                      <a:r>
                        <a:rPr lang="en-US" sz="900" b="0" i="0" u="none" strike="noStrike">
                          <a:solidFill>
                            <a:srgbClr val="000000"/>
                          </a:solidFill>
                          <a:latin typeface="돋움"/>
                          <a:ea typeface="돋움"/>
                        </a:rPr>
                        <a:t>Time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Air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Radiant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Operative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367665">
                <a:tc>
                  <a:txBody>
                    <a:bodyPr/>
                    <a:lstStyle/>
                    <a:p>
                      <a:pPr>
                        <a:defRPr/>
                      </a:pPr>
                      <a:r>
                        <a:rPr lang="en-US" sz="900" b="0" i="0" u="none" strike="noStrike">
                          <a:solidFill>
                            <a:srgbClr val="000000"/>
                          </a:solidFill>
                          <a:latin typeface="돋움"/>
                          <a:ea typeface="돋움"/>
                        </a:rPr>
                        <a:t>Outside Dry-Bulb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Glazing</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Walls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Ceilings (int)</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1443181">
                <a:tc>
                  <a:txBody>
                    <a:bodyPr/>
                    <a:lstStyle/>
                    <a:p>
                      <a:pPr>
                        <a:defRPr/>
                      </a:pPr>
                      <a:endParaRPr lang="en-US" altLang="ko-KR" sz="900" b="0" i="0" u="none" strike="noStrike">
                        <a:solidFill>
                          <a:srgbClr val="000000"/>
                        </a:solidFill>
                        <a:latin typeface="돋움"/>
                        <a:ea typeface="돋움"/>
                      </a:endParaRPr>
                    </a:p>
                    <a:p>
                      <a:pPr>
                        <a:defRPr/>
                      </a:pPr>
                      <a:endParaRPr lang="en-US" altLang="ko-KR" sz="900" b="0" i="0" u="none" strike="noStrike">
                        <a:solidFill>
                          <a:srgbClr val="000000"/>
                        </a:solidFill>
                        <a:latin typeface="돋움"/>
                        <a:ea typeface="돋움"/>
                      </a:endParaRPr>
                    </a:p>
                    <a:p>
                      <a:pPr>
                        <a:defRPr/>
                      </a:pPr>
                      <a:endParaRPr lang="en-US" altLang="ko-KR" sz="900" b="0" i="0" u="none" strike="noStrike">
                        <a:solidFill>
                          <a:srgbClr val="000000"/>
                        </a:solidFill>
                        <a:latin typeface="돋움"/>
                        <a:ea typeface="돋움"/>
                      </a:endParaRPr>
                    </a:p>
                    <a:p>
                      <a:pPr>
                        <a:defRPr/>
                      </a:pPr>
                      <a:r>
                        <a:rPr lang="en-US" altLang="ko-KR" sz="900" b="0" i="0" u="none" strike="noStrike">
                          <a:solidFill>
                            <a:srgbClr val="000000"/>
                          </a:solidFill>
                          <a:latin typeface="돋움"/>
                          <a:ea typeface="돋움"/>
                        </a:rPr>
                        <a:t>...</a:t>
                      </a:r>
                    </a:p>
                    <a:p>
                      <a:pPr>
                        <a:defRPr/>
                      </a:pPr>
                      <a:endParaRPr lang="en-US" altLang="ko-KR" sz="900" b="0" i="0" u="none" strike="noStrike">
                        <a:solidFill>
                          <a:srgbClr val="000000"/>
                        </a:solidFill>
                        <a:latin typeface="돋움"/>
                        <a:ea typeface="돋움"/>
                      </a:endParaRPr>
                    </a:p>
                    <a:p>
                      <a:pPr>
                        <a:defRPr/>
                      </a:pPr>
                      <a:endParaRPr lang="en-US" altLang="ko-KR" sz="900" b="0" i="0" u="none" strike="noStrike">
                        <a:solidFill>
                          <a:srgbClr val="000000"/>
                        </a:solidFill>
                        <a:latin typeface="돋움"/>
                        <a:ea typeface="돋움"/>
                      </a:endParaRPr>
                    </a:p>
                    <a:p>
                      <a:pPr>
                        <a:defRPr/>
                      </a:pPr>
                      <a:endParaRPr lang="en-US" altLang="ko-KR" sz="900" b="0" i="0" u="none" strike="noStrike">
                        <a:solidFill>
                          <a:srgbClr val="000000"/>
                        </a:solidFill>
                        <a:latin typeface="돋움"/>
                        <a:ea typeface="돋움"/>
                      </a:endParaRPr>
                    </a:p>
                    <a:p>
                      <a:pPr>
                        <a:defRPr/>
                      </a:pPr>
                      <a:endParaRPr lang="en-US" altLang="ko-KR" sz="900" b="0" i="0" u="none" strike="noStrike">
                        <a:solidFill>
                          <a:srgbClr val="000000"/>
                        </a:solidFill>
                        <a:latin typeface="돋움"/>
                        <a:ea typeface="돋움"/>
                      </a:endParaRP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367665">
                <a:tc>
                  <a:txBody>
                    <a:bodyPr/>
                    <a:lstStyle/>
                    <a:p>
                      <a:pPr>
                        <a:defRPr/>
                      </a:pPr>
                      <a:r>
                        <a:rPr lang="en-US" sz="900" b="0" i="0" u="none" strike="noStrike">
                          <a:solidFill>
                            <a:srgbClr val="000000"/>
                          </a:solidFill>
                          <a:latin typeface="돋움"/>
                          <a:ea typeface="돋움"/>
                        </a:rPr>
                        <a:t>Mech Vent + Nat Vent + Infiltration</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bl>
          </a:graphicData>
        </a:graphic>
      </p:graphicFrame>
      <p:graphicFrame>
        <p:nvGraphicFramePr>
          <p:cNvPr id="1031" name="표 1030"/>
          <p:cNvGraphicFramePr>
            <a:graphicFrameLocks noGrp="1"/>
          </p:cNvGraphicFramePr>
          <p:nvPr/>
        </p:nvGraphicFramePr>
        <p:xfrm>
          <a:off x="2627784" y="1203598"/>
          <a:ext cx="1492786" cy="3846195"/>
        </p:xfrm>
        <a:graphic>
          <a:graphicData uri="http://schemas.openxmlformats.org/drawingml/2006/table">
            <a:tbl>
              <a:tblPr firstRow="1" bandRow="1"/>
              <a:tblGrid>
                <a:gridCol w="1492786"/>
              </a:tblGrid>
              <a:tr h="224790">
                <a:tc>
                  <a:txBody>
                    <a:bodyPr/>
                    <a:lstStyle/>
                    <a:p>
                      <a:pPr>
                        <a:defRPr/>
                      </a:pPr>
                      <a:r>
                        <a:rPr lang="en-US" sz="900" b="0" i="0" u="none" strike="noStrike" dirty="0">
                          <a:solidFill>
                            <a:srgbClr val="000000"/>
                          </a:solidFill>
                          <a:latin typeface="돋움"/>
                          <a:ea typeface="돋움"/>
                        </a:rPr>
                        <a:t>Time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Air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Radiant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Operative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367665">
                <a:tc>
                  <a:txBody>
                    <a:bodyPr/>
                    <a:lstStyle/>
                    <a:p>
                      <a:pPr>
                        <a:defRPr/>
                      </a:pPr>
                      <a:r>
                        <a:rPr lang="en-US" sz="900" b="0" i="0" u="none" strike="noStrike">
                          <a:solidFill>
                            <a:srgbClr val="000000"/>
                          </a:solidFill>
                          <a:latin typeface="돋움"/>
                          <a:ea typeface="돋움"/>
                        </a:rPr>
                        <a:t>Outside Dry-Bulb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dirty="0">
                          <a:solidFill>
                            <a:srgbClr val="000000"/>
                          </a:solidFill>
                          <a:latin typeface="돋움"/>
                          <a:ea typeface="돋움"/>
                        </a:rPr>
                        <a:t>Glazing</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Walls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Ceilings (int)</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Floors (int)</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Ground Floors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Partitions (int)</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Roofs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24790">
                <a:tc>
                  <a:txBody>
                    <a:bodyPr/>
                    <a:lstStyle/>
                    <a:p>
                      <a:pPr>
                        <a:defRPr/>
                      </a:pPr>
                      <a:r>
                        <a:rPr lang="en-US" sz="900" b="0" i="0" u="none" strike="noStrike">
                          <a:solidFill>
                            <a:srgbClr val="000000"/>
                          </a:solidFill>
                          <a:latin typeface="돋움"/>
                          <a:ea typeface="돋움"/>
                        </a:rPr>
                        <a:t>External Infiltration</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367665">
                <a:tc>
                  <a:txBody>
                    <a:bodyPr/>
                    <a:lstStyle/>
                    <a:p>
                      <a:pPr>
                        <a:defRPr/>
                      </a:pPr>
                      <a:r>
                        <a:rPr lang="en-US" sz="900" b="0" i="0" u="none" strike="noStrike">
                          <a:solidFill>
                            <a:srgbClr val="000000"/>
                          </a:solidFill>
                          <a:latin typeface="돋움"/>
                          <a:ea typeface="돋움"/>
                        </a:rPr>
                        <a:t>Solar Gains Interior Windows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367665">
                <a:tc>
                  <a:txBody>
                    <a:bodyPr/>
                    <a:lstStyle/>
                    <a:p>
                      <a:pPr>
                        <a:defRPr/>
                      </a:pPr>
                      <a:r>
                        <a:rPr lang="en-US" sz="900" b="0" i="0" u="none" strike="noStrike" dirty="0">
                          <a:solidFill>
                            <a:srgbClr val="000000"/>
                          </a:solidFill>
                          <a:latin typeface="돋움"/>
                          <a:ea typeface="돋움"/>
                        </a:rPr>
                        <a:t>Solar Gains Exterior Windows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bl>
          </a:graphicData>
        </a:graphic>
      </p:graphicFrame>
      <p:graphicFrame>
        <p:nvGraphicFramePr>
          <p:cNvPr id="1032" name="표 1031"/>
          <p:cNvGraphicFramePr>
            <a:graphicFrameLocks noGrp="1"/>
          </p:cNvGraphicFramePr>
          <p:nvPr/>
        </p:nvGraphicFramePr>
        <p:xfrm>
          <a:off x="5056674" y="1566625"/>
          <a:ext cx="1440160" cy="2423160"/>
        </p:xfrm>
        <a:graphic>
          <a:graphicData uri="http://schemas.openxmlformats.org/drawingml/2006/table">
            <a:tbl>
              <a:tblPr firstRow="1" bandRow="1"/>
              <a:tblGrid>
                <a:gridCol w="1440160"/>
              </a:tblGrid>
              <a:tr h="175751">
                <a:tc>
                  <a:txBody>
                    <a:bodyPr/>
                    <a:lstStyle/>
                    <a:p>
                      <a:pPr>
                        <a:defRPr/>
                      </a:pPr>
                      <a:r>
                        <a:rPr lang="en-US" sz="900" b="0" i="0" u="none" strike="noStrike" dirty="0">
                          <a:solidFill>
                            <a:srgbClr val="000000"/>
                          </a:solidFill>
                          <a:latin typeface="돋움"/>
                          <a:ea typeface="돋움"/>
                        </a:rPr>
                        <a:t>Time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175751">
                <a:tc>
                  <a:txBody>
                    <a:bodyPr/>
                    <a:lstStyle/>
                    <a:p>
                      <a:pPr>
                        <a:defRPr/>
                      </a:pPr>
                      <a:r>
                        <a:rPr lang="en-US" sz="900" b="0" i="0" u="none" strike="noStrike" dirty="0">
                          <a:solidFill>
                            <a:srgbClr val="000000"/>
                          </a:solidFill>
                          <a:latin typeface="돋움"/>
                          <a:ea typeface="돋움"/>
                        </a:rPr>
                        <a:t>Air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175751">
                <a:tc>
                  <a:txBody>
                    <a:bodyPr/>
                    <a:lstStyle/>
                    <a:p>
                      <a:pPr>
                        <a:defRPr/>
                      </a:pPr>
                      <a:r>
                        <a:rPr lang="en-US" sz="900" b="0" i="0" u="none" strike="noStrike">
                          <a:solidFill>
                            <a:srgbClr val="000000"/>
                          </a:solidFill>
                          <a:latin typeface="돋움"/>
                          <a:ea typeface="돋움"/>
                        </a:rPr>
                        <a:t>Radiant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175751">
                <a:tc>
                  <a:txBody>
                    <a:bodyPr/>
                    <a:lstStyle/>
                    <a:p>
                      <a:pPr>
                        <a:defRPr/>
                      </a:pPr>
                      <a:r>
                        <a:rPr lang="en-US" sz="900" b="0" i="0" u="none" strike="noStrike">
                          <a:solidFill>
                            <a:srgbClr val="000000"/>
                          </a:solidFill>
                          <a:latin typeface="돋움"/>
                          <a:ea typeface="돋움"/>
                        </a:rPr>
                        <a:t>Operative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175751">
                <a:tc>
                  <a:txBody>
                    <a:bodyPr/>
                    <a:lstStyle/>
                    <a:p>
                      <a:pPr>
                        <a:defRPr/>
                      </a:pPr>
                      <a:r>
                        <a:rPr lang="en-US" sz="900" b="0" i="0" u="none" strike="noStrike">
                          <a:solidFill>
                            <a:srgbClr val="000000"/>
                          </a:solidFill>
                          <a:latin typeface="돋움"/>
                          <a:ea typeface="돋움"/>
                        </a:rPr>
                        <a:t>Walls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175751">
                <a:tc>
                  <a:txBody>
                    <a:bodyPr/>
                    <a:lstStyle/>
                    <a:p>
                      <a:pPr>
                        <a:defRPr/>
                      </a:pPr>
                      <a:r>
                        <a:rPr lang="en-US" sz="900" b="0" i="0" u="none" strike="noStrike">
                          <a:solidFill>
                            <a:srgbClr val="000000"/>
                          </a:solidFill>
                          <a:latin typeface="돋움"/>
                          <a:ea typeface="돋움"/>
                        </a:rPr>
                        <a:t>Floors (int)</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175751">
                <a:tc>
                  <a:txBody>
                    <a:bodyPr/>
                    <a:lstStyle/>
                    <a:p>
                      <a:pPr>
                        <a:defRPr/>
                      </a:pPr>
                      <a:r>
                        <a:rPr lang="en-US" sz="900" b="0" i="0" u="none" strike="noStrike">
                          <a:solidFill>
                            <a:srgbClr val="000000"/>
                          </a:solidFill>
                          <a:latin typeface="돋움"/>
                          <a:ea typeface="돋움"/>
                        </a:rPr>
                        <a:t>Partitions (int)</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175751">
                <a:tc>
                  <a:txBody>
                    <a:bodyPr/>
                    <a:lstStyle/>
                    <a:p>
                      <a:pPr>
                        <a:defRPr/>
                      </a:pPr>
                      <a:r>
                        <a:rPr lang="en-US" sz="900" b="0" i="0" u="none" strike="noStrike">
                          <a:solidFill>
                            <a:srgbClr val="000000"/>
                          </a:solidFill>
                          <a:latin typeface="돋움"/>
                          <a:ea typeface="돋움"/>
                        </a:rPr>
                        <a:t>Roofs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175751">
                <a:tc>
                  <a:txBody>
                    <a:bodyPr/>
                    <a:lstStyle/>
                    <a:p>
                      <a:pPr>
                        <a:defRPr/>
                      </a:pPr>
                      <a:r>
                        <a:rPr lang="en-US" sz="900" b="0" i="0" u="none" strike="noStrike">
                          <a:solidFill>
                            <a:srgbClr val="000000"/>
                          </a:solidFill>
                          <a:latin typeface="돋움"/>
                          <a:ea typeface="돋움"/>
                        </a:rPr>
                        <a:t>External Infiltration</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287457">
                <a:tc>
                  <a:txBody>
                    <a:bodyPr/>
                    <a:lstStyle/>
                    <a:p>
                      <a:pPr>
                        <a:defRPr/>
                      </a:pPr>
                      <a:r>
                        <a:rPr lang="en-US" sz="900" b="0" i="0" u="none" strike="noStrike" dirty="0">
                          <a:solidFill>
                            <a:srgbClr val="000000"/>
                          </a:solidFill>
                          <a:latin typeface="돋움"/>
                          <a:ea typeface="돋움"/>
                        </a:rPr>
                        <a:t>Solar Gains Interior Windows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bl>
          </a:graphicData>
        </a:graphic>
      </p:graphicFrame>
      <p:sp>
        <p:nvSpPr>
          <p:cNvPr id="1033" name="TextBox 1032"/>
          <p:cNvSpPr txBox="1"/>
          <p:nvPr/>
        </p:nvSpPr>
        <p:spPr>
          <a:xfrm>
            <a:off x="1259632" y="987574"/>
            <a:ext cx="516195" cy="272013"/>
          </a:xfrm>
          <a:prstGeom prst="rect">
            <a:avLst/>
          </a:prstGeom>
          <a:solidFill>
            <a:srgbClr val="FAF3DB"/>
          </a:solidFill>
        </p:spPr>
        <p:txBody>
          <a:bodyPr wrap="none">
            <a:spAutoFit/>
          </a:bodyPr>
          <a:lstStyle/>
          <a:p>
            <a:pPr>
              <a:defRPr/>
            </a:pPr>
            <a:r>
              <a:rPr lang="en-US" altLang="ko-KR" sz="1200"/>
              <a:t>24</a:t>
            </a:r>
            <a:r>
              <a:rPr lang="ko-KR" altLang="en-US" sz="1200"/>
              <a:t>개</a:t>
            </a:r>
          </a:p>
        </p:txBody>
      </p:sp>
      <p:sp>
        <p:nvSpPr>
          <p:cNvPr id="1034" name="TextBox 1033"/>
          <p:cNvSpPr txBox="1"/>
          <p:nvPr/>
        </p:nvSpPr>
        <p:spPr>
          <a:xfrm>
            <a:off x="6002228" y="1364481"/>
            <a:ext cx="513988" cy="271914"/>
          </a:xfrm>
          <a:prstGeom prst="rect">
            <a:avLst/>
          </a:prstGeom>
          <a:solidFill>
            <a:srgbClr val="FAF3DB"/>
          </a:solidFill>
        </p:spPr>
        <p:txBody>
          <a:bodyPr wrap="none">
            <a:spAutoFit/>
          </a:bodyPr>
          <a:lstStyle/>
          <a:p>
            <a:pPr marL="0" indent="0" algn="l" defTabSz="914400" rtl="0" eaLnBrk="1" latinLnBrk="1" hangingPunct="1">
              <a:lnSpc>
                <a:spcPct val="100000"/>
              </a:lnSpc>
              <a:spcBef>
                <a:spcPct val="0"/>
              </a:spcBef>
              <a:spcAft>
                <a:spcPts val="0"/>
              </a:spcAft>
              <a:buNone/>
              <a:defRPr/>
            </a:pPr>
            <a:r>
              <a:rPr kumimoji="0" lang="en-US" altLang="ko-KR" sz="1200" b="0" i="0" u="none" strike="noStrike" kern="1200" cap="none" spc="0" normalizeH="0" baseline="0" dirty="0">
                <a:solidFill>
                  <a:srgbClr val="000000"/>
                </a:solidFill>
                <a:latin typeface="맑은 고딕"/>
                <a:ea typeface="맑은 고딕"/>
                <a:cs typeface="맑은 고딕"/>
              </a:rPr>
              <a:t>10</a:t>
            </a:r>
            <a:r>
              <a:rPr kumimoji="0" lang="ko-KR" altLang="en-US" sz="1200" b="0" i="0" u="none" strike="noStrike" kern="1200" cap="none" spc="0" normalizeH="0" baseline="0" dirty="0">
                <a:solidFill>
                  <a:srgbClr val="000000"/>
                </a:solidFill>
                <a:latin typeface="맑은 고딕"/>
                <a:ea typeface="맑은 고딕"/>
                <a:cs typeface="맑은 고딕"/>
              </a:rPr>
              <a:t>개</a:t>
            </a:r>
          </a:p>
        </p:txBody>
      </p:sp>
      <p:sp>
        <p:nvSpPr>
          <p:cNvPr id="1035" name="TextBox 1034"/>
          <p:cNvSpPr txBox="1"/>
          <p:nvPr/>
        </p:nvSpPr>
        <p:spPr>
          <a:xfrm>
            <a:off x="3624020" y="987574"/>
            <a:ext cx="515932" cy="272400"/>
          </a:xfrm>
          <a:prstGeom prst="rect">
            <a:avLst/>
          </a:prstGeom>
          <a:solidFill>
            <a:srgbClr val="FAF3DB"/>
          </a:solidFill>
        </p:spPr>
        <p:txBody>
          <a:bodyPr wrap="none">
            <a:spAutoFit/>
          </a:bodyPr>
          <a:lstStyle/>
          <a:p>
            <a:pPr marL="0" indent="0" algn="l" defTabSz="914400" rtl="0" eaLnBrk="1" latinLnBrk="1" hangingPunct="1">
              <a:lnSpc>
                <a:spcPct val="100000"/>
              </a:lnSpc>
              <a:spcBef>
                <a:spcPct val="0"/>
              </a:spcBef>
              <a:spcAft>
                <a:spcPts val="0"/>
              </a:spcAft>
              <a:buNone/>
              <a:defRPr/>
            </a:pPr>
            <a:r>
              <a:rPr kumimoji="0" lang="en-US" altLang="ko-KR" sz="1200" b="0" i="0" u="none" strike="noStrike" kern="1200" cap="none" spc="0" normalizeH="0" baseline="0">
                <a:solidFill>
                  <a:srgbClr val="000000"/>
                </a:solidFill>
                <a:latin typeface="맑은 고딕"/>
                <a:ea typeface="맑은 고딕"/>
                <a:cs typeface="맑은 고딕"/>
              </a:rPr>
              <a:t>15</a:t>
            </a:r>
            <a:r>
              <a:rPr kumimoji="0" lang="ko-KR" altLang="en-US" sz="1200" b="0" i="0" u="none" strike="noStrike" kern="1200" cap="none" spc="0" normalizeH="0" baseline="0">
                <a:solidFill>
                  <a:srgbClr val="000000"/>
                </a:solidFill>
                <a:latin typeface="맑은 고딕"/>
                <a:ea typeface="맑은 고딕"/>
                <a:cs typeface="맑은 고딕"/>
              </a:rPr>
              <a:t>개</a:t>
            </a:r>
          </a:p>
        </p:txBody>
      </p:sp>
      <p:graphicFrame>
        <p:nvGraphicFramePr>
          <p:cNvPr id="1036" name="표 1035"/>
          <p:cNvGraphicFramePr>
            <a:graphicFrameLocks noGrp="1"/>
          </p:cNvGraphicFramePr>
          <p:nvPr/>
        </p:nvGraphicFramePr>
        <p:xfrm>
          <a:off x="5056674" y="4299942"/>
          <a:ext cx="1440160" cy="685800"/>
        </p:xfrm>
        <a:graphic>
          <a:graphicData uri="http://schemas.openxmlformats.org/drawingml/2006/table">
            <a:tbl>
              <a:tblPr firstRow="1" bandRow="1"/>
              <a:tblGrid>
                <a:gridCol w="1440160"/>
              </a:tblGrid>
              <a:tr h="0">
                <a:tc>
                  <a:txBody>
                    <a:bodyPr/>
                    <a:lstStyle/>
                    <a:p>
                      <a:pPr>
                        <a:defRPr/>
                      </a:pPr>
                      <a:r>
                        <a:rPr lang="en-US" sz="900" b="0" i="0" u="none" strike="noStrike">
                          <a:solidFill>
                            <a:srgbClr val="000000"/>
                          </a:solidFill>
                          <a:latin typeface="돋움"/>
                          <a:ea typeface="돋움"/>
                        </a:rPr>
                        <a:t>pca1</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0">
                <a:tc>
                  <a:txBody>
                    <a:bodyPr/>
                    <a:lstStyle/>
                    <a:p>
                      <a:pPr>
                        <a:defRPr/>
                      </a:pPr>
                      <a:r>
                        <a:rPr lang="en-US" sz="900" b="0" i="0" u="none" strike="noStrike">
                          <a:solidFill>
                            <a:srgbClr val="000000"/>
                          </a:solidFill>
                          <a:latin typeface="돋움"/>
                          <a:ea typeface="돋움"/>
                        </a:rPr>
                        <a:t>pca2</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r h="0">
                <a:tc>
                  <a:txBody>
                    <a:bodyPr/>
                    <a:lstStyle/>
                    <a:p>
                      <a:pPr>
                        <a:defRPr/>
                      </a:pPr>
                      <a:r>
                        <a:rPr lang="en-US" sz="900" b="0" i="0" u="none" strike="noStrike">
                          <a:solidFill>
                            <a:srgbClr val="000000"/>
                          </a:solidFill>
                          <a:latin typeface="돋움"/>
                          <a:ea typeface="돋움"/>
                        </a:rPr>
                        <a:t>pca3</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tcPr>
                </a:tc>
              </a:tr>
            </a:tbl>
          </a:graphicData>
        </a:graphic>
      </p:graphicFrame>
      <p:sp>
        <p:nvSpPr>
          <p:cNvPr id="1038" name="TextBox 1037"/>
          <p:cNvSpPr txBox="1"/>
          <p:nvPr/>
        </p:nvSpPr>
        <p:spPr>
          <a:xfrm>
            <a:off x="6086022" y="4100655"/>
            <a:ext cx="430194" cy="271294"/>
          </a:xfrm>
          <a:prstGeom prst="rect">
            <a:avLst/>
          </a:prstGeom>
          <a:solidFill>
            <a:srgbClr val="FAF3DB"/>
          </a:solidFill>
        </p:spPr>
        <p:txBody>
          <a:bodyPr wrap="none">
            <a:spAutoFit/>
          </a:bodyPr>
          <a:lstStyle/>
          <a:p>
            <a:pPr marL="0" indent="0" algn="l" defTabSz="914400" rtl="0" eaLnBrk="1" latinLnBrk="1" hangingPunct="1">
              <a:lnSpc>
                <a:spcPct val="100000"/>
              </a:lnSpc>
              <a:spcBef>
                <a:spcPct val="0"/>
              </a:spcBef>
              <a:spcAft>
                <a:spcPts val="0"/>
              </a:spcAft>
              <a:buNone/>
              <a:defRPr/>
            </a:pPr>
            <a:r>
              <a:rPr kumimoji="0" lang="en-US" altLang="ko-KR" sz="1200" b="0" i="0" u="none" strike="noStrike" kern="1200" cap="none" spc="0" normalizeH="0" baseline="0">
                <a:solidFill>
                  <a:srgbClr val="000000"/>
                </a:solidFill>
                <a:latin typeface="맑은 고딕"/>
                <a:ea typeface="맑은 고딕"/>
                <a:cs typeface="맑은 고딕"/>
              </a:rPr>
              <a:t>3</a:t>
            </a:r>
            <a:r>
              <a:rPr kumimoji="0" lang="ko-KR" altLang="en-US" sz="1200" b="0" i="0" u="none" strike="noStrike" kern="1200" cap="none" spc="0" normalizeH="0" baseline="0">
                <a:solidFill>
                  <a:srgbClr val="000000"/>
                </a:solidFill>
                <a:latin typeface="맑은 고딕"/>
                <a:ea typeface="맑은 고딕"/>
                <a:cs typeface="맑은 고딕"/>
              </a:rPr>
              <a:t>개</a:t>
            </a:r>
          </a:p>
        </p:txBody>
      </p:sp>
      <p:sp>
        <p:nvSpPr>
          <p:cNvPr id="1041" name="직사각형 1040"/>
          <p:cNvSpPr/>
          <p:nvPr/>
        </p:nvSpPr>
        <p:spPr>
          <a:xfrm>
            <a:off x="7092280" y="915566"/>
            <a:ext cx="1872208" cy="504056"/>
          </a:xfrm>
          <a:prstGeom prst="rect">
            <a:avLst/>
          </a:prstGeom>
          <a:solidFill>
            <a:srgbClr val="6182D6"/>
          </a:solidFill>
          <a:ln>
            <a:solidFill>
              <a:schemeClr val="lt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1400"/>
              <a:t>buildingdata15.csv</a:t>
            </a:r>
          </a:p>
        </p:txBody>
      </p:sp>
      <p:sp>
        <p:nvSpPr>
          <p:cNvPr id="1042" name="직사각형 1041"/>
          <p:cNvSpPr/>
          <p:nvPr/>
        </p:nvSpPr>
        <p:spPr>
          <a:xfrm>
            <a:off x="7092280" y="2571750"/>
            <a:ext cx="1872208" cy="504056"/>
          </a:xfrm>
          <a:prstGeom prst="rect">
            <a:avLst/>
          </a:prstGeom>
          <a:solidFill>
            <a:schemeClr val="accent6">
              <a:alpha val="100000"/>
            </a:schemeClr>
          </a:solidFill>
          <a:ln w="25400" cap="flat" cmpd="sng" algn="ctr">
            <a:solidFill>
              <a:schemeClr val="lt1">
                <a:alpha val="100000"/>
              </a:scheme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FFFFFF"/>
                </a:solidFill>
                <a:latin typeface="맑은 고딕"/>
                <a:ea typeface="맑은 고딕"/>
                <a:cs typeface="맑은 고딕"/>
              </a:rPr>
              <a:t>buildingdata10.csv</a:t>
            </a:r>
          </a:p>
        </p:txBody>
      </p:sp>
      <p:sp>
        <p:nvSpPr>
          <p:cNvPr id="1043" name="직사각형 1042"/>
          <p:cNvSpPr/>
          <p:nvPr/>
        </p:nvSpPr>
        <p:spPr>
          <a:xfrm>
            <a:off x="7092280" y="4299942"/>
            <a:ext cx="1872208" cy="504056"/>
          </a:xfrm>
          <a:prstGeom prst="rect">
            <a:avLst/>
          </a:prstGeom>
          <a:solidFill>
            <a:srgbClr val="289B6E">
              <a:alpha val="100000"/>
            </a:srgbClr>
          </a:solidFill>
          <a:ln w="25400" cap="flat" cmpd="sng" algn="ctr">
            <a:solidFill>
              <a:schemeClr val="lt1">
                <a:alpha val="100000"/>
              </a:scheme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FFFFFF"/>
                </a:solidFill>
                <a:latin typeface="맑은 고딕"/>
                <a:ea typeface="맑은 고딕"/>
                <a:cs typeface="맑은 고딕"/>
              </a:rPr>
              <a:t>pca3.csv</a:t>
            </a:r>
          </a:p>
        </p:txBody>
      </p:sp>
      <p:sp>
        <p:nvSpPr>
          <p:cNvPr id="1044" name="TextBox 1043"/>
          <p:cNvSpPr txBox="1"/>
          <p:nvPr/>
        </p:nvSpPr>
        <p:spPr>
          <a:xfrm>
            <a:off x="1678055" y="2787774"/>
            <a:ext cx="1077539" cy="769441"/>
          </a:xfrm>
          <a:prstGeom prst="rect">
            <a:avLst/>
          </a:prstGeom>
        </p:spPr>
        <p:txBody>
          <a:bodyPr wrap="none">
            <a:spAutoFit/>
          </a:bodyPr>
          <a:lstStyle/>
          <a:p>
            <a:pPr algn="ctr">
              <a:defRPr/>
            </a:pPr>
            <a:r>
              <a:rPr lang="ko-KR" altLang="en-US" sz="1100" dirty="0" smtClean="0">
                <a:solidFill>
                  <a:srgbClr val="1D62F0"/>
                </a:solidFill>
                <a:latin typeface="바른돋움 3" pitchFamily="18" charset="-127"/>
                <a:ea typeface="바른돋움 3" pitchFamily="18" charset="-127"/>
              </a:rPr>
              <a:t>평균분산 분석</a:t>
            </a:r>
            <a:r>
              <a:rPr lang="en-US" altLang="ko-KR" sz="1100" dirty="0" smtClean="0">
                <a:solidFill>
                  <a:srgbClr val="1D62F0"/>
                </a:solidFill>
                <a:latin typeface="바른돋움 3" pitchFamily="18" charset="-127"/>
                <a:ea typeface="바른돋움 3" pitchFamily="18" charset="-127"/>
              </a:rPr>
              <a:t>,</a:t>
            </a:r>
          </a:p>
          <a:p>
            <a:pPr algn="ctr">
              <a:defRPr/>
            </a:pPr>
            <a:r>
              <a:rPr lang="ko-KR" altLang="en-US" sz="1100" dirty="0" smtClean="0">
                <a:solidFill>
                  <a:srgbClr val="1D62F0"/>
                </a:solidFill>
                <a:latin typeface="바른돋움 3" pitchFamily="18" charset="-127"/>
                <a:ea typeface="바른돋움 3" pitchFamily="18" charset="-127"/>
              </a:rPr>
              <a:t>사람이 </a:t>
            </a:r>
            <a:endParaRPr lang="en-US" altLang="ko-KR" sz="1100" dirty="0" smtClean="0">
              <a:solidFill>
                <a:srgbClr val="1D62F0"/>
              </a:solidFill>
              <a:latin typeface="바른돋움 3" pitchFamily="18" charset="-127"/>
              <a:ea typeface="바른돋움 3" pitchFamily="18" charset="-127"/>
            </a:endParaRPr>
          </a:p>
          <a:p>
            <a:pPr algn="ctr">
              <a:defRPr/>
            </a:pPr>
            <a:r>
              <a:rPr lang="ko-KR" altLang="en-US" sz="1100" dirty="0" smtClean="0">
                <a:solidFill>
                  <a:srgbClr val="1D62F0"/>
                </a:solidFill>
                <a:latin typeface="바른돋움 3" pitchFamily="18" charset="-127"/>
                <a:ea typeface="바른돋움 3" pitchFamily="18" charset="-127"/>
              </a:rPr>
              <a:t>조절할</a:t>
            </a:r>
            <a:r>
              <a:rPr lang="en-US" altLang="ko-KR" sz="1100" dirty="0" smtClean="0">
                <a:solidFill>
                  <a:srgbClr val="1D62F0"/>
                </a:solidFill>
                <a:latin typeface="바른돋움 3" pitchFamily="18" charset="-127"/>
                <a:ea typeface="바른돋움 3" pitchFamily="18" charset="-127"/>
              </a:rPr>
              <a:t> </a:t>
            </a:r>
            <a:r>
              <a:rPr lang="ko-KR" altLang="en-US" sz="1100" dirty="0" smtClean="0">
                <a:solidFill>
                  <a:srgbClr val="1D62F0"/>
                </a:solidFill>
                <a:latin typeface="바른돋움 3" pitchFamily="18" charset="-127"/>
                <a:ea typeface="바른돋움 3" pitchFamily="18" charset="-127"/>
              </a:rPr>
              <a:t>수 있는</a:t>
            </a:r>
            <a:endParaRPr lang="en-US" altLang="ko-KR" sz="1100" dirty="0" smtClean="0">
              <a:solidFill>
                <a:srgbClr val="1D62F0"/>
              </a:solidFill>
              <a:latin typeface="바른돋움 3" pitchFamily="18" charset="-127"/>
              <a:ea typeface="바른돋움 3" pitchFamily="18" charset="-127"/>
            </a:endParaRPr>
          </a:p>
          <a:p>
            <a:pPr algn="ctr">
              <a:defRPr/>
            </a:pPr>
            <a:r>
              <a:rPr lang="ko-KR" altLang="en-US" sz="1100" dirty="0" smtClean="0">
                <a:solidFill>
                  <a:srgbClr val="1D62F0"/>
                </a:solidFill>
                <a:latin typeface="바른돋움 3" pitchFamily="18" charset="-127"/>
                <a:ea typeface="바른돋움 3" pitchFamily="18" charset="-127"/>
              </a:rPr>
              <a:t>데이터 제거</a:t>
            </a:r>
            <a:endParaRPr lang="en-US" altLang="ko-KR" sz="1100" dirty="0" smtClean="0">
              <a:solidFill>
                <a:srgbClr val="1D62F0"/>
              </a:solidFill>
              <a:latin typeface="바른돋움 3" pitchFamily="18" charset="-127"/>
              <a:ea typeface="바른돋움 3" pitchFamily="18" charset="-127"/>
            </a:endParaRPr>
          </a:p>
        </p:txBody>
      </p:sp>
      <p:sp>
        <p:nvSpPr>
          <p:cNvPr id="1046" name="이등변 삼각형 1045"/>
          <p:cNvSpPr/>
          <p:nvPr/>
        </p:nvSpPr>
        <p:spPr>
          <a:xfrm rot="5372221">
            <a:off x="4181574" y="2176450"/>
            <a:ext cx="824324" cy="756916"/>
          </a:xfrm>
          <a:prstGeom prst="triangle">
            <a:avLst>
              <a:gd name="adj" fmla="val 50000"/>
            </a:avLst>
          </a:prstGeom>
          <a:solidFill>
            <a:srgbClr val="9BBB59">
              <a:alpha val="4392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100" b="0" i="0" u="none" strike="noStrike" kern="1200" cap="none" spc="0" normalizeH="0" baseline="0">
              <a:solidFill>
                <a:srgbClr val="FFFFFF"/>
              </a:solidFill>
              <a:latin typeface="맑은 고딕"/>
              <a:ea typeface="맑은 고딕"/>
              <a:cs typeface="맑은 고딕"/>
            </a:endParaRPr>
          </a:p>
        </p:txBody>
      </p:sp>
      <p:sp>
        <p:nvSpPr>
          <p:cNvPr id="1047" name="TextBox 1046"/>
          <p:cNvSpPr txBox="1"/>
          <p:nvPr/>
        </p:nvSpPr>
        <p:spPr>
          <a:xfrm>
            <a:off x="4067944" y="2356887"/>
            <a:ext cx="920445" cy="430887"/>
          </a:xfrm>
          <a:prstGeom prst="rect">
            <a:avLst/>
          </a:prstGeom>
        </p:spPr>
        <p:txBody>
          <a:bodyPr wrap="none">
            <a:spAutoFit/>
          </a:bodyPr>
          <a:lstStyle/>
          <a:p>
            <a:pPr>
              <a:spcBef>
                <a:spcPct val="0"/>
              </a:spcBef>
              <a:defRPr/>
            </a:pPr>
            <a:r>
              <a:rPr lang="ko-KR" altLang="en-US" sz="1100" dirty="0" smtClean="0">
                <a:solidFill>
                  <a:srgbClr val="1D62F0"/>
                </a:solidFill>
                <a:latin typeface="바른돋움 3" pitchFamily="18" charset="-127"/>
                <a:ea typeface="바른돋움 3" pitchFamily="18" charset="-127"/>
              </a:rPr>
              <a:t>상관성 높은 </a:t>
            </a:r>
            <a:endParaRPr lang="en-US" altLang="ko-KR" sz="1100" dirty="0" smtClean="0">
              <a:solidFill>
                <a:srgbClr val="1D62F0"/>
              </a:solidFill>
              <a:latin typeface="바른돋움 3" pitchFamily="18" charset="-127"/>
              <a:ea typeface="바른돋움 3" pitchFamily="18" charset="-127"/>
            </a:endParaRPr>
          </a:p>
          <a:p>
            <a:pPr>
              <a:spcBef>
                <a:spcPct val="0"/>
              </a:spcBef>
              <a:defRPr/>
            </a:pPr>
            <a:r>
              <a:rPr lang="ko-KR" altLang="en-US" sz="1100" dirty="0" smtClean="0">
                <a:solidFill>
                  <a:srgbClr val="1D62F0"/>
                </a:solidFill>
                <a:latin typeface="바른돋움 3" pitchFamily="18" charset="-127"/>
                <a:ea typeface="바른돋움 3" pitchFamily="18" charset="-127"/>
              </a:rPr>
              <a:t>변수 제거</a:t>
            </a:r>
            <a:endParaRPr kumimoji="0" lang="en-US" altLang="ko-KR" sz="1100" b="0" i="0" u="none" strike="noStrike" kern="1200" cap="none" spc="0" normalizeH="0" baseline="0" dirty="0">
              <a:solidFill>
                <a:srgbClr val="FF0000"/>
              </a:solidFill>
              <a:latin typeface="맑은 고딕"/>
              <a:ea typeface="맑은 고딕"/>
              <a:cs typeface="맑은 고딕"/>
            </a:endParaRPr>
          </a:p>
        </p:txBody>
      </p:sp>
      <p:sp>
        <p:nvSpPr>
          <p:cNvPr id="1048" name="이등변 삼각형 1047"/>
          <p:cNvSpPr/>
          <p:nvPr/>
        </p:nvSpPr>
        <p:spPr>
          <a:xfrm rot="5372221">
            <a:off x="4317505" y="4316672"/>
            <a:ext cx="667950" cy="589986"/>
          </a:xfrm>
          <a:prstGeom prst="triangle">
            <a:avLst>
              <a:gd name="adj" fmla="val 50000"/>
            </a:avLst>
          </a:prstGeom>
          <a:solidFill>
            <a:srgbClr val="9BBB59">
              <a:alpha val="43920"/>
            </a:srgbClr>
          </a:solidFill>
          <a:ln w="25400" cap="flat" cmpd="sng" algn="ctr">
            <a:no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100" b="0" i="0" u="none" strike="noStrike" kern="1200" cap="none" spc="0" normalizeH="0" baseline="0">
              <a:solidFill>
                <a:srgbClr val="FFFFFF"/>
              </a:solidFill>
              <a:latin typeface="맑은 고딕"/>
              <a:ea typeface="맑은 고딕"/>
              <a:cs typeface="맑은 고딕"/>
            </a:endParaRPr>
          </a:p>
        </p:txBody>
      </p:sp>
      <p:cxnSp>
        <p:nvCxnSpPr>
          <p:cNvPr id="1050" name="직선 화살표 연결선 1049"/>
          <p:cNvCxnSpPr/>
          <p:nvPr/>
        </p:nvCxnSpPr>
        <p:spPr>
          <a:xfrm>
            <a:off x="4139952" y="1275606"/>
            <a:ext cx="2952328" cy="0"/>
          </a:xfrm>
          <a:prstGeom prst="straightConnector1">
            <a:avLst/>
          </a:prstGeom>
          <a:ln w="25400">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051" name="직선 화살표 연결선 1050"/>
          <p:cNvCxnSpPr/>
          <p:nvPr/>
        </p:nvCxnSpPr>
        <p:spPr>
          <a:xfrm>
            <a:off x="6516216" y="2859782"/>
            <a:ext cx="576064" cy="0"/>
          </a:xfrm>
          <a:prstGeom prst="straightConnector1">
            <a:avLst/>
          </a:prstGeom>
          <a:noFill/>
          <a:ln w="25400" cap="flat" cmpd="sng" algn="ctr">
            <a:solidFill>
              <a:srgbClr val="000000">
                <a:alpha val="100000"/>
              </a:srgbClr>
            </a:solidFill>
            <a:prstDash val="solid"/>
            <a:tailEnd type="arrow"/>
          </a:ln>
        </p:spPr>
      </p:cxnSp>
      <p:cxnSp>
        <p:nvCxnSpPr>
          <p:cNvPr id="1053" name="직선 화살표 연결선 1052"/>
          <p:cNvCxnSpPr/>
          <p:nvPr/>
        </p:nvCxnSpPr>
        <p:spPr>
          <a:xfrm>
            <a:off x="6516216" y="4587974"/>
            <a:ext cx="576064" cy="0"/>
          </a:xfrm>
          <a:prstGeom prst="straightConnector1">
            <a:avLst/>
          </a:prstGeom>
          <a:noFill/>
          <a:ln w="25400" cap="flat" cmpd="sng" algn="ctr">
            <a:solidFill>
              <a:srgbClr val="000000">
                <a:alpha val="100000"/>
              </a:srgbClr>
            </a:solidFill>
            <a:prstDash val="solid"/>
            <a:tailEnd type="arrow"/>
          </a:ln>
        </p:spPr>
      </p:cxnSp>
      <p:sp>
        <p:nvSpPr>
          <p:cNvPr id="25" name="TextBox 24"/>
          <p:cNvSpPr txBox="1"/>
          <p:nvPr/>
        </p:nvSpPr>
        <p:spPr>
          <a:xfrm>
            <a:off x="4179135" y="4371950"/>
            <a:ext cx="877164" cy="430887"/>
          </a:xfrm>
          <a:prstGeom prst="rect">
            <a:avLst/>
          </a:prstGeom>
        </p:spPr>
        <p:txBody>
          <a:bodyPr wrap="none">
            <a:spAutoFit/>
          </a:bodyPr>
          <a:lstStyle/>
          <a:p>
            <a:pPr>
              <a:spcBef>
                <a:spcPct val="0"/>
              </a:spcBef>
              <a:defRPr/>
            </a:pPr>
            <a:r>
              <a:rPr lang="en-US" altLang="ko-KR" sz="1100" dirty="0" smtClean="0">
                <a:solidFill>
                  <a:srgbClr val="1D62F0"/>
                </a:solidFill>
                <a:latin typeface="바른돋움 3" pitchFamily="18" charset="-127"/>
                <a:ea typeface="바른돋움 3" pitchFamily="18" charset="-127"/>
              </a:rPr>
              <a:t>PCA </a:t>
            </a:r>
            <a:r>
              <a:rPr lang="ko-KR" altLang="en-US" sz="1100" dirty="0" smtClean="0">
                <a:solidFill>
                  <a:srgbClr val="1D62F0"/>
                </a:solidFill>
                <a:latin typeface="바른돋움 3" pitchFamily="18" charset="-127"/>
                <a:ea typeface="바른돋움 3" pitchFamily="18" charset="-127"/>
              </a:rPr>
              <a:t>기반</a:t>
            </a:r>
            <a:endParaRPr lang="en-US" altLang="ko-KR" sz="1100" dirty="0" smtClean="0">
              <a:solidFill>
                <a:srgbClr val="1D62F0"/>
              </a:solidFill>
              <a:latin typeface="바른돋움 3" pitchFamily="18" charset="-127"/>
              <a:ea typeface="바른돋움 3" pitchFamily="18" charset="-127"/>
            </a:endParaRPr>
          </a:p>
          <a:p>
            <a:pPr>
              <a:spcBef>
                <a:spcPct val="0"/>
              </a:spcBef>
              <a:defRPr/>
            </a:pPr>
            <a:r>
              <a:rPr kumimoji="0" lang="ko-KR" altLang="en-US" sz="1100" b="0" i="0" u="none" strike="noStrike" kern="1200" cap="none" spc="0" normalizeH="0" baseline="0" dirty="0" smtClean="0">
                <a:solidFill>
                  <a:srgbClr val="1D62F0"/>
                </a:solidFill>
                <a:latin typeface="바른돋움 3" pitchFamily="18" charset="-127"/>
                <a:ea typeface="바른돋움 3" pitchFamily="18" charset="-127"/>
                <a:cs typeface="맑은 고딕"/>
              </a:rPr>
              <a:t>주성분 추출</a:t>
            </a:r>
            <a:endParaRPr kumimoji="0" lang="en-US" altLang="ko-KR" sz="1100" b="0" i="0" u="none" strike="noStrike" kern="1200" cap="none" spc="0" normalizeH="0" baseline="0" dirty="0">
              <a:solidFill>
                <a:srgbClr val="FF0000"/>
              </a:solidFill>
              <a:latin typeface="맑은 고딕"/>
              <a:ea typeface="맑은 고딕"/>
              <a:cs typeface="맑은 고딕"/>
            </a:endParaRPr>
          </a:p>
        </p:txBody>
      </p:sp>
    </p:spTree>
    <p:extLst>
      <p:ext uri="{BB962C8B-B14F-4D97-AF65-F5344CB8AC3E}">
        <p14:creationId xmlns:p14="http://schemas.microsoft.com/office/powerpoint/2010/main" val="96709335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a:solidFill>
                  <a:schemeClr val="tx1">
                    <a:lumMod val="85000"/>
                    <a:lumOff val="15000"/>
                  </a:schemeClr>
                </a:solidFill>
                <a:latin typeface="바른돋움 1"/>
                <a:ea typeface="바른돋움 1"/>
              </a:rPr>
              <a:t>03 </a:t>
            </a:r>
            <a:r>
              <a:rPr lang="ko-KR" altLang="en-US" sz="2800" dirty="0">
                <a:solidFill>
                  <a:schemeClr val="tx1">
                    <a:lumMod val="85000"/>
                    <a:lumOff val="15000"/>
                  </a:schemeClr>
                </a:solidFill>
                <a:latin typeface="바른돋움 1"/>
                <a:ea typeface="바른돋움 1"/>
              </a:rPr>
              <a:t>데이터 전처리</a:t>
            </a:r>
          </a:p>
        </p:txBody>
      </p:sp>
      <p:sp>
        <p:nvSpPr>
          <p:cNvPr id="16" name="TextBox 15"/>
          <p:cNvSpPr txBox="1"/>
          <p:nvPr/>
        </p:nvSpPr>
        <p:spPr>
          <a:xfrm>
            <a:off x="395536" y="915566"/>
            <a:ext cx="6912768" cy="282679"/>
          </a:xfrm>
          <a:prstGeom prst="rect">
            <a:avLst/>
          </a:prstGeom>
          <a:noFill/>
        </p:spPr>
        <p:txBody>
          <a:bodyPr wrap="square">
            <a:spAutoFit/>
          </a:bodyPr>
          <a:lstStyle/>
          <a:p>
            <a:pPr>
              <a:lnSpc>
                <a:spcPts val="1600"/>
              </a:lnSpc>
              <a:defRPr/>
            </a:pPr>
            <a:r>
              <a:rPr lang="en-US" altLang="ko-KR" sz="1200" dirty="0">
                <a:solidFill>
                  <a:schemeClr val="tx1">
                    <a:lumMod val="85000"/>
                    <a:lumOff val="15000"/>
                  </a:schemeClr>
                </a:solidFill>
                <a:latin typeface="나눔바른고딕"/>
                <a:ea typeface="나눔바른고딕"/>
              </a:rPr>
              <a:t>① </a:t>
            </a:r>
            <a:r>
              <a:rPr lang="ko-KR" altLang="en-US" sz="1200" dirty="0">
                <a:solidFill>
                  <a:schemeClr val="tx1">
                    <a:lumMod val="85000"/>
                    <a:lumOff val="15000"/>
                  </a:schemeClr>
                </a:solidFill>
                <a:latin typeface="나눔바른고딕"/>
                <a:ea typeface="나눔바른고딕"/>
              </a:rPr>
              <a:t>평균 분산 분석</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5" name="그룹 44"/>
          <p:cNvGrpSpPr/>
          <p:nvPr/>
        </p:nvGrpSpPr>
        <p:grpSpPr>
          <a:xfrm>
            <a:off x="539551" y="1563637"/>
            <a:ext cx="7344816" cy="2952328"/>
            <a:chOff x="0" y="1419622"/>
            <a:chExt cx="6804248" cy="2736304"/>
          </a:xfrm>
        </p:grpSpPr>
        <p:pic>
          <p:nvPicPr>
            <p:cNvPr id="41" name="그림 40"/>
            <p:cNvPicPr>
              <a:picLocks noChangeAspect="1"/>
            </p:cNvPicPr>
            <p:nvPr/>
          </p:nvPicPr>
          <p:blipFill rotWithShape="1">
            <a:blip r:embed="rId2"/>
            <a:srcRect r="26790" b="-220"/>
            <a:stretch>
              <a:fillRect/>
            </a:stretch>
          </p:blipFill>
          <p:spPr>
            <a:xfrm>
              <a:off x="0" y="1419622"/>
              <a:ext cx="6372200" cy="2736303"/>
            </a:xfrm>
            <a:prstGeom prst="rect">
              <a:avLst/>
            </a:prstGeom>
          </p:spPr>
        </p:pic>
        <p:pic>
          <p:nvPicPr>
            <p:cNvPr id="44" name="그림 43"/>
            <p:cNvPicPr>
              <a:picLocks noChangeAspect="1"/>
            </p:cNvPicPr>
            <p:nvPr/>
          </p:nvPicPr>
          <p:blipFill rotWithShape="1">
            <a:blip r:embed="rId3"/>
            <a:stretch>
              <a:fillRect/>
            </a:stretch>
          </p:blipFill>
          <p:spPr>
            <a:xfrm>
              <a:off x="971600" y="1923678"/>
              <a:ext cx="5832648" cy="2205570"/>
            </a:xfrm>
            <a:prstGeom prst="rect">
              <a:avLst/>
            </a:prstGeom>
            <a:effectLst/>
          </p:spPr>
        </p:pic>
      </p:grpSp>
      <p:sp>
        <p:nvSpPr>
          <p:cNvPr id="46" name="직사각형 45"/>
          <p:cNvSpPr/>
          <p:nvPr/>
        </p:nvSpPr>
        <p:spPr>
          <a:xfrm>
            <a:off x="4427984" y="2211710"/>
            <a:ext cx="648072" cy="2232248"/>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 name="TextBox 10">
            <a:extLst>
              <a:ext uri="{FF2B5EF4-FFF2-40B4-BE49-F238E27FC236}">
                <a16:creationId xmlns="" xmlns:a16="http://schemas.microsoft.com/office/drawing/2014/main" id="{3933E3DA-CA99-451C-9301-FEE080369B67}"/>
              </a:ext>
            </a:extLst>
          </p:cNvPr>
          <p:cNvSpPr txBox="1"/>
          <p:nvPr/>
        </p:nvSpPr>
        <p:spPr>
          <a:xfrm>
            <a:off x="512931" y="4587974"/>
            <a:ext cx="8275924" cy="276999"/>
          </a:xfrm>
          <a:prstGeom prst="rect">
            <a:avLst/>
          </a:prstGeom>
          <a:noFill/>
        </p:spPr>
        <p:txBody>
          <a:bodyPr wrap="square" lIns="68580" tIns="34290" rIns="68580" bIns="34290">
            <a:spAutoFit/>
          </a:bodyPr>
          <a:lstStyle/>
          <a:p>
            <a:pPr marL="285743" indent="-285743">
              <a:lnSpc>
                <a:spcPts val="1600"/>
              </a:lnSpc>
              <a:buFont typeface="Arial"/>
              <a:buChar char="•"/>
              <a:defRPr/>
            </a:pPr>
            <a:r>
              <a:rPr lang="en-US" altLang="ko-KR" sz="1400" dirty="0" smtClean="0">
                <a:latin typeface="나눔바른고딕"/>
                <a:ea typeface="나눔바른고딕"/>
              </a:rPr>
              <a:t>1</a:t>
            </a:r>
            <a:r>
              <a:rPr lang="ko-KR" altLang="en-US" sz="1400" dirty="0" smtClean="0">
                <a:latin typeface="나눔바른고딕"/>
                <a:ea typeface="나눔바른고딕"/>
              </a:rPr>
              <a:t>개 제외</a:t>
            </a:r>
            <a:r>
              <a:rPr lang="en-US" altLang="ko-KR" sz="1400" dirty="0" smtClean="0">
                <a:latin typeface="나눔바른고딕"/>
                <a:ea typeface="나눔바른고딕"/>
              </a:rPr>
              <a:t>, </a:t>
            </a:r>
            <a:r>
              <a:rPr lang="ko-KR" altLang="en-US" sz="1400" dirty="0" smtClean="0">
                <a:latin typeface="나눔바른고딕"/>
                <a:ea typeface="나눔바른고딕"/>
              </a:rPr>
              <a:t>총 </a:t>
            </a:r>
            <a:r>
              <a:rPr lang="en-US" altLang="ko-KR" sz="1400" dirty="0" smtClean="0">
                <a:latin typeface="나눔바른고딕"/>
                <a:ea typeface="나눔바른고딕"/>
              </a:rPr>
              <a:t>23</a:t>
            </a:r>
            <a:r>
              <a:rPr lang="ko-KR" altLang="en-US" sz="1400" dirty="0" smtClean="0">
                <a:latin typeface="나눔바른고딕"/>
                <a:ea typeface="나눔바른고딕"/>
              </a:rPr>
              <a:t>개 </a:t>
            </a:r>
            <a:r>
              <a:rPr lang="ko-KR" altLang="en-US" sz="1400" dirty="0" smtClean="0">
                <a:latin typeface="나눔바른고딕"/>
                <a:ea typeface="나눔바른고딕"/>
              </a:rPr>
              <a:t>열</a:t>
            </a:r>
            <a:endParaRPr lang="en-US" altLang="ko-KR" sz="1400" dirty="0">
              <a:latin typeface="나눔바른고딕"/>
              <a:ea typeface="나눔바른고딕"/>
            </a:endParaRPr>
          </a:p>
        </p:txBody>
      </p:sp>
    </p:spTree>
    <p:extLst>
      <p:ext uri="{BB962C8B-B14F-4D97-AF65-F5344CB8AC3E}">
        <p14:creationId xmlns:p14="http://schemas.microsoft.com/office/powerpoint/2010/main" val="23670549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03 </a:t>
            </a:r>
            <a:r>
              <a:rPr lang="ko-KR" altLang="en-US" sz="2800">
                <a:solidFill>
                  <a:schemeClr val="tx1">
                    <a:lumMod val="85000"/>
                    <a:lumOff val="15000"/>
                  </a:schemeClr>
                </a:solidFill>
                <a:latin typeface="바른돋움 1"/>
                <a:ea typeface="바른돋움 1"/>
              </a:rPr>
              <a:t>데이터 전처리</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5536" y="915566"/>
            <a:ext cx="6912768" cy="297517"/>
          </a:xfrm>
          <a:prstGeom prst="rect">
            <a:avLst/>
          </a:prstGeom>
          <a:noFill/>
        </p:spPr>
        <p:txBody>
          <a:bodyPr wrap="square" rtlCol="0">
            <a:spAutoFit/>
          </a:bodyPr>
          <a:lstStyle/>
          <a:p>
            <a:pPr>
              <a:lnSpc>
                <a:spcPts val="1600"/>
              </a:lnSpc>
            </a:pPr>
            <a:r>
              <a:rPr lang="ko-KR" altLang="en-US" sz="1200" dirty="0" smtClean="0">
                <a:solidFill>
                  <a:schemeClr val="tx1">
                    <a:lumMod val="85000"/>
                    <a:lumOff val="15000"/>
                  </a:schemeClr>
                </a:solidFill>
                <a:latin typeface="나눔바른고딕" pitchFamily="50" charset="-127"/>
                <a:ea typeface="나눔바른고딕" pitchFamily="50" charset="-127"/>
              </a:rPr>
              <a:t>② </a:t>
            </a:r>
            <a:r>
              <a:rPr lang="ko-KR" altLang="en-US" sz="1200" dirty="0" smtClean="0">
                <a:solidFill>
                  <a:schemeClr val="tx1">
                    <a:lumMod val="85000"/>
                    <a:lumOff val="15000"/>
                  </a:schemeClr>
                </a:solidFill>
                <a:latin typeface="나눔바른고딕" pitchFamily="50" charset="-127"/>
                <a:ea typeface="나눔바른고딕" pitchFamily="50" charset="-127"/>
              </a:rPr>
              <a:t>사람이 조절할 수 있는 </a:t>
            </a:r>
            <a:r>
              <a:rPr lang="en-US" altLang="ko-KR" sz="1200" dirty="0" smtClean="0">
                <a:solidFill>
                  <a:schemeClr val="tx1">
                    <a:lumMod val="85000"/>
                    <a:lumOff val="15000"/>
                  </a:schemeClr>
                </a:solidFill>
                <a:latin typeface="나눔바른고딕" pitchFamily="50" charset="-127"/>
                <a:ea typeface="나눔바른고딕" pitchFamily="50" charset="-127"/>
              </a:rPr>
              <a:t>X</a:t>
            </a:r>
            <a:r>
              <a:rPr lang="ko-KR" altLang="en-US" sz="1200" dirty="0" smtClean="0">
                <a:solidFill>
                  <a:schemeClr val="tx1">
                    <a:lumMod val="85000"/>
                    <a:lumOff val="15000"/>
                  </a:schemeClr>
                </a:solidFill>
                <a:latin typeface="나눔바른고딕" pitchFamily="50" charset="-127"/>
                <a:ea typeface="나눔바른고딕" pitchFamily="50" charset="-127"/>
              </a:rPr>
              <a:t> 제외</a:t>
            </a:r>
            <a:r>
              <a:rPr lang="ko-KR" altLang="en-US" sz="1200" dirty="0" smtClean="0">
                <a:solidFill>
                  <a:schemeClr val="tx1">
                    <a:lumMod val="85000"/>
                    <a:lumOff val="15000"/>
                  </a:schemeClr>
                </a:solidFill>
                <a:latin typeface="나눔바른고딕" pitchFamily="50" charset="-127"/>
                <a:ea typeface="나눔바른고딕" pitchFamily="50" charset="-127"/>
              </a:rPr>
              <a:t> </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sp>
        <p:nvSpPr>
          <p:cNvPr id="11" name="TextBox 10"/>
          <p:cNvSpPr txBox="1"/>
          <p:nvPr/>
        </p:nvSpPr>
        <p:spPr>
          <a:xfrm>
            <a:off x="472540" y="1459523"/>
            <a:ext cx="8275924" cy="2759730"/>
          </a:xfrm>
          <a:prstGeom prst="rect">
            <a:avLst/>
          </a:prstGeom>
          <a:noFill/>
        </p:spPr>
        <p:txBody>
          <a:bodyPr wrap="square">
            <a:spAutoFit/>
          </a:bodyPr>
          <a:lstStyle/>
          <a:p>
            <a:pPr marL="285750" indent="-285750">
              <a:lnSpc>
                <a:spcPts val="1600"/>
              </a:lnSpc>
              <a:buFont typeface="Arial"/>
              <a:buChar char="•"/>
              <a:defRPr/>
            </a:pPr>
            <a:r>
              <a:rPr lang="ko-KR" altLang="en-US" sz="1400" dirty="0" smtClean="0">
                <a:latin typeface="나눔바른고딕"/>
                <a:ea typeface="나눔바른고딕"/>
              </a:rPr>
              <a:t>데이터 특성 파악 후 </a:t>
            </a:r>
            <a:r>
              <a:rPr lang="ko-KR" altLang="en-US" sz="1400" dirty="0" smtClean="0">
                <a:latin typeface="나눔바른고딕"/>
                <a:ea typeface="나눔바른고딕"/>
              </a:rPr>
              <a:t>사람이 조절할 수 있는</a:t>
            </a:r>
            <a:r>
              <a:rPr lang="ko-KR" altLang="en-US" sz="1400" dirty="0" smtClean="0">
                <a:latin typeface="나눔바른고딕"/>
                <a:ea typeface="나눔바른고딕"/>
              </a:rPr>
              <a:t> </a:t>
            </a:r>
            <a:r>
              <a:rPr lang="en-US" altLang="ko-KR" sz="1400" dirty="0" smtClean="0">
                <a:latin typeface="나눔바른고딕"/>
                <a:ea typeface="나눔바른고딕"/>
              </a:rPr>
              <a:t>X</a:t>
            </a:r>
            <a:r>
              <a:rPr lang="ko-KR" altLang="en-US" sz="1400" dirty="0" smtClean="0">
                <a:latin typeface="나눔바른고딕"/>
                <a:ea typeface="나눔바른고딕"/>
              </a:rPr>
              <a:t> </a:t>
            </a:r>
            <a:r>
              <a:rPr lang="ko-KR" altLang="en-US" sz="1400" dirty="0" smtClean="0">
                <a:latin typeface="나눔바른고딕"/>
                <a:ea typeface="나눔바른고딕"/>
              </a:rPr>
              <a:t>제외</a:t>
            </a:r>
            <a:endParaRPr lang="en-US" altLang="ko-KR" sz="1400" dirty="0" smtClean="0">
              <a:latin typeface="나눔바른고딕"/>
              <a:ea typeface="나눔바른고딕"/>
            </a:endParaRPr>
          </a:p>
          <a:p>
            <a:pPr marL="285750" indent="-285750">
              <a:lnSpc>
                <a:spcPts val="1600"/>
              </a:lnSpc>
              <a:buFont typeface="Arial"/>
              <a:buChar char="•"/>
              <a:defRPr/>
            </a:pPr>
            <a:endParaRPr lang="en-US" altLang="ko-KR" sz="1400" dirty="0" smtClean="0">
              <a:latin typeface="나눔바른고딕"/>
              <a:ea typeface="나눔바른고딕"/>
            </a:endParaRPr>
          </a:p>
          <a:p>
            <a:pPr marL="171450" indent="-171450">
              <a:lnSpc>
                <a:spcPts val="1600"/>
              </a:lnSpc>
              <a:buFontTx/>
              <a:buChar char="-"/>
              <a:defRPr/>
            </a:pPr>
            <a:r>
              <a:rPr lang="en-US" altLang="ko-KR" sz="1200" dirty="0" smtClean="0">
                <a:solidFill>
                  <a:srgbClr val="FF0000"/>
                </a:solidFill>
                <a:latin typeface="나눔바른고딕" pitchFamily="50" charset="-127"/>
                <a:ea typeface="나눔바른고딕" pitchFamily="50" charset="-127"/>
              </a:rPr>
              <a:t>General Lighting</a:t>
            </a:r>
            <a:r>
              <a:rPr lang="en-US" altLang="ko-KR" sz="1200" dirty="0" smtClean="0">
                <a:latin typeface="나눔바른고딕" pitchFamily="50" charset="-127"/>
                <a:ea typeface="나눔바른고딕" pitchFamily="50" charset="-127"/>
              </a:rPr>
              <a:t> : </a:t>
            </a:r>
            <a:r>
              <a:rPr lang="en-US" altLang="ko-KR" sz="1200" dirty="0">
                <a:latin typeface="나눔바른고딕" pitchFamily="50" charset="-127"/>
                <a:ea typeface="나눔바른고딕" pitchFamily="50" charset="-127"/>
              </a:rPr>
              <a:t>heat gain due to general lighting</a:t>
            </a:r>
            <a:r>
              <a:rPr lang="en-US" altLang="ko-KR" sz="1200" dirty="0" smtClean="0">
                <a:latin typeface="나눔바른고딕" pitchFamily="50" charset="-127"/>
                <a:ea typeface="나눔바른고딕" pitchFamily="50" charset="-127"/>
              </a:rPr>
              <a:t>.</a:t>
            </a:r>
          </a:p>
          <a:p>
            <a:pPr marL="171450" indent="-171450">
              <a:lnSpc>
                <a:spcPts val="1600"/>
              </a:lnSpc>
              <a:buFontTx/>
              <a:buChar char="-"/>
              <a:defRPr/>
            </a:pPr>
            <a:r>
              <a:rPr lang="en-US" altLang="ko-KR" sz="1200" dirty="0">
                <a:solidFill>
                  <a:srgbClr val="FF0000"/>
                </a:solidFill>
                <a:latin typeface="나눔바른고딕" pitchFamily="50" charset="-127"/>
                <a:ea typeface="나눔바른고딕" pitchFamily="50" charset="-127"/>
              </a:rPr>
              <a:t>Computer and Equipment</a:t>
            </a:r>
            <a:r>
              <a:rPr lang="en-US" altLang="ko-KR" sz="1200" dirty="0">
                <a:latin typeface="나눔바른고딕" pitchFamily="50" charset="-127"/>
                <a:ea typeface="나눔바른고딕" pitchFamily="50" charset="-127"/>
              </a:rPr>
              <a:t> </a:t>
            </a:r>
            <a:r>
              <a:rPr lang="en-US" altLang="ko-KR" sz="1200" dirty="0" smtClean="0">
                <a:latin typeface="나눔바른고딕" pitchFamily="50" charset="-127"/>
                <a:ea typeface="나눔바른고딕" pitchFamily="50" charset="-127"/>
              </a:rPr>
              <a:t> : </a:t>
            </a:r>
            <a:r>
              <a:rPr lang="en-US" altLang="ko-KR" sz="1200" dirty="0">
                <a:latin typeface="나눔바른고딕" pitchFamily="50" charset="-127"/>
                <a:ea typeface="나눔바른고딕" pitchFamily="50" charset="-127"/>
              </a:rPr>
              <a:t>heat gain due to computer and other IT-related equipment</a:t>
            </a:r>
            <a:r>
              <a:rPr lang="en-US" altLang="ko-KR" sz="1200" dirty="0" smtClean="0">
                <a:latin typeface="나눔바른고딕" pitchFamily="50" charset="-127"/>
                <a:ea typeface="나눔바른고딕" pitchFamily="50" charset="-127"/>
              </a:rPr>
              <a:t>.</a:t>
            </a:r>
          </a:p>
          <a:p>
            <a:pPr marL="171450" indent="-171450">
              <a:lnSpc>
                <a:spcPts val="1600"/>
              </a:lnSpc>
              <a:buFontTx/>
              <a:buChar char="-"/>
              <a:defRPr/>
            </a:pPr>
            <a:r>
              <a:rPr lang="en-US" altLang="ko-KR" sz="1200" dirty="0">
                <a:solidFill>
                  <a:srgbClr val="FF0000"/>
                </a:solidFill>
                <a:latin typeface="나눔바른고딕" pitchFamily="50" charset="-127"/>
                <a:ea typeface="나눔바른고딕" pitchFamily="50" charset="-127"/>
              </a:rPr>
              <a:t>Occupancy</a:t>
            </a:r>
            <a:r>
              <a:rPr lang="en-US" altLang="ko-KR" sz="1200" dirty="0">
                <a:latin typeface="나눔바른고딕" pitchFamily="50" charset="-127"/>
                <a:ea typeface="나눔바른고딕" pitchFamily="50" charset="-127"/>
              </a:rPr>
              <a:t>  </a:t>
            </a:r>
            <a:r>
              <a:rPr lang="en-US" altLang="ko-KR" sz="1200" dirty="0" smtClean="0">
                <a:latin typeface="나눔바른고딕" pitchFamily="50" charset="-127"/>
                <a:ea typeface="나눔바른고딕" pitchFamily="50" charset="-127"/>
              </a:rPr>
              <a:t>: sensible </a:t>
            </a:r>
            <a:r>
              <a:rPr lang="en-US" altLang="ko-KR" sz="1200" dirty="0">
                <a:latin typeface="나눔바른고딕" pitchFamily="50" charset="-127"/>
                <a:ea typeface="나눔바른고딕" pitchFamily="50" charset="-127"/>
              </a:rPr>
              <a:t>gain due to occupants.  Please note that this can vary depending on the internal conditions.  With very high temperatures the sensible gain can drop to zero with all cooling effects taking place through latent heat transfer.</a:t>
            </a:r>
          </a:p>
          <a:p>
            <a:pPr marL="171450" indent="-171450">
              <a:lnSpc>
                <a:spcPts val="1600"/>
              </a:lnSpc>
              <a:buFontTx/>
              <a:buChar char="-"/>
              <a:defRPr/>
            </a:pPr>
            <a:r>
              <a:rPr lang="en-US" altLang="ko-KR" sz="1200" dirty="0" smtClean="0">
                <a:solidFill>
                  <a:srgbClr val="FF0000"/>
                </a:solidFill>
                <a:latin typeface="나눔바른고딕" pitchFamily="50" charset="-127"/>
                <a:ea typeface="나눔바른고딕" pitchFamily="50" charset="-127"/>
              </a:rPr>
              <a:t>Zone </a:t>
            </a:r>
            <a:r>
              <a:rPr lang="en-US" altLang="ko-KR" sz="1200" dirty="0">
                <a:solidFill>
                  <a:srgbClr val="FF0000"/>
                </a:solidFill>
                <a:latin typeface="나눔바른고딕" pitchFamily="50" charset="-127"/>
                <a:ea typeface="나눔바른고딕" pitchFamily="50" charset="-127"/>
              </a:rPr>
              <a:t>sensible cooling</a:t>
            </a:r>
            <a:r>
              <a:rPr lang="en-US" altLang="ko-KR" sz="1200" dirty="0">
                <a:latin typeface="나눔바른고딕" pitchFamily="50" charset="-127"/>
                <a:ea typeface="나눔바른고딕" pitchFamily="50" charset="-127"/>
              </a:rPr>
              <a:t> </a:t>
            </a:r>
            <a:r>
              <a:rPr lang="en-US" altLang="ko-KR" sz="1200" dirty="0" smtClean="0">
                <a:latin typeface="나눔바른고딕" pitchFamily="50" charset="-127"/>
                <a:ea typeface="나눔바른고딕" pitchFamily="50" charset="-127"/>
              </a:rPr>
              <a:t>: is </a:t>
            </a:r>
            <a:r>
              <a:rPr lang="en-US" altLang="ko-KR" sz="1200" dirty="0">
                <a:latin typeface="나눔바른고딕" pitchFamily="50" charset="-127"/>
                <a:ea typeface="나눔바른고딕" pitchFamily="50" charset="-127"/>
              </a:rPr>
              <a:t>the sensible cooling effect </a:t>
            </a:r>
            <a:r>
              <a:rPr lang="en-US" altLang="ko-KR" sz="1200" i="1" dirty="0">
                <a:latin typeface="나눔바른고딕" pitchFamily="50" charset="-127"/>
                <a:ea typeface="나눔바른고딕" pitchFamily="50" charset="-127"/>
              </a:rPr>
              <a:t>on the zone</a:t>
            </a:r>
            <a:r>
              <a:rPr lang="en-US" altLang="ko-KR" sz="1200" dirty="0">
                <a:latin typeface="나눔바른고딕" pitchFamily="50" charset="-127"/>
                <a:ea typeface="나눔바른고딕" pitchFamily="50" charset="-127"/>
              </a:rPr>
              <a:t> of any air introduced into the zone through the HVAC system. It includes any 'free cooling' due to introduction of relatively cool outside air. Cooling always shows as a negative heat gain in the results. </a:t>
            </a:r>
            <a:endParaRPr lang="en-US" altLang="ko-KR" sz="1200" dirty="0" smtClean="0">
              <a:latin typeface="나눔바른고딕" pitchFamily="50" charset="-127"/>
              <a:ea typeface="나눔바른고딕" pitchFamily="50" charset="-127"/>
            </a:endParaRPr>
          </a:p>
          <a:p>
            <a:pPr algn="r">
              <a:lnSpc>
                <a:spcPts val="1600"/>
              </a:lnSpc>
              <a:defRPr/>
            </a:pPr>
            <a:endParaRPr lang="en-US" altLang="ko-KR" sz="1200" i="1" dirty="0" smtClean="0">
              <a:latin typeface="나눔바른고딕" pitchFamily="50" charset="-127"/>
              <a:ea typeface="나눔바른고딕" pitchFamily="50" charset="-127"/>
            </a:endParaRPr>
          </a:p>
          <a:p>
            <a:pPr algn="r">
              <a:lnSpc>
                <a:spcPts val="1600"/>
              </a:lnSpc>
              <a:defRPr/>
            </a:pPr>
            <a:r>
              <a:rPr lang="en-US" altLang="ko-KR" sz="1200" i="1" dirty="0" smtClean="0">
                <a:latin typeface="나눔바른고딕" pitchFamily="50" charset="-127"/>
                <a:ea typeface="나눔바른고딕" pitchFamily="50" charset="-127"/>
              </a:rPr>
              <a:t>(</a:t>
            </a:r>
            <a:r>
              <a:rPr lang="ko-KR" altLang="en-US" sz="1200" i="1" dirty="0" smtClean="0">
                <a:latin typeface="나눔바른고딕" pitchFamily="50" charset="-127"/>
                <a:ea typeface="나눔바른고딕" pitchFamily="50" charset="-127"/>
              </a:rPr>
              <a:t>출처 </a:t>
            </a:r>
            <a:r>
              <a:rPr lang="en-US" altLang="ko-KR" sz="1200" i="1" dirty="0">
                <a:latin typeface="나눔바른고딕" pitchFamily="50" charset="-127"/>
                <a:ea typeface="나눔바른고딕" pitchFamily="50" charset="-127"/>
              </a:rPr>
              <a:t>: http://</a:t>
            </a:r>
            <a:r>
              <a:rPr lang="en-US" altLang="ko-KR" sz="1200" i="1" dirty="0" smtClean="0">
                <a:latin typeface="나눔바른고딕" pitchFamily="50" charset="-127"/>
                <a:ea typeface="나눔바른고딕" pitchFamily="50" charset="-127"/>
              </a:rPr>
              <a:t>www.designbuilder.co.uk/helpv1/Content/Cooling_Design_Detailed_Results.html)</a:t>
            </a:r>
            <a:endParaRPr lang="en-US" altLang="ko-KR" sz="1400" i="1" dirty="0">
              <a:latin typeface="나눔바른고딕"/>
              <a:ea typeface="나눔바른고딕"/>
            </a:endParaRPr>
          </a:p>
          <a:p>
            <a:pPr>
              <a:lnSpc>
                <a:spcPts val="1600"/>
              </a:lnSpc>
              <a:defRPr/>
            </a:pPr>
            <a:endParaRPr lang="en-US" altLang="ko-KR" sz="1400" dirty="0">
              <a:latin typeface="나눔바른고딕"/>
              <a:ea typeface="나눔바른고딕"/>
            </a:endParaRPr>
          </a:p>
        </p:txBody>
      </p:sp>
      <p:sp>
        <p:nvSpPr>
          <p:cNvPr id="12" name="TextBox 10">
            <a:extLst>
              <a:ext uri="{FF2B5EF4-FFF2-40B4-BE49-F238E27FC236}">
                <a16:creationId xmlns="" xmlns:a16="http://schemas.microsoft.com/office/drawing/2014/main" id="{3933E3DA-CA99-451C-9301-FEE080369B67}"/>
              </a:ext>
            </a:extLst>
          </p:cNvPr>
          <p:cNvSpPr txBox="1"/>
          <p:nvPr/>
        </p:nvSpPr>
        <p:spPr>
          <a:xfrm>
            <a:off x="472540" y="4731990"/>
            <a:ext cx="8275924" cy="276999"/>
          </a:xfrm>
          <a:prstGeom prst="rect">
            <a:avLst/>
          </a:prstGeom>
          <a:noFill/>
        </p:spPr>
        <p:txBody>
          <a:bodyPr wrap="square" lIns="68580" tIns="34290" rIns="68580" bIns="34290">
            <a:spAutoFit/>
          </a:bodyPr>
          <a:lstStyle/>
          <a:p>
            <a:pPr marL="285743" indent="-285743">
              <a:lnSpc>
                <a:spcPts val="1600"/>
              </a:lnSpc>
              <a:buFont typeface="Arial"/>
              <a:buChar char="•"/>
              <a:defRPr/>
            </a:pPr>
            <a:r>
              <a:rPr lang="en-US" altLang="ko-KR" sz="1400" dirty="0">
                <a:latin typeface="나눔바른고딕"/>
                <a:ea typeface="나눔바른고딕"/>
              </a:rPr>
              <a:t>8</a:t>
            </a:r>
            <a:r>
              <a:rPr lang="ko-KR" altLang="en-US" sz="1400" dirty="0" smtClean="0">
                <a:latin typeface="나눔바른고딕"/>
                <a:ea typeface="나눔바른고딕"/>
              </a:rPr>
              <a:t>개 </a:t>
            </a:r>
            <a:r>
              <a:rPr lang="ko-KR" altLang="en-US" sz="1400" dirty="0" smtClean="0">
                <a:latin typeface="나눔바른고딕"/>
                <a:ea typeface="나눔바른고딕"/>
              </a:rPr>
              <a:t>제외</a:t>
            </a:r>
            <a:r>
              <a:rPr lang="en-US" altLang="ko-KR" sz="1400" dirty="0" smtClean="0">
                <a:latin typeface="나눔바른고딕"/>
                <a:ea typeface="나눔바른고딕"/>
              </a:rPr>
              <a:t>, </a:t>
            </a:r>
            <a:r>
              <a:rPr lang="ko-KR" altLang="en-US" sz="1400" dirty="0" smtClean="0">
                <a:latin typeface="나눔바른고딕"/>
                <a:ea typeface="나눔바른고딕"/>
              </a:rPr>
              <a:t>총 </a:t>
            </a:r>
            <a:r>
              <a:rPr lang="en-US" altLang="ko-KR" sz="1400" dirty="0" smtClean="0">
                <a:latin typeface="나눔바른고딕"/>
                <a:ea typeface="나눔바른고딕"/>
              </a:rPr>
              <a:t>15</a:t>
            </a:r>
            <a:r>
              <a:rPr lang="ko-KR" altLang="en-US" sz="1400" dirty="0" smtClean="0">
                <a:latin typeface="나눔바른고딕"/>
                <a:ea typeface="나눔바른고딕"/>
              </a:rPr>
              <a:t>개 </a:t>
            </a:r>
            <a:r>
              <a:rPr lang="ko-KR" altLang="en-US" sz="1400" dirty="0" smtClean="0">
                <a:latin typeface="나눔바른고딕"/>
                <a:ea typeface="나눔바른고딕"/>
              </a:rPr>
              <a:t>열</a:t>
            </a:r>
            <a:endParaRPr lang="en-US" altLang="ko-KR" sz="1400" dirty="0">
              <a:latin typeface="나눔바른고딕"/>
              <a:ea typeface="나눔바른고딕"/>
            </a:endParaRPr>
          </a:p>
        </p:txBody>
      </p:sp>
    </p:spTree>
    <p:extLst>
      <p:ext uri="{BB962C8B-B14F-4D97-AF65-F5344CB8AC3E}">
        <p14:creationId xmlns:p14="http://schemas.microsoft.com/office/powerpoint/2010/main" val="58326524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p:cNvSpPr txBox="1"/>
          <p:nvPr/>
        </p:nvSpPr>
        <p:spPr>
          <a:xfrm>
            <a:off x="323528" y="368380"/>
            <a:ext cx="6912768" cy="646331"/>
          </a:xfrm>
          <a:prstGeom prst="rect">
            <a:avLst/>
          </a:prstGeom>
          <a:noFill/>
        </p:spPr>
        <p:txBody>
          <a:bodyPr wrap="square" rtlCol="0">
            <a:spAutoFit/>
          </a:bodyPr>
          <a:lstStyle/>
          <a:p>
            <a:r>
              <a:rPr lang="ko-KR" altLang="en-US" sz="3600" dirty="0" smtClean="0">
                <a:solidFill>
                  <a:schemeClr val="tx1">
                    <a:lumMod val="85000"/>
                    <a:lumOff val="15000"/>
                  </a:schemeClr>
                </a:solidFill>
                <a:latin typeface="바른돋움 2" pitchFamily="18" charset="-127"/>
                <a:ea typeface="바른돋움 2" pitchFamily="18" charset="-127"/>
              </a:rPr>
              <a:t>목차</a:t>
            </a:r>
            <a:endParaRPr lang="ko-KR" altLang="en-US" sz="3600" dirty="0">
              <a:solidFill>
                <a:schemeClr val="tx1">
                  <a:lumMod val="85000"/>
                  <a:lumOff val="15000"/>
                </a:schemeClr>
              </a:solidFill>
              <a:latin typeface="바른돋움 2" pitchFamily="18" charset="-127"/>
              <a:ea typeface="바른돋움 2" pitchFamily="18" charset="-127"/>
            </a:endParaRPr>
          </a:p>
        </p:txBody>
      </p:sp>
      <p:sp>
        <p:nvSpPr>
          <p:cNvPr id="62" name="TextBox 61"/>
          <p:cNvSpPr txBox="1"/>
          <p:nvPr/>
        </p:nvSpPr>
        <p:spPr>
          <a:xfrm>
            <a:off x="323528" y="1029965"/>
            <a:ext cx="6912768" cy="461665"/>
          </a:xfrm>
          <a:prstGeom prst="rect">
            <a:avLst/>
          </a:prstGeom>
          <a:noFill/>
        </p:spPr>
        <p:txBody>
          <a:bodyPr wrap="square" rtlCol="0">
            <a:spAutoFit/>
          </a:bodyPr>
          <a:lstStyle/>
          <a:p>
            <a:r>
              <a:rPr lang="en-US" altLang="ko-KR" sz="2400" dirty="0" smtClean="0">
                <a:solidFill>
                  <a:schemeClr val="bg1">
                    <a:lumMod val="65000"/>
                  </a:schemeClr>
                </a:solidFill>
                <a:latin typeface="바른돋움 1" pitchFamily="18" charset="-127"/>
                <a:ea typeface="바른돋움 1" pitchFamily="18" charset="-127"/>
              </a:rPr>
              <a:t>CONTENTS</a:t>
            </a:r>
            <a:endParaRPr lang="ko-KR" altLang="en-US" sz="2400" dirty="0">
              <a:solidFill>
                <a:schemeClr val="bg1">
                  <a:lumMod val="65000"/>
                </a:schemeClr>
              </a:solidFill>
              <a:latin typeface="바른돋움 1" pitchFamily="18" charset="-127"/>
              <a:ea typeface="바른돋움 1" pitchFamily="18" charset="-127"/>
            </a:endParaRPr>
          </a:p>
        </p:txBody>
      </p:sp>
      <p:sp>
        <p:nvSpPr>
          <p:cNvPr id="51" name="TextBox 50"/>
          <p:cNvSpPr txBox="1"/>
          <p:nvPr/>
        </p:nvSpPr>
        <p:spPr>
          <a:xfrm>
            <a:off x="653088" y="2067694"/>
            <a:ext cx="4752528" cy="1754326"/>
          </a:xfrm>
          <a:prstGeom prst="rect">
            <a:avLst/>
          </a:prstGeom>
          <a:noFill/>
        </p:spPr>
        <p:txBody>
          <a:bodyPr wrap="square" rtlCol="0">
            <a:spAutoFit/>
          </a:bodyPr>
          <a:lstStyle/>
          <a:p>
            <a:r>
              <a:rPr lang="en-US" altLang="ko-KR" dirty="0" smtClean="0">
                <a:solidFill>
                  <a:srgbClr val="1D62F0"/>
                </a:solidFill>
                <a:latin typeface="바른돋움 1" pitchFamily="18" charset="-127"/>
                <a:ea typeface="바른돋움 1" pitchFamily="18" charset="-127"/>
              </a:rPr>
              <a:t>01</a:t>
            </a:r>
            <a:endParaRPr lang="en-US" altLang="ko-KR" dirty="0">
              <a:solidFill>
                <a:srgbClr val="1D62F0"/>
              </a:solidFill>
              <a:latin typeface="바른돋움 1" pitchFamily="18" charset="-127"/>
              <a:ea typeface="바른돋움 1" pitchFamily="18" charset="-127"/>
            </a:endParaRPr>
          </a:p>
          <a:p>
            <a:r>
              <a:rPr lang="ko-KR" altLang="en-US" dirty="0" smtClean="0">
                <a:solidFill>
                  <a:schemeClr val="tx1">
                    <a:lumMod val="85000"/>
                    <a:lumOff val="15000"/>
                  </a:schemeClr>
                </a:solidFill>
                <a:latin typeface="바른돋움 1" pitchFamily="18" charset="-127"/>
                <a:ea typeface="바른돋움 1" pitchFamily="18" charset="-127"/>
              </a:rPr>
              <a:t>주제 선정 배경</a:t>
            </a:r>
            <a:endParaRPr lang="en-US" altLang="ko-KR" dirty="0">
              <a:solidFill>
                <a:srgbClr val="1D62F0"/>
              </a:solidFill>
              <a:latin typeface="바른돋움 1" pitchFamily="18" charset="-127"/>
              <a:ea typeface="바른돋움 1" pitchFamily="18" charset="-127"/>
            </a:endParaRPr>
          </a:p>
          <a:p>
            <a:r>
              <a:rPr lang="en-US" altLang="ko-KR" dirty="0" smtClean="0">
                <a:solidFill>
                  <a:srgbClr val="1D62F0"/>
                </a:solidFill>
                <a:latin typeface="바른돋움 1" pitchFamily="18" charset="-127"/>
                <a:ea typeface="바른돋움 1" pitchFamily="18" charset="-127"/>
              </a:rPr>
              <a:t>02</a:t>
            </a:r>
          </a:p>
          <a:p>
            <a:r>
              <a:rPr lang="ko-KR" altLang="en-US" dirty="0" smtClean="0">
                <a:solidFill>
                  <a:schemeClr val="tx1">
                    <a:lumMod val="85000"/>
                    <a:lumOff val="15000"/>
                  </a:schemeClr>
                </a:solidFill>
                <a:latin typeface="바른돋움 1" pitchFamily="18" charset="-127"/>
                <a:ea typeface="바른돋움 1" pitchFamily="18" charset="-127"/>
              </a:rPr>
              <a:t>기존 연구 동향 및 </a:t>
            </a:r>
            <a:r>
              <a:rPr lang="ko-KR" altLang="en-US" dirty="0" err="1" smtClean="0">
                <a:solidFill>
                  <a:schemeClr val="tx1">
                    <a:lumMod val="85000"/>
                    <a:lumOff val="15000"/>
                  </a:schemeClr>
                </a:solidFill>
                <a:latin typeface="바른돋움 1" pitchFamily="18" charset="-127"/>
                <a:ea typeface="바른돋움 1" pitchFamily="18" charset="-127"/>
              </a:rPr>
              <a:t>차별점</a:t>
            </a:r>
            <a:endParaRPr lang="en-US" altLang="ko-KR" dirty="0" smtClean="0">
              <a:solidFill>
                <a:schemeClr val="tx1">
                  <a:lumMod val="85000"/>
                  <a:lumOff val="15000"/>
                </a:schemeClr>
              </a:solidFill>
              <a:latin typeface="바른돋움 1" pitchFamily="18" charset="-127"/>
              <a:ea typeface="바른돋움 1" pitchFamily="18" charset="-127"/>
            </a:endParaRPr>
          </a:p>
          <a:p>
            <a:r>
              <a:rPr lang="en-US" altLang="ko-KR" dirty="0" smtClean="0">
                <a:solidFill>
                  <a:srgbClr val="1D62F0"/>
                </a:solidFill>
                <a:latin typeface="바른돋움 1" pitchFamily="18" charset="-127"/>
                <a:ea typeface="바른돋움 1" pitchFamily="18" charset="-127"/>
              </a:rPr>
              <a:t>03</a:t>
            </a:r>
            <a:endParaRPr lang="en-US" altLang="ko-KR" dirty="0">
              <a:solidFill>
                <a:srgbClr val="1D62F0"/>
              </a:solidFill>
              <a:latin typeface="바른돋움 1" pitchFamily="18" charset="-127"/>
              <a:ea typeface="바른돋움 1" pitchFamily="18" charset="-127"/>
            </a:endParaRPr>
          </a:p>
          <a:p>
            <a:r>
              <a:rPr lang="ko-KR" altLang="en-US" dirty="0" smtClean="0">
                <a:solidFill>
                  <a:schemeClr val="tx1">
                    <a:lumMod val="85000"/>
                    <a:lumOff val="15000"/>
                  </a:schemeClr>
                </a:solidFill>
                <a:latin typeface="바른돋움 1" pitchFamily="18" charset="-127"/>
                <a:ea typeface="바른돋움 1" pitchFamily="18" charset="-127"/>
              </a:rPr>
              <a:t>데이터 선정</a:t>
            </a:r>
          </a:p>
        </p:txBody>
      </p:sp>
      <p:sp>
        <p:nvSpPr>
          <p:cNvPr id="23" name="TextBox 22"/>
          <p:cNvSpPr txBox="1"/>
          <p:nvPr/>
        </p:nvSpPr>
        <p:spPr>
          <a:xfrm>
            <a:off x="4067944" y="1898526"/>
            <a:ext cx="4752528" cy="2585323"/>
          </a:xfrm>
          <a:prstGeom prst="rect">
            <a:avLst/>
          </a:prstGeom>
          <a:noFill/>
        </p:spPr>
        <p:txBody>
          <a:bodyPr wrap="square" rtlCol="0">
            <a:spAutoFit/>
          </a:bodyPr>
          <a:lstStyle/>
          <a:p>
            <a:r>
              <a:rPr lang="en-US" altLang="ko-KR" dirty="0" smtClean="0">
                <a:solidFill>
                  <a:srgbClr val="1D62F0"/>
                </a:solidFill>
                <a:latin typeface="바른돋움 1" pitchFamily="18" charset="-127"/>
                <a:ea typeface="바른돋움 1" pitchFamily="18" charset="-127"/>
              </a:rPr>
              <a:t>04</a:t>
            </a:r>
          </a:p>
          <a:p>
            <a:r>
              <a:rPr lang="ko-KR" altLang="en-US" dirty="0" smtClean="0">
                <a:solidFill>
                  <a:schemeClr val="tx1">
                    <a:lumMod val="85000"/>
                    <a:lumOff val="15000"/>
                  </a:schemeClr>
                </a:solidFill>
                <a:latin typeface="바른돋움 1" pitchFamily="18" charset="-127"/>
                <a:ea typeface="바른돋움 1" pitchFamily="18" charset="-127"/>
              </a:rPr>
              <a:t>데이터 전처리</a:t>
            </a:r>
            <a:endParaRPr lang="en-US" altLang="ko-KR" dirty="0" smtClean="0">
              <a:solidFill>
                <a:schemeClr val="tx1">
                  <a:lumMod val="85000"/>
                  <a:lumOff val="15000"/>
                </a:schemeClr>
              </a:solidFill>
              <a:latin typeface="바른돋움 1" pitchFamily="18" charset="-127"/>
              <a:ea typeface="바른돋움 1" pitchFamily="18" charset="-127"/>
            </a:endParaRPr>
          </a:p>
          <a:p>
            <a:r>
              <a:rPr lang="en-US" altLang="ko-KR" dirty="0" smtClean="0">
                <a:solidFill>
                  <a:srgbClr val="1D62F0"/>
                </a:solidFill>
                <a:latin typeface="바른돋움 1" pitchFamily="18" charset="-127"/>
                <a:ea typeface="바른돋움 1" pitchFamily="18" charset="-127"/>
              </a:rPr>
              <a:t>05</a:t>
            </a:r>
          </a:p>
          <a:p>
            <a:r>
              <a:rPr lang="ko-KR" altLang="en-US" dirty="0" smtClean="0">
                <a:solidFill>
                  <a:schemeClr val="tx1">
                    <a:lumMod val="85000"/>
                    <a:lumOff val="15000"/>
                  </a:schemeClr>
                </a:solidFill>
                <a:latin typeface="바른돋움 1" pitchFamily="18" charset="-127"/>
                <a:ea typeface="바른돋움 1" pitchFamily="18" charset="-127"/>
              </a:rPr>
              <a:t>분석 기법 적용 </a:t>
            </a:r>
            <a:r>
              <a:rPr lang="en-US" altLang="ko-KR" dirty="0" smtClean="0">
                <a:solidFill>
                  <a:schemeClr val="tx1">
                    <a:lumMod val="85000"/>
                    <a:lumOff val="15000"/>
                  </a:schemeClr>
                </a:solidFill>
                <a:latin typeface="바른돋움 1" pitchFamily="18" charset="-127"/>
                <a:ea typeface="바른돋움 1" pitchFamily="18" charset="-127"/>
              </a:rPr>
              <a:t>(Regression, Classification)</a:t>
            </a:r>
          </a:p>
          <a:p>
            <a:r>
              <a:rPr lang="en-US" altLang="ko-KR" dirty="0" smtClean="0">
                <a:solidFill>
                  <a:srgbClr val="1D62F0"/>
                </a:solidFill>
                <a:latin typeface="바른돋움 1" pitchFamily="18" charset="-127"/>
                <a:ea typeface="바른돋움 1" pitchFamily="18" charset="-127"/>
              </a:rPr>
              <a:t>06</a:t>
            </a:r>
          </a:p>
          <a:p>
            <a:r>
              <a:rPr lang="ko-KR" altLang="en-US" dirty="0" smtClean="0">
                <a:solidFill>
                  <a:schemeClr val="tx1">
                    <a:lumMod val="85000"/>
                    <a:lumOff val="15000"/>
                  </a:schemeClr>
                </a:solidFill>
                <a:latin typeface="바른돋움 1" pitchFamily="18" charset="-127"/>
                <a:ea typeface="바른돋움 1" pitchFamily="18" charset="-127"/>
              </a:rPr>
              <a:t>분석 결과</a:t>
            </a:r>
            <a:endParaRPr lang="en-US" altLang="ko-KR" dirty="0" smtClean="0">
              <a:solidFill>
                <a:schemeClr val="tx1">
                  <a:lumMod val="85000"/>
                  <a:lumOff val="15000"/>
                </a:schemeClr>
              </a:solidFill>
              <a:latin typeface="바른돋움 1" pitchFamily="18" charset="-127"/>
              <a:ea typeface="바른돋움 1" pitchFamily="18" charset="-127"/>
            </a:endParaRPr>
          </a:p>
          <a:p>
            <a:r>
              <a:rPr lang="en-US" altLang="ko-KR" dirty="0" smtClean="0">
                <a:solidFill>
                  <a:srgbClr val="1D62F0"/>
                </a:solidFill>
                <a:latin typeface="바른돋움 1" pitchFamily="18" charset="-127"/>
                <a:ea typeface="바른돋움 1" pitchFamily="18" charset="-127"/>
              </a:rPr>
              <a:t>07</a:t>
            </a:r>
            <a:endParaRPr lang="en-US" altLang="ko-KR" dirty="0">
              <a:solidFill>
                <a:srgbClr val="1D62F0"/>
              </a:solidFill>
              <a:latin typeface="바른돋움 1" pitchFamily="18" charset="-127"/>
              <a:ea typeface="바른돋움 1" pitchFamily="18" charset="-127"/>
            </a:endParaRPr>
          </a:p>
          <a:p>
            <a:r>
              <a:rPr lang="ko-KR" altLang="en-US" dirty="0" smtClean="0">
                <a:solidFill>
                  <a:schemeClr val="tx1">
                    <a:lumMod val="85000"/>
                    <a:lumOff val="15000"/>
                  </a:schemeClr>
                </a:solidFill>
                <a:latin typeface="바른돋움 1" pitchFamily="18" charset="-127"/>
                <a:ea typeface="바른돋움 1" pitchFamily="18" charset="-127"/>
              </a:rPr>
              <a:t>기대효</a:t>
            </a:r>
            <a:r>
              <a:rPr lang="ko-KR" altLang="en-US" dirty="0">
                <a:solidFill>
                  <a:schemeClr val="tx1">
                    <a:lumMod val="85000"/>
                    <a:lumOff val="15000"/>
                  </a:schemeClr>
                </a:solidFill>
                <a:latin typeface="바른돋움 1" pitchFamily="18" charset="-127"/>
                <a:ea typeface="바른돋움 1" pitchFamily="18" charset="-127"/>
              </a:rPr>
              <a:t>과</a:t>
            </a:r>
            <a:endParaRPr lang="en-US" altLang="ko-KR" dirty="0">
              <a:solidFill>
                <a:schemeClr val="tx1">
                  <a:lumMod val="85000"/>
                  <a:lumOff val="15000"/>
                </a:schemeClr>
              </a:solidFill>
              <a:latin typeface="바른돋움 1" pitchFamily="18" charset="-127"/>
              <a:ea typeface="바른돋움 1" pitchFamily="18" charset="-127"/>
            </a:endParaRPr>
          </a:p>
          <a:p>
            <a:endParaRPr lang="en-US" altLang="ko-KR" dirty="0">
              <a:solidFill>
                <a:schemeClr val="tx1">
                  <a:lumMod val="85000"/>
                  <a:lumOff val="15000"/>
                </a:schemeClr>
              </a:solidFill>
              <a:latin typeface="바른돋움 1" pitchFamily="18" charset="-127"/>
              <a:ea typeface="바른돋움 1" pitchFamily="18" charset="-127"/>
            </a:endParaRPr>
          </a:p>
        </p:txBody>
      </p:sp>
    </p:spTree>
    <p:extLst>
      <p:ext uri="{BB962C8B-B14F-4D97-AF65-F5344CB8AC3E}">
        <p14:creationId xmlns:p14="http://schemas.microsoft.com/office/powerpoint/2010/main" val="1431504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00090"/>
          </a:xfrm>
          <a:prstGeom prst="rect">
            <a:avLst/>
          </a:prstGeom>
          <a:noFill/>
        </p:spPr>
        <p:txBody>
          <a:bodyPr wrap="square" lIns="68580" tIns="34290" rIns="68580" bIns="34290">
            <a:spAutoFit/>
          </a:bodyPr>
          <a:lstStyle/>
          <a:p>
            <a:pPr lvl="0">
              <a:defRPr/>
            </a:pPr>
            <a:r>
              <a:rPr lang="en-US" altLang="ko-KR" sz="2800">
                <a:solidFill>
                  <a:schemeClr val="tx1">
                    <a:lumMod val="85000"/>
                    <a:lumOff val="15000"/>
                  </a:schemeClr>
                </a:solidFill>
                <a:latin typeface="바른돋움 1"/>
                <a:ea typeface="바른돋움 1"/>
              </a:rPr>
              <a:t>03 </a:t>
            </a:r>
            <a:r>
              <a:rPr lang="ko-KR" altLang="en-US" sz="2800">
                <a:solidFill>
                  <a:schemeClr val="tx1">
                    <a:lumMod val="85000"/>
                    <a:lumOff val="15000"/>
                  </a:schemeClr>
                </a:solidFill>
                <a:latin typeface="바른돋움 1"/>
                <a:ea typeface="바른돋움 1"/>
              </a:rPr>
              <a:t>데이터 전처리</a:t>
            </a:r>
          </a:p>
        </p:txBody>
      </p:sp>
      <p:cxnSp>
        <p:nvCxnSpPr>
          <p:cNvPr id="36" name="직선 연결선 35"/>
          <p:cNvCxnSpPr/>
          <p:nvPr/>
        </p:nvCxnSpPr>
        <p:spPr>
          <a:xfrm>
            <a:off x="395537"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7"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9" name="그림 38"/>
          <p:cNvPicPr>
            <a:picLocks noChangeAspect="1"/>
          </p:cNvPicPr>
          <p:nvPr/>
        </p:nvPicPr>
        <p:blipFill rotWithShape="1">
          <a:blip r:embed="rId2"/>
          <a:stretch>
            <a:fillRect/>
          </a:stretch>
        </p:blipFill>
        <p:spPr>
          <a:xfrm>
            <a:off x="1502431" y="1324643"/>
            <a:ext cx="5832648" cy="3428747"/>
          </a:xfrm>
          <a:prstGeom prst="rect">
            <a:avLst/>
          </a:prstGeom>
        </p:spPr>
      </p:pic>
      <p:sp>
        <p:nvSpPr>
          <p:cNvPr id="2" name="직사각형 1">
            <a:extLst>
              <a:ext uri="{FF2B5EF4-FFF2-40B4-BE49-F238E27FC236}">
                <a16:creationId xmlns="" xmlns:a16="http://schemas.microsoft.com/office/drawing/2014/main" id="{22314969-1748-43D3-A685-89EE75A9637C}"/>
              </a:ext>
            </a:extLst>
          </p:cNvPr>
          <p:cNvSpPr/>
          <p:nvPr/>
        </p:nvSpPr>
        <p:spPr>
          <a:xfrm>
            <a:off x="3599912" y="2643758"/>
            <a:ext cx="180000" cy="12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10">
            <a:extLst>
              <a:ext uri="{FF2B5EF4-FFF2-40B4-BE49-F238E27FC236}">
                <a16:creationId xmlns="" xmlns:a16="http://schemas.microsoft.com/office/drawing/2014/main" id="{3933E3DA-CA99-451C-9301-FEE080369B67}"/>
              </a:ext>
            </a:extLst>
          </p:cNvPr>
          <p:cNvSpPr txBox="1"/>
          <p:nvPr/>
        </p:nvSpPr>
        <p:spPr>
          <a:xfrm>
            <a:off x="868076" y="4726374"/>
            <a:ext cx="8275924" cy="276999"/>
          </a:xfrm>
          <a:prstGeom prst="rect">
            <a:avLst/>
          </a:prstGeom>
          <a:noFill/>
        </p:spPr>
        <p:txBody>
          <a:bodyPr wrap="square" lIns="68580" tIns="34290" rIns="68580" bIns="34290">
            <a:spAutoFit/>
          </a:bodyPr>
          <a:lstStyle/>
          <a:p>
            <a:pPr marL="285743" indent="-285743">
              <a:lnSpc>
                <a:spcPts val="1600"/>
              </a:lnSpc>
              <a:buFont typeface="Arial"/>
              <a:buChar char="•"/>
              <a:defRPr/>
            </a:pPr>
            <a:r>
              <a:rPr lang="ko-KR" altLang="en-US" sz="1400" dirty="0">
                <a:latin typeface="나눔바른고딕"/>
                <a:ea typeface="나눔바른고딕"/>
              </a:rPr>
              <a:t>상관계수 </a:t>
            </a:r>
            <a:r>
              <a:rPr lang="en-US" altLang="ko-KR" sz="1400" dirty="0">
                <a:latin typeface="나눔바른고딕"/>
                <a:ea typeface="나눔바른고딕"/>
              </a:rPr>
              <a:t>0.9 </a:t>
            </a:r>
            <a:r>
              <a:rPr lang="ko-KR" altLang="en-US" sz="1400" dirty="0">
                <a:latin typeface="나눔바른고딕"/>
                <a:ea typeface="나눔바른고딕"/>
              </a:rPr>
              <a:t>이상인 </a:t>
            </a:r>
            <a:r>
              <a:rPr lang="en-US" altLang="ko-KR" sz="1400" dirty="0">
                <a:latin typeface="나눔바른고딕"/>
                <a:ea typeface="나눔바른고딕"/>
              </a:rPr>
              <a:t>x</a:t>
            </a:r>
            <a:r>
              <a:rPr lang="ko-KR" altLang="en-US" sz="1400" dirty="0">
                <a:latin typeface="나눔바른고딕"/>
                <a:ea typeface="나눔바른고딕"/>
              </a:rPr>
              <a:t>들 추출해서 둘 중 하나의 </a:t>
            </a:r>
            <a:r>
              <a:rPr lang="en-US" altLang="ko-KR" sz="1400" dirty="0">
                <a:latin typeface="나눔바른고딕"/>
                <a:ea typeface="나눔바른고딕"/>
              </a:rPr>
              <a:t>x</a:t>
            </a:r>
            <a:r>
              <a:rPr lang="ko-KR" altLang="en-US" sz="1400" dirty="0">
                <a:latin typeface="나눔바른고딕"/>
                <a:ea typeface="나눔바른고딕"/>
              </a:rPr>
              <a:t>만 사용 </a:t>
            </a:r>
            <a:endParaRPr lang="en-US" altLang="ko-KR" sz="1400" dirty="0">
              <a:latin typeface="나눔바른고딕"/>
              <a:ea typeface="나눔바른고딕"/>
            </a:endParaRPr>
          </a:p>
        </p:txBody>
      </p:sp>
      <p:sp>
        <p:nvSpPr>
          <p:cNvPr id="11" name="직사각형 10">
            <a:extLst>
              <a:ext uri="{FF2B5EF4-FFF2-40B4-BE49-F238E27FC236}">
                <a16:creationId xmlns="" xmlns:a16="http://schemas.microsoft.com/office/drawing/2014/main" id="{B6A96F73-E13E-4864-966F-418DE1A09D4D}"/>
              </a:ext>
            </a:extLst>
          </p:cNvPr>
          <p:cNvSpPr/>
          <p:nvPr/>
        </p:nvSpPr>
        <p:spPr>
          <a:xfrm>
            <a:off x="1907704" y="2643759"/>
            <a:ext cx="540000" cy="1260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직사각형 11">
            <a:extLst>
              <a:ext uri="{FF2B5EF4-FFF2-40B4-BE49-F238E27FC236}">
                <a16:creationId xmlns="" xmlns:a16="http://schemas.microsoft.com/office/drawing/2014/main" id="{E0D0CE8C-8A07-4122-9891-E92C2FE11B5D}"/>
              </a:ext>
            </a:extLst>
          </p:cNvPr>
          <p:cNvSpPr/>
          <p:nvPr/>
        </p:nvSpPr>
        <p:spPr>
          <a:xfrm>
            <a:off x="3610207" y="3753220"/>
            <a:ext cx="169706" cy="30446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직사각형 12">
            <a:extLst>
              <a:ext uri="{FF2B5EF4-FFF2-40B4-BE49-F238E27FC236}">
                <a16:creationId xmlns="" xmlns:a16="http://schemas.microsoft.com/office/drawing/2014/main" id="{2FA032E0-0C42-4729-8CAE-8A7583B2DC80}"/>
              </a:ext>
            </a:extLst>
          </p:cNvPr>
          <p:cNvSpPr/>
          <p:nvPr/>
        </p:nvSpPr>
        <p:spPr>
          <a:xfrm>
            <a:off x="3599913" y="3101521"/>
            <a:ext cx="169706" cy="1903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직사각형 13">
            <a:extLst>
              <a:ext uri="{FF2B5EF4-FFF2-40B4-BE49-F238E27FC236}">
                <a16:creationId xmlns="" xmlns:a16="http://schemas.microsoft.com/office/drawing/2014/main" id="{7E6AA057-36A0-4B87-A9C6-A74A2F6DA708}"/>
              </a:ext>
            </a:extLst>
          </p:cNvPr>
          <p:cNvSpPr/>
          <p:nvPr/>
        </p:nvSpPr>
        <p:spPr>
          <a:xfrm>
            <a:off x="1691680" y="3101521"/>
            <a:ext cx="774000" cy="1980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TextBox 14"/>
          <p:cNvSpPr txBox="1"/>
          <p:nvPr/>
        </p:nvSpPr>
        <p:spPr>
          <a:xfrm>
            <a:off x="395536" y="915566"/>
            <a:ext cx="6912768" cy="297517"/>
          </a:xfrm>
          <a:prstGeom prst="rect">
            <a:avLst/>
          </a:prstGeom>
          <a:noFill/>
        </p:spPr>
        <p:txBody>
          <a:bodyPr wrap="square">
            <a:spAutoFit/>
          </a:bodyPr>
          <a:lstStyle/>
          <a:p>
            <a:pPr>
              <a:lnSpc>
                <a:spcPts val="1600"/>
              </a:lnSpc>
              <a:defRPr/>
            </a:pPr>
            <a:r>
              <a:rPr lang="ko-KR" altLang="en-US" sz="1200" dirty="0" smtClean="0">
                <a:solidFill>
                  <a:schemeClr val="tx1">
                    <a:lumMod val="85000"/>
                    <a:lumOff val="15000"/>
                  </a:schemeClr>
                </a:solidFill>
                <a:latin typeface="나눔바른고딕"/>
                <a:ea typeface="나눔바른고딕"/>
              </a:rPr>
              <a:t>③ 상관 </a:t>
            </a:r>
            <a:r>
              <a:rPr lang="ko-KR" altLang="en-US" sz="1200" dirty="0" smtClean="0">
                <a:solidFill>
                  <a:schemeClr val="tx1">
                    <a:lumMod val="85000"/>
                    <a:lumOff val="15000"/>
                  </a:schemeClr>
                </a:solidFill>
                <a:latin typeface="나눔바른고딕"/>
                <a:ea typeface="나눔바른고딕"/>
              </a:rPr>
              <a:t>분석</a:t>
            </a:r>
            <a:endParaRPr lang="ko-KR" altLang="en-US" sz="1200" dirty="0">
              <a:solidFill>
                <a:schemeClr val="tx1">
                  <a:lumMod val="85000"/>
                  <a:lumOff val="15000"/>
                </a:schemeClr>
              </a:solidFill>
              <a:latin typeface="나눔바른고딕"/>
              <a:ea typeface="나눔바른고딕"/>
            </a:endParaRPr>
          </a:p>
        </p:txBody>
      </p:sp>
    </p:spTree>
    <p:extLst>
      <p:ext uri="{BB962C8B-B14F-4D97-AF65-F5344CB8AC3E}">
        <p14:creationId xmlns:p14="http://schemas.microsoft.com/office/powerpoint/2010/main" val="332392883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00090"/>
          </a:xfrm>
          <a:prstGeom prst="rect">
            <a:avLst/>
          </a:prstGeom>
          <a:noFill/>
        </p:spPr>
        <p:txBody>
          <a:bodyPr wrap="square" lIns="68580" tIns="34290" rIns="68580" bIns="34290">
            <a:spAutoFit/>
          </a:bodyPr>
          <a:lstStyle/>
          <a:p>
            <a:pPr lvl="0">
              <a:defRPr/>
            </a:pPr>
            <a:r>
              <a:rPr lang="en-US" altLang="ko-KR" sz="2800">
                <a:solidFill>
                  <a:schemeClr val="tx1">
                    <a:lumMod val="85000"/>
                    <a:lumOff val="15000"/>
                  </a:schemeClr>
                </a:solidFill>
                <a:latin typeface="바른돋움 1"/>
                <a:ea typeface="바른돋움 1"/>
              </a:rPr>
              <a:t>03 </a:t>
            </a:r>
            <a:r>
              <a:rPr lang="ko-KR" altLang="en-US" sz="2800">
                <a:solidFill>
                  <a:schemeClr val="tx1">
                    <a:lumMod val="85000"/>
                    <a:lumOff val="15000"/>
                  </a:schemeClr>
                </a:solidFill>
                <a:latin typeface="바른돋움 1"/>
                <a:ea typeface="바른돋움 1"/>
              </a:rPr>
              <a:t>데이터 전처리</a:t>
            </a:r>
          </a:p>
        </p:txBody>
      </p:sp>
      <p:cxnSp>
        <p:nvCxnSpPr>
          <p:cNvPr id="36" name="직선 연결선 35"/>
          <p:cNvCxnSpPr/>
          <p:nvPr/>
        </p:nvCxnSpPr>
        <p:spPr>
          <a:xfrm>
            <a:off x="395537"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7"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0" name="그림 39"/>
          <p:cNvPicPr>
            <a:picLocks noChangeAspect="1"/>
          </p:cNvPicPr>
          <p:nvPr/>
        </p:nvPicPr>
        <p:blipFill rotWithShape="1">
          <a:blip r:embed="rId2"/>
          <a:stretch>
            <a:fillRect/>
          </a:stretch>
        </p:blipFill>
        <p:spPr>
          <a:xfrm>
            <a:off x="575555" y="1779663"/>
            <a:ext cx="7992888" cy="788848"/>
          </a:xfrm>
          <a:prstGeom prst="rect">
            <a:avLst/>
          </a:prstGeom>
        </p:spPr>
      </p:pic>
      <p:sp>
        <p:nvSpPr>
          <p:cNvPr id="41" name="TextBox 10"/>
          <p:cNvSpPr txBox="1"/>
          <p:nvPr/>
        </p:nvSpPr>
        <p:spPr>
          <a:xfrm>
            <a:off x="395537" y="1459524"/>
            <a:ext cx="8275924" cy="1710725"/>
          </a:xfrm>
          <a:prstGeom prst="rect">
            <a:avLst/>
          </a:prstGeom>
          <a:noFill/>
        </p:spPr>
        <p:txBody>
          <a:bodyPr wrap="square" lIns="68580" tIns="34290" rIns="68580" bIns="34290">
            <a:spAutoFit/>
          </a:bodyPr>
          <a:lstStyle/>
          <a:p>
            <a:pPr marL="285743" indent="-285743">
              <a:lnSpc>
                <a:spcPts val="1600"/>
              </a:lnSpc>
              <a:buFont typeface="Arial"/>
              <a:buChar char="•"/>
              <a:defRPr/>
            </a:pPr>
            <a:r>
              <a:rPr lang="ko-KR" altLang="en-US" sz="1400">
                <a:latin typeface="나눔바른고딕"/>
                <a:ea typeface="나눔바른고딕"/>
              </a:rPr>
              <a:t>전체 데이터 상관분석 코드</a:t>
            </a:r>
          </a:p>
          <a:p>
            <a:pPr>
              <a:lnSpc>
                <a:spcPts val="1600"/>
              </a:lnSpc>
              <a:defRPr/>
            </a:pPr>
            <a:endParaRPr lang="en-US" altLang="ko-KR" sz="1400">
              <a:latin typeface="나눔바른고딕"/>
              <a:ea typeface="나눔바른고딕"/>
            </a:endParaRPr>
          </a:p>
          <a:p>
            <a:pPr>
              <a:lnSpc>
                <a:spcPts val="1600"/>
              </a:lnSpc>
              <a:defRPr/>
            </a:pPr>
            <a:endParaRPr lang="en-US" altLang="ko-KR" sz="1400">
              <a:latin typeface="나눔바른고딕"/>
              <a:ea typeface="나눔바른고딕"/>
            </a:endParaRPr>
          </a:p>
          <a:p>
            <a:pPr>
              <a:lnSpc>
                <a:spcPts val="1600"/>
              </a:lnSpc>
              <a:defRPr/>
            </a:pPr>
            <a:endParaRPr lang="en-US" altLang="ko-KR" sz="1400">
              <a:latin typeface="나눔바른고딕"/>
              <a:ea typeface="나눔바른고딕"/>
            </a:endParaRPr>
          </a:p>
          <a:p>
            <a:pPr>
              <a:lnSpc>
                <a:spcPts val="1600"/>
              </a:lnSpc>
              <a:defRPr/>
            </a:pPr>
            <a:endParaRPr lang="en-US" altLang="ko-KR" sz="1400">
              <a:latin typeface="나눔바른고딕"/>
              <a:ea typeface="나눔바른고딕"/>
            </a:endParaRPr>
          </a:p>
          <a:p>
            <a:pPr>
              <a:lnSpc>
                <a:spcPts val="1600"/>
              </a:lnSpc>
              <a:defRPr/>
            </a:pPr>
            <a:endParaRPr lang="en-US" altLang="ko-KR" sz="1400">
              <a:latin typeface="나눔바른고딕"/>
              <a:ea typeface="나눔바른고딕"/>
            </a:endParaRPr>
          </a:p>
          <a:p>
            <a:pPr>
              <a:lnSpc>
                <a:spcPts val="1600"/>
              </a:lnSpc>
              <a:defRPr/>
            </a:pPr>
            <a:endParaRPr lang="en-US" altLang="ko-KR" sz="1400">
              <a:latin typeface="나눔바른고딕"/>
              <a:ea typeface="나눔바른고딕"/>
            </a:endParaRPr>
          </a:p>
          <a:p>
            <a:pPr>
              <a:lnSpc>
                <a:spcPts val="1600"/>
              </a:lnSpc>
              <a:defRPr/>
            </a:pPr>
            <a:endParaRPr lang="en-US" altLang="ko-KR" sz="1400">
              <a:latin typeface="나눔바른고딕"/>
              <a:ea typeface="나눔바른고딕"/>
            </a:endParaRPr>
          </a:p>
        </p:txBody>
      </p:sp>
      <p:sp>
        <p:nvSpPr>
          <p:cNvPr id="8" name="TextBox 10">
            <a:extLst>
              <a:ext uri="{FF2B5EF4-FFF2-40B4-BE49-F238E27FC236}">
                <a16:creationId xmlns="" xmlns:a16="http://schemas.microsoft.com/office/drawing/2014/main" id="{C33CC419-12CC-46BA-8981-0C7E417DD7D7}"/>
              </a:ext>
            </a:extLst>
          </p:cNvPr>
          <p:cNvSpPr txBox="1"/>
          <p:nvPr/>
        </p:nvSpPr>
        <p:spPr>
          <a:xfrm>
            <a:off x="373089" y="2859782"/>
            <a:ext cx="8275924" cy="889987"/>
          </a:xfrm>
          <a:prstGeom prst="rect">
            <a:avLst/>
          </a:prstGeom>
          <a:noFill/>
        </p:spPr>
        <p:txBody>
          <a:bodyPr wrap="square" lIns="68580" tIns="34290" rIns="68580" bIns="34290">
            <a:spAutoFit/>
          </a:bodyPr>
          <a:lstStyle/>
          <a:p>
            <a:pPr marL="285743" indent="-285743">
              <a:lnSpc>
                <a:spcPts val="1600"/>
              </a:lnSpc>
              <a:buFont typeface="Arial"/>
              <a:buChar char="•"/>
              <a:defRPr/>
            </a:pPr>
            <a:r>
              <a:rPr lang="ko-KR" altLang="en-US" sz="1400" dirty="0" smtClean="0">
                <a:latin typeface="나눔바른고딕"/>
                <a:ea typeface="나눔바른고딕"/>
              </a:rPr>
              <a:t>선택된 </a:t>
            </a:r>
            <a:r>
              <a:rPr lang="en-US" altLang="ko-KR" sz="1400" dirty="0">
                <a:latin typeface="나눔바른고딕"/>
                <a:ea typeface="나눔바른고딕"/>
              </a:rPr>
              <a:t>x </a:t>
            </a:r>
            <a:endParaRPr lang="en-US" altLang="ko-KR" sz="1400" dirty="0" smtClean="0">
              <a:latin typeface="나눔바른고딕"/>
              <a:ea typeface="나눔바른고딕"/>
            </a:endParaRPr>
          </a:p>
          <a:p>
            <a:pPr marL="285743" indent="-285743">
              <a:lnSpc>
                <a:spcPts val="1600"/>
              </a:lnSpc>
              <a:buFont typeface="Arial"/>
              <a:buChar char="•"/>
              <a:defRPr/>
            </a:pPr>
            <a:endParaRPr lang="en-US" altLang="ko-KR" sz="1400" dirty="0">
              <a:latin typeface="나눔바른고딕"/>
              <a:ea typeface="나눔바른고딕"/>
            </a:endParaRPr>
          </a:p>
          <a:p>
            <a:pPr marL="171450" indent="-171450">
              <a:lnSpc>
                <a:spcPts val="1600"/>
              </a:lnSpc>
              <a:buFontTx/>
              <a:buChar char="-"/>
              <a:defRPr/>
            </a:pPr>
            <a:r>
              <a:rPr lang="en-US" altLang="ko-KR" sz="1200" dirty="0">
                <a:latin typeface="나눔바른고딕"/>
                <a:ea typeface="나눔바른고딕"/>
              </a:rPr>
              <a:t>5</a:t>
            </a:r>
            <a:r>
              <a:rPr lang="ko-KR" altLang="en-US" sz="1200" dirty="0" smtClean="0">
                <a:latin typeface="나눔바른고딕"/>
                <a:ea typeface="나눔바른고딕"/>
              </a:rPr>
              <a:t>개 </a:t>
            </a:r>
            <a:r>
              <a:rPr lang="ko-KR" altLang="en-US" sz="1200" dirty="0" smtClean="0">
                <a:latin typeface="나눔바른고딕"/>
                <a:ea typeface="나눔바른고딕"/>
              </a:rPr>
              <a:t>열 제외 </a:t>
            </a:r>
            <a:r>
              <a:rPr lang="en-US" altLang="ko-KR" sz="1200" dirty="0" smtClean="0">
                <a:latin typeface="나눔바른고딕"/>
                <a:ea typeface="나눔바른고딕"/>
              </a:rPr>
              <a:t>, </a:t>
            </a:r>
            <a:r>
              <a:rPr lang="ko-KR" altLang="en-US" sz="1200" dirty="0" smtClean="0">
                <a:latin typeface="나눔바른고딕"/>
                <a:ea typeface="나눔바른고딕"/>
              </a:rPr>
              <a:t>총 </a:t>
            </a:r>
            <a:r>
              <a:rPr lang="en-US" altLang="ko-KR" sz="1200" dirty="0" smtClean="0">
                <a:latin typeface="나눔바른고딕"/>
                <a:ea typeface="나눔바른고딕"/>
              </a:rPr>
              <a:t>10</a:t>
            </a:r>
            <a:r>
              <a:rPr lang="ko-KR" altLang="en-US" sz="1200" dirty="0" smtClean="0">
                <a:latin typeface="나눔바른고딕"/>
                <a:ea typeface="나눔바른고딕"/>
              </a:rPr>
              <a:t>열</a:t>
            </a:r>
            <a:endParaRPr lang="en-US" altLang="ko-KR" sz="1200" dirty="0">
              <a:latin typeface="나눔바른고딕"/>
              <a:ea typeface="나눔바른고딕"/>
            </a:endParaRPr>
          </a:p>
          <a:p>
            <a:pPr marL="171450" indent="-171450">
              <a:lnSpc>
                <a:spcPts val="1600"/>
              </a:lnSpc>
              <a:buFontTx/>
              <a:buChar char="-"/>
              <a:defRPr/>
            </a:pPr>
            <a:endParaRPr lang="en-US" altLang="ko-KR" sz="1200" dirty="0" smtClean="0">
              <a:latin typeface="나눔바른고딕"/>
              <a:ea typeface="나눔바른고딕"/>
            </a:endParaRPr>
          </a:p>
        </p:txBody>
      </p:sp>
      <p:sp>
        <p:nvSpPr>
          <p:cNvPr id="9" name="TextBox 8"/>
          <p:cNvSpPr txBox="1"/>
          <p:nvPr/>
        </p:nvSpPr>
        <p:spPr>
          <a:xfrm>
            <a:off x="395536" y="915566"/>
            <a:ext cx="6912768" cy="297517"/>
          </a:xfrm>
          <a:prstGeom prst="rect">
            <a:avLst/>
          </a:prstGeom>
          <a:noFill/>
        </p:spPr>
        <p:txBody>
          <a:bodyPr wrap="square">
            <a:spAutoFit/>
          </a:bodyPr>
          <a:lstStyle/>
          <a:p>
            <a:pPr>
              <a:lnSpc>
                <a:spcPts val="1600"/>
              </a:lnSpc>
              <a:defRPr/>
            </a:pPr>
            <a:r>
              <a:rPr lang="ko-KR" altLang="en-US" sz="1200" dirty="0" smtClean="0">
                <a:solidFill>
                  <a:schemeClr val="tx1">
                    <a:lumMod val="85000"/>
                    <a:lumOff val="15000"/>
                  </a:schemeClr>
                </a:solidFill>
                <a:latin typeface="나눔바른고딕"/>
                <a:ea typeface="나눔바른고딕"/>
              </a:rPr>
              <a:t>③ 상관 </a:t>
            </a:r>
            <a:r>
              <a:rPr lang="ko-KR" altLang="en-US" sz="1200" dirty="0" smtClean="0">
                <a:solidFill>
                  <a:schemeClr val="tx1">
                    <a:lumMod val="85000"/>
                    <a:lumOff val="15000"/>
                  </a:schemeClr>
                </a:solidFill>
                <a:latin typeface="나눔바른고딕"/>
                <a:ea typeface="나눔바른고딕"/>
              </a:rPr>
              <a:t>분석</a:t>
            </a:r>
            <a:endParaRPr lang="ko-KR" altLang="en-US" sz="1200" dirty="0">
              <a:solidFill>
                <a:schemeClr val="tx1">
                  <a:lumMod val="85000"/>
                  <a:lumOff val="15000"/>
                </a:schemeClr>
              </a:solidFill>
              <a:latin typeface="나눔바른고딕"/>
              <a:ea typeface="나눔바른고딕"/>
            </a:endParaRPr>
          </a:p>
        </p:txBody>
      </p:sp>
    </p:spTree>
    <p:extLst>
      <p:ext uri="{BB962C8B-B14F-4D97-AF65-F5344CB8AC3E}">
        <p14:creationId xmlns:p14="http://schemas.microsoft.com/office/powerpoint/2010/main" val="418544932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03 </a:t>
            </a:r>
            <a:r>
              <a:rPr lang="ko-KR" altLang="en-US" sz="2800" dirty="0" smtClean="0">
                <a:solidFill>
                  <a:schemeClr val="tx1">
                    <a:lumMod val="85000"/>
                    <a:lumOff val="15000"/>
                  </a:schemeClr>
                </a:solidFill>
                <a:latin typeface="바른돋움 1" pitchFamily="18" charset="-127"/>
                <a:ea typeface="바른돋움 1" pitchFamily="18" charset="-127"/>
              </a:rPr>
              <a:t>데이터 전처리</a:t>
            </a:r>
            <a:endParaRPr lang="ko-KR" altLang="en-US" sz="2800" dirty="0">
              <a:solidFill>
                <a:schemeClr val="tx1">
                  <a:lumMod val="85000"/>
                  <a:lumOff val="15000"/>
                </a:schemeClr>
              </a:solidFill>
              <a:latin typeface="바른돋움 1" pitchFamily="18" charset="-127"/>
              <a:ea typeface="바른돋움 1" pitchFamily="18" charset="-127"/>
            </a:endParaRPr>
          </a:p>
        </p:txBody>
      </p:sp>
      <p:sp>
        <p:nvSpPr>
          <p:cNvPr id="16" name="TextBox 15"/>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④</a:t>
            </a:r>
            <a:r>
              <a:rPr lang="en-US" altLang="ko-KR" sz="1200" dirty="0" smtClean="0">
                <a:solidFill>
                  <a:schemeClr val="tx1">
                    <a:lumMod val="85000"/>
                    <a:lumOff val="15000"/>
                  </a:schemeClr>
                </a:solidFill>
                <a:latin typeface="나눔바른고딕" pitchFamily="50" charset="-127"/>
                <a:ea typeface="나눔바른고딕" pitchFamily="50" charset="-127"/>
              </a:rPr>
              <a:t> </a:t>
            </a:r>
            <a:r>
              <a:rPr lang="en-US" altLang="ko-KR" sz="1200" dirty="0" smtClean="0">
                <a:solidFill>
                  <a:schemeClr val="tx1">
                    <a:lumMod val="85000"/>
                    <a:lumOff val="15000"/>
                  </a:schemeClr>
                </a:solidFill>
                <a:latin typeface="나눔바른고딕" pitchFamily="50" charset="-127"/>
                <a:ea typeface="나눔바른고딕" pitchFamily="50" charset="-127"/>
              </a:rPr>
              <a:t>PCA-</a:t>
            </a:r>
            <a:r>
              <a:rPr lang="ko-KR" altLang="en-US" sz="1200" dirty="0" smtClean="0">
                <a:solidFill>
                  <a:schemeClr val="tx1">
                    <a:lumMod val="85000"/>
                    <a:lumOff val="15000"/>
                  </a:schemeClr>
                </a:solidFill>
                <a:latin typeface="나눔바른고딕" pitchFamily="50" charset="-127"/>
                <a:ea typeface="나눔바른고딕" pitchFamily="50" charset="-127"/>
              </a:rPr>
              <a:t>주성분 추출</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395536" y="1419622"/>
            <a:ext cx="1417376" cy="315471"/>
          </a:xfrm>
          <a:prstGeom prst="rect">
            <a:avLst/>
          </a:prstGeom>
        </p:spPr>
        <p:txBody>
          <a:bodyPr wrap="none">
            <a:spAutoFit/>
          </a:bodyPr>
          <a:lstStyle/>
          <a:p>
            <a:pPr marL="285743" indent="-285743">
              <a:lnSpc>
                <a:spcPts val="1600"/>
              </a:lnSpc>
              <a:buFont typeface="Arial"/>
              <a:buChar char="•"/>
              <a:defRPr/>
            </a:pPr>
            <a:r>
              <a:rPr lang="en-US" altLang="ko-KR" dirty="0" smtClean="0">
                <a:latin typeface="나눔바른고딕" pitchFamily="50" charset="-127"/>
                <a:ea typeface="나눔바른고딕" pitchFamily="50" charset="-127"/>
              </a:rPr>
              <a:t>PCA </a:t>
            </a:r>
            <a:r>
              <a:rPr lang="ko-KR" altLang="en-US" dirty="0" smtClean="0">
                <a:latin typeface="나눔바른고딕" pitchFamily="50" charset="-127"/>
                <a:ea typeface="나눔바른고딕" pitchFamily="50" charset="-127"/>
              </a:rPr>
              <a:t> 과정</a:t>
            </a:r>
            <a:endParaRPr lang="ko-KR" altLang="en-US" dirty="0">
              <a:latin typeface="나눔바른고딕" pitchFamily="50" charset="-127"/>
              <a:ea typeface="나눔바른고딕" pitchFamily="50" charset="-127"/>
            </a:endParaRPr>
          </a:p>
        </p:txBody>
      </p:sp>
      <p:sp>
        <p:nvSpPr>
          <p:cNvPr id="12" name="직사각형 11"/>
          <p:cNvSpPr/>
          <p:nvPr/>
        </p:nvSpPr>
        <p:spPr>
          <a:xfrm>
            <a:off x="311859" y="2030877"/>
            <a:ext cx="5719836" cy="1938992"/>
          </a:xfrm>
          <a:prstGeom prst="rect">
            <a:avLst/>
          </a:prstGeom>
        </p:spPr>
        <p:txBody>
          <a:bodyPr wrap="none">
            <a:spAutoFit/>
          </a:bodyPr>
          <a:lstStyle/>
          <a:p>
            <a:pPr>
              <a:lnSpc>
                <a:spcPts val="1600"/>
              </a:lnSpc>
              <a:defRPr/>
            </a:pPr>
            <a:r>
              <a:rPr lang="en-US" altLang="ko-KR" sz="1500" dirty="0" smtClean="0">
                <a:latin typeface="나눔바른고딕" pitchFamily="50" charset="-127"/>
                <a:ea typeface="나눔바른고딕" pitchFamily="50" charset="-127"/>
              </a:rPr>
              <a:t>d</a:t>
            </a:r>
            <a:r>
              <a:rPr lang="ko-KR" altLang="en-US" sz="1500" dirty="0">
                <a:latin typeface="나눔바른고딕" pitchFamily="50" charset="-127"/>
                <a:ea typeface="나눔바른고딕" pitchFamily="50" charset="-127"/>
              </a:rPr>
              <a:t>차원의 데이터간의 연관성을 찾기 위해 데이터를 먼저 표준화를 시킨다</a:t>
            </a:r>
            <a:r>
              <a:rPr lang="en-US" altLang="ko-KR" sz="1500" dirty="0">
                <a:latin typeface="나눔바른고딕" pitchFamily="50" charset="-127"/>
                <a:ea typeface="나눔바른고딕" pitchFamily="50" charset="-127"/>
              </a:rPr>
              <a:t>. </a:t>
            </a:r>
            <a:endParaRPr lang="en-US" altLang="ko-KR" sz="1500" dirty="0" smtClean="0">
              <a:latin typeface="나눔바른고딕" pitchFamily="50" charset="-127"/>
              <a:ea typeface="나눔바른고딕" pitchFamily="50" charset="-127"/>
            </a:endParaRPr>
          </a:p>
          <a:p>
            <a:pPr>
              <a:lnSpc>
                <a:spcPts val="1600"/>
              </a:lnSpc>
              <a:defRPr/>
            </a:pPr>
            <a:endParaRPr lang="en-US" altLang="ko-KR" sz="1500" dirty="0" smtClean="0">
              <a:latin typeface="나눔바른고딕" pitchFamily="50" charset="-127"/>
              <a:ea typeface="나눔바른고딕" pitchFamily="50" charset="-127"/>
            </a:endParaRPr>
          </a:p>
          <a:p>
            <a:pPr>
              <a:lnSpc>
                <a:spcPts val="1600"/>
              </a:lnSpc>
              <a:defRPr/>
            </a:pPr>
            <a:r>
              <a:rPr lang="ko-KR" altLang="en-US" sz="1500" dirty="0" smtClean="0">
                <a:latin typeface="나눔바른고딕" pitchFamily="50" charset="-127"/>
                <a:ea typeface="나눔바른고딕" pitchFamily="50" charset="-127"/>
              </a:rPr>
              <a:t>피처 </a:t>
            </a:r>
            <a:r>
              <a:rPr lang="ko-KR" altLang="en-US" sz="1500" dirty="0">
                <a:latin typeface="나눔바른고딕" pitchFamily="50" charset="-127"/>
                <a:ea typeface="나눔바른고딕" pitchFamily="50" charset="-127"/>
              </a:rPr>
              <a:t>상호간의 각각의 </a:t>
            </a:r>
            <a:r>
              <a:rPr lang="ko-KR" altLang="en-US" sz="1500" dirty="0" err="1">
                <a:latin typeface="나눔바른고딕" pitchFamily="50" charset="-127"/>
                <a:ea typeface="나눔바른고딕" pitchFamily="50" charset="-127"/>
              </a:rPr>
              <a:t>공분산을</a:t>
            </a:r>
            <a:r>
              <a:rPr lang="ko-KR" altLang="en-US" sz="1500" dirty="0">
                <a:latin typeface="나눔바른고딕" pitchFamily="50" charset="-127"/>
                <a:ea typeface="나눔바른고딕" pitchFamily="50" charset="-127"/>
              </a:rPr>
              <a:t> 구하기 위해 </a:t>
            </a:r>
            <a:r>
              <a:rPr lang="ko-KR" altLang="en-US" sz="1500" dirty="0" err="1">
                <a:latin typeface="나눔바른고딕" pitchFamily="50" charset="-127"/>
                <a:ea typeface="나눔바른고딕" pitchFamily="50" charset="-127"/>
              </a:rPr>
              <a:t>공분산</a:t>
            </a:r>
            <a:r>
              <a:rPr lang="ko-KR" altLang="en-US" sz="1500" dirty="0">
                <a:latin typeface="나눔바른고딕" pitchFamily="50" charset="-127"/>
                <a:ea typeface="나눔바른고딕" pitchFamily="50" charset="-127"/>
              </a:rPr>
              <a:t> 행렬을 만든다</a:t>
            </a:r>
            <a:r>
              <a:rPr lang="en-US" altLang="ko-KR" sz="1500" dirty="0">
                <a:latin typeface="나눔바른고딕" pitchFamily="50" charset="-127"/>
                <a:ea typeface="나눔바른고딕" pitchFamily="50" charset="-127"/>
              </a:rPr>
              <a:t>. </a:t>
            </a:r>
            <a:endParaRPr lang="en-US" altLang="ko-KR" sz="1500" dirty="0" smtClean="0">
              <a:latin typeface="나눔바른고딕" pitchFamily="50" charset="-127"/>
              <a:ea typeface="나눔바른고딕" pitchFamily="50" charset="-127"/>
            </a:endParaRPr>
          </a:p>
          <a:p>
            <a:pPr>
              <a:lnSpc>
                <a:spcPts val="1600"/>
              </a:lnSpc>
              <a:defRPr/>
            </a:pPr>
            <a:endParaRPr lang="en-US" altLang="ko-KR" sz="1500" dirty="0" smtClean="0">
              <a:latin typeface="나눔바른고딕" pitchFamily="50" charset="-127"/>
              <a:ea typeface="나눔바른고딕" pitchFamily="50" charset="-127"/>
            </a:endParaRPr>
          </a:p>
          <a:p>
            <a:pPr>
              <a:lnSpc>
                <a:spcPts val="1600"/>
              </a:lnSpc>
              <a:defRPr/>
            </a:pPr>
            <a:r>
              <a:rPr lang="ko-KR" altLang="en-US" sz="1500" dirty="0" err="1" smtClean="0">
                <a:latin typeface="나눔바른고딕" pitchFamily="50" charset="-127"/>
                <a:ea typeface="나눔바른고딕" pitchFamily="50" charset="-127"/>
              </a:rPr>
              <a:t>공분산행렬을</a:t>
            </a:r>
            <a:r>
              <a:rPr lang="ko-KR" altLang="en-US" sz="1500" dirty="0" smtClean="0">
                <a:latin typeface="나눔바른고딕" pitchFamily="50" charset="-127"/>
                <a:ea typeface="나눔바른고딕" pitchFamily="50" charset="-127"/>
              </a:rPr>
              <a:t> </a:t>
            </a:r>
            <a:r>
              <a:rPr lang="ko-KR" altLang="en-US" sz="1500" dirty="0" err="1">
                <a:latin typeface="나눔바른고딕" pitchFamily="50" charset="-127"/>
                <a:ea typeface="나눔바른고딕" pitchFamily="50" charset="-127"/>
              </a:rPr>
              <a:t>아이겐벨류</a:t>
            </a:r>
            <a:r>
              <a:rPr lang="en-US" altLang="ko-KR" sz="1500" dirty="0">
                <a:latin typeface="나눔바른고딕" pitchFamily="50" charset="-127"/>
                <a:ea typeface="나눔바른고딕" pitchFamily="50" charset="-127"/>
              </a:rPr>
              <a:t>(</a:t>
            </a:r>
            <a:r>
              <a:rPr lang="ko-KR" altLang="en-US" sz="1500" dirty="0" err="1">
                <a:latin typeface="나눔바른고딕" pitchFamily="50" charset="-127"/>
                <a:ea typeface="나눔바른고딕" pitchFamily="50" charset="-127"/>
              </a:rPr>
              <a:t>고유값</a:t>
            </a:r>
            <a:r>
              <a:rPr lang="en-US" altLang="ko-KR" sz="1500" dirty="0">
                <a:latin typeface="나눔바른고딕" pitchFamily="50" charset="-127"/>
                <a:ea typeface="나눔바른고딕" pitchFamily="50" charset="-127"/>
              </a:rPr>
              <a:t>)</a:t>
            </a:r>
            <a:r>
              <a:rPr lang="ko-KR" altLang="en-US" sz="1500" dirty="0">
                <a:latin typeface="나눔바른고딕" pitchFamily="50" charset="-127"/>
                <a:ea typeface="나눔바른고딕" pitchFamily="50" charset="-127"/>
              </a:rPr>
              <a:t>와 </a:t>
            </a:r>
            <a:r>
              <a:rPr lang="ko-KR" altLang="en-US" sz="1500" dirty="0" err="1">
                <a:latin typeface="나눔바른고딕" pitchFamily="50" charset="-127"/>
                <a:ea typeface="나눔바른고딕" pitchFamily="50" charset="-127"/>
              </a:rPr>
              <a:t>아이겐벡터</a:t>
            </a:r>
            <a:r>
              <a:rPr lang="en-US" altLang="ko-KR" sz="1500" dirty="0">
                <a:latin typeface="나눔바른고딕" pitchFamily="50" charset="-127"/>
                <a:ea typeface="나눔바른고딕" pitchFamily="50" charset="-127"/>
              </a:rPr>
              <a:t>(</a:t>
            </a:r>
            <a:r>
              <a:rPr lang="ko-KR" altLang="en-US" sz="1500" dirty="0">
                <a:latin typeface="나눔바른고딕" pitchFamily="50" charset="-127"/>
                <a:ea typeface="나눔바른고딕" pitchFamily="50" charset="-127"/>
              </a:rPr>
              <a:t>고유벡터</a:t>
            </a:r>
            <a:r>
              <a:rPr lang="en-US" altLang="ko-KR" sz="1500" dirty="0">
                <a:latin typeface="나눔바른고딕" pitchFamily="50" charset="-127"/>
                <a:ea typeface="나눔바른고딕" pitchFamily="50" charset="-127"/>
              </a:rPr>
              <a:t>)</a:t>
            </a:r>
            <a:r>
              <a:rPr lang="ko-KR" altLang="en-US" sz="1500" dirty="0">
                <a:latin typeface="나눔바른고딕" pitchFamily="50" charset="-127"/>
                <a:ea typeface="나눔바른고딕" pitchFamily="50" charset="-127"/>
              </a:rPr>
              <a:t>로 </a:t>
            </a:r>
            <a:r>
              <a:rPr lang="ko-KR" altLang="en-US" sz="1500" dirty="0" smtClean="0">
                <a:latin typeface="나눔바른고딕" pitchFamily="50" charset="-127"/>
                <a:ea typeface="나눔바른고딕" pitchFamily="50" charset="-127"/>
              </a:rPr>
              <a:t>분해한다</a:t>
            </a:r>
            <a:r>
              <a:rPr lang="en-US" altLang="ko-KR" sz="1500" dirty="0" smtClean="0">
                <a:latin typeface="나눔바른고딕" pitchFamily="50" charset="-127"/>
                <a:ea typeface="나눔바른고딕" pitchFamily="50" charset="-127"/>
              </a:rPr>
              <a:t>.</a:t>
            </a:r>
          </a:p>
          <a:p>
            <a:pPr>
              <a:lnSpc>
                <a:spcPts val="1600"/>
              </a:lnSpc>
              <a:defRPr/>
            </a:pPr>
            <a:r>
              <a:rPr lang="en-US" altLang="ko-KR" sz="1500" dirty="0" smtClean="0">
                <a:latin typeface="나눔바른고딕" pitchFamily="50" charset="-127"/>
                <a:ea typeface="나눔바른고딕" pitchFamily="50" charset="-127"/>
              </a:rPr>
              <a:t>.</a:t>
            </a:r>
          </a:p>
          <a:p>
            <a:pPr>
              <a:lnSpc>
                <a:spcPts val="1600"/>
              </a:lnSpc>
              <a:defRPr/>
            </a:pPr>
            <a:r>
              <a:rPr lang="ko-KR" altLang="en-US" sz="1500" dirty="0" err="1" smtClean="0">
                <a:latin typeface="나눔바른고딕" pitchFamily="50" charset="-127"/>
                <a:ea typeface="나눔바른고딕" pitchFamily="50" charset="-127"/>
              </a:rPr>
              <a:t>공분산행렬을</a:t>
            </a:r>
            <a:r>
              <a:rPr lang="ko-KR" altLang="en-US" sz="1500" dirty="0" smtClean="0">
                <a:latin typeface="나눔바른고딕" pitchFamily="50" charset="-127"/>
                <a:ea typeface="나눔바른고딕" pitchFamily="50" charset="-127"/>
              </a:rPr>
              <a:t> </a:t>
            </a:r>
            <a:r>
              <a:rPr lang="ko-KR" altLang="en-US" sz="1500" dirty="0">
                <a:latin typeface="나눔바른고딕" pitchFamily="50" charset="-127"/>
                <a:ea typeface="나눔바른고딕" pitchFamily="50" charset="-127"/>
              </a:rPr>
              <a:t>통해 그 두 가지</a:t>
            </a:r>
            <a:r>
              <a:rPr lang="en-US" altLang="ko-KR" sz="1500" dirty="0">
                <a:latin typeface="나눔바른고딕" pitchFamily="50" charset="-127"/>
                <a:ea typeface="나눔바른고딕" pitchFamily="50" charset="-127"/>
              </a:rPr>
              <a:t>(</a:t>
            </a:r>
            <a:r>
              <a:rPr lang="ko-KR" altLang="en-US" sz="1500" dirty="0" err="1">
                <a:latin typeface="나눔바른고딕" pitchFamily="50" charset="-127"/>
                <a:ea typeface="나눔바른고딕" pitchFamily="50" charset="-127"/>
              </a:rPr>
              <a:t>고유값</a:t>
            </a:r>
            <a:r>
              <a:rPr lang="en-US" altLang="ko-KR" sz="1500" dirty="0">
                <a:latin typeface="나눔바른고딕" pitchFamily="50" charset="-127"/>
                <a:ea typeface="나눔바른고딕" pitchFamily="50" charset="-127"/>
              </a:rPr>
              <a:t>, </a:t>
            </a:r>
            <a:r>
              <a:rPr lang="ko-KR" altLang="en-US" sz="1500" dirty="0">
                <a:latin typeface="나눔바른고딕" pitchFamily="50" charset="-127"/>
                <a:ea typeface="나눔바른고딕" pitchFamily="50" charset="-127"/>
              </a:rPr>
              <a:t>벡터</a:t>
            </a:r>
            <a:r>
              <a:rPr lang="en-US" altLang="ko-KR" sz="1500" dirty="0">
                <a:latin typeface="나눔바른고딕" pitchFamily="50" charset="-127"/>
                <a:ea typeface="나눔바른고딕" pitchFamily="50" charset="-127"/>
              </a:rPr>
              <a:t>)</a:t>
            </a:r>
            <a:r>
              <a:rPr lang="ko-KR" altLang="en-US" sz="1500" dirty="0">
                <a:latin typeface="나눔바른고딕" pitchFamily="50" charset="-127"/>
                <a:ea typeface="나눔바른고딕" pitchFamily="50" charset="-127"/>
              </a:rPr>
              <a:t>를 </a:t>
            </a:r>
            <a:r>
              <a:rPr lang="ko-KR" altLang="en-US" sz="1500" dirty="0" smtClean="0">
                <a:latin typeface="나눔바른고딕" pitchFamily="50" charset="-127"/>
                <a:ea typeface="나눔바른고딕" pitchFamily="50" charset="-127"/>
              </a:rPr>
              <a:t>유도한다</a:t>
            </a:r>
            <a:r>
              <a:rPr lang="en-US" altLang="ko-KR" sz="1500" dirty="0">
                <a:latin typeface="나눔바른고딕" pitchFamily="50" charset="-127"/>
                <a:ea typeface="나눔바른고딕" pitchFamily="50" charset="-127"/>
              </a:rPr>
              <a:t>. </a:t>
            </a:r>
            <a:endParaRPr lang="en-US" altLang="ko-KR" sz="1500" dirty="0" smtClean="0">
              <a:latin typeface="나눔바른고딕" pitchFamily="50" charset="-127"/>
              <a:ea typeface="나눔바른고딕" pitchFamily="50" charset="-127"/>
            </a:endParaRPr>
          </a:p>
          <a:p>
            <a:pPr>
              <a:lnSpc>
                <a:spcPts val="1600"/>
              </a:lnSpc>
              <a:defRPr/>
            </a:pPr>
            <a:endParaRPr lang="en-US" altLang="ko-KR" sz="1500" dirty="0" smtClean="0">
              <a:latin typeface="나눔바른고딕" pitchFamily="50" charset="-127"/>
              <a:ea typeface="나눔바른고딕" pitchFamily="50" charset="-127"/>
            </a:endParaRPr>
          </a:p>
          <a:p>
            <a:pPr>
              <a:lnSpc>
                <a:spcPts val="1600"/>
              </a:lnSpc>
              <a:defRPr/>
            </a:pPr>
            <a:r>
              <a:rPr lang="en-US" altLang="ko-KR" sz="1500" dirty="0">
                <a:latin typeface="나눔바른고딕" pitchFamily="50" charset="-127"/>
                <a:ea typeface="나눔바른고딕" pitchFamily="50" charset="-127"/>
              </a:rPr>
              <a:t>*</a:t>
            </a:r>
            <a:r>
              <a:rPr lang="ko-KR" altLang="en-US" sz="1500" dirty="0" err="1" smtClean="0">
                <a:latin typeface="나눔바른고딕" pitchFamily="50" charset="-127"/>
                <a:ea typeface="나눔바른고딕" pitchFamily="50" charset="-127"/>
              </a:rPr>
              <a:t>고유값과</a:t>
            </a:r>
            <a:r>
              <a:rPr lang="ko-KR" altLang="en-US" sz="1500" dirty="0" smtClean="0">
                <a:latin typeface="나눔바른고딕" pitchFamily="50" charset="-127"/>
                <a:ea typeface="나눔바른고딕" pitchFamily="50" charset="-127"/>
              </a:rPr>
              <a:t> </a:t>
            </a:r>
            <a:r>
              <a:rPr lang="ko-KR" altLang="en-US" sz="1500" dirty="0">
                <a:latin typeface="나눔바른고딕" pitchFamily="50" charset="-127"/>
                <a:ea typeface="나눔바른고딕" pitchFamily="50" charset="-127"/>
              </a:rPr>
              <a:t>고유벡터의 쌍은 최대 </a:t>
            </a:r>
            <a:r>
              <a:rPr lang="en-US" altLang="ko-KR" sz="1500" dirty="0">
                <a:latin typeface="나눔바른고딕" pitchFamily="50" charset="-127"/>
                <a:ea typeface="나눔바른고딕" pitchFamily="50" charset="-127"/>
              </a:rPr>
              <a:t>d</a:t>
            </a:r>
            <a:r>
              <a:rPr lang="ko-KR" altLang="en-US" sz="1500" dirty="0">
                <a:latin typeface="나눔바른고딕" pitchFamily="50" charset="-127"/>
                <a:ea typeface="나눔바른고딕" pitchFamily="50" charset="-127"/>
              </a:rPr>
              <a:t>개가 나올 수 있다</a:t>
            </a:r>
            <a:r>
              <a:rPr lang="en-US" altLang="ko-KR" sz="1500" dirty="0">
                <a:latin typeface="나눔바른고딕" pitchFamily="50" charset="-127"/>
                <a:ea typeface="나눔바른고딕" pitchFamily="50" charset="-127"/>
              </a:rPr>
              <a:t>.</a:t>
            </a:r>
            <a:endParaRPr lang="ko-KR" altLang="en-US" sz="1500" dirty="0">
              <a:latin typeface="나눔바른고딕" pitchFamily="50" charset="-127"/>
              <a:ea typeface="나눔바른고딕" pitchFamily="50" charset="-127"/>
            </a:endParaRPr>
          </a:p>
        </p:txBody>
      </p:sp>
    </p:spTree>
    <p:extLst>
      <p:ext uri="{BB962C8B-B14F-4D97-AF65-F5344CB8AC3E}">
        <p14:creationId xmlns:p14="http://schemas.microsoft.com/office/powerpoint/2010/main" val="2287974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03 </a:t>
            </a:r>
            <a:r>
              <a:rPr lang="ko-KR" altLang="en-US" sz="2800" dirty="0" smtClean="0">
                <a:solidFill>
                  <a:schemeClr val="tx1">
                    <a:lumMod val="85000"/>
                    <a:lumOff val="15000"/>
                  </a:schemeClr>
                </a:solidFill>
                <a:latin typeface="바른돋움 1" pitchFamily="18" charset="-127"/>
                <a:ea typeface="바른돋움 1" pitchFamily="18" charset="-127"/>
              </a:rPr>
              <a:t>데이터 전처리</a:t>
            </a:r>
            <a:endParaRPr lang="ko-KR" altLang="en-US" sz="2800" dirty="0">
              <a:solidFill>
                <a:schemeClr val="tx1">
                  <a:lumMod val="85000"/>
                  <a:lumOff val="15000"/>
                </a:schemeClr>
              </a:solidFill>
              <a:latin typeface="바른돋움 1" pitchFamily="18" charset="-127"/>
              <a:ea typeface="바른돋움 1" pitchFamily="18"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44" y="2759327"/>
            <a:ext cx="70580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a:xfrm>
            <a:off x="448876" y="2250202"/>
            <a:ext cx="2278188" cy="297517"/>
          </a:xfrm>
          <a:prstGeom prst="rect">
            <a:avLst/>
          </a:prstGeom>
        </p:spPr>
        <p:txBody>
          <a:bodyPr wrap="none">
            <a:spAutoFit/>
          </a:bodyPr>
          <a:lstStyle/>
          <a:p>
            <a:pPr marL="285743" indent="-285743">
              <a:lnSpc>
                <a:spcPts val="1600"/>
              </a:lnSpc>
              <a:buFont typeface="Arial"/>
              <a:buChar char="•"/>
              <a:defRPr/>
            </a:pPr>
            <a:r>
              <a:rPr lang="ko-KR" altLang="en-US" dirty="0" smtClean="0">
                <a:latin typeface="+mj-lt"/>
                <a:ea typeface="나눔바른고딕"/>
              </a:rPr>
              <a:t>기</a:t>
            </a:r>
            <a:r>
              <a:rPr lang="ko-KR" altLang="en-US" dirty="0">
                <a:latin typeface="+mj-lt"/>
                <a:ea typeface="나눔바른고딕"/>
              </a:rPr>
              <a:t>존</a:t>
            </a:r>
            <a:r>
              <a:rPr lang="ko-KR" altLang="en-US" dirty="0" smtClean="0">
                <a:latin typeface="+mj-lt"/>
                <a:ea typeface="나눔바른고딕"/>
              </a:rPr>
              <a:t> </a:t>
            </a:r>
            <a:r>
              <a:rPr lang="ko-KR" altLang="en-US" dirty="0" smtClean="0">
                <a:latin typeface="+mj-lt"/>
                <a:ea typeface="나눔바른고딕"/>
              </a:rPr>
              <a:t>데이터 표준화</a:t>
            </a:r>
            <a:endParaRPr lang="ko-KR" altLang="en-US" dirty="0">
              <a:latin typeface="+mj-lt"/>
              <a:ea typeface="나눔바른고딕"/>
            </a:endParaRPr>
          </a:p>
        </p:txBody>
      </p:sp>
      <p:sp>
        <p:nvSpPr>
          <p:cNvPr id="10" name="TextBox 9"/>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④</a:t>
            </a:r>
            <a:r>
              <a:rPr lang="en-US" altLang="ko-KR" sz="1200" dirty="0" smtClean="0">
                <a:solidFill>
                  <a:schemeClr val="tx1">
                    <a:lumMod val="85000"/>
                    <a:lumOff val="15000"/>
                  </a:schemeClr>
                </a:solidFill>
                <a:latin typeface="나눔바른고딕" pitchFamily="50" charset="-127"/>
                <a:ea typeface="나눔바른고딕" pitchFamily="50" charset="-127"/>
              </a:rPr>
              <a:t> </a:t>
            </a:r>
            <a:r>
              <a:rPr lang="en-US" altLang="ko-KR" sz="1200" dirty="0" smtClean="0">
                <a:solidFill>
                  <a:schemeClr val="tx1">
                    <a:lumMod val="85000"/>
                    <a:lumOff val="15000"/>
                  </a:schemeClr>
                </a:solidFill>
                <a:latin typeface="나눔바른고딕" pitchFamily="50" charset="-127"/>
                <a:ea typeface="나눔바른고딕" pitchFamily="50" charset="-127"/>
              </a:rPr>
              <a:t>PCA-</a:t>
            </a:r>
            <a:r>
              <a:rPr lang="ko-KR" altLang="en-US" sz="1200" dirty="0" smtClean="0">
                <a:solidFill>
                  <a:schemeClr val="tx1">
                    <a:lumMod val="85000"/>
                    <a:lumOff val="15000"/>
                  </a:schemeClr>
                </a:solidFill>
                <a:latin typeface="나눔바른고딕" pitchFamily="50" charset="-127"/>
                <a:ea typeface="나눔바른고딕" pitchFamily="50" charset="-127"/>
              </a:rPr>
              <a:t>주성분 추출</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spTree>
    <p:extLst>
      <p:ext uri="{BB962C8B-B14F-4D97-AF65-F5344CB8AC3E}">
        <p14:creationId xmlns:p14="http://schemas.microsoft.com/office/powerpoint/2010/main" val="1303445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03 </a:t>
            </a:r>
            <a:r>
              <a:rPr lang="ko-KR" altLang="en-US" sz="2800" dirty="0" smtClean="0">
                <a:solidFill>
                  <a:schemeClr val="tx1">
                    <a:lumMod val="85000"/>
                    <a:lumOff val="15000"/>
                  </a:schemeClr>
                </a:solidFill>
                <a:latin typeface="바른돋움 1" pitchFamily="18" charset="-127"/>
                <a:ea typeface="바른돋움 1" pitchFamily="18" charset="-127"/>
              </a:rPr>
              <a:t>데이터 전처리</a:t>
            </a:r>
            <a:endParaRPr lang="ko-KR" altLang="en-US" sz="2800" dirty="0">
              <a:solidFill>
                <a:schemeClr val="tx1">
                  <a:lumMod val="85000"/>
                  <a:lumOff val="15000"/>
                </a:schemeClr>
              </a:solidFill>
              <a:latin typeface="바른돋움 1" pitchFamily="18" charset="-127"/>
              <a:ea typeface="바른돋움 1" pitchFamily="18"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395536" y="1419622"/>
            <a:ext cx="4622676" cy="315471"/>
          </a:xfrm>
          <a:prstGeom prst="rect">
            <a:avLst/>
          </a:prstGeom>
        </p:spPr>
        <p:txBody>
          <a:bodyPr wrap="none">
            <a:spAutoFit/>
          </a:bodyPr>
          <a:lstStyle/>
          <a:p>
            <a:pPr marL="285743" indent="-285743">
              <a:lnSpc>
                <a:spcPts val="1600"/>
              </a:lnSpc>
              <a:buFont typeface="Arial"/>
              <a:buChar char="•"/>
              <a:defRPr/>
            </a:pPr>
            <a:r>
              <a:rPr lang="ko-KR" altLang="en-US" dirty="0" err="1" smtClean="0">
                <a:latin typeface="나눔바른고딕" pitchFamily="50" charset="-127"/>
                <a:ea typeface="나눔바른고딕" pitchFamily="50" charset="-127"/>
              </a:rPr>
              <a:t>공분산</a:t>
            </a:r>
            <a:r>
              <a:rPr lang="ko-KR" altLang="en-US" dirty="0" smtClean="0">
                <a:latin typeface="나눔바른고딕" pitchFamily="50" charset="-127"/>
                <a:ea typeface="나눔바른고딕" pitchFamily="50" charset="-127"/>
              </a:rPr>
              <a:t> </a:t>
            </a:r>
            <a:r>
              <a:rPr lang="ko-KR" altLang="en-US" dirty="0">
                <a:latin typeface="나눔바른고딕" pitchFamily="50" charset="-127"/>
                <a:ea typeface="나눔바른고딕" pitchFamily="50" charset="-127"/>
              </a:rPr>
              <a:t>행렬을 이용한 </a:t>
            </a:r>
            <a:r>
              <a:rPr lang="en-US" altLang="ko-KR" dirty="0" err="1">
                <a:latin typeface="나눔바른고딕" pitchFamily="50" charset="-127"/>
                <a:ea typeface="나눔바른고딕" pitchFamily="50" charset="-127"/>
              </a:rPr>
              <a:t>Eigendecomposition</a:t>
            </a:r>
            <a:endParaRPr lang="ko-KR" altLang="en-US" dirty="0">
              <a:latin typeface="나눔바른고딕" pitchFamily="50" charset="-127"/>
              <a:ea typeface="나눔바른고딕" pitchFamily="50" charset="-127"/>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1751050"/>
            <a:ext cx="8136904" cy="186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직사각형 10"/>
          <p:cNvSpPr/>
          <p:nvPr/>
        </p:nvSpPr>
        <p:spPr>
          <a:xfrm>
            <a:off x="547936" y="4011910"/>
            <a:ext cx="4764446" cy="707886"/>
          </a:xfrm>
          <a:prstGeom prst="rect">
            <a:avLst/>
          </a:prstGeom>
        </p:spPr>
        <p:txBody>
          <a:bodyPr wrap="none">
            <a:spAutoFit/>
          </a:bodyPr>
          <a:lstStyle/>
          <a:p>
            <a:pPr>
              <a:lnSpc>
                <a:spcPts val="1600"/>
              </a:lnSpc>
              <a:defRPr/>
            </a:pPr>
            <a:r>
              <a:rPr lang="en-US" altLang="ko-KR" sz="1500" dirty="0" smtClean="0"/>
              <a:t>*</a:t>
            </a:r>
            <a:r>
              <a:rPr lang="en-US" altLang="ko-KR" sz="1500" dirty="0" err="1" smtClean="0">
                <a:latin typeface="나눔바른고딕" pitchFamily="50" charset="-127"/>
                <a:ea typeface="나눔바른고딕" pitchFamily="50" charset="-127"/>
              </a:rPr>
              <a:t>Eigendecomposition</a:t>
            </a:r>
            <a:r>
              <a:rPr lang="en-US" altLang="ko-KR" sz="1500" dirty="0" smtClean="0">
                <a:latin typeface="나눔바른고딕" pitchFamily="50" charset="-127"/>
                <a:ea typeface="나눔바른고딕" pitchFamily="50" charset="-127"/>
              </a:rPr>
              <a:t>  </a:t>
            </a:r>
            <a:endParaRPr lang="en-US" altLang="ko-KR" sz="1500" dirty="0" smtClean="0">
              <a:latin typeface="나눔바른고딕" pitchFamily="50" charset="-127"/>
              <a:ea typeface="나눔바른고딕" pitchFamily="50" charset="-127"/>
            </a:endParaRPr>
          </a:p>
          <a:p>
            <a:pPr>
              <a:lnSpc>
                <a:spcPts val="1600"/>
              </a:lnSpc>
              <a:defRPr/>
            </a:pPr>
            <a:endParaRPr lang="en-US" altLang="ko-KR" sz="1500" dirty="0" smtClean="0">
              <a:latin typeface="나눔바른고딕" pitchFamily="50" charset="-127"/>
              <a:ea typeface="나눔바른고딕" pitchFamily="50" charset="-127"/>
            </a:endParaRPr>
          </a:p>
          <a:p>
            <a:pPr>
              <a:lnSpc>
                <a:spcPts val="1600"/>
              </a:lnSpc>
              <a:defRPr/>
            </a:pPr>
            <a:r>
              <a:rPr lang="en-US" altLang="ko-KR" sz="1500" dirty="0" smtClean="0">
                <a:latin typeface="나눔바른고딕" pitchFamily="50" charset="-127"/>
                <a:ea typeface="나눔바른고딕" pitchFamily="50" charset="-127"/>
              </a:rPr>
              <a:t>: </a:t>
            </a:r>
            <a:r>
              <a:rPr lang="ko-KR" altLang="en-US" sz="1500" dirty="0" err="1" smtClean="0">
                <a:latin typeface="나눔바른고딕" pitchFamily="50" charset="-127"/>
                <a:ea typeface="나눔바른고딕" pitchFamily="50" charset="-127"/>
              </a:rPr>
              <a:t>공분산행렬을</a:t>
            </a:r>
            <a:r>
              <a:rPr lang="ko-KR" altLang="en-US" sz="1500" dirty="0" smtClean="0">
                <a:latin typeface="나눔바른고딕" pitchFamily="50" charset="-127"/>
                <a:ea typeface="나눔바른고딕" pitchFamily="50" charset="-127"/>
              </a:rPr>
              <a:t> </a:t>
            </a:r>
            <a:r>
              <a:rPr lang="ko-KR" altLang="en-US" sz="1500" dirty="0">
                <a:latin typeface="나눔바른고딕" pitchFamily="50" charset="-127"/>
                <a:ea typeface="나눔바른고딕" pitchFamily="50" charset="-127"/>
              </a:rPr>
              <a:t>통해 그 두 가지</a:t>
            </a:r>
            <a:r>
              <a:rPr lang="en-US" altLang="ko-KR" sz="1500" dirty="0">
                <a:latin typeface="나눔바른고딕" pitchFamily="50" charset="-127"/>
                <a:ea typeface="나눔바른고딕" pitchFamily="50" charset="-127"/>
              </a:rPr>
              <a:t>(</a:t>
            </a:r>
            <a:r>
              <a:rPr lang="ko-KR" altLang="en-US" sz="1500" dirty="0" err="1">
                <a:latin typeface="나눔바른고딕" pitchFamily="50" charset="-127"/>
                <a:ea typeface="나눔바른고딕" pitchFamily="50" charset="-127"/>
              </a:rPr>
              <a:t>고유값</a:t>
            </a:r>
            <a:r>
              <a:rPr lang="en-US" altLang="ko-KR" sz="1500" dirty="0">
                <a:latin typeface="나눔바른고딕" pitchFamily="50" charset="-127"/>
                <a:ea typeface="나눔바른고딕" pitchFamily="50" charset="-127"/>
              </a:rPr>
              <a:t>, </a:t>
            </a:r>
            <a:r>
              <a:rPr lang="ko-KR" altLang="en-US" sz="1500" dirty="0">
                <a:latin typeface="나눔바른고딕" pitchFamily="50" charset="-127"/>
                <a:ea typeface="나눔바른고딕" pitchFamily="50" charset="-127"/>
              </a:rPr>
              <a:t>벡터</a:t>
            </a:r>
            <a:r>
              <a:rPr lang="en-US" altLang="ko-KR" sz="1500" dirty="0">
                <a:latin typeface="나눔바른고딕" pitchFamily="50" charset="-127"/>
                <a:ea typeface="나눔바른고딕" pitchFamily="50" charset="-127"/>
              </a:rPr>
              <a:t>)</a:t>
            </a:r>
            <a:r>
              <a:rPr lang="ko-KR" altLang="en-US" sz="1500" dirty="0">
                <a:latin typeface="나눔바른고딕" pitchFamily="50" charset="-127"/>
                <a:ea typeface="나눔바른고딕" pitchFamily="50" charset="-127"/>
              </a:rPr>
              <a:t>를 유도하는 </a:t>
            </a:r>
            <a:r>
              <a:rPr lang="ko-KR" altLang="en-US" sz="1500" dirty="0" smtClean="0">
                <a:latin typeface="나눔바른고딕" pitchFamily="50" charset="-127"/>
                <a:ea typeface="나눔바른고딕" pitchFamily="50" charset="-127"/>
              </a:rPr>
              <a:t>것</a:t>
            </a:r>
            <a:endParaRPr lang="ko-KR" altLang="en-US" sz="1500" dirty="0">
              <a:latin typeface="나눔바른고딕" pitchFamily="50" charset="-127"/>
              <a:ea typeface="나눔바른고딕" pitchFamily="50" charset="-127"/>
            </a:endParaRPr>
          </a:p>
        </p:txBody>
      </p:sp>
      <p:sp>
        <p:nvSpPr>
          <p:cNvPr id="9" name="TextBox 8"/>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④</a:t>
            </a:r>
            <a:r>
              <a:rPr lang="en-US" altLang="ko-KR" sz="1200" dirty="0" smtClean="0">
                <a:solidFill>
                  <a:schemeClr val="tx1">
                    <a:lumMod val="85000"/>
                    <a:lumOff val="15000"/>
                  </a:schemeClr>
                </a:solidFill>
                <a:latin typeface="나눔바른고딕" pitchFamily="50" charset="-127"/>
                <a:ea typeface="나눔바른고딕" pitchFamily="50" charset="-127"/>
              </a:rPr>
              <a:t> </a:t>
            </a:r>
            <a:r>
              <a:rPr lang="en-US" altLang="ko-KR" sz="1200" dirty="0" smtClean="0">
                <a:solidFill>
                  <a:schemeClr val="tx1">
                    <a:lumMod val="85000"/>
                    <a:lumOff val="15000"/>
                  </a:schemeClr>
                </a:solidFill>
                <a:latin typeface="나눔바른고딕" pitchFamily="50" charset="-127"/>
                <a:ea typeface="나눔바른고딕" pitchFamily="50" charset="-127"/>
              </a:rPr>
              <a:t>PCA-</a:t>
            </a:r>
            <a:r>
              <a:rPr lang="ko-KR" altLang="en-US" sz="1200" dirty="0" smtClean="0">
                <a:solidFill>
                  <a:schemeClr val="tx1">
                    <a:lumMod val="85000"/>
                    <a:lumOff val="15000"/>
                  </a:schemeClr>
                </a:solidFill>
                <a:latin typeface="나눔바른고딕" pitchFamily="50" charset="-127"/>
                <a:ea typeface="나눔바른고딕" pitchFamily="50" charset="-127"/>
              </a:rPr>
              <a:t>주성분 추출</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spTree>
    <p:extLst>
      <p:ext uri="{BB962C8B-B14F-4D97-AF65-F5344CB8AC3E}">
        <p14:creationId xmlns:p14="http://schemas.microsoft.com/office/powerpoint/2010/main" val="2383164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03 </a:t>
            </a:r>
            <a:r>
              <a:rPr lang="ko-KR" altLang="en-US" sz="2800" dirty="0" smtClean="0">
                <a:solidFill>
                  <a:schemeClr val="tx1">
                    <a:lumMod val="85000"/>
                    <a:lumOff val="15000"/>
                  </a:schemeClr>
                </a:solidFill>
                <a:latin typeface="바른돋움 1" pitchFamily="18" charset="-127"/>
                <a:ea typeface="바른돋움 1" pitchFamily="18" charset="-127"/>
              </a:rPr>
              <a:t>데이터 전처리</a:t>
            </a:r>
            <a:endParaRPr lang="ko-KR" altLang="en-US" sz="2800" dirty="0">
              <a:solidFill>
                <a:schemeClr val="tx1">
                  <a:lumMod val="85000"/>
                  <a:lumOff val="15000"/>
                </a:schemeClr>
              </a:solidFill>
              <a:latin typeface="바른돋움 1" pitchFamily="18" charset="-127"/>
              <a:ea typeface="바른돋움 1" pitchFamily="18"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395536" y="1419622"/>
            <a:ext cx="3089307" cy="315471"/>
          </a:xfrm>
          <a:prstGeom prst="rect">
            <a:avLst/>
          </a:prstGeom>
        </p:spPr>
        <p:txBody>
          <a:bodyPr wrap="none">
            <a:spAutoFit/>
          </a:bodyPr>
          <a:lstStyle/>
          <a:p>
            <a:pPr marL="285743" indent="-285743">
              <a:lnSpc>
                <a:spcPts val="1600"/>
              </a:lnSpc>
              <a:buFont typeface="Arial"/>
              <a:buChar char="•"/>
              <a:defRPr/>
            </a:pPr>
            <a:r>
              <a:rPr lang="ko-KR" altLang="en-US" b="1" dirty="0" err="1">
                <a:latin typeface="나눔바른고딕" pitchFamily="50" charset="-127"/>
                <a:ea typeface="나눔바른고딕" pitchFamily="50" charset="-127"/>
              </a:rPr>
              <a:t>에이겐벨류의</a:t>
            </a:r>
            <a:r>
              <a:rPr lang="ko-KR" altLang="en-US" b="1" dirty="0">
                <a:latin typeface="나눔바른고딕" pitchFamily="50" charset="-127"/>
                <a:ea typeface="나눔바른고딕" pitchFamily="50" charset="-127"/>
              </a:rPr>
              <a:t> 설명 분산 비율</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995686"/>
            <a:ext cx="87058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직사각형 14"/>
          <p:cNvSpPr/>
          <p:nvPr/>
        </p:nvSpPr>
        <p:spPr>
          <a:xfrm>
            <a:off x="395536" y="3147813"/>
            <a:ext cx="8376989" cy="1118255"/>
          </a:xfrm>
          <a:prstGeom prst="rect">
            <a:avLst/>
          </a:prstGeom>
        </p:spPr>
        <p:txBody>
          <a:bodyPr wrap="square">
            <a:spAutoFit/>
          </a:bodyPr>
          <a:lstStyle/>
          <a:p>
            <a:pPr>
              <a:lnSpc>
                <a:spcPts val="1600"/>
              </a:lnSpc>
              <a:defRPr/>
            </a:pPr>
            <a:r>
              <a:rPr lang="en-US" altLang="ko-KR" sz="1500" dirty="0">
                <a:latin typeface="나눔바른고딕" pitchFamily="50" charset="-127"/>
                <a:ea typeface="나눔바른고딕" pitchFamily="50" charset="-127"/>
              </a:rPr>
              <a:t># </a:t>
            </a:r>
            <a:r>
              <a:rPr lang="ko-KR" altLang="en-US" sz="1500" dirty="0" err="1">
                <a:latin typeface="나눔바른고딕" pitchFamily="50" charset="-127"/>
                <a:ea typeface="나눔바른고딕" pitchFamily="50" charset="-127"/>
              </a:rPr>
              <a:t>에이겐벨류</a:t>
            </a:r>
            <a:r>
              <a:rPr lang="ko-KR" altLang="en-US" sz="1500" dirty="0">
                <a:latin typeface="나눔바른고딕" pitchFamily="50" charset="-127"/>
                <a:ea typeface="나눔바른고딕" pitchFamily="50" charset="-127"/>
              </a:rPr>
              <a:t> </a:t>
            </a:r>
            <a:r>
              <a:rPr lang="en-US" altLang="ko-KR" sz="1500" dirty="0">
                <a:latin typeface="나눔바른고딕" pitchFamily="50" charset="-127"/>
                <a:ea typeface="나눔바른고딕" pitchFamily="50" charset="-127"/>
              </a:rPr>
              <a:t>/ </a:t>
            </a:r>
            <a:r>
              <a:rPr lang="ko-KR" altLang="en-US" sz="1500" dirty="0" err="1">
                <a:latin typeface="나눔바른고딕" pitchFamily="50" charset="-127"/>
                <a:ea typeface="나눔바른고딕" pitchFamily="50" charset="-127"/>
              </a:rPr>
              <a:t>에이겐벨류의</a:t>
            </a:r>
            <a:r>
              <a:rPr lang="ko-KR" altLang="en-US" sz="1500" dirty="0">
                <a:latin typeface="나눔바른고딕" pitchFamily="50" charset="-127"/>
                <a:ea typeface="나눔바른고딕" pitchFamily="50" charset="-127"/>
              </a:rPr>
              <a:t> 합 을 각각 구한다</a:t>
            </a:r>
            <a:r>
              <a:rPr lang="en-US" altLang="ko-KR" sz="1500" dirty="0">
                <a:latin typeface="나눔바른고딕" pitchFamily="50" charset="-127"/>
                <a:ea typeface="나눔바른고딕" pitchFamily="50" charset="-127"/>
              </a:rPr>
              <a:t>. </a:t>
            </a:r>
            <a:endParaRPr lang="en-US" altLang="ko-KR" sz="1500" dirty="0" smtClean="0">
              <a:latin typeface="나눔바른고딕" pitchFamily="50" charset="-127"/>
              <a:ea typeface="나눔바른고딕" pitchFamily="50" charset="-127"/>
            </a:endParaRPr>
          </a:p>
          <a:p>
            <a:pPr>
              <a:lnSpc>
                <a:spcPts val="1600"/>
              </a:lnSpc>
              <a:defRPr/>
            </a:pPr>
            <a:r>
              <a:rPr lang="ko-KR" altLang="en-US" sz="1500" dirty="0" smtClean="0">
                <a:latin typeface="나눔바른고딕" pitchFamily="50" charset="-127"/>
                <a:ea typeface="나눔바른고딕" pitchFamily="50" charset="-127"/>
              </a:rPr>
              <a:t>  나온 </a:t>
            </a:r>
            <a:r>
              <a:rPr lang="ko-KR" altLang="en-US" sz="1500" dirty="0">
                <a:latin typeface="나눔바른고딕" pitchFamily="50" charset="-127"/>
                <a:ea typeface="나눔바른고딕" pitchFamily="50" charset="-127"/>
              </a:rPr>
              <a:t>각각의 값은 </a:t>
            </a:r>
            <a:r>
              <a:rPr lang="ko-KR" altLang="en-US" sz="1500" dirty="0" err="1">
                <a:latin typeface="나눔바른고딕" pitchFamily="50" charset="-127"/>
                <a:ea typeface="나눔바른고딕" pitchFamily="50" charset="-127"/>
              </a:rPr>
              <a:t>아이겐벨류의</a:t>
            </a:r>
            <a:r>
              <a:rPr lang="ko-KR" altLang="en-US" sz="1500" dirty="0">
                <a:latin typeface="나눔바른고딕" pitchFamily="50" charset="-127"/>
                <a:ea typeface="나눔바른고딕" pitchFamily="50" charset="-127"/>
              </a:rPr>
              <a:t> 설명 분산 비율이다</a:t>
            </a:r>
            <a:r>
              <a:rPr lang="en-US" altLang="ko-KR" sz="1500" dirty="0" smtClean="0">
                <a:latin typeface="나눔바른고딕" pitchFamily="50" charset="-127"/>
                <a:ea typeface="나눔바른고딕" pitchFamily="50" charset="-127"/>
              </a:rPr>
              <a:t>.</a:t>
            </a:r>
          </a:p>
          <a:p>
            <a:pPr>
              <a:lnSpc>
                <a:spcPts val="1600"/>
              </a:lnSpc>
              <a:defRPr/>
            </a:pPr>
            <a:endParaRPr lang="en-US" altLang="ko-KR" sz="1500" dirty="0" smtClean="0">
              <a:latin typeface="나눔바른고딕" pitchFamily="50" charset="-127"/>
              <a:ea typeface="나눔바른고딕" pitchFamily="50" charset="-127"/>
            </a:endParaRPr>
          </a:p>
          <a:p>
            <a:pPr>
              <a:lnSpc>
                <a:spcPts val="1600"/>
              </a:lnSpc>
              <a:defRPr/>
            </a:pPr>
            <a:r>
              <a:rPr lang="en-US" altLang="ko-KR" sz="1500" dirty="0" smtClean="0">
                <a:latin typeface="나눔바른고딕" pitchFamily="50" charset="-127"/>
                <a:ea typeface="나눔바른고딕" pitchFamily="50" charset="-127"/>
              </a:rPr>
              <a:t># </a:t>
            </a:r>
            <a:r>
              <a:rPr lang="ko-KR" altLang="en-US" sz="1500" dirty="0">
                <a:latin typeface="나눔바른고딕" pitchFamily="50" charset="-127"/>
                <a:ea typeface="나눔바른고딕" pitchFamily="50" charset="-127"/>
              </a:rPr>
              <a:t>즉</a:t>
            </a:r>
            <a:r>
              <a:rPr lang="en-US" altLang="ko-KR" sz="1500" dirty="0">
                <a:latin typeface="나눔바른고딕" pitchFamily="50" charset="-127"/>
                <a:ea typeface="나눔바른고딕" pitchFamily="50" charset="-127"/>
              </a:rPr>
              <a:t>, </a:t>
            </a:r>
            <a:r>
              <a:rPr lang="ko-KR" altLang="en-US" sz="1500" dirty="0">
                <a:latin typeface="나눔바른고딕" pitchFamily="50" charset="-127"/>
                <a:ea typeface="나눔바른고딕" pitchFamily="50" charset="-127"/>
              </a:rPr>
              <a:t>어떤 </a:t>
            </a:r>
            <a:r>
              <a:rPr lang="ko-KR" altLang="en-US" sz="1500" dirty="0" err="1">
                <a:latin typeface="나눔바른고딕" pitchFamily="50" charset="-127"/>
                <a:ea typeface="나눔바른고딕" pitchFamily="50" charset="-127"/>
              </a:rPr>
              <a:t>에이겐벨류가</a:t>
            </a:r>
            <a:r>
              <a:rPr lang="ko-KR" altLang="en-US" sz="1500" dirty="0">
                <a:latin typeface="나눔바른고딕" pitchFamily="50" charset="-127"/>
                <a:ea typeface="나눔바른고딕" pitchFamily="50" charset="-127"/>
              </a:rPr>
              <a:t> 가장 설명력이 높은지를 비율로 나타내기 위한 것이다</a:t>
            </a:r>
            <a:r>
              <a:rPr lang="en-US" altLang="ko-KR" sz="1500" dirty="0">
                <a:latin typeface="나눔바른고딕" pitchFamily="50" charset="-127"/>
                <a:ea typeface="나눔바른고딕" pitchFamily="50" charset="-127"/>
              </a:rPr>
              <a:t>.</a:t>
            </a:r>
            <a:r>
              <a:rPr lang="ko-KR" altLang="en-US" sz="1500" dirty="0">
                <a:latin typeface="나눔바른고딕" pitchFamily="50" charset="-127"/>
                <a:ea typeface="나눔바른고딕" pitchFamily="50" charset="-127"/>
              </a:rPr>
              <a:t> </a:t>
            </a:r>
            <a:br>
              <a:rPr lang="ko-KR" altLang="en-US" sz="1500" dirty="0">
                <a:latin typeface="나눔바른고딕" pitchFamily="50" charset="-127"/>
                <a:ea typeface="나눔바른고딕" pitchFamily="50" charset="-127"/>
              </a:rPr>
            </a:br>
            <a:endParaRPr lang="ko-KR" altLang="en-US" sz="1500" dirty="0">
              <a:latin typeface="나눔바른고딕" pitchFamily="50" charset="-127"/>
              <a:ea typeface="나눔바른고딕" pitchFamily="50" charset="-127"/>
            </a:endParaRPr>
          </a:p>
        </p:txBody>
      </p:sp>
      <p:sp>
        <p:nvSpPr>
          <p:cNvPr id="9" name="TextBox 8"/>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④</a:t>
            </a:r>
            <a:r>
              <a:rPr lang="en-US" altLang="ko-KR" sz="1200" dirty="0" smtClean="0">
                <a:solidFill>
                  <a:schemeClr val="tx1">
                    <a:lumMod val="85000"/>
                    <a:lumOff val="15000"/>
                  </a:schemeClr>
                </a:solidFill>
                <a:latin typeface="나눔바른고딕" pitchFamily="50" charset="-127"/>
                <a:ea typeface="나눔바른고딕" pitchFamily="50" charset="-127"/>
              </a:rPr>
              <a:t> </a:t>
            </a:r>
            <a:r>
              <a:rPr lang="en-US" altLang="ko-KR" sz="1200" dirty="0" smtClean="0">
                <a:solidFill>
                  <a:schemeClr val="tx1">
                    <a:lumMod val="85000"/>
                    <a:lumOff val="15000"/>
                  </a:schemeClr>
                </a:solidFill>
                <a:latin typeface="나눔바른고딕" pitchFamily="50" charset="-127"/>
                <a:ea typeface="나눔바른고딕" pitchFamily="50" charset="-127"/>
              </a:rPr>
              <a:t>PCA-</a:t>
            </a:r>
            <a:r>
              <a:rPr lang="ko-KR" altLang="en-US" sz="1200" dirty="0" smtClean="0">
                <a:solidFill>
                  <a:schemeClr val="tx1">
                    <a:lumMod val="85000"/>
                    <a:lumOff val="15000"/>
                  </a:schemeClr>
                </a:solidFill>
                <a:latin typeface="나눔바른고딕" pitchFamily="50" charset="-127"/>
                <a:ea typeface="나눔바른고딕" pitchFamily="50" charset="-127"/>
              </a:rPr>
              <a:t>주성분 추출</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spTree>
    <p:extLst>
      <p:ext uri="{BB962C8B-B14F-4D97-AF65-F5344CB8AC3E}">
        <p14:creationId xmlns:p14="http://schemas.microsoft.com/office/powerpoint/2010/main" val="2535484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03 </a:t>
            </a:r>
            <a:r>
              <a:rPr lang="ko-KR" altLang="en-US" sz="2800" dirty="0" smtClean="0">
                <a:solidFill>
                  <a:schemeClr val="tx1">
                    <a:lumMod val="85000"/>
                    <a:lumOff val="15000"/>
                  </a:schemeClr>
                </a:solidFill>
                <a:latin typeface="바른돋움 1" pitchFamily="18" charset="-127"/>
                <a:ea typeface="바른돋움 1" pitchFamily="18" charset="-127"/>
              </a:rPr>
              <a:t>데이터 전처리</a:t>
            </a:r>
            <a:endParaRPr lang="ko-KR" altLang="en-US" sz="2800" dirty="0">
              <a:solidFill>
                <a:schemeClr val="tx1">
                  <a:lumMod val="85000"/>
                  <a:lumOff val="15000"/>
                </a:schemeClr>
              </a:solidFill>
              <a:latin typeface="바른돋움 1" pitchFamily="18" charset="-127"/>
              <a:ea typeface="바른돋움 1" pitchFamily="18"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395536" y="1419622"/>
            <a:ext cx="1088760" cy="315471"/>
          </a:xfrm>
          <a:prstGeom prst="rect">
            <a:avLst/>
          </a:prstGeom>
        </p:spPr>
        <p:txBody>
          <a:bodyPr wrap="none">
            <a:spAutoFit/>
          </a:bodyPr>
          <a:lstStyle/>
          <a:p>
            <a:pPr marL="285743" indent="-285743">
              <a:lnSpc>
                <a:spcPts val="1600"/>
              </a:lnSpc>
              <a:buFont typeface="Arial"/>
              <a:buChar char="•"/>
              <a:defRPr/>
            </a:pPr>
            <a:r>
              <a:rPr lang="ko-KR" altLang="en-US" b="1" dirty="0" smtClean="0">
                <a:latin typeface="나눔바른고딕" pitchFamily="50" charset="-127"/>
                <a:ea typeface="나눔바른고딕" pitchFamily="50" charset="-127"/>
              </a:rPr>
              <a:t>시각</a:t>
            </a:r>
            <a:r>
              <a:rPr lang="ko-KR" altLang="en-US" b="1" dirty="0">
                <a:latin typeface="나눔바른고딕" pitchFamily="50" charset="-127"/>
                <a:ea typeface="나눔바른고딕" pitchFamily="50" charset="-127"/>
              </a:rPr>
              <a:t>화</a:t>
            </a:r>
          </a:p>
        </p:txBody>
      </p:sp>
      <p:sp>
        <p:nvSpPr>
          <p:cNvPr id="10" name="직사각형 9"/>
          <p:cNvSpPr/>
          <p:nvPr/>
        </p:nvSpPr>
        <p:spPr>
          <a:xfrm>
            <a:off x="5292080" y="3553865"/>
            <a:ext cx="3745320" cy="913070"/>
          </a:xfrm>
          <a:prstGeom prst="rect">
            <a:avLst/>
          </a:prstGeom>
        </p:spPr>
        <p:txBody>
          <a:bodyPr wrap="square">
            <a:spAutoFit/>
          </a:bodyPr>
          <a:lstStyle/>
          <a:p>
            <a:pPr>
              <a:lnSpc>
                <a:spcPts val="1600"/>
              </a:lnSpc>
              <a:defRPr/>
            </a:pPr>
            <a:r>
              <a:rPr lang="ko-KR" altLang="en-US" sz="1300" b="1" dirty="0" smtClean="0">
                <a:latin typeface="나눔바른고딕" pitchFamily="50" charset="-127"/>
                <a:ea typeface="나눔바른고딕" pitchFamily="50" charset="-127"/>
              </a:rPr>
              <a:t>각 </a:t>
            </a:r>
            <a:r>
              <a:rPr lang="ko-KR" altLang="en-US" sz="1300" b="1" dirty="0" err="1" smtClean="0">
                <a:latin typeface="나눔바른고딕" pitchFamily="50" charset="-127"/>
                <a:ea typeface="나눔바른고딕" pitchFamily="50" charset="-127"/>
              </a:rPr>
              <a:t>에이겐벨류의</a:t>
            </a:r>
            <a:r>
              <a:rPr lang="ko-KR" altLang="en-US" sz="1300" b="1" dirty="0" smtClean="0">
                <a:latin typeface="나눔바른고딕" pitchFamily="50" charset="-127"/>
                <a:ea typeface="나눔바른고딕" pitchFamily="50" charset="-127"/>
              </a:rPr>
              <a:t> 영향력을</a:t>
            </a:r>
            <a:r>
              <a:rPr lang="en-US" altLang="ko-KR" sz="1300" b="1" dirty="0">
                <a:latin typeface="나눔바른고딕" pitchFamily="50" charset="-127"/>
                <a:ea typeface="나눔바른고딕" pitchFamily="50" charset="-127"/>
              </a:rPr>
              <a:t> </a:t>
            </a:r>
            <a:r>
              <a:rPr lang="ko-KR" altLang="en-US" sz="1300" b="1" dirty="0" smtClean="0">
                <a:latin typeface="나눔바른고딕" pitchFamily="50" charset="-127"/>
                <a:ea typeface="나눔바른고딕" pitchFamily="50" charset="-127"/>
              </a:rPr>
              <a:t>시각화한 </a:t>
            </a:r>
            <a:r>
              <a:rPr lang="ko-KR" altLang="en-US" sz="1300" b="1" dirty="0" smtClean="0">
                <a:latin typeface="나눔바른고딕" pitchFamily="50" charset="-127"/>
                <a:ea typeface="나눔바른고딕" pitchFamily="50" charset="-127"/>
              </a:rPr>
              <a:t>그래프</a:t>
            </a:r>
            <a:endParaRPr lang="en-US" altLang="ko-KR" sz="1300" b="1" dirty="0" smtClean="0">
              <a:latin typeface="나눔바른고딕" pitchFamily="50" charset="-127"/>
              <a:ea typeface="나눔바른고딕" pitchFamily="50" charset="-127"/>
            </a:endParaRPr>
          </a:p>
          <a:p>
            <a:pPr>
              <a:lnSpc>
                <a:spcPts val="1600"/>
              </a:lnSpc>
              <a:defRPr/>
            </a:pPr>
            <a:endParaRPr lang="en-US" altLang="ko-KR" sz="1300" b="1" dirty="0">
              <a:latin typeface="나눔바른고딕" pitchFamily="50" charset="-127"/>
              <a:ea typeface="나눔바른고딕" pitchFamily="50" charset="-127"/>
            </a:endParaRPr>
          </a:p>
          <a:p>
            <a:pPr>
              <a:lnSpc>
                <a:spcPts val="1600"/>
              </a:lnSpc>
              <a:defRPr/>
            </a:pPr>
            <a:r>
              <a:rPr lang="en-US" altLang="ko-KR" sz="1300" b="1" dirty="0" smtClean="0">
                <a:latin typeface="나눔바른고딕" pitchFamily="50" charset="-127"/>
                <a:ea typeface="나눔바른고딕" pitchFamily="50" charset="-127"/>
              </a:rPr>
              <a:t>-&gt; 10</a:t>
            </a:r>
            <a:r>
              <a:rPr lang="ko-KR" altLang="en-US" sz="1300" b="1" dirty="0" smtClean="0">
                <a:latin typeface="나눔바른고딕" pitchFamily="50" charset="-127"/>
                <a:ea typeface="나눔바른고딕" pitchFamily="50" charset="-127"/>
              </a:rPr>
              <a:t>개의 변수를 </a:t>
            </a:r>
            <a:r>
              <a:rPr lang="en-US" altLang="ko-KR" sz="1300" b="1" dirty="0" smtClean="0">
                <a:latin typeface="나눔바른고딕" pitchFamily="50" charset="-127"/>
                <a:ea typeface="나눔바른고딕" pitchFamily="50" charset="-127"/>
              </a:rPr>
              <a:t>3</a:t>
            </a:r>
            <a:r>
              <a:rPr lang="ko-KR" altLang="en-US" sz="1300" b="1" dirty="0" smtClean="0">
                <a:latin typeface="나눔바른고딕" pitchFamily="50" charset="-127"/>
                <a:ea typeface="나눔바른고딕" pitchFamily="50" charset="-127"/>
              </a:rPr>
              <a:t>차원으로 축소</a:t>
            </a:r>
            <a:r>
              <a:rPr lang="en-US" altLang="ko-KR" sz="1300" b="1" dirty="0" smtClean="0">
                <a:latin typeface="나눔바른고딕" pitchFamily="50" charset="-127"/>
                <a:ea typeface="나눔바른고딕" pitchFamily="50" charset="-127"/>
              </a:rPr>
              <a:t> </a:t>
            </a:r>
          </a:p>
          <a:p>
            <a:pPr>
              <a:lnSpc>
                <a:spcPts val="1600"/>
              </a:lnSpc>
              <a:defRPr/>
            </a:pPr>
            <a:r>
              <a:rPr lang="en-US" altLang="ko-KR" sz="1300" b="1" dirty="0" smtClean="0">
                <a:latin typeface="나눔바른고딕" pitchFamily="50" charset="-127"/>
                <a:ea typeface="나눔바른고딕" pitchFamily="50" charset="-127"/>
              </a:rPr>
              <a:t>Cumulative explained variance</a:t>
            </a:r>
            <a:r>
              <a:rPr lang="ko-KR" altLang="en-US" sz="1300" b="1" dirty="0" smtClean="0">
                <a:latin typeface="나눔바른고딕" pitchFamily="50" charset="-127"/>
                <a:ea typeface="나눔바른고딕" pitchFamily="50" charset="-127"/>
              </a:rPr>
              <a:t>가 </a:t>
            </a:r>
            <a:r>
              <a:rPr lang="en-US" altLang="ko-KR" sz="1300" b="1" dirty="0" smtClean="0">
                <a:latin typeface="나눔바른고딕" pitchFamily="50" charset="-127"/>
                <a:ea typeface="나눔바른고딕" pitchFamily="50" charset="-127"/>
              </a:rPr>
              <a:t>0.9</a:t>
            </a:r>
            <a:r>
              <a:rPr lang="ko-KR" altLang="en-US" sz="1300" b="1" dirty="0" smtClean="0">
                <a:latin typeface="나눔바른고딕" pitchFamily="50" charset="-127"/>
                <a:ea typeface="나눔바른고딕" pitchFamily="50" charset="-127"/>
              </a:rPr>
              <a:t>를 넘는 지점</a:t>
            </a:r>
            <a:r>
              <a:rPr lang="en-US" altLang="ko-KR" sz="1300" b="1" dirty="0" smtClean="0">
                <a:latin typeface="나눔바른고딕" pitchFamily="50" charset="-127"/>
                <a:ea typeface="나눔바른고딕" pitchFamily="50" charset="-127"/>
              </a:rPr>
              <a:t>.</a:t>
            </a:r>
            <a:endParaRPr lang="en-US" altLang="ko-KR" sz="1300" b="1" dirty="0" smtClean="0">
              <a:latin typeface="나눔바른고딕" pitchFamily="50" charset="-127"/>
              <a:ea typeface="나눔바른고딕" pitchFamily="50" charset="-127"/>
            </a:endParaRPr>
          </a:p>
        </p:txBody>
      </p:sp>
      <p:sp>
        <p:nvSpPr>
          <p:cNvPr id="9" name="TextBox 8"/>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④</a:t>
            </a:r>
            <a:r>
              <a:rPr lang="en-US" altLang="ko-KR" sz="1200" dirty="0" smtClean="0">
                <a:solidFill>
                  <a:schemeClr val="tx1">
                    <a:lumMod val="85000"/>
                    <a:lumOff val="15000"/>
                  </a:schemeClr>
                </a:solidFill>
                <a:latin typeface="나눔바른고딕" pitchFamily="50" charset="-127"/>
                <a:ea typeface="나눔바른고딕" pitchFamily="50" charset="-127"/>
              </a:rPr>
              <a:t> </a:t>
            </a:r>
            <a:r>
              <a:rPr lang="en-US" altLang="ko-KR" sz="1200" dirty="0" smtClean="0">
                <a:solidFill>
                  <a:schemeClr val="tx1">
                    <a:lumMod val="85000"/>
                    <a:lumOff val="15000"/>
                  </a:schemeClr>
                </a:solidFill>
                <a:latin typeface="나눔바른고딕" pitchFamily="50" charset="-127"/>
                <a:ea typeface="나눔바른고딕" pitchFamily="50" charset="-127"/>
              </a:rPr>
              <a:t>PCA-</a:t>
            </a:r>
            <a:r>
              <a:rPr lang="ko-KR" altLang="en-US" sz="1200" dirty="0" smtClean="0">
                <a:solidFill>
                  <a:schemeClr val="tx1">
                    <a:lumMod val="85000"/>
                    <a:lumOff val="15000"/>
                  </a:schemeClr>
                </a:solidFill>
                <a:latin typeface="나눔바른고딕" pitchFamily="50" charset="-127"/>
                <a:ea typeface="나눔바른고딕" pitchFamily="50" charset="-127"/>
              </a:rPr>
              <a:t>주성분 추출</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63" y="1735093"/>
            <a:ext cx="496252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직선 연결선 4"/>
          <p:cNvCxnSpPr/>
          <p:nvPr/>
        </p:nvCxnSpPr>
        <p:spPr>
          <a:xfrm>
            <a:off x="2098616" y="1735093"/>
            <a:ext cx="0" cy="285288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057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03 </a:t>
            </a:r>
            <a:r>
              <a:rPr lang="ko-KR" altLang="en-US" sz="2800" dirty="0" smtClean="0">
                <a:solidFill>
                  <a:schemeClr val="tx1">
                    <a:lumMod val="85000"/>
                    <a:lumOff val="15000"/>
                  </a:schemeClr>
                </a:solidFill>
                <a:latin typeface="바른돋움 1" pitchFamily="18" charset="-127"/>
                <a:ea typeface="바른돋움 1" pitchFamily="18" charset="-127"/>
              </a:rPr>
              <a:t>데이터 전처리</a:t>
            </a:r>
            <a:endParaRPr lang="ko-KR" altLang="en-US" sz="2800" dirty="0">
              <a:solidFill>
                <a:schemeClr val="tx1">
                  <a:lumMod val="85000"/>
                  <a:lumOff val="15000"/>
                </a:schemeClr>
              </a:solidFill>
              <a:latin typeface="바른돋움 1" pitchFamily="18" charset="-127"/>
              <a:ea typeface="바른돋움 1" pitchFamily="18"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395536" y="1419622"/>
            <a:ext cx="7311617" cy="297517"/>
          </a:xfrm>
          <a:prstGeom prst="rect">
            <a:avLst/>
          </a:prstGeom>
        </p:spPr>
        <p:txBody>
          <a:bodyPr wrap="none">
            <a:spAutoFit/>
          </a:bodyPr>
          <a:lstStyle/>
          <a:p>
            <a:pPr marL="285743" indent="-285743">
              <a:lnSpc>
                <a:spcPts val="1600"/>
              </a:lnSpc>
              <a:buFont typeface="Arial"/>
              <a:buChar char="•"/>
              <a:defRPr/>
            </a:pPr>
            <a:r>
              <a:rPr lang="ko-KR" altLang="en-US" b="1" dirty="0">
                <a:ea typeface="나눔바른고딕"/>
              </a:rPr>
              <a:t>에이겐 쌍을 이용하여 투영행렬을 생성한 후 투영행렬로  피처 </a:t>
            </a:r>
            <a:r>
              <a:rPr lang="ko-KR" altLang="en-US" b="1" dirty="0" smtClean="0">
                <a:ea typeface="나눔바른고딕"/>
              </a:rPr>
              <a:t>압축</a:t>
            </a:r>
            <a:endParaRPr lang="ko-KR" altLang="en-US" b="1" dirty="0">
              <a:ea typeface="나눔바른고딕"/>
            </a:endParaRPr>
          </a:p>
        </p:txBody>
      </p:sp>
      <p:sp>
        <p:nvSpPr>
          <p:cNvPr id="9" name="직사각형 8"/>
          <p:cNvSpPr/>
          <p:nvPr/>
        </p:nvSpPr>
        <p:spPr>
          <a:xfrm>
            <a:off x="395536" y="1853352"/>
            <a:ext cx="6510693" cy="707886"/>
          </a:xfrm>
          <a:prstGeom prst="rect">
            <a:avLst/>
          </a:prstGeom>
        </p:spPr>
        <p:txBody>
          <a:bodyPr wrap="none">
            <a:spAutoFit/>
          </a:bodyPr>
          <a:lstStyle/>
          <a:p>
            <a:pPr>
              <a:lnSpc>
                <a:spcPts val="1600"/>
              </a:lnSpc>
              <a:defRPr/>
            </a:pPr>
            <a:r>
              <a:rPr lang="en-US" altLang="ko-KR" sz="1500" dirty="0" smtClean="0">
                <a:latin typeface="나눔바른고딕" pitchFamily="50" charset="-127"/>
                <a:ea typeface="나눔바른고딕" pitchFamily="50" charset="-127"/>
              </a:rPr>
              <a:t># </a:t>
            </a:r>
            <a:r>
              <a:rPr lang="ko-KR" altLang="en-US" sz="1500" dirty="0" smtClean="0">
                <a:latin typeface="나눔바른고딕" pitchFamily="50" charset="-127"/>
                <a:ea typeface="나눔바른고딕" pitchFamily="50" charset="-127"/>
              </a:rPr>
              <a:t>투영행렬 </a:t>
            </a:r>
            <a:r>
              <a:rPr lang="en-US" altLang="ko-KR" sz="1500" dirty="0" smtClean="0">
                <a:latin typeface="나눔바른고딕" pitchFamily="50" charset="-127"/>
                <a:ea typeface="나눔바른고딕" pitchFamily="50" charset="-127"/>
              </a:rPr>
              <a:t>W : </a:t>
            </a:r>
            <a:r>
              <a:rPr lang="ko-KR" altLang="en-US" sz="1500" dirty="0" smtClean="0">
                <a:latin typeface="나눔바른고딕" pitchFamily="50" charset="-127"/>
                <a:ea typeface="나눔바른고딕" pitchFamily="50" charset="-127"/>
              </a:rPr>
              <a:t>변수를 </a:t>
            </a:r>
            <a:r>
              <a:rPr lang="en-US" altLang="ko-KR" sz="1500" dirty="0">
                <a:latin typeface="나눔바른고딕" pitchFamily="50" charset="-127"/>
                <a:ea typeface="나눔바른고딕" pitchFamily="50" charset="-127"/>
              </a:rPr>
              <a:t>3</a:t>
            </a:r>
            <a:r>
              <a:rPr lang="ko-KR" altLang="en-US" sz="1500" dirty="0" smtClean="0">
                <a:latin typeface="나눔바른고딕" pitchFamily="50" charset="-127"/>
                <a:ea typeface="나눔바른고딕" pitchFamily="50" charset="-127"/>
              </a:rPr>
              <a:t>차원으로 </a:t>
            </a:r>
            <a:r>
              <a:rPr lang="ko-KR" altLang="en-US" sz="1500" dirty="0" smtClean="0">
                <a:latin typeface="나눔바른고딕" pitchFamily="50" charset="-127"/>
                <a:ea typeface="나눔바른고딕" pitchFamily="50" charset="-127"/>
              </a:rPr>
              <a:t>축소시키는 투영행렬</a:t>
            </a:r>
            <a:r>
              <a:rPr lang="en-US" altLang="ko-KR" sz="1500" dirty="0" smtClean="0">
                <a:latin typeface="나눔바른고딕" pitchFamily="50" charset="-127"/>
                <a:ea typeface="나눔바른고딕" pitchFamily="50" charset="-127"/>
              </a:rPr>
              <a:t>.</a:t>
            </a:r>
            <a:r>
              <a:rPr lang="ko-KR" altLang="en-US" sz="1500" dirty="0" smtClean="0">
                <a:latin typeface="나눔바른고딕" pitchFamily="50" charset="-127"/>
                <a:ea typeface="나눔바른고딕" pitchFamily="50" charset="-127"/>
              </a:rPr>
              <a:t> </a:t>
            </a:r>
            <a:endParaRPr lang="en-US" altLang="ko-KR" sz="1500" dirty="0" smtClean="0">
              <a:latin typeface="나눔바른고딕" pitchFamily="50" charset="-127"/>
              <a:ea typeface="나눔바른고딕" pitchFamily="50" charset="-127"/>
            </a:endParaRPr>
          </a:p>
          <a:p>
            <a:pPr>
              <a:lnSpc>
                <a:spcPts val="1600"/>
              </a:lnSpc>
              <a:defRPr/>
            </a:pPr>
            <a:endParaRPr lang="en-US" altLang="ko-KR" sz="1500" dirty="0" smtClean="0">
              <a:latin typeface="나눔바른고딕" pitchFamily="50" charset="-127"/>
              <a:ea typeface="나눔바른고딕" pitchFamily="50" charset="-127"/>
            </a:endParaRPr>
          </a:p>
          <a:p>
            <a:pPr>
              <a:lnSpc>
                <a:spcPts val="1600"/>
              </a:lnSpc>
              <a:defRPr/>
            </a:pPr>
            <a:r>
              <a:rPr lang="en-US" altLang="ko-KR" sz="1500" dirty="0" smtClean="0">
                <a:latin typeface="나눔바른고딕" pitchFamily="50" charset="-127"/>
                <a:ea typeface="나눔바른고딕" pitchFamily="50" charset="-127"/>
              </a:rPr>
              <a:t># </a:t>
            </a:r>
            <a:r>
              <a:rPr lang="en-US" altLang="ko-KR" sz="1500" dirty="0" err="1" smtClean="0">
                <a:latin typeface="나눔바른고딕" pitchFamily="50" charset="-127"/>
                <a:ea typeface="나눔바른고딕" pitchFamily="50" charset="-127"/>
              </a:rPr>
              <a:t>eigen_pairs</a:t>
            </a:r>
            <a:r>
              <a:rPr lang="ko-KR" altLang="en-US" sz="1500" dirty="0" smtClean="0">
                <a:latin typeface="나눔바른고딕" pitchFamily="50" charset="-127"/>
                <a:ea typeface="나눔바른고딕" pitchFamily="50" charset="-127"/>
              </a:rPr>
              <a:t>의 </a:t>
            </a:r>
            <a:r>
              <a:rPr lang="en-US" altLang="ko-KR" sz="1500" dirty="0" smtClean="0">
                <a:latin typeface="나눔바른고딕" pitchFamily="50" charset="-127"/>
                <a:ea typeface="나눔바른고딕" pitchFamily="50" charset="-127"/>
              </a:rPr>
              <a:t>0,1,2 </a:t>
            </a:r>
            <a:r>
              <a:rPr lang="ko-KR" altLang="en-US" sz="1500" dirty="0" smtClean="0">
                <a:latin typeface="나눔바른고딕" pitchFamily="50" charset="-127"/>
                <a:ea typeface="나눔바른고딕" pitchFamily="50" charset="-127"/>
              </a:rPr>
              <a:t>번째만 </a:t>
            </a:r>
            <a:r>
              <a:rPr lang="en-US" altLang="ko-KR" sz="1500" dirty="0" smtClean="0">
                <a:latin typeface="나눔바른고딕" pitchFamily="50" charset="-127"/>
                <a:ea typeface="나눔바른고딕" pitchFamily="50" charset="-127"/>
              </a:rPr>
              <a:t>-&gt; </a:t>
            </a:r>
            <a:r>
              <a:rPr lang="en-US" altLang="ko-KR" sz="1500" dirty="0" smtClean="0">
                <a:latin typeface="나눔바른고딕" pitchFamily="50" charset="-127"/>
                <a:ea typeface="나눔바른고딕" pitchFamily="50" charset="-127"/>
              </a:rPr>
              <a:t>3</a:t>
            </a:r>
            <a:r>
              <a:rPr lang="ko-KR" altLang="en-US" sz="1500" dirty="0" smtClean="0">
                <a:latin typeface="나눔바른고딕" pitchFamily="50" charset="-127"/>
                <a:ea typeface="나눔바른고딕" pitchFamily="50" charset="-127"/>
              </a:rPr>
              <a:t>개의 </a:t>
            </a:r>
            <a:r>
              <a:rPr lang="ko-KR" altLang="en-US" sz="1500" dirty="0" smtClean="0">
                <a:latin typeface="나눔바른고딕" pitchFamily="50" charset="-127"/>
                <a:ea typeface="나눔바른고딕" pitchFamily="50" charset="-127"/>
              </a:rPr>
              <a:t>에이겐 쌍으로만 차원축소를 하겠다는 것</a:t>
            </a:r>
            <a:r>
              <a:rPr lang="en-US" altLang="ko-KR" dirty="0" smtClean="0">
                <a:latin typeface="나눔바른고딕" pitchFamily="50" charset="-127"/>
                <a:ea typeface="나눔바른고딕" pitchFamily="50" charset="-127"/>
              </a:rPr>
              <a:t>.</a:t>
            </a:r>
            <a:endParaRPr lang="ko-KR" altLang="en-US" b="1" dirty="0">
              <a:latin typeface="나눔바른고딕" pitchFamily="50" charset="-127"/>
              <a:ea typeface="나눔바른고딕" pitchFamily="50" charset="-127"/>
            </a:endParaRPr>
          </a:p>
        </p:txBody>
      </p:sp>
      <p:sp>
        <p:nvSpPr>
          <p:cNvPr id="10" name="TextBox 9"/>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④</a:t>
            </a:r>
            <a:r>
              <a:rPr lang="en-US" altLang="ko-KR" sz="1200" dirty="0" smtClean="0">
                <a:solidFill>
                  <a:schemeClr val="tx1">
                    <a:lumMod val="85000"/>
                    <a:lumOff val="15000"/>
                  </a:schemeClr>
                </a:solidFill>
                <a:latin typeface="나눔바른고딕" pitchFamily="50" charset="-127"/>
                <a:ea typeface="나눔바른고딕" pitchFamily="50" charset="-127"/>
              </a:rPr>
              <a:t> </a:t>
            </a:r>
            <a:r>
              <a:rPr lang="en-US" altLang="ko-KR" sz="1200" dirty="0" smtClean="0">
                <a:solidFill>
                  <a:schemeClr val="tx1">
                    <a:lumMod val="85000"/>
                    <a:lumOff val="15000"/>
                  </a:schemeClr>
                </a:solidFill>
                <a:latin typeface="나눔바른고딕" pitchFamily="50" charset="-127"/>
                <a:ea typeface="나눔바른고딕" pitchFamily="50" charset="-127"/>
              </a:rPr>
              <a:t>PCA-</a:t>
            </a:r>
            <a:r>
              <a:rPr lang="ko-KR" altLang="en-US" sz="1200" dirty="0" smtClean="0">
                <a:solidFill>
                  <a:schemeClr val="tx1">
                    <a:lumMod val="85000"/>
                    <a:lumOff val="15000"/>
                  </a:schemeClr>
                </a:solidFill>
                <a:latin typeface="나눔바른고딕" pitchFamily="50" charset="-127"/>
                <a:ea typeface="나눔바른고딕" pitchFamily="50" charset="-127"/>
              </a:rPr>
              <a:t>주성분 추출</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40" y="2852142"/>
            <a:ext cx="7886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576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602" y="4292050"/>
            <a:ext cx="77025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34709"/>
            <a:ext cx="7696200"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03 </a:t>
            </a:r>
            <a:r>
              <a:rPr lang="ko-KR" altLang="en-US" sz="2800" dirty="0" smtClean="0">
                <a:solidFill>
                  <a:schemeClr val="tx1">
                    <a:lumMod val="85000"/>
                    <a:lumOff val="15000"/>
                  </a:schemeClr>
                </a:solidFill>
                <a:latin typeface="바른돋움 1" pitchFamily="18" charset="-127"/>
                <a:ea typeface="바른돋움 1" pitchFamily="18" charset="-127"/>
              </a:rPr>
              <a:t>데이터 전처리</a:t>
            </a:r>
            <a:endParaRPr lang="ko-KR" altLang="en-US" sz="2800" dirty="0">
              <a:solidFill>
                <a:schemeClr val="tx1">
                  <a:lumMod val="85000"/>
                  <a:lumOff val="15000"/>
                </a:schemeClr>
              </a:solidFill>
              <a:latin typeface="바른돋움 1" pitchFamily="18" charset="-127"/>
              <a:ea typeface="바른돋움 1" pitchFamily="18"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395536" y="1419622"/>
            <a:ext cx="7311617" cy="297517"/>
          </a:xfrm>
          <a:prstGeom prst="rect">
            <a:avLst/>
          </a:prstGeom>
        </p:spPr>
        <p:txBody>
          <a:bodyPr wrap="none">
            <a:spAutoFit/>
          </a:bodyPr>
          <a:lstStyle/>
          <a:p>
            <a:pPr marL="285743" indent="-285743">
              <a:lnSpc>
                <a:spcPts val="1600"/>
              </a:lnSpc>
              <a:buFont typeface="Arial"/>
              <a:buChar char="•"/>
              <a:defRPr/>
            </a:pPr>
            <a:r>
              <a:rPr lang="ko-KR" altLang="en-US" b="1" dirty="0">
                <a:ea typeface="나눔바른고딕"/>
              </a:rPr>
              <a:t>에이겐 쌍을 이용하여 투영행렬을 생성한 후 투영행렬로  피처 </a:t>
            </a:r>
            <a:r>
              <a:rPr lang="ko-KR" altLang="en-US" b="1" dirty="0" smtClean="0">
                <a:ea typeface="나눔바른고딕"/>
              </a:rPr>
              <a:t>압축</a:t>
            </a:r>
            <a:endParaRPr lang="ko-KR" altLang="en-US" b="1" dirty="0">
              <a:ea typeface="나눔바른고딕"/>
            </a:endParaRPr>
          </a:p>
        </p:txBody>
      </p:sp>
      <p:sp>
        <p:nvSpPr>
          <p:cNvPr id="12" name="TextBox 11"/>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④</a:t>
            </a:r>
            <a:r>
              <a:rPr lang="en-US" altLang="ko-KR" sz="1200" dirty="0" smtClean="0">
                <a:solidFill>
                  <a:schemeClr val="tx1">
                    <a:lumMod val="85000"/>
                    <a:lumOff val="15000"/>
                  </a:schemeClr>
                </a:solidFill>
                <a:latin typeface="나눔바른고딕" pitchFamily="50" charset="-127"/>
                <a:ea typeface="나눔바른고딕" pitchFamily="50" charset="-127"/>
              </a:rPr>
              <a:t> </a:t>
            </a:r>
            <a:r>
              <a:rPr lang="en-US" altLang="ko-KR" sz="1200" dirty="0" smtClean="0">
                <a:solidFill>
                  <a:schemeClr val="tx1">
                    <a:lumMod val="85000"/>
                    <a:lumOff val="15000"/>
                  </a:schemeClr>
                </a:solidFill>
                <a:latin typeface="나눔바른고딕" pitchFamily="50" charset="-127"/>
                <a:ea typeface="나눔바른고딕" pitchFamily="50" charset="-127"/>
              </a:rPr>
              <a:t>PCA-</a:t>
            </a:r>
            <a:r>
              <a:rPr lang="ko-KR" altLang="en-US" sz="1200" dirty="0" smtClean="0">
                <a:solidFill>
                  <a:schemeClr val="tx1">
                    <a:lumMod val="85000"/>
                    <a:lumOff val="15000"/>
                  </a:schemeClr>
                </a:solidFill>
                <a:latin typeface="나눔바른고딕" pitchFamily="50" charset="-127"/>
                <a:ea typeface="나눔바른고딕" pitchFamily="50" charset="-127"/>
              </a:rPr>
              <a:t>주성분 추출</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spTree>
    <p:extLst>
      <p:ext uri="{BB962C8B-B14F-4D97-AF65-F5344CB8AC3E}">
        <p14:creationId xmlns:p14="http://schemas.microsoft.com/office/powerpoint/2010/main" val="858042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03 </a:t>
            </a:r>
            <a:r>
              <a:rPr lang="ko-KR" altLang="en-US" sz="2800" dirty="0" smtClean="0">
                <a:solidFill>
                  <a:schemeClr val="tx1">
                    <a:lumMod val="85000"/>
                    <a:lumOff val="15000"/>
                  </a:schemeClr>
                </a:solidFill>
                <a:latin typeface="바른돋움 1" pitchFamily="18" charset="-127"/>
                <a:ea typeface="바른돋움 1" pitchFamily="18" charset="-127"/>
              </a:rPr>
              <a:t>데이터 전처리</a:t>
            </a:r>
            <a:endParaRPr lang="ko-KR" altLang="en-US" sz="2800" dirty="0">
              <a:solidFill>
                <a:schemeClr val="tx1">
                  <a:lumMod val="85000"/>
                  <a:lumOff val="15000"/>
                </a:schemeClr>
              </a:solidFill>
              <a:latin typeface="바른돋움 1" pitchFamily="18" charset="-127"/>
              <a:ea typeface="바른돋움 1" pitchFamily="18"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④</a:t>
            </a:r>
            <a:r>
              <a:rPr lang="en-US" altLang="ko-KR" sz="1200" dirty="0" smtClean="0">
                <a:solidFill>
                  <a:schemeClr val="tx1">
                    <a:lumMod val="85000"/>
                    <a:lumOff val="15000"/>
                  </a:schemeClr>
                </a:solidFill>
                <a:latin typeface="나눔바른고딕" pitchFamily="50" charset="-127"/>
                <a:ea typeface="나눔바른고딕" pitchFamily="50" charset="-127"/>
              </a:rPr>
              <a:t> </a:t>
            </a:r>
            <a:r>
              <a:rPr lang="en-US" altLang="ko-KR" sz="1200" dirty="0" smtClean="0">
                <a:solidFill>
                  <a:schemeClr val="tx1">
                    <a:lumMod val="85000"/>
                    <a:lumOff val="15000"/>
                  </a:schemeClr>
                </a:solidFill>
                <a:latin typeface="나눔바른고딕" pitchFamily="50" charset="-127"/>
                <a:ea typeface="나눔바른고딕" pitchFamily="50" charset="-127"/>
              </a:rPr>
              <a:t>PCA-</a:t>
            </a:r>
            <a:r>
              <a:rPr lang="ko-KR" altLang="en-US" sz="1200" dirty="0" smtClean="0">
                <a:solidFill>
                  <a:schemeClr val="tx1">
                    <a:lumMod val="85000"/>
                    <a:lumOff val="15000"/>
                  </a:schemeClr>
                </a:solidFill>
                <a:latin typeface="나눔바른고딕" pitchFamily="50" charset="-127"/>
                <a:ea typeface="나눔바른고딕" pitchFamily="50" charset="-127"/>
              </a:rPr>
              <a:t>주성분 추출</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859" b="21847"/>
          <a:stretch/>
        </p:blipFill>
        <p:spPr bwMode="auto">
          <a:xfrm>
            <a:off x="3131840" y="1395234"/>
            <a:ext cx="3458746" cy="348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직사각형 9"/>
          <p:cNvSpPr/>
          <p:nvPr/>
        </p:nvSpPr>
        <p:spPr>
          <a:xfrm>
            <a:off x="395536" y="1419622"/>
            <a:ext cx="2359941" cy="313163"/>
          </a:xfrm>
          <a:prstGeom prst="rect">
            <a:avLst/>
          </a:prstGeom>
        </p:spPr>
        <p:txBody>
          <a:bodyPr wrap="none">
            <a:spAutoFit/>
          </a:bodyPr>
          <a:lstStyle/>
          <a:p>
            <a:pPr marL="285743" indent="-285743">
              <a:lnSpc>
                <a:spcPts val="1600"/>
              </a:lnSpc>
              <a:buFont typeface="Arial"/>
              <a:buChar char="•"/>
              <a:defRPr/>
            </a:pPr>
            <a:r>
              <a:rPr lang="ko-KR" altLang="en-US" b="1" dirty="0" smtClean="0">
                <a:ea typeface="나눔바른고딕"/>
              </a:rPr>
              <a:t>차원 축소된</a:t>
            </a:r>
            <a:r>
              <a:rPr lang="ko-KR" altLang="en-US" b="1" dirty="0" smtClean="0">
                <a:ea typeface="나눔바른고딕"/>
              </a:rPr>
              <a:t> 데이</a:t>
            </a:r>
            <a:r>
              <a:rPr lang="ko-KR" altLang="en-US" b="1" dirty="0">
                <a:ea typeface="나눔바른고딕"/>
              </a:rPr>
              <a:t>터</a:t>
            </a:r>
            <a:endParaRPr lang="ko-KR" altLang="en-US" b="1" dirty="0">
              <a:ea typeface="나눔바른고딕"/>
            </a:endParaRPr>
          </a:p>
        </p:txBody>
      </p:sp>
    </p:spTree>
    <p:extLst>
      <p:ext uri="{BB962C8B-B14F-4D97-AF65-F5344CB8AC3E}">
        <p14:creationId xmlns:p14="http://schemas.microsoft.com/office/powerpoint/2010/main" val="1407736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a:solidFill>
                  <a:schemeClr val="tx1">
                    <a:lumMod val="85000"/>
                    <a:lumOff val="15000"/>
                  </a:schemeClr>
                </a:solidFill>
                <a:latin typeface="바른돋움 1"/>
                <a:ea typeface="바른돋움 1"/>
              </a:rPr>
              <a:t>01 </a:t>
            </a:r>
            <a:r>
              <a:rPr lang="ko-KR" altLang="en-US" sz="2800" dirty="0">
                <a:solidFill>
                  <a:schemeClr val="tx1">
                    <a:lumMod val="85000"/>
                    <a:lumOff val="15000"/>
                  </a:schemeClr>
                </a:solidFill>
                <a:latin typeface="바른돋움 1"/>
                <a:ea typeface="바른돋움 1"/>
              </a:rPr>
              <a:t>주제 선정 배경</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https://postfiles.pstatic.net/20130711_91/kornen_1373512807178DYGT7_JPEG/NISI20110915_0005140586_web.jpg?type=w2">
            <a:extLst>
              <a:ext uri="{FF2B5EF4-FFF2-40B4-BE49-F238E27FC236}">
                <a16:creationId xmlns:a16="http://schemas.microsoft.com/office/drawing/2014/main" xmlns="" id="{43D02CFF-20BE-4423-808F-E2068EB97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14" y="2120260"/>
            <a:ext cx="3779691" cy="2010795"/>
          </a:xfrm>
          <a:prstGeom prst="rect">
            <a:avLst/>
          </a:prstGeom>
          <a:noFill/>
          <a:extLst>
            <a:ext uri="{909E8E84-426E-40DD-AFC4-6F175D3DCCD1}">
              <a14:hiddenFill xmlns:a14="http://schemas.microsoft.com/office/drawing/2010/main">
                <a:solidFill>
                  <a:srgbClr val="FFFFFF"/>
                </a:solidFill>
              </a14:hiddenFill>
            </a:ext>
          </a:extLst>
        </p:spPr>
      </p:pic>
      <p:sp>
        <p:nvSpPr>
          <p:cNvPr id="9" name="내용 개체 틀 2">
            <a:extLst>
              <a:ext uri="{FF2B5EF4-FFF2-40B4-BE49-F238E27FC236}">
                <a16:creationId xmlns:a16="http://schemas.microsoft.com/office/drawing/2014/main" xmlns="" id="{D096CA23-974F-4918-9F46-6831CFF173B0}"/>
              </a:ext>
            </a:extLst>
          </p:cNvPr>
          <p:cNvSpPr txBox="1">
            <a:spLocks/>
          </p:cNvSpPr>
          <p:nvPr/>
        </p:nvSpPr>
        <p:spPr>
          <a:xfrm>
            <a:off x="4499991" y="1851670"/>
            <a:ext cx="4370533" cy="2983186"/>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altLang="ko-KR" sz="1400" dirty="0">
                <a:solidFill>
                  <a:schemeClr val="tx1"/>
                </a:solidFill>
                <a:latin typeface="바른돋움 1" pitchFamily="18" charset="-127"/>
                <a:ea typeface="바른돋움 1" pitchFamily="18" charset="-127"/>
              </a:rPr>
              <a:t>2011</a:t>
            </a:r>
            <a:r>
              <a:rPr lang="ko-KR" altLang="en-US" sz="1400" dirty="0">
                <a:solidFill>
                  <a:schemeClr val="tx1"/>
                </a:solidFill>
                <a:latin typeface="바른돋움 1" pitchFamily="18" charset="-127"/>
                <a:ea typeface="바른돋움 1" pitchFamily="18" charset="-127"/>
              </a:rPr>
              <a:t>년 </a:t>
            </a:r>
            <a:r>
              <a:rPr lang="en-US" altLang="ko-KR" sz="1400" dirty="0">
                <a:solidFill>
                  <a:schemeClr val="tx1"/>
                </a:solidFill>
                <a:latin typeface="바른돋움 1" pitchFamily="18" charset="-127"/>
                <a:ea typeface="바른돋움 1" pitchFamily="18" charset="-127"/>
              </a:rPr>
              <a:t>3</a:t>
            </a:r>
            <a:r>
              <a:rPr lang="ko-KR" altLang="en-US" sz="1400" dirty="0">
                <a:solidFill>
                  <a:schemeClr val="tx1"/>
                </a:solidFill>
                <a:latin typeface="바른돋움 1" pitchFamily="18" charset="-127"/>
                <a:ea typeface="바른돋움 1" pitchFamily="18" charset="-127"/>
              </a:rPr>
              <a:t>월 </a:t>
            </a:r>
            <a:r>
              <a:rPr lang="en-US" altLang="ko-KR" sz="1400" dirty="0">
                <a:solidFill>
                  <a:schemeClr val="tx1"/>
                </a:solidFill>
                <a:latin typeface="바른돋움 1" pitchFamily="18" charset="-127"/>
                <a:ea typeface="바른돋움 1" pitchFamily="18" charset="-127"/>
              </a:rPr>
              <a:t>11</a:t>
            </a:r>
            <a:r>
              <a:rPr lang="ko-KR" altLang="en-US" sz="1400" dirty="0">
                <a:solidFill>
                  <a:schemeClr val="tx1"/>
                </a:solidFill>
                <a:latin typeface="바른돋움 1" pitchFamily="18" charset="-127"/>
                <a:ea typeface="바른돋움 1" pitchFamily="18" charset="-127"/>
              </a:rPr>
              <a:t>일 일본 </a:t>
            </a:r>
            <a:r>
              <a:rPr lang="ko-KR" altLang="en-US" sz="1400" dirty="0" err="1">
                <a:solidFill>
                  <a:schemeClr val="tx1"/>
                </a:solidFill>
                <a:latin typeface="바른돋움 1" pitchFamily="18" charset="-127"/>
                <a:ea typeface="바른돋움 1" pitchFamily="18" charset="-127"/>
              </a:rPr>
              <a:t>도호쿠</a:t>
            </a:r>
            <a:r>
              <a:rPr lang="ko-KR" altLang="en-US" sz="1400" dirty="0">
                <a:solidFill>
                  <a:schemeClr val="tx1"/>
                </a:solidFill>
                <a:latin typeface="바른돋움 1" pitchFamily="18" charset="-127"/>
                <a:ea typeface="바른돋움 1" pitchFamily="18" charset="-127"/>
              </a:rPr>
              <a:t> 지방 앞바다의 대지진과 </a:t>
            </a:r>
            <a:endParaRPr lang="en-US" altLang="ko-KR" sz="1400" dirty="0">
              <a:solidFill>
                <a:schemeClr val="tx1"/>
              </a:solidFill>
              <a:latin typeface="바른돋움 1" pitchFamily="18" charset="-127"/>
              <a:ea typeface="바른돋움 1" pitchFamily="18" charset="-127"/>
            </a:endParaRPr>
          </a:p>
          <a:p>
            <a:pPr fontAlgn="base"/>
            <a:r>
              <a:rPr lang="ko-KR" altLang="en-US" sz="1400" dirty="0" err="1">
                <a:solidFill>
                  <a:schemeClr val="tx1"/>
                </a:solidFill>
                <a:latin typeface="바른돋움 1" pitchFamily="18" charset="-127"/>
                <a:ea typeface="바른돋움 1" pitchFamily="18" charset="-127"/>
              </a:rPr>
              <a:t>쓰나미에</a:t>
            </a:r>
            <a:r>
              <a:rPr lang="ko-KR" altLang="en-US" sz="1400" dirty="0">
                <a:solidFill>
                  <a:schemeClr val="tx1"/>
                </a:solidFill>
                <a:latin typeface="바른돋움 1" pitchFamily="18" charset="-127"/>
                <a:ea typeface="바른돋움 1" pitchFamily="18" charset="-127"/>
              </a:rPr>
              <a:t> 의한 </a:t>
            </a:r>
            <a:r>
              <a:rPr lang="ko-KR" altLang="en-US" sz="1400" dirty="0" err="1">
                <a:solidFill>
                  <a:schemeClr val="tx1"/>
                </a:solidFill>
                <a:latin typeface="바른돋움 1" pitchFamily="18" charset="-127"/>
                <a:ea typeface="바른돋움 1" pitchFamily="18" charset="-127"/>
              </a:rPr>
              <a:t>후쿠시마</a:t>
            </a:r>
            <a:r>
              <a:rPr lang="ko-KR" altLang="en-US" sz="1400" dirty="0">
                <a:solidFill>
                  <a:schemeClr val="tx1"/>
                </a:solidFill>
                <a:latin typeface="바른돋움 1" pitchFamily="18" charset="-127"/>
                <a:ea typeface="바른돋움 1" pitchFamily="18" charset="-127"/>
              </a:rPr>
              <a:t> 원전 사고</a:t>
            </a:r>
            <a:r>
              <a:rPr lang="en-US" altLang="ko-KR" sz="1400" dirty="0">
                <a:solidFill>
                  <a:schemeClr val="tx1"/>
                </a:solidFill>
                <a:latin typeface="바른돋움 1" pitchFamily="18" charset="-127"/>
                <a:ea typeface="바른돋움 1" pitchFamily="18" charset="-127"/>
              </a:rPr>
              <a:t> </a:t>
            </a:r>
            <a:endParaRPr lang="ko-KR" altLang="en-US" sz="1400" dirty="0">
              <a:solidFill>
                <a:schemeClr val="tx1"/>
              </a:solidFill>
              <a:latin typeface="바른돋움 1" pitchFamily="18" charset="-127"/>
              <a:ea typeface="바른돋움 1" pitchFamily="18" charset="-127"/>
            </a:endParaRPr>
          </a:p>
          <a:p>
            <a:pPr fontAlgn="base"/>
            <a:r>
              <a:rPr lang="en-US" altLang="ko-KR" sz="1400" dirty="0">
                <a:solidFill>
                  <a:schemeClr val="tx1"/>
                </a:solidFill>
                <a:latin typeface="바른돋움 1" pitchFamily="18" charset="-127"/>
                <a:ea typeface="바른돋움 1" pitchFamily="18" charset="-127"/>
              </a:rPr>
              <a:t>   -&gt; </a:t>
            </a:r>
            <a:r>
              <a:rPr lang="ko-KR" altLang="en-US" sz="1400" b="1" dirty="0">
                <a:solidFill>
                  <a:schemeClr val="tx1"/>
                </a:solidFill>
                <a:latin typeface="바른돋움 1" pitchFamily="18" charset="-127"/>
                <a:ea typeface="바른돋움 1" pitchFamily="18" charset="-127"/>
              </a:rPr>
              <a:t>전 세계적 </a:t>
            </a:r>
            <a:r>
              <a:rPr lang="ko-KR" altLang="en-US" sz="1400" b="1" dirty="0" err="1">
                <a:solidFill>
                  <a:schemeClr val="tx1"/>
                </a:solidFill>
                <a:latin typeface="바른돋움 1" pitchFamily="18" charset="-127"/>
                <a:ea typeface="바른돋움 1" pitchFamily="18" charset="-127"/>
              </a:rPr>
              <a:t>탈핵의</a:t>
            </a:r>
            <a:r>
              <a:rPr lang="ko-KR" altLang="en-US" sz="1400" b="1" dirty="0">
                <a:solidFill>
                  <a:schemeClr val="tx1"/>
                </a:solidFill>
                <a:latin typeface="바른돋움 1" pitchFamily="18" charset="-127"/>
                <a:ea typeface="바른돋움 1" pitchFamily="18" charset="-127"/>
              </a:rPr>
              <a:t> 흐름</a:t>
            </a:r>
            <a:r>
              <a:rPr lang="en-US" altLang="ko-KR" sz="1400" b="1" dirty="0">
                <a:solidFill>
                  <a:schemeClr val="tx1"/>
                </a:solidFill>
                <a:latin typeface="바른돋움 1" pitchFamily="18" charset="-127"/>
                <a:ea typeface="바른돋움 1" pitchFamily="18" charset="-127"/>
              </a:rPr>
              <a:t>(</a:t>
            </a:r>
            <a:r>
              <a:rPr lang="ko-KR" altLang="en-US" sz="1400" b="1" dirty="0">
                <a:solidFill>
                  <a:schemeClr val="tx1"/>
                </a:solidFill>
                <a:latin typeface="바른돋움 1" pitchFamily="18" charset="-127"/>
                <a:ea typeface="바른돋움 1" pitchFamily="18" charset="-127"/>
              </a:rPr>
              <a:t>원자력 기피</a:t>
            </a:r>
            <a:r>
              <a:rPr lang="en-US" altLang="ko-KR" sz="1400" b="1" dirty="0">
                <a:solidFill>
                  <a:schemeClr val="tx1"/>
                </a:solidFill>
                <a:latin typeface="바른돋움 1" pitchFamily="18" charset="-127"/>
                <a:ea typeface="바른돋움 1" pitchFamily="18" charset="-127"/>
              </a:rPr>
              <a:t>)</a:t>
            </a:r>
            <a:endParaRPr lang="ko-KR" altLang="en-US" sz="1400" b="1" dirty="0">
              <a:solidFill>
                <a:schemeClr val="tx1"/>
              </a:solidFill>
              <a:latin typeface="바른돋움 1" pitchFamily="18" charset="-127"/>
              <a:ea typeface="바른돋움 1" pitchFamily="18" charset="-127"/>
            </a:endParaRPr>
          </a:p>
          <a:p>
            <a:endParaRPr lang="en-US" altLang="ko-KR" sz="1400" dirty="0">
              <a:solidFill>
                <a:schemeClr val="tx1"/>
              </a:solidFill>
              <a:latin typeface="바른돋움 1" pitchFamily="18" charset="-127"/>
              <a:ea typeface="바른돋움 1" pitchFamily="18" charset="-127"/>
            </a:endParaRPr>
          </a:p>
          <a:p>
            <a:endParaRPr lang="en-US" altLang="ko-KR" sz="1400" dirty="0">
              <a:solidFill>
                <a:schemeClr val="tx1"/>
              </a:solidFill>
              <a:latin typeface="바른돋움 1" pitchFamily="18" charset="-127"/>
              <a:ea typeface="바른돋움 1" pitchFamily="18" charset="-127"/>
            </a:endParaRPr>
          </a:p>
          <a:p>
            <a:pPr fontAlgn="base"/>
            <a:r>
              <a:rPr lang="en-US" altLang="ko-KR" sz="1400" dirty="0">
                <a:solidFill>
                  <a:schemeClr val="tx1"/>
                </a:solidFill>
                <a:latin typeface="바른돋움 1" pitchFamily="18" charset="-127"/>
                <a:ea typeface="바른돋움 1" pitchFamily="18" charset="-127"/>
              </a:rPr>
              <a:t>2015</a:t>
            </a:r>
            <a:r>
              <a:rPr lang="ko-KR" altLang="en-US" sz="1400" dirty="0">
                <a:solidFill>
                  <a:schemeClr val="tx1"/>
                </a:solidFill>
                <a:latin typeface="바른돋움 1" pitchFamily="18" charset="-127"/>
                <a:ea typeface="바른돋움 1" pitchFamily="18" charset="-127"/>
              </a:rPr>
              <a:t>년 </a:t>
            </a:r>
            <a:r>
              <a:rPr lang="en-US" altLang="ko-KR" sz="1400" dirty="0">
                <a:solidFill>
                  <a:schemeClr val="tx1"/>
                </a:solidFill>
                <a:latin typeface="바른돋움 1" pitchFamily="18" charset="-127"/>
                <a:ea typeface="바른돋움 1" pitchFamily="18" charset="-127"/>
              </a:rPr>
              <a:t>12</a:t>
            </a:r>
            <a:r>
              <a:rPr lang="ko-KR" altLang="en-US" sz="1400" dirty="0">
                <a:solidFill>
                  <a:schemeClr val="tx1"/>
                </a:solidFill>
                <a:latin typeface="바른돋움 1" pitchFamily="18" charset="-127"/>
                <a:ea typeface="바른돋움 1" pitchFamily="18" charset="-127"/>
              </a:rPr>
              <a:t>월 </a:t>
            </a:r>
            <a:r>
              <a:rPr lang="en-US" altLang="ko-KR" sz="1400" dirty="0">
                <a:solidFill>
                  <a:schemeClr val="tx1"/>
                </a:solidFill>
                <a:latin typeface="바른돋움 1" pitchFamily="18" charset="-127"/>
                <a:ea typeface="바른돋움 1" pitchFamily="18" charset="-127"/>
              </a:rPr>
              <a:t>12</a:t>
            </a:r>
            <a:r>
              <a:rPr lang="ko-KR" altLang="en-US" sz="1400" dirty="0">
                <a:solidFill>
                  <a:schemeClr val="tx1"/>
                </a:solidFill>
                <a:latin typeface="바른돋움 1" pitchFamily="18" charset="-127"/>
                <a:ea typeface="바른돋움 1" pitchFamily="18" charset="-127"/>
              </a:rPr>
              <a:t>일 프랑스 파리에서 전 세계 온실가스 감축을 위한 파리기후변화협약 체결</a:t>
            </a:r>
          </a:p>
          <a:p>
            <a:pPr fontAlgn="base"/>
            <a:r>
              <a:rPr lang="en-US" altLang="ko-KR" sz="1400" dirty="0">
                <a:solidFill>
                  <a:schemeClr val="tx1"/>
                </a:solidFill>
                <a:latin typeface="바른돋움 1" pitchFamily="18" charset="-127"/>
                <a:ea typeface="바른돋움 1" pitchFamily="18" charset="-127"/>
              </a:rPr>
              <a:t>   -&gt; </a:t>
            </a:r>
            <a:r>
              <a:rPr lang="ko-KR" altLang="en-US" sz="1400" b="1" dirty="0">
                <a:solidFill>
                  <a:schemeClr val="tx1"/>
                </a:solidFill>
                <a:latin typeface="바른돋움 1" pitchFamily="18" charset="-127"/>
                <a:ea typeface="바른돋움 1" pitchFamily="18" charset="-127"/>
              </a:rPr>
              <a:t>국가적으로 온실가스 배출에 제약</a:t>
            </a:r>
            <a:endParaRPr lang="en-US" altLang="ko-KR" sz="1400" b="1" dirty="0">
              <a:solidFill>
                <a:schemeClr val="tx1"/>
              </a:solidFill>
              <a:latin typeface="바른돋움 1" pitchFamily="18" charset="-127"/>
              <a:ea typeface="바른돋움 1" pitchFamily="18" charset="-127"/>
            </a:endParaRPr>
          </a:p>
          <a:p>
            <a:pPr fontAlgn="base"/>
            <a:r>
              <a:rPr lang="en-US" altLang="ko-KR" sz="1400" b="1" dirty="0">
                <a:solidFill>
                  <a:schemeClr val="tx1"/>
                </a:solidFill>
                <a:latin typeface="바른돋움 1" pitchFamily="18" charset="-127"/>
                <a:ea typeface="바른돋움 1" pitchFamily="18" charset="-127"/>
              </a:rPr>
              <a:t>(</a:t>
            </a:r>
            <a:r>
              <a:rPr lang="ko-KR" altLang="en-US" sz="1400" b="1" dirty="0">
                <a:solidFill>
                  <a:schemeClr val="tx1"/>
                </a:solidFill>
                <a:latin typeface="바른돋움 1" pitchFamily="18" charset="-127"/>
                <a:ea typeface="바른돋움 1" pitchFamily="18" charset="-127"/>
              </a:rPr>
              <a:t>화석연료 사용의 제한</a:t>
            </a:r>
            <a:r>
              <a:rPr lang="en-US" altLang="ko-KR" sz="1400" b="1" dirty="0">
                <a:solidFill>
                  <a:schemeClr val="tx1"/>
                </a:solidFill>
                <a:latin typeface="바른돋움 1" pitchFamily="18" charset="-127"/>
                <a:ea typeface="바른돋움 1" pitchFamily="18" charset="-127"/>
              </a:rPr>
              <a:t>)</a:t>
            </a:r>
            <a:endParaRPr lang="ko-KR" altLang="en-US" sz="2400" dirty="0">
              <a:latin typeface="바른돋움 1" pitchFamily="18" charset="-127"/>
              <a:ea typeface="바른돋움 1" pitchFamily="18" charset="-127"/>
            </a:endParaRPr>
          </a:p>
        </p:txBody>
      </p:sp>
    </p:spTree>
    <p:extLst>
      <p:ext uri="{BB962C8B-B14F-4D97-AF65-F5344CB8AC3E}">
        <p14:creationId xmlns:p14="http://schemas.microsoft.com/office/powerpoint/2010/main" val="427280881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04 </a:t>
            </a:r>
            <a:r>
              <a:rPr lang="ko-KR" altLang="en-US" sz="2800" dirty="0" smtClean="0">
                <a:solidFill>
                  <a:schemeClr val="tx1">
                    <a:lumMod val="85000"/>
                    <a:lumOff val="15000"/>
                  </a:schemeClr>
                </a:solidFill>
                <a:latin typeface="바른돋움 1" pitchFamily="18" charset="-127"/>
                <a:ea typeface="바른돋움 1" pitchFamily="18" charset="-127"/>
              </a:rPr>
              <a:t>데이터 전처리</a:t>
            </a:r>
            <a:endParaRPr lang="ko-KR" altLang="en-US" sz="2800" dirty="0">
              <a:solidFill>
                <a:schemeClr val="tx1">
                  <a:lumMod val="85000"/>
                  <a:lumOff val="15000"/>
                </a:schemeClr>
              </a:solidFill>
              <a:latin typeface="바른돋움 1" pitchFamily="18" charset="-127"/>
              <a:ea typeface="바른돋움 1" pitchFamily="18" charset="-127"/>
            </a:endParaRPr>
          </a:p>
        </p:txBody>
      </p:sp>
      <p:sp>
        <p:nvSpPr>
          <p:cNvPr id="16" name="TextBox 15"/>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smtClean="0">
                <a:solidFill>
                  <a:schemeClr val="tx1">
                    <a:lumMod val="85000"/>
                    <a:lumOff val="15000"/>
                  </a:schemeClr>
                </a:solidFill>
                <a:latin typeface="나눔바른고딕" pitchFamily="50" charset="-127"/>
                <a:ea typeface="나눔바른고딕" pitchFamily="50" charset="-127"/>
              </a:rPr>
              <a:t>training case, validation case</a:t>
            </a:r>
            <a:r>
              <a:rPr lang="ko-KR" altLang="en-US" sz="1200" dirty="0" smtClean="0">
                <a:solidFill>
                  <a:schemeClr val="tx1">
                    <a:lumMod val="85000"/>
                    <a:lumOff val="15000"/>
                  </a:schemeClr>
                </a:solidFill>
                <a:latin typeface="나눔바른고딕" pitchFamily="50" charset="-127"/>
                <a:ea typeface="나눔바른고딕" pitchFamily="50" charset="-127"/>
              </a:rPr>
              <a:t>와 </a:t>
            </a:r>
            <a:r>
              <a:rPr lang="en-US" altLang="ko-KR" sz="1200" dirty="0" smtClean="0">
                <a:solidFill>
                  <a:schemeClr val="tx1">
                    <a:lumMod val="85000"/>
                    <a:lumOff val="15000"/>
                  </a:schemeClr>
                </a:solidFill>
                <a:latin typeface="나눔바른고딕" pitchFamily="50" charset="-127"/>
                <a:ea typeface="나눔바른고딕" pitchFamily="50" charset="-127"/>
              </a:rPr>
              <a:t>test case </a:t>
            </a:r>
            <a:r>
              <a:rPr lang="ko-KR" altLang="en-US" sz="1200" dirty="0" smtClean="0">
                <a:solidFill>
                  <a:schemeClr val="tx1">
                    <a:lumMod val="85000"/>
                    <a:lumOff val="15000"/>
                  </a:schemeClr>
                </a:solidFill>
                <a:latin typeface="나눔바른고딕" pitchFamily="50" charset="-127"/>
                <a:ea typeface="나눔바른고딕" pitchFamily="50" charset="-127"/>
              </a:rPr>
              <a:t>분리</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5536" y="1584783"/>
            <a:ext cx="8275924" cy="300082"/>
          </a:xfrm>
          <a:prstGeom prst="rect">
            <a:avLst/>
          </a:prstGeom>
          <a:noFill/>
        </p:spPr>
        <p:txBody>
          <a:bodyPr wrap="square" rtlCol="0">
            <a:spAutoFit/>
          </a:bodyPr>
          <a:lstStyle/>
          <a:p>
            <a:pPr marL="285750" indent="-285750">
              <a:lnSpc>
                <a:spcPts val="1600"/>
              </a:lnSpc>
              <a:buFont typeface="Arial" charset="0"/>
              <a:buChar char="•"/>
            </a:pPr>
            <a:r>
              <a:rPr lang="en-US" altLang="ko-KR" sz="1400" dirty="0" smtClean="0">
                <a:latin typeface="나눔바른고딕" pitchFamily="50" charset="-127"/>
                <a:ea typeface="나눔바른고딕" pitchFamily="50" charset="-127"/>
              </a:rPr>
              <a:t>Training case : 60%/ Validation case : 20%/ Test case : 20%</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11710"/>
            <a:ext cx="7728440" cy="185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019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672" y="1419622"/>
            <a:ext cx="6150868" cy="1077218"/>
          </a:xfrm>
          <a:prstGeom prst="rect">
            <a:avLst/>
          </a:prstGeom>
          <a:noFill/>
        </p:spPr>
        <p:txBody>
          <a:bodyPr wrap="square" rtlCol="0">
            <a:spAutoFit/>
          </a:bodyPr>
          <a:lstStyle/>
          <a:p>
            <a:pPr algn="ctr"/>
            <a:r>
              <a:rPr lang="ko-KR" altLang="en-US" sz="3200" dirty="0" smtClean="0">
                <a:latin typeface="바른돋움 3" pitchFamily="18" charset="-127"/>
                <a:ea typeface="바른돋움 3" pitchFamily="18" charset="-127"/>
              </a:rPr>
              <a:t>피크에너지 기준치 초과여부 예측</a:t>
            </a:r>
            <a:endParaRPr lang="en-US" altLang="ko-KR" sz="3200" dirty="0" smtClean="0">
              <a:latin typeface="바른돋움 3" pitchFamily="18" charset="-127"/>
              <a:ea typeface="바른돋움 3" pitchFamily="18" charset="-127"/>
            </a:endParaRPr>
          </a:p>
          <a:p>
            <a:pPr algn="ctr"/>
            <a:r>
              <a:rPr lang="en-US" altLang="ko-KR" sz="3200" dirty="0" smtClean="0">
                <a:latin typeface="바른돋움 3" pitchFamily="18" charset="-127"/>
                <a:ea typeface="바른돋움 3" pitchFamily="18" charset="-127"/>
              </a:rPr>
              <a:t>(Classification)</a:t>
            </a:r>
            <a:endParaRPr lang="ko-KR" altLang="en-US" sz="3200" dirty="0">
              <a:latin typeface="바른돋움 3" pitchFamily="18" charset="-127"/>
              <a:ea typeface="바른돋움 3" pitchFamily="18" charset="-127"/>
            </a:endParaRPr>
          </a:p>
        </p:txBody>
      </p:sp>
      <p:cxnSp>
        <p:nvCxnSpPr>
          <p:cNvPr id="11" name="직선 연결선 10"/>
          <p:cNvCxnSpPr/>
          <p:nvPr/>
        </p:nvCxnSpPr>
        <p:spPr>
          <a:xfrm>
            <a:off x="2195736" y="1347614"/>
            <a:ext cx="4896544" cy="0"/>
          </a:xfrm>
          <a:prstGeom prst="line">
            <a:avLst/>
          </a:prstGeom>
          <a:ln w="38100">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195736" y="2571750"/>
            <a:ext cx="4968552"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2195736" y="1416683"/>
            <a:ext cx="4896544"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15616" y="2715766"/>
            <a:ext cx="6912768" cy="1323439"/>
          </a:xfrm>
          <a:prstGeom prst="rect">
            <a:avLst/>
          </a:prstGeom>
          <a:noFill/>
        </p:spPr>
        <p:txBody>
          <a:bodyPr wrap="square">
            <a:spAutoFit/>
          </a:bodyPr>
          <a:lstStyle/>
          <a:p>
            <a:pPr algn="ctr">
              <a:lnSpc>
                <a:spcPts val="1600"/>
              </a:lnSpc>
              <a:defRPr/>
            </a:pPr>
            <a:r>
              <a:rPr lang="ko-KR" altLang="en-US" sz="1200" dirty="0" smtClean="0">
                <a:solidFill>
                  <a:schemeClr val="tx1">
                    <a:lumMod val="85000"/>
                    <a:lumOff val="15000"/>
                  </a:schemeClr>
                </a:solidFill>
                <a:latin typeface="나눔바른고딕"/>
                <a:ea typeface="나눔바른고딕"/>
              </a:rPr>
              <a:t>시간대별 에너지 사용량의 </a:t>
            </a:r>
            <a:r>
              <a:rPr lang="ko-KR" altLang="en-US" sz="1200" dirty="0" err="1" smtClean="0">
                <a:solidFill>
                  <a:schemeClr val="tx1">
                    <a:lumMod val="85000"/>
                    <a:lumOff val="15000"/>
                  </a:schemeClr>
                </a:solidFill>
                <a:latin typeface="나눔바른고딕"/>
                <a:ea typeface="나눔바른고딕"/>
              </a:rPr>
              <a:t>피크값이</a:t>
            </a:r>
            <a:r>
              <a:rPr lang="ko-KR" altLang="en-US" sz="1200" dirty="0" smtClean="0">
                <a:solidFill>
                  <a:schemeClr val="tx1">
                    <a:lumMod val="85000"/>
                    <a:lumOff val="15000"/>
                  </a:schemeClr>
                </a:solidFill>
                <a:latin typeface="나눔바른고딕"/>
                <a:ea typeface="나눔바른고딕"/>
              </a:rPr>
              <a:t> </a:t>
            </a:r>
            <a:r>
              <a:rPr lang="en-US" altLang="ko-KR" sz="1200" dirty="0" smtClean="0">
                <a:solidFill>
                  <a:schemeClr val="tx1">
                    <a:lumMod val="85000"/>
                    <a:lumOff val="15000"/>
                  </a:schemeClr>
                </a:solidFill>
                <a:latin typeface="나눔바른고딕"/>
                <a:ea typeface="나눔바른고딕"/>
              </a:rPr>
              <a:t>35 </a:t>
            </a:r>
            <a:r>
              <a:rPr lang="ko-KR" altLang="en-US" sz="1200" dirty="0" smtClean="0">
                <a:solidFill>
                  <a:schemeClr val="tx1">
                    <a:lumMod val="85000"/>
                    <a:lumOff val="15000"/>
                  </a:schemeClr>
                </a:solidFill>
                <a:latin typeface="나눔바른고딕"/>
                <a:ea typeface="나눔바른고딕"/>
              </a:rPr>
              <a:t>이상이면 피크에너지 기준치 초과로 간주</a:t>
            </a:r>
            <a:endParaRPr lang="en-US" altLang="ko-KR" sz="1200" dirty="0" smtClean="0">
              <a:solidFill>
                <a:schemeClr val="tx1">
                  <a:lumMod val="85000"/>
                  <a:lumOff val="15000"/>
                </a:schemeClr>
              </a:solidFill>
              <a:latin typeface="나눔바른고딕"/>
              <a:ea typeface="나눔바른고딕"/>
            </a:endParaRPr>
          </a:p>
          <a:p>
            <a:pPr algn="ctr">
              <a:lnSpc>
                <a:spcPts val="1600"/>
              </a:lnSpc>
              <a:defRPr/>
            </a:pPr>
            <a:endParaRPr lang="en-US" altLang="ko-KR" sz="1200" dirty="0" smtClean="0">
              <a:solidFill>
                <a:schemeClr val="tx1">
                  <a:lumMod val="85000"/>
                  <a:lumOff val="15000"/>
                </a:schemeClr>
              </a:solidFill>
              <a:latin typeface="나눔바른고딕"/>
              <a:ea typeface="나눔바른고딕"/>
            </a:endParaRPr>
          </a:p>
          <a:p>
            <a:pPr algn="ctr">
              <a:lnSpc>
                <a:spcPts val="1600"/>
              </a:lnSpc>
              <a:defRPr/>
            </a:pPr>
            <a:r>
              <a:rPr lang="en-US" altLang="ko-KR" sz="1200" dirty="0" smtClean="0">
                <a:solidFill>
                  <a:schemeClr val="tx1">
                    <a:lumMod val="85000"/>
                    <a:lumOff val="15000"/>
                  </a:schemeClr>
                </a:solidFill>
                <a:latin typeface="나눔바른고딕"/>
                <a:ea typeface="나눔바른고딕"/>
              </a:rPr>
              <a:t>Total Electricity Consumption   &gt;= 35 </a:t>
            </a:r>
            <a:r>
              <a:rPr lang="ko-KR" altLang="en-US" sz="1200" dirty="0" smtClean="0">
                <a:solidFill>
                  <a:schemeClr val="tx1">
                    <a:lumMod val="85000"/>
                    <a:lumOff val="15000"/>
                  </a:schemeClr>
                </a:solidFill>
                <a:latin typeface="나눔바른고딕"/>
                <a:ea typeface="나눔바른고딕"/>
              </a:rPr>
              <a:t>인 행은 </a:t>
            </a:r>
            <a:r>
              <a:rPr lang="en-US" altLang="ko-KR" sz="1200" dirty="0" smtClean="0">
                <a:solidFill>
                  <a:schemeClr val="tx1">
                    <a:lumMod val="85000"/>
                    <a:lumOff val="15000"/>
                  </a:schemeClr>
                </a:solidFill>
                <a:latin typeface="나눔바른고딕"/>
                <a:ea typeface="나눔바른고딕"/>
              </a:rPr>
              <a:t>exceed </a:t>
            </a:r>
            <a:r>
              <a:rPr lang="ko-KR" altLang="en-US" sz="1200" dirty="0" smtClean="0">
                <a:solidFill>
                  <a:schemeClr val="tx1">
                    <a:lumMod val="85000"/>
                    <a:lumOff val="15000"/>
                  </a:schemeClr>
                </a:solidFill>
                <a:latin typeface="나눔바른고딕"/>
                <a:ea typeface="나눔바른고딕"/>
              </a:rPr>
              <a:t>값 </a:t>
            </a:r>
            <a:r>
              <a:rPr lang="en-US" altLang="ko-KR" sz="1200" dirty="0" smtClean="0">
                <a:solidFill>
                  <a:schemeClr val="tx1">
                    <a:lumMod val="85000"/>
                    <a:lumOff val="15000"/>
                  </a:schemeClr>
                </a:solidFill>
                <a:latin typeface="나눔바른고딕"/>
                <a:ea typeface="나눔바른고딕"/>
              </a:rPr>
              <a:t>1 </a:t>
            </a:r>
            <a:r>
              <a:rPr lang="ko-KR" altLang="en-US" sz="1200" dirty="0" smtClean="0">
                <a:solidFill>
                  <a:schemeClr val="tx1">
                    <a:lumMod val="85000"/>
                    <a:lumOff val="15000"/>
                  </a:schemeClr>
                </a:solidFill>
                <a:latin typeface="나눔바른고딕"/>
                <a:ea typeface="나눔바른고딕"/>
              </a:rPr>
              <a:t>부여</a:t>
            </a:r>
            <a:r>
              <a:rPr lang="en-US" altLang="ko-KR" sz="1200" dirty="0" smtClean="0">
                <a:solidFill>
                  <a:schemeClr val="tx1">
                    <a:lumMod val="85000"/>
                    <a:lumOff val="15000"/>
                  </a:schemeClr>
                </a:solidFill>
                <a:latin typeface="나눔바른고딕"/>
                <a:ea typeface="나눔바른고딕"/>
              </a:rPr>
              <a:t>.</a:t>
            </a:r>
          </a:p>
          <a:p>
            <a:pPr algn="ctr">
              <a:lnSpc>
                <a:spcPts val="1600"/>
              </a:lnSpc>
              <a:defRPr/>
            </a:pPr>
            <a:r>
              <a:rPr lang="en-US" altLang="ko-KR" sz="1200" dirty="0" smtClean="0">
                <a:solidFill>
                  <a:schemeClr val="tx1">
                    <a:lumMod val="85000"/>
                    <a:lumOff val="15000"/>
                  </a:schemeClr>
                </a:solidFill>
                <a:latin typeface="나눔바른고딕"/>
                <a:ea typeface="나눔바른고딕"/>
              </a:rPr>
              <a:t>                                                         &lt; 35 </a:t>
            </a:r>
            <a:r>
              <a:rPr lang="ko-KR" altLang="en-US" sz="1200" dirty="0" smtClean="0">
                <a:solidFill>
                  <a:schemeClr val="tx1">
                    <a:lumMod val="85000"/>
                    <a:lumOff val="15000"/>
                  </a:schemeClr>
                </a:solidFill>
                <a:latin typeface="나눔바른고딕"/>
                <a:ea typeface="나눔바른고딕"/>
              </a:rPr>
              <a:t>인 행은 </a:t>
            </a:r>
            <a:r>
              <a:rPr lang="en-US" altLang="ko-KR" sz="1200" dirty="0" smtClean="0">
                <a:solidFill>
                  <a:schemeClr val="tx1">
                    <a:lumMod val="85000"/>
                    <a:lumOff val="15000"/>
                  </a:schemeClr>
                </a:solidFill>
                <a:latin typeface="나눔바른고딕"/>
                <a:ea typeface="나눔바른고딕"/>
              </a:rPr>
              <a:t>exceed </a:t>
            </a:r>
            <a:r>
              <a:rPr lang="ko-KR" altLang="en-US" sz="1200" dirty="0" smtClean="0">
                <a:solidFill>
                  <a:schemeClr val="tx1">
                    <a:lumMod val="85000"/>
                    <a:lumOff val="15000"/>
                  </a:schemeClr>
                </a:solidFill>
                <a:latin typeface="나눔바른고딕"/>
                <a:ea typeface="나눔바른고딕"/>
              </a:rPr>
              <a:t>값 </a:t>
            </a:r>
            <a:r>
              <a:rPr lang="en-US" altLang="ko-KR" sz="1200" dirty="0" smtClean="0">
                <a:solidFill>
                  <a:schemeClr val="tx1">
                    <a:lumMod val="85000"/>
                    <a:lumOff val="15000"/>
                  </a:schemeClr>
                </a:solidFill>
                <a:latin typeface="나눔바른고딕"/>
                <a:ea typeface="나눔바른고딕"/>
              </a:rPr>
              <a:t>0 </a:t>
            </a:r>
            <a:r>
              <a:rPr lang="ko-KR" altLang="en-US" sz="1200" dirty="0" smtClean="0">
                <a:solidFill>
                  <a:schemeClr val="tx1">
                    <a:lumMod val="85000"/>
                    <a:lumOff val="15000"/>
                  </a:schemeClr>
                </a:solidFill>
                <a:latin typeface="나눔바른고딕"/>
                <a:ea typeface="나눔바른고딕"/>
              </a:rPr>
              <a:t>부여</a:t>
            </a:r>
            <a:r>
              <a:rPr lang="en-US" altLang="ko-KR" sz="1200" dirty="0" smtClean="0">
                <a:solidFill>
                  <a:schemeClr val="tx1">
                    <a:lumMod val="85000"/>
                    <a:lumOff val="15000"/>
                  </a:schemeClr>
                </a:solidFill>
                <a:latin typeface="나눔바른고딕"/>
                <a:ea typeface="나눔바른고딕"/>
              </a:rPr>
              <a:t>.</a:t>
            </a:r>
          </a:p>
          <a:p>
            <a:pPr algn="ctr">
              <a:lnSpc>
                <a:spcPts val="1600"/>
              </a:lnSpc>
              <a:defRPr/>
            </a:pPr>
            <a:endParaRPr lang="en-US" altLang="ko-KR" sz="1200" dirty="0">
              <a:solidFill>
                <a:schemeClr val="tx1">
                  <a:lumMod val="85000"/>
                  <a:lumOff val="15000"/>
                </a:schemeClr>
              </a:solidFill>
              <a:latin typeface="나눔바른고딕"/>
              <a:ea typeface="나눔바른고딕"/>
            </a:endParaRPr>
          </a:p>
          <a:p>
            <a:pPr algn="ctr">
              <a:lnSpc>
                <a:spcPts val="1600"/>
              </a:lnSpc>
              <a:defRPr/>
            </a:pPr>
            <a:r>
              <a:rPr lang="en-US" altLang="ko-KR" sz="1200" dirty="0" smtClean="0">
                <a:solidFill>
                  <a:schemeClr val="accent2"/>
                </a:solidFill>
                <a:latin typeface="나눔바른고딕"/>
                <a:ea typeface="나눔바른고딕"/>
              </a:rPr>
              <a:t>5</a:t>
            </a:r>
            <a:r>
              <a:rPr lang="ko-KR" altLang="en-US" sz="1200" dirty="0" smtClean="0">
                <a:solidFill>
                  <a:schemeClr val="accent2"/>
                </a:solidFill>
                <a:latin typeface="나눔바른고딕"/>
                <a:ea typeface="나눔바른고딕"/>
              </a:rPr>
              <a:t>개 모델 </a:t>
            </a:r>
            <a:r>
              <a:rPr lang="en-US" altLang="ko-KR" sz="1200" dirty="0" smtClean="0">
                <a:solidFill>
                  <a:schemeClr val="accent2"/>
                </a:solidFill>
                <a:latin typeface="나눔바른고딕"/>
                <a:ea typeface="나눔바른고딕"/>
              </a:rPr>
              <a:t>: Decision Tree, KNN, SVM, Random Forest, MLP(ANN)</a:t>
            </a:r>
            <a:endParaRPr lang="en-US" altLang="ko-KR" sz="1200" dirty="0">
              <a:solidFill>
                <a:schemeClr val="accent2"/>
              </a:solidFill>
              <a:latin typeface="나눔바른고딕"/>
              <a:ea typeface="나눔바른고딕"/>
            </a:endParaRPr>
          </a:p>
        </p:txBody>
      </p:sp>
    </p:spTree>
    <p:extLst>
      <p:ext uri="{BB962C8B-B14F-4D97-AF65-F5344CB8AC3E}">
        <p14:creationId xmlns:p14="http://schemas.microsoft.com/office/powerpoint/2010/main" val="3386524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4038" y="1461016"/>
            <a:ext cx="8275924" cy="1733808"/>
          </a:xfrm>
          <a:prstGeom prst="rect">
            <a:avLst/>
          </a:prstGeom>
          <a:noFill/>
        </p:spPr>
        <p:txBody>
          <a:bodyPr wrap="square" rtlCol="0">
            <a:spAutoFit/>
          </a:bodyPr>
          <a:lstStyle/>
          <a:p>
            <a:pPr marL="285750" indent="-285750">
              <a:lnSpc>
                <a:spcPts val="1600"/>
              </a:lnSpc>
              <a:buFont typeface="Arial" charset="0"/>
              <a:buChar char="•"/>
            </a:pPr>
            <a:r>
              <a:rPr lang="ko-KR" altLang="en-US" sz="1400" dirty="0" smtClean="0">
                <a:latin typeface="나눔바른고딕" pitchFamily="50" charset="-127"/>
                <a:ea typeface="나눔바른고딕" pitchFamily="50" charset="-127"/>
              </a:rPr>
              <a:t>분석 코드</a:t>
            </a:r>
            <a:endParaRPr lang="en-US" altLang="ko-KR" sz="1400" dirty="0" smtClean="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a:p>
            <a:pPr marL="285750" indent="-285750">
              <a:lnSpc>
                <a:spcPts val="1600"/>
              </a:lnSpc>
              <a:buFont typeface="Arial" charset="0"/>
              <a:buChar char="•"/>
            </a:pPr>
            <a:endParaRPr lang="en-US" altLang="ko-KR" sz="1400" dirty="0">
              <a:latin typeface="나눔바른고딕" pitchFamily="50" charset="-127"/>
              <a:ea typeface="나눔바른고딕" pitchFamily="50" charset="-127"/>
            </a:endParaRPr>
          </a:p>
          <a:p>
            <a:pPr marL="285750" indent="-285750">
              <a:lnSpc>
                <a:spcPts val="1600"/>
              </a:lnSpc>
              <a:buFont typeface="Arial" charset="0"/>
              <a:buChar char="•"/>
            </a:pPr>
            <a:r>
              <a:rPr lang="ko-KR" altLang="en-US" sz="1400" dirty="0" smtClean="0">
                <a:latin typeface="나눔바른고딕" pitchFamily="50" charset="-127"/>
                <a:ea typeface="나눔바른고딕" pitchFamily="50" charset="-127"/>
              </a:rPr>
              <a:t>예측 값</a:t>
            </a:r>
            <a:endParaRPr lang="en-US" altLang="ko-KR" sz="1400" dirty="0">
              <a:latin typeface="나눔바른고딕" pitchFamily="50" charset="-127"/>
              <a:ea typeface="나눔바른고딕" pitchFamily="50" charset="-127"/>
            </a:endParaRPr>
          </a:p>
        </p:txBody>
      </p:sp>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05 </a:t>
            </a:r>
            <a:r>
              <a:rPr lang="ko-KR" altLang="en-US" sz="2800" dirty="0" smtClean="0">
                <a:solidFill>
                  <a:schemeClr val="tx1">
                    <a:lumMod val="85000"/>
                    <a:lumOff val="15000"/>
                  </a:schemeClr>
                </a:solidFill>
                <a:latin typeface="바른돋움 1" pitchFamily="18" charset="-127"/>
                <a:ea typeface="바른돋움 1" pitchFamily="18" charset="-127"/>
              </a:rPr>
              <a:t>분석 기법 적용</a:t>
            </a:r>
            <a:endParaRPr lang="ko-KR" altLang="en-US" sz="2800" dirty="0">
              <a:solidFill>
                <a:schemeClr val="tx1">
                  <a:lumMod val="85000"/>
                  <a:lumOff val="15000"/>
                </a:schemeClr>
              </a:solidFill>
              <a:latin typeface="바른돋움 1" pitchFamily="18" charset="-127"/>
              <a:ea typeface="바른돋움 1" pitchFamily="18" charset="-127"/>
            </a:endParaRPr>
          </a:p>
        </p:txBody>
      </p:sp>
      <p:sp>
        <p:nvSpPr>
          <p:cNvPr id="16" name="TextBox 15"/>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smtClean="0">
                <a:solidFill>
                  <a:schemeClr val="tx1">
                    <a:lumMod val="85000"/>
                    <a:lumOff val="15000"/>
                  </a:schemeClr>
                </a:solidFill>
                <a:latin typeface="나눔바른고딕" pitchFamily="50" charset="-127"/>
                <a:ea typeface="나눔바른고딕" pitchFamily="50" charset="-127"/>
              </a:rPr>
              <a:t>Decision Tree Classification</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796" y="1779662"/>
            <a:ext cx="64135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435" y="3291830"/>
            <a:ext cx="8012527"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77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00090"/>
          </a:xfrm>
          <a:prstGeom prst="rect">
            <a:avLst/>
          </a:prstGeom>
          <a:noFill/>
        </p:spPr>
        <p:txBody>
          <a:bodyPr wrap="square" lIns="68580" tIns="34290" rIns="68580" bIns="34290"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05 </a:t>
            </a:r>
            <a:r>
              <a:rPr lang="ko-KR" altLang="en-US" sz="2800" dirty="0">
                <a:solidFill>
                  <a:schemeClr val="tx1">
                    <a:lumMod val="85000"/>
                    <a:lumOff val="15000"/>
                  </a:schemeClr>
                </a:solidFill>
                <a:latin typeface="바른돋움 1" pitchFamily="18" charset="-127"/>
                <a:ea typeface="바른돋움 1" pitchFamily="18" charset="-127"/>
              </a:rPr>
              <a:t>분석 기법 적용</a:t>
            </a:r>
            <a:r>
              <a:rPr lang="en-US" altLang="ko-KR" sz="2800" dirty="0">
                <a:solidFill>
                  <a:schemeClr val="tx1">
                    <a:lumMod val="85000"/>
                    <a:lumOff val="15000"/>
                  </a:schemeClr>
                </a:solidFill>
                <a:latin typeface="바른돋움 1" pitchFamily="18" charset="-127"/>
                <a:ea typeface="바른돋움 1" pitchFamily="18" charset="-127"/>
              </a:rPr>
              <a:t> </a:t>
            </a:r>
            <a:endParaRPr lang="ko-KR" altLang="en-US" sz="2800" dirty="0">
              <a:solidFill>
                <a:schemeClr val="tx1">
                  <a:lumMod val="85000"/>
                  <a:lumOff val="15000"/>
                </a:schemeClr>
              </a:solidFill>
              <a:latin typeface="바른돋움 1" pitchFamily="18" charset="-127"/>
              <a:ea typeface="바른돋움 1" pitchFamily="18" charset="-127"/>
            </a:endParaRPr>
          </a:p>
        </p:txBody>
      </p:sp>
      <p:sp>
        <p:nvSpPr>
          <p:cNvPr id="16" name="TextBox 15"/>
          <p:cNvSpPr txBox="1"/>
          <p:nvPr/>
        </p:nvSpPr>
        <p:spPr>
          <a:xfrm>
            <a:off x="395536" y="915567"/>
            <a:ext cx="6912768" cy="274434"/>
          </a:xfrm>
          <a:prstGeom prst="rect">
            <a:avLst/>
          </a:prstGeom>
          <a:noFill/>
        </p:spPr>
        <p:txBody>
          <a:bodyPr wrap="square" lIns="68580" tIns="34290" rIns="68580" bIns="34290" rtlCol="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KNN-Classification</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cxnSp>
        <p:nvCxnSpPr>
          <p:cNvPr id="36" name="직선 연결선 35"/>
          <p:cNvCxnSpPr/>
          <p:nvPr/>
        </p:nvCxnSpPr>
        <p:spPr>
          <a:xfrm>
            <a:off x="395537"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7"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122D2BC4-BB14-424E-9D9E-42953F07D05E}"/>
              </a:ext>
            </a:extLst>
          </p:cNvPr>
          <p:cNvSpPr txBox="1"/>
          <p:nvPr/>
        </p:nvSpPr>
        <p:spPr>
          <a:xfrm>
            <a:off x="395537" y="1434817"/>
            <a:ext cx="8275924" cy="4993675"/>
          </a:xfrm>
          <a:prstGeom prst="rect">
            <a:avLst/>
          </a:prstGeom>
          <a:noFill/>
        </p:spPr>
        <p:txBody>
          <a:bodyPr wrap="square" lIns="68580" tIns="34290" rIns="68580" bIns="34290" rtlCol="0">
            <a:spAutoFit/>
          </a:bodyPr>
          <a:lstStyle/>
          <a:p>
            <a:pPr marL="285743" indent="-285743">
              <a:lnSpc>
                <a:spcPts val="1600"/>
              </a:lnSpc>
              <a:buFont typeface="Arial" pitchFamily="34" charset="0"/>
              <a:buChar char="•"/>
            </a:pPr>
            <a:r>
              <a:rPr lang="ko-KR" altLang="en-US" sz="1400" dirty="0">
                <a:latin typeface="나눔바른고딕" pitchFamily="50" charset="-127"/>
                <a:ea typeface="나눔바른고딕" pitchFamily="50" charset="-127"/>
              </a:rPr>
              <a:t>분석 코드 </a:t>
            </a:r>
            <a:r>
              <a:rPr lang="en-US" altLang="ko-KR" sz="1400" dirty="0">
                <a:latin typeface="나눔바른고딕" pitchFamily="50" charset="-127"/>
                <a:ea typeface="나눔바른고딕" pitchFamily="50" charset="-127"/>
              </a:rPr>
              <a:t>:</a:t>
            </a:r>
          </a:p>
          <a:p>
            <a:pPr marL="285743" indent="-285743">
              <a:lnSpc>
                <a:spcPts val="1600"/>
              </a:lnSpc>
              <a:buFont typeface="Arial" pitchFamily="34" charset="0"/>
              <a:buChar char="•"/>
            </a:pPr>
            <a:endParaRPr lang="en-US" altLang="ko-KR" sz="1400" dirty="0">
              <a:latin typeface="나눔바른고딕" pitchFamily="50" charset="-127"/>
              <a:ea typeface="나눔바른고딕" pitchFamily="50" charset="-127"/>
            </a:endParaRPr>
          </a:p>
          <a:p>
            <a:pPr marL="285743" indent="-285743">
              <a:lnSpc>
                <a:spcPts val="1600"/>
              </a:lnSpc>
              <a:buFont typeface="Arial" pitchFamily="34" charset="0"/>
              <a:buChar char="•"/>
            </a:pPr>
            <a:endParaRPr lang="en-US" altLang="ko-KR" sz="1400" dirty="0">
              <a:latin typeface="나눔바른고딕" pitchFamily="50" charset="-127"/>
              <a:ea typeface="나눔바른고딕" pitchFamily="50" charset="-127"/>
            </a:endParaRPr>
          </a:p>
          <a:p>
            <a:pPr marL="285743" indent="-285743">
              <a:lnSpc>
                <a:spcPts val="1600"/>
              </a:lnSpc>
              <a:buFont typeface="Arial" pitchFamily="34" charset="0"/>
              <a:buChar char="•"/>
            </a:pPr>
            <a:endParaRPr lang="en-US" altLang="ko-KR" sz="1400" dirty="0">
              <a:latin typeface="나눔바른고딕" pitchFamily="50" charset="-127"/>
              <a:ea typeface="나눔바른고딕" pitchFamily="50" charset="-127"/>
            </a:endParaRPr>
          </a:p>
          <a:p>
            <a:pPr marL="285743" indent="-285743">
              <a:lnSpc>
                <a:spcPts val="1600"/>
              </a:lnSpc>
              <a:buFont typeface="Arial" pitchFamily="34" charset="0"/>
              <a:buChar char="•"/>
            </a:pPr>
            <a:endParaRPr lang="en-US" altLang="ko-KR" sz="1400" dirty="0">
              <a:latin typeface="나눔바른고딕" pitchFamily="50" charset="-127"/>
              <a:ea typeface="나눔바른고딕" pitchFamily="50" charset="-127"/>
            </a:endParaRPr>
          </a:p>
          <a:p>
            <a:pPr marL="285743" indent="-285743">
              <a:lnSpc>
                <a:spcPts val="1600"/>
              </a:lnSpc>
              <a:buFont typeface="Arial" pitchFamily="34" charset="0"/>
              <a:buChar char="•"/>
            </a:pPr>
            <a:endParaRPr lang="en-US" altLang="ko-KR" sz="1400" dirty="0">
              <a:latin typeface="나눔바른고딕" pitchFamily="50" charset="-127"/>
              <a:ea typeface="나눔바른고딕" pitchFamily="50" charset="-127"/>
            </a:endParaRPr>
          </a:p>
          <a:p>
            <a:pPr marL="285743" indent="-285743">
              <a:lnSpc>
                <a:spcPts val="1600"/>
              </a:lnSpc>
              <a:buFont typeface="Arial" pitchFamily="34" charset="0"/>
              <a:buChar char="•"/>
            </a:pPr>
            <a:endParaRPr lang="en-US" altLang="ko-KR" sz="1400" dirty="0">
              <a:latin typeface="나눔바른고딕" pitchFamily="50" charset="-127"/>
              <a:ea typeface="나눔바른고딕" pitchFamily="50" charset="-127"/>
            </a:endParaRPr>
          </a:p>
          <a:p>
            <a:pPr marL="285743" indent="-285743">
              <a:lnSpc>
                <a:spcPts val="1600"/>
              </a:lnSpc>
              <a:buFont typeface="Arial" pitchFamily="34" charset="0"/>
              <a:buChar char="•"/>
            </a:pPr>
            <a:endParaRPr lang="en-US" altLang="ko-KR" sz="1400" dirty="0">
              <a:latin typeface="나눔바른고딕" pitchFamily="50" charset="-127"/>
              <a:ea typeface="나눔바른고딕" pitchFamily="50" charset="-127"/>
            </a:endParaRPr>
          </a:p>
          <a:p>
            <a:pPr marL="285743" indent="-285743">
              <a:lnSpc>
                <a:spcPts val="1600"/>
              </a:lnSpc>
              <a:buFont typeface="Arial" pitchFamily="34" charset="0"/>
              <a:buChar char="•"/>
            </a:pPr>
            <a:endParaRPr lang="en-US" altLang="ko-KR" sz="1400" dirty="0">
              <a:latin typeface="나눔바른고딕" pitchFamily="50" charset="-127"/>
              <a:ea typeface="나눔바른고딕" pitchFamily="50" charset="-127"/>
            </a:endParaRPr>
          </a:p>
          <a:p>
            <a:pPr marL="285743" indent="-285743">
              <a:lnSpc>
                <a:spcPts val="1600"/>
              </a:lnSpc>
              <a:buFont typeface="Arial" pitchFamily="34" charset="0"/>
              <a:buChar char="•"/>
            </a:pPr>
            <a:endParaRPr lang="en-US" altLang="ko-KR" sz="1400" dirty="0">
              <a:latin typeface="나눔바른고딕" pitchFamily="50" charset="-127"/>
              <a:ea typeface="나눔바른고딕" pitchFamily="50" charset="-127"/>
            </a:endParaRPr>
          </a:p>
          <a:p>
            <a:pPr marL="285743" indent="-285743">
              <a:lnSpc>
                <a:spcPts val="1600"/>
              </a:lnSpc>
              <a:buFont typeface="Arial" pitchFamily="34" charset="0"/>
              <a:buChar char="•"/>
            </a:pPr>
            <a:r>
              <a:rPr lang="ko-KR" altLang="en-US" sz="1400" dirty="0">
                <a:latin typeface="나눔바른고딕" pitchFamily="50" charset="-127"/>
                <a:ea typeface="나눔바른고딕" pitchFamily="50" charset="-127"/>
              </a:rPr>
              <a:t>예측 값 </a:t>
            </a:r>
            <a:r>
              <a:rPr lang="en-US" altLang="ko-KR" sz="1400" dirty="0">
                <a:latin typeface="나눔바른고딕" pitchFamily="50" charset="-127"/>
                <a:ea typeface="나눔바른고딕" pitchFamily="50" charset="-127"/>
              </a:rPr>
              <a:t>:</a:t>
            </a: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p:txBody>
      </p:sp>
      <p:pic>
        <p:nvPicPr>
          <p:cNvPr id="3" name="그림 2">
            <a:extLst>
              <a:ext uri="{FF2B5EF4-FFF2-40B4-BE49-F238E27FC236}">
                <a16:creationId xmlns="" xmlns:a16="http://schemas.microsoft.com/office/drawing/2014/main" id="{6FFA5753-1726-4233-AB12-D8ADCA4FD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1768059"/>
            <a:ext cx="8352928" cy="1370322"/>
          </a:xfrm>
          <a:prstGeom prst="rect">
            <a:avLst/>
          </a:prstGeom>
        </p:spPr>
      </p:pic>
      <p:pic>
        <p:nvPicPr>
          <p:cNvPr id="7" name="그림 6">
            <a:extLst>
              <a:ext uri="{FF2B5EF4-FFF2-40B4-BE49-F238E27FC236}">
                <a16:creationId xmlns="" xmlns:a16="http://schemas.microsoft.com/office/drawing/2014/main" id="{7D5FF314-A509-490F-963E-4E1E4D95A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98" y="3925300"/>
            <a:ext cx="8352928" cy="802740"/>
          </a:xfrm>
          <a:prstGeom prst="rect">
            <a:avLst/>
          </a:prstGeom>
        </p:spPr>
      </p:pic>
    </p:spTree>
    <p:extLst>
      <p:ext uri="{BB962C8B-B14F-4D97-AF65-F5344CB8AC3E}">
        <p14:creationId xmlns:p14="http://schemas.microsoft.com/office/powerpoint/2010/main" val="2872085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05 </a:t>
            </a:r>
            <a:r>
              <a:rPr lang="ko-KR" altLang="en-US" sz="2800" dirty="0">
                <a:solidFill>
                  <a:schemeClr val="tx1">
                    <a:lumMod val="85000"/>
                    <a:lumOff val="15000"/>
                  </a:schemeClr>
                </a:solidFill>
                <a:latin typeface="바른돋움 1"/>
                <a:ea typeface="바른돋움 1"/>
              </a:rPr>
              <a:t>분석 기법 적용</a:t>
            </a:r>
          </a:p>
        </p:txBody>
      </p:sp>
      <p:sp>
        <p:nvSpPr>
          <p:cNvPr id="16" name="TextBox 15"/>
          <p:cNvSpPr txBox="1"/>
          <p:nvPr/>
        </p:nvSpPr>
        <p:spPr>
          <a:xfrm>
            <a:off x="395536" y="915566"/>
            <a:ext cx="6912768" cy="297517"/>
          </a:xfrm>
          <a:prstGeom prst="rect">
            <a:avLst/>
          </a:prstGeom>
          <a:noFill/>
        </p:spPr>
        <p:txBody>
          <a:bodyPr wrap="square">
            <a:spAutoFit/>
          </a:bodyPr>
          <a:lstStyle/>
          <a:p>
            <a:pPr>
              <a:lnSpc>
                <a:spcPts val="1600"/>
              </a:lnSpc>
              <a:defRPr/>
            </a:pPr>
            <a:r>
              <a:rPr lang="en-US" altLang="ko-KR" sz="1200">
                <a:solidFill>
                  <a:schemeClr val="tx1">
                    <a:lumMod val="85000"/>
                    <a:lumOff val="15000"/>
                  </a:schemeClr>
                </a:solidFill>
                <a:latin typeface="나눔바른고딕"/>
                <a:ea typeface="나눔바른고딕"/>
              </a:rPr>
              <a:t>Random Forest Classification</a:t>
            </a:r>
            <a:endParaRPr lang="ko-KR" altLang="en-US" sz="1200">
              <a:solidFill>
                <a:schemeClr val="tx1">
                  <a:lumMod val="85000"/>
                  <a:lumOff val="15000"/>
                </a:schemeClr>
              </a:solidFill>
              <a:latin typeface="나눔바른고딕"/>
              <a:ea typeface="나눔바른고딕"/>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TextBox 6"/>
          <p:cNvSpPr txBox="1"/>
          <p:nvPr/>
        </p:nvSpPr>
        <p:spPr>
          <a:xfrm>
            <a:off x="395536" y="1459523"/>
            <a:ext cx="8275924" cy="1919947"/>
          </a:xfrm>
          <a:prstGeom prst="rect">
            <a:avLst/>
          </a:prstGeom>
          <a:noFill/>
        </p:spPr>
        <p:txBody>
          <a:bodyPr wrap="square">
            <a:spAutoFit/>
          </a:bodyPr>
          <a:lstStyle/>
          <a:p>
            <a:pPr marL="285750" indent="-285750">
              <a:lnSpc>
                <a:spcPts val="1600"/>
              </a:lnSpc>
              <a:buFont typeface="Arial"/>
              <a:buChar char="•"/>
              <a:defRPr/>
            </a:pPr>
            <a:r>
              <a:rPr lang="ko-KR" altLang="en-US" sz="1400">
                <a:latin typeface="나눔바른고딕"/>
                <a:ea typeface="나눔바른고딕"/>
              </a:rPr>
              <a:t>분석 코드</a:t>
            </a:r>
          </a:p>
          <a:p>
            <a:pPr marL="285750" indent="-285750">
              <a:lnSpc>
                <a:spcPts val="1600"/>
              </a:lnSpc>
              <a:buFont typeface="Arial"/>
              <a:buChar char="•"/>
              <a:defRPr/>
            </a:pPr>
            <a:endParaRPr lang="ko-KR" altLang="en-US" sz="1400">
              <a:latin typeface="나눔바른고딕"/>
              <a:ea typeface="나눔바른고딕"/>
            </a:endParaRPr>
          </a:p>
          <a:p>
            <a:pPr marL="285750" indent="-285750">
              <a:lnSpc>
                <a:spcPts val="1600"/>
              </a:lnSpc>
              <a:buFont typeface="Arial"/>
              <a:buChar char="•"/>
              <a:defRPr/>
            </a:pPr>
            <a:endParaRPr lang="ko-KR" altLang="en-US" sz="1400">
              <a:latin typeface="나눔바른고딕"/>
              <a:ea typeface="나눔바른고딕"/>
            </a:endParaRPr>
          </a:p>
          <a:p>
            <a:pPr>
              <a:lnSpc>
                <a:spcPts val="1600"/>
              </a:lnSpc>
              <a:defRPr/>
            </a:pPr>
            <a:endParaRPr lang="en-US" altLang="ko-KR" sz="1400">
              <a:latin typeface="나눔바른고딕"/>
              <a:ea typeface="나눔바른고딕"/>
            </a:endParaRPr>
          </a:p>
          <a:p>
            <a:pPr>
              <a:lnSpc>
                <a:spcPts val="1600"/>
              </a:lnSpc>
              <a:defRPr/>
            </a:pPr>
            <a:endParaRPr lang="en-US" altLang="ko-KR" sz="1400">
              <a:latin typeface="나눔바른고딕"/>
              <a:ea typeface="나눔바른고딕"/>
            </a:endParaRPr>
          </a:p>
          <a:p>
            <a:pPr>
              <a:lnSpc>
                <a:spcPts val="1600"/>
              </a:lnSpc>
              <a:defRPr/>
            </a:pPr>
            <a:endParaRPr lang="en-US" altLang="ko-KR" sz="1400">
              <a:latin typeface="나눔바른고딕"/>
              <a:ea typeface="나눔바른고딕"/>
            </a:endParaRPr>
          </a:p>
          <a:p>
            <a:pPr marL="0" indent="0">
              <a:lnSpc>
                <a:spcPts val="1600"/>
              </a:lnSpc>
              <a:buFont typeface="Arial"/>
              <a:buNone/>
              <a:defRPr/>
            </a:pPr>
            <a:endParaRPr lang="en-US" altLang="ko-KR" sz="1400">
              <a:latin typeface="나눔바른고딕"/>
              <a:ea typeface="나눔바른고딕"/>
            </a:endParaRPr>
          </a:p>
          <a:p>
            <a:pPr marL="285750" indent="-285750">
              <a:lnSpc>
                <a:spcPts val="1600"/>
              </a:lnSpc>
              <a:buFont typeface="Arial"/>
              <a:buChar char="•"/>
              <a:defRPr/>
            </a:pPr>
            <a:r>
              <a:rPr lang="ko-KR" altLang="en-US" sz="1400">
                <a:latin typeface="나눔바른고딕"/>
                <a:ea typeface="나눔바른고딕"/>
              </a:rPr>
              <a:t>예측값</a:t>
            </a:r>
          </a:p>
          <a:p>
            <a:pPr>
              <a:lnSpc>
                <a:spcPts val="1600"/>
              </a:lnSpc>
              <a:defRPr/>
            </a:pPr>
            <a:endParaRPr lang="en-US" altLang="ko-KR" sz="1400">
              <a:latin typeface="나눔바른고딕"/>
              <a:ea typeface="나눔바른고딕"/>
            </a:endParaRPr>
          </a:p>
        </p:txBody>
      </p:sp>
      <p:pic>
        <p:nvPicPr>
          <p:cNvPr id="40" name="그림 39"/>
          <p:cNvPicPr>
            <a:picLocks noChangeAspect="1"/>
          </p:cNvPicPr>
          <p:nvPr/>
        </p:nvPicPr>
        <p:blipFill rotWithShape="1">
          <a:blip r:embed="rId3"/>
          <a:stretch>
            <a:fillRect/>
          </a:stretch>
        </p:blipFill>
        <p:spPr>
          <a:xfrm>
            <a:off x="719572" y="3219822"/>
            <a:ext cx="8035245" cy="1512168"/>
          </a:xfrm>
          <a:prstGeom prst="rect">
            <a:avLst/>
          </a:prstGeom>
        </p:spPr>
      </p:pic>
      <p:pic>
        <p:nvPicPr>
          <p:cNvPr id="41" name="그림 40"/>
          <p:cNvPicPr>
            <a:picLocks noChangeAspect="1"/>
          </p:cNvPicPr>
          <p:nvPr/>
        </p:nvPicPr>
        <p:blipFill rotWithShape="1">
          <a:blip r:embed="rId4"/>
          <a:stretch>
            <a:fillRect/>
          </a:stretch>
        </p:blipFill>
        <p:spPr>
          <a:xfrm>
            <a:off x="576063" y="1779662"/>
            <a:ext cx="8388424" cy="891463"/>
          </a:xfrm>
          <a:prstGeom prst="rect">
            <a:avLst/>
          </a:prstGeom>
        </p:spPr>
      </p:pic>
    </p:spTree>
    <p:extLst>
      <p:ext uri="{BB962C8B-B14F-4D97-AF65-F5344CB8AC3E}">
        <p14:creationId xmlns:p14="http://schemas.microsoft.com/office/powerpoint/2010/main" val="371569256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05 </a:t>
            </a:r>
            <a:r>
              <a:rPr lang="ko-KR" altLang="en-US" sz="2800" dirty="0">
                <a:solidFill>
                  <a:schemeClr val="tx1">
                    <a:lumMod val="85000"/>
                    <a:lumOff val="15000"/>
                  </a:schemeClr>
                </a:solidFill>
                <a:latin typeface="바른돋움 1"/>
                <a:ea typeface="바른돋움 1"/>
              </a:rPr>
              <a:t>분석 기법 적용</a:t>
            </a:r>
          </a:p>
        </p:txBody>
      </p:sp>
      <p:sp>
        <p:nvSpPr>
          <p:cNvPr id="16" name="TextBox 15"/>
          <p:cNvSpPr txBox="1"/>
          <p:nvPr/>
        </p:nvSpPr>
        <p:spPr>
          <a:xfrm>
            <a:off x="395536" y="915566"/>
            <a:ext cx="6912768" cy="297517"/>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SVM Classification</a:t>
            </a:r>
            <a:endParaRPr lang="ko-KR" altLang="en-US" sz="1200" dirty="0">
              <a:solidFill>
                <a:schemeClr val="tx1">
                  <a:lumMod val="85000"/>
                  <a:lumOff val="15000"/>
                </a:schemeClr>
              </a:solidFill>
              <a:latin typeface="나눔바른고딕"/>
              <a:ea typeface="나눔바른고딕"/>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TextBox 6"/>
          <p:cNvSpPr txBox="1"/>
          <p:nvPr/>
        </p:nvSpPr>
        <p:spPr>
          <a:xfrm>
            <a:off x="395536" y="1459523"/>
            <a:ext cx="8275924" cy="2144177"/>
          </a:xfrm>
          <a:prstGeom prst="rect">
            <a:avLst/>
          </a:prstGeom>
          <a:noFill/>
        </p:spPr>
        <p:txBody>
          <a:bodyPr wrap="square">
            <a:spAutoFit/>
          </a:bodyPr>
          <a:lstStyle/>
          <a:p>
            <a:pPr marL="285750" indent="-285750">
              <a:lnSpc>
                <a:spcPts val="1600"/>
              </a:lnSpc>
              <a:buFont typeface="Arial"/>
              <a:buChar char="•"/>
              <a:defRPr/>
            </a:pPr>
            <a:r>
              <a:rPr lang="ko-KR" altLang="en-US" sz="1400" dirty="0">
                <a:latin typeface="나눔바른고딕"/>
                <a:ea typeface="나눔바른고딕"/>
              </a:rPr>
              <a:t>분석 </a:t>
            </a:r>
            <a:r>
              <a:rPr lang="ko-KR" altLang="en-US" sz="1400" dirty="0" smtClean="0">
                <a:latin typeface="나눔바른고딕"/>
                <a:ea typeface="나눔바른고딕"/>
              </a:rPr>
              <a:t>코드</a:t>
            </a:r>
            <a:endParaRPr lang="en-US" altLang="ko-KR" sz="1400" dirty="0" smtClean="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endParaRPr lang="en-US" altLang="ko-KR" sz="1400" dirty="0" smtClean="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endParaRPr lang="en-US" altLang="ko-KR" sz="1400" dirty="0" smtClean="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endParaRPr lang="en-US" altLang="ko-KR" sz="1400" dirty="0" smtClean="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r>
              <a:rPr lang="ko-KR" altLang="en-US" sz="1400" dirty="0" smtClean="0">
                <a:latin typeface="나눔바른고딕"/>
                <a:ea typeface="나눔바른고딕"/>
              </a:rPr>
              <a:t>예측 값</a:t>
            </a:r>
            <a:endParaRPr lang="en-US" altLang="ko-KR" sz="1400" dirty="0">
              <a:latin typeface="나눔바른고딕"/>
              <a:ea typeface="나눔바른고딕"/>
            </a:endParaRPr>
          </a:p>
          <a:p>
            <a:pPr>
              <a:lnSpc>
                <a:spcPts val="1600"/>
              </a:lnSpc>
              <a:defRPr/>
            </a:pPr>
            <a:endParaRPr lang="en-US" altLang="ko-KR" sz="1400" dirty="0">
              <a:latin typeface="나눔바른고딕"/>
              <a:ea typeface="나눔바른고딕"/>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85" y="1923678"/>
            <a:ext cx="78200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29" y="3425219"/>
            <a:ext cx="6612811" cy="149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15618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05 </a:t>
            </a:r>
            <a:r>
              <a:rPr lang="ko-KR" altLang="en-US" sz="2800" dirty="0">
                <a:solidFill>
                  <a:schemeClr val="tx1">
                    <a:lumMod val="85000"/>
                    <a:lumOff val="15000"/>
                  </a:schemeClr>
                </a:solidFill>
                <a:latin typeface="바른돋움 1"/>
                <a:ea typeface="바른돋움 1"/>
              </a:rPr>
              <a:t>분석 기법 적용</a:t>
            </a:r>
          </a:p>
        </p:txBody>
      </p:sp>
      <p:sp>
        <p:nvSpPr>
          <p:cNvPr id="16" name="TextBox 15"/>
          <p:cNvSpPr txBox="1"/>
          <p:nvPr/>
        </p:nvSpPr>
        <p:spPr>
          <a:xfrm>
            <a:off x="395536" y="915566"/>
            <a:ext cx="6912768" cy="282679"/>
          </a:xfrm>
          <a:prstGeom prst="rect">
            <a:avLst/>
          </a:prstGeom>
          <a:noFill/>
        </p:spPr>
        <p:txBody>
          <a:bodyPr wrap="square">
            <a:spAutoFit/>
          </a:bodyPr>
          <a:lstStyle/>
          <a:p>
            <a:pPr>
              <a:lnSpc>
                <a:spcPts val="1600"/>
              </a:lnSpc>
              <a:defRPr/>
            </a:pPr>
            <a:r>
              <a:rPr lang="en-US" altLang="ko-KR" sz="1200">
                <a:solidFill>
                  <a:schemeClr val="tx1">
                    <a:lumMod val="85000"/>
                    <a:lumOff val="15000"/>
                  </a:schemeClr>
                </a:solidFill>
                <a:latin typeface="나눔바른고딕"/>
                <a:ea typeface="나눔바른고딕"/>
              </a:rPr>
              <a:t>MLP(ANN) Classification</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TextBox 6"/>
          <p:cNvSpPr txBox="1"/>
          <p:nvPr/>
        </p:nvSpPr>
        <p:spPr>
          <a:xfrm>
            <a:off x="395536" y="1459523"/>
            <a:ext cx="8275924" cy="1919947"/>
          </a:xfrm>
          <a:prstGeom prst="rect">
            <a:avLst/>
          </a:prstGeom>
          <a:noFill/>
        </p:spPr>
        <p:txBody>
          <a:bodyPr wrap="square">
            <a:spAutoFit/>
          </a:bodyPr>
          <a:lstStyle/>
          <a:p>
            <a:pPr marL="285750" indent="-285750">
              <a:lnSpc>
                <a:spcPts val="1600"/>
              </a:lnSpc>
              <a:buFont typeface="Arial"/>
              <a:buChar char="•"/>
              <a:defRPr/>
            </a:pPr>
            <a:r>
              <a:rPr lang="ko-KR" altLang="en-US" sz="1400">
                <a:latin typeface="나눔바른고딕"/>
                <a:ea typeface="나눔바른고딕"/>
              </a:rPr>
              <a:t>분석 코드</a:t>
            </a: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0" indent="0">
              <a:lnSpc>
                <a:spcPts val="1600"/>
              </a:lnSpc>
              <a:buFont typeface="Arial"/>
              <a:buNone/>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r>
              <a:rPr lang="ko-KR" altLang="en-US" sz="1400">
                <a:latin typeface="나눔바른고딕"/>
                <a:ea typeface="나눔바른고딕"/>
              </a:rPr>
              <a:t>예측 값</a:t>
            </a:r>
          </a:p>
          <a:p>
            <a:pPr>
              <a:lnSpc>
                <a:spcPts val="1600"/>
              </a:lnSpc>
              <a:defRPr/>
            </a:pPr>
            <a:endParaRPr lang="en-US" altLang="ko-KR" sz="1400">
              <a:latin typeface="나눔바른고딕"/>
              <a:ea typeface="나눔바른고딕"/>
            </a:endParaRPr>
          </a:p>
        </p:txBody>
      </p:sp>
      <p:pic>
        <p:nvPicPr>
          <p:cNvPr id="40" name="그림 39"/>
          <p:cNvPicPr>
            <a:picLocks noChangeAspect="1"/>
          </p:cNvPicPr>
          <p:nvPr/>
        </p:nvPicPr>
        <p:blipFill rotWithShape="1">
          <a:blip r:embed="rId2"/>
          <a:stretch>
            <a:fillRect/>
          </a:stretch>
        </p:blipFill>
        <p:spPr>
          <a:xfrm>
            <a:off x="612576" y="1718818"/>
            <a:ext cx="8279904" cy="967941"/>
          </a:xfrm>
          <a:prstGeom prst="rect">
            <a:avLst/>
          </a:prstGeom>
        </p:spPr>
      </p:pic>
      <p:pic>
        <p:nvPicPr>
          <p:cNvPr id="41" name="그림 40"/>
          <p:cNvPicPr>
            <a:picLocks noChangeAspect="1"/>
          </p:cNvPicPr>
          <p:nvPr/>
        </p:nvPicPr>
        <p:blipFill rotWithShape="1">
          <a:blip r:embed="rId3"/>
          <a:stretch>
            <a:fillRect/>
          </a:stretch>
        </p:blipFill>
        <p:spPr>
          <a:xfrm>
            <a:off x="657582" y="3147814"/>
            <a:ext cx="8234897" cy="1618878"/>
          </a:xfrm>
          <a:prstGeom prst="rect">
            <a:avLst/>
          </a:prstGeom>
        </p:spPr>
      </p:pic>
    </p:spTree>
    <p:extLst>
      <p:ext uri="{BB962C8B-B14F-4D97-AF65-F5344CB8AC3E}">
        <p14:creationId xmlns:p14="http://schemas.microsoft.com/office/powerpoint/2010/main" val="137620323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1532" y="1578878"/>
            <a:ext cx="5256584" cy="1077218"/>
          </a:xfrm>
          <a:prstGeom prst="rect">
            <a:avLst/>
          </a:prstGeom>
          <a:noFill/>
        </p:spPr>
        <p:txBody>
          <a:bodyPr wrap="square" rtlCol="0">
            <a:spAutoFit/>
          </a:bodyPr>
          <a:lstStyle/>
          <a:p>
            <a:pPr algn="ctr"/>
            <a:r>
              <a:rPr lang="ko-KR" altLang="en-US" sz="3200" dirty="0" smtClean="0">
                <a:latin typeface="바른돋움 3" pitchFamily="18" charset="-127"/>
                <a:ea typeface="바른돋움 3" pitchFamily="18" charset="-127"/>
              </a:rPr>
              <a:t>시간대별 에너지 사용량 예측</a:t>
            </a:r>
            <a:r>
              <a:rPr lang="en-US" altLang="ko-KR" sz="3200" dirty="0" smtClean="0">
                <a:latin typeface="바른돋움 3" pitchFamily="18" charset="-127"/>
                <a:ea typeface="바른돋움 3" pitchFamily="18" charset="-127"/>
              </a:rPr>
              <a:t>(Regression)</a:t>
            </a:r>
            <a:endParaRPr lang="ko-KR" altLang="en-US" sz="3200" dirty="0">
              <a:latin typeface="바른돋움 3" pitchFamily="18" charset="-127"/>
              <a:ea typeface="바른돋움 3" pitchFamily="18" charset="-127"/>
            </a:endParaRPr>
          </a:p>
        </p:txBody>
      </p:sp>
      <p:cxnSp>
        <p:nvCxnSpPr>
          <p:cNvPr id="11" name="직선 연결선 10"/>
          <p:cNvCxnSpPr/>
          <p:nvPr/>
        </p:nvCxnSpPr>
        <p:spPr>
          <a:xfrm>
            <a:off x="2195736" y="1491630"/>
            <a:ext cx="4896544" cy="0"/>
          </a:xfrm>
          <a:prstGeom prst="line">
            <a:avLst/>
          </a:prstGeom>
          <a:ln w="38100">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195736" y="2715766"/>
            <a:ext cx="4968552"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2195736" y="1560699"/>
            <a:ext cx="4896544"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15616" y="2715766"/>
            <a:ext cx="6912768" cy="502702"/>
          </a:xfrm>
          <a:prstGeom prst="rect">
            <a:avLst/>
          </a:prstGeom>
          <a:noFill/>
        </p:spPr>
        <p:txBody>
          <a:bodyPr wrap="square">
            <a:spAutoFit/>
          </a:bodyPr>
          <a:lstStyle/>
          <a:p>
            <a:pPr algn="ctr">
              <a:lnSpc>
                <a:spcPts val="1600"/>
              </a:lnSpc>
              <a:defRPr/>
            </a:pPr>
            <a:endParaRPr lang="en-US" altLang="ko-KR" sz="1200" dirty="0">
              <a:solidFill>
                <a:schemeClr val="tx1">
                  <a:lumMod val="85000"/>
                  <a:lumOff val="15000"/>
                </a:schemeClr>
              </a:solidFill>
              <a:latin typeface="나눔바른고딕"/>
              <a:ea typeface="나눔바른고딕"/>
            </a:endParaRPr>
          </a:p>
          <a:p>
            <a:pPr algn="ctr">
              <a:lnSpc>
                <a:spcPts val="1600"/>
              </a:lnSpc>
              <a:defRPr/>
            </a:pPr>
            <a:r>
              <a:rPr lang="en-US" altLang="ko-KR" sz="1200" dirty="0">
                <a:solidFill>
                  <a:schemeClr val="accent2"/>
                </a:solidFill>
                <a:latin typeface="나눔바른고딕"/>
                <a:ea typeface="나눔바른고딕"/>
              </a:rPr>
              <a:t>6</a:t>
            </a:r>
            <a:r>
              <a:rPr lang="ko-KR" altLang="en-US" sz="1200" dirty="0" smtClean="0">
                <a:solidFill>
                  <a:schemeClr val="accent2"/>
                </a:solidFill>
                <a:latin typeface="나눔바른고딕"/>
                <a:ea typeface="나눔바른고딕"/>
              </a:rPr>
              <a:t>개 모델 </a:t>
            </a:r>
            <a:r>
              <a:rPr lang="en-US" altLang="ko-KR" sz="1200" dirty="0" smtClean="0">
                <a:solidFill>
                  <a:schemeClr val="accent2"/>
                </a:solidFill>
                <a:latin typeface="나눔바른고딕"/>
                <a:ea typeface="나눔바른고딕"/>
              </a:rPr>
              <a:t>: Linear Regression, Decision Tree, KNN, SVM, Random Forest, MLP(ANN)</a:t>
            </a:r>
            <a:endParaRPr lang="en-US" altLang="ko-KR" sz="1200" dirty="0">
              <a:solidFill>
                <a:schemeClr val="accent2"/>
              </a:solidFill>
              <a:latin typeface="나눔바른고딕"/>
              <a:ea typeface="나눔바른고딕"/>
            </a:endParaRPr>
          </a:p>
        </p:txBody>
      </p:sp>
    </p:spTree>
    <p:extLst>
      <p:ext uri="{BB962C8B-B14F-4D97-AF65-F5344CB8AC3E}">
        <p14:creationId xmlns:p14="http://schemas.microsoft.com/office/powerpoint/2010/main" val="2452416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05 </a:t>
            </a:r>
            <a:r>
              <a:rPr lang="ko-KR" altLang="en-US" sz="2800" dirty="0" smtClean="0">
                <a:solidFill>
                  <a:schemeClr val="tx1">
                    <a:lumMod val="85000"/>
                    <a:lumOff val="15000"/>
                  </a:schemeClr>
                </a:solidFill>
                <a:latin typeface="바른돋움 1" pitchFamily="18" charset="-127"/>
                <a:ea typeface="바른돋움 1" pitchFamily="18" charset="-127"/>
              </a:rPr>
              <a:t>분석 기법 적용</a:t>
            </a:r>
            <a:endParaRPr lang="ko-KR" altLang="en-US" sz="2800" dirty="0">
              <a:solidFill>
                <a:schemeClr val="tx1">
                  <a:lumMod val="85000"/>
                  <a:lumOff val="15000"/>
                </a:schemeClr>
              </a:solidFill>
              <a:latin typeface="바른돋움 1" pitchFamily="18" charset="-127"/>
              <a:ea typeface="바른돋움 1" pitchFamily="18"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smtClean="0">
                <a:solidFill>
                  <a:schemeClr val="tx1">
                    <a:lumMod val="85000"/>
                    <a:lumOff val="15000"/>
                  </a:schemeClr>
                </a:solidFill>
                <a:latin typeface="나눔바른고딕" pitchFamily="50" charset="-127"/>
                <a:ea typeface="나눔바른고딕" pitchFamily="50" charset="-127"/>
              </a:rPr>
              <a:t>Linear Regression</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sp>
        <p:nvSpPr>
          <p:cNvPr id="13" name="TextBox 12"/>
          <p:cNvSpPr txBox="1"/>
          <p:nvPr/>
        </p:nvSpPr>
        <p:spPr>
          <a:xfrm>
            <a:off x="395536" y="1418411"/>
            <a:ext cx="8275924" cy="505267"/>
          </a:xfrm>
          <a:prstGeom prst="rect">
            <a:avLst/>
          </a:prstGeom>
          <a:noFill/>
        </p:spPr>
        <p:txBody>
          <a:bodyPr wrap="square" rtlCol="0">
            <a:spAutoFit/>
          </a:bodyPr>
          <a:lstStyle/>
          <a:p>
            <a:pPr marL="285750" indent="-285750">
              <a:lnSpc>
                <a:spcPts val="1600"/>
              </a:lnSpc>
              <a:buFont typeface="Arial" charset="0"/>
              <a:buChar char="•"/>
            </a:pPr>
            <a:r>
              <a:rPr lang="ko-KR" altLang="en-US" sz="1400" dirty="0" smtClean="0">
                <a:latin typeface="나눔바른고딕" pitchFamily="50" charset="-127"/>
                <a:ea typeface="나눔바른고딕" pitchFamily="50" charset="-127"/>
              </a:rPr>
              <a:t>분석 코드</a:t>
            </a:r>
            <a:endParaRPr lang="en-US" altLang="ko-KR" sz="1400" dirty="0" smtClean="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1256"/>
          <a:stretch/>
        </p:blipFill>
        <p:spPr bwMode="auto">
          <a:xfrm>
            <a:off x="539552" y="1779662"/>
            <a:ext cx="7370753" cy="3056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361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05 </a:t>
            </a:r>
            <a:r>
              <a:rPr lang="ko-KR" altLang="en-US" sz="2800" dirty="0" smtClean="0">
                <a:solidFill>
                  <a:schemeClr val="tx1">
                    <a:lumMod val="85000"/>
                    <a:lumOff val="15000"/>
                  </a:schemeClr>
                </a:solidFill>
                <a:latin typeface="바른돋움 1" pitchFamily="18" charset="-127"/>
                <a:ea typeface="바른돋움 1" pitchFamily="18" charset="-127"/>
              </a:rPr>
              <a:t>분석 기법 적용</a:t>
            </a:r>
            <a:endParaRPr lang="ko-KR" altLang="en-US" sz="2800" dirty="0">
              <a:solidFill>
                <a:schemeClr val="tx1">
                  <a:lumMod val="85000"/>
                  <a:lumOff val="15000"/>
                </a:schemeClr>
              </a:solidFill>
              <a:latin typeface="바른돋움 1" pitchFamily="18" charset="-127"/>
              <a:ea typeface="바른돋움 1" pitchFamily="18"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smtClean="0">
                <a:solidFill>
                  <a:schemeClr val="tx1">
                    <a:lumMod val="85000"/>
                    <a:lumOff val="15000"/>
                  </a:schemeClr>
                </a:solidFill>
                <a:latin typeface="나눔바른고딕" pitchFamily="50" charset="-127"/>
                <a:ea typeface="나눔바른고딕" pitchFamily="50" charset="-127"/>
              </a:rPr>
              <a:t>Linear Regression</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sp>
        <p:nvSpPr>
          <p:cNvPr id="11" name="TextBox 10"/>
          <p:cNvSpPr txBox="1"/>
          <p:nvPr/>
        </p:nvSpPr>
        <p:spPr>
          <a:xfrm>
            <a:off x="386800" y="1405791"/>
            <a:ext cx="8275924" cy="1733808"/>
          </a:xfrm>
          <a:prstGeom prst="rect">
            <a:avLst/>
          </a:prstGeom>
          <a:noFill/>
        </p:spPr>
        <p:txBody>
          <a:bodyPr wrap="square" rtlCol="0">
            <a:spAutoFit/>
          </a:bodyPr>
          <a:lstStyle/>
          <a:p>
            <a:pPr marL="285750" indent="-285750">
              <a:lnSpc>
                <a:spcPts val="1600"/>
              </a:lnSpc>
              <a:buFont typeface="Arial" charset="0"/>
              <a:buChar char="•"/>
            </a:pPr>
            <a:r>
              <a:rPr lang="ko-KR" altLang="en-US" sz="1400" dirty="0" smtClean="0">
                <a:latin typeface="나눔바른고딕" pitchFamily="50" charset="-127"/>
                <a:ea typeface="나눔바른고딕" pitchFamily="50" charset="-127"/>
              </a:rPr>
              <a:t>회귀 계수</a:t>
            </a:r>
            <a:endParaRPr lang="en-US" altLang="ko-KR" sz="1400" dirty="0" smtClean="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a:p>
            <a:pPr marL="285750" indent="-285750">
              <a:lnSpc>
                <a:spcPts val="1600"/>
              </a:lnSpc>
              <a:buFont typeface="Arial" charset="0"/>
              <a:buChar char="•"/>
            </a:pPr>
            <a:endParaRPr lang="en-US" altLang="ko-KR" sz="1400" dirty="0">
              <a:latin typeface="나눔바른고딕" pitchFamily="50" charset="-127"/>
              <a:ea typeface="나눔바른고딕" pitchFamily="50" charset="-127"/>
            </a:endParaRPr>
          </a:p>
          <a:p>
            <a:pPr marL="285750" indent="-285750">
              <a:lnSpc>
                <a:spcPts val="1600"/>
              </a:lnSpc>
              <a:buFont typeface="Arial" charset="0"/>
              <a:buChar char="•"/>
            </a:pPr>
            <a:r>
              <a:rPr lang="ko-KR" altLang="en-US" sz="1400" dirty="0" smtClean="0">
                <a:latin typeface="나눔바른고딕" pitchFamily="50" charset="-127"/>
                <a:ea typeface="나눔바른고딕" pitchFamily="50" charset="-127"/>
              </a:rPr>
              <a:t>예측 값들</a:t>
            </a:r>
            <a:endParaRPr lang="en-US" altLang="ko-KR" sz="1400" dirty="0">
              <a:latin typeface="나눔바른고딕" pitchFamily="50" charset="-127"/>
              <a:ea typeface="나눔바른고딕" pitchFamily="50" charset="-127"/>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9661"/>
            <a:ext cx="85058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188" y="3139599"/>
            <a:ext cx="6417448" cy="179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661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01 </a:t>
            </a:r>
            <a:r>
              <a:rPr lang="ko-KR" altLang="en-US" sz="2800" dirty="0" smtClean="0">
                <a:solidFill>
                  <a:schemeClr val="tx1">
                    <a:lumMod val="85000"/>
                    <a:lumOff val="15000"/>
                  </a:schemeClr>
                </a:solidFill>
                <a:latin typeface="바른돋움 1"/>
                <a:ea typeface="바른돋움 1"/>
              </a:rPr>
              <a:t>주제 선정 배경</a:t>
            </a:r>
            <a:endParaRPr lang="ko-KR" altLang="en-US" sz="2800" dirty="0">
              <a:solidFill>
                <a:schemeClr val="tx1">
                  <a:lumMod val="85000"/>
                  <a:lumOff val="15000"/>
                </a:schemeClr>
              </a:solidFill>
              <a:latin typeface="바른돋움 1"/>
              <a:ea typeface="바른돋움 1"/>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내용 개체 틀 2">
            <a:extLst>
              <a:ext uri="{FF2B5EF4-FFF2-40B4-BE49-F238E27FC236}">
                <a16:creationId xmlns="" xmlns:a16="http://schemas.microsoft.com/office/drawing/2014/main" id="{587E74E3-E02D-436E-806B-B8CFFB816A68}"/>
              </a:ext>
            </a:extLst>
          </p:cNvPr>
          <p:cNvSpPr txBox="1">
            <a:spLocks/>
          </p:cNvSpPr>
          <p:nvPr/>
        </p:nvSpPr>
        <p:spPr>
          <a:xfrm>
            <a:off x="-902609" y="3804632"/>
            <a:ext cx="10949218" cy="1089339"/>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ko-KR" altLang="en-US" sz="1400" b="1" dirty="0" smtClean="0">
                <a:solidFill>
                  <a:schemeClr val="tx1"/>
                </a:solidFill>
                <a:latin typeface="바른돋움 1" pitchFamily="18" charset="-127"/>
                <a:ea typeface="바른돋움 1" pitchFamily="18" charset="-127"/>
              </a:rPr>
              <a:t>우리나라의 </a:t>
            </a:r>
            <a:r>
              <a:rPr lang="ko-KR" altLang="en-US" sz="1400" b="1" dirty="0" err="1" smtClean="0">
                <a:solidFill>
                  <a:schemeClr val="tx1"/>
                </a:solidFill>
                <a:latin typeface="바른돋움 1" pitchFamily="18" charset="-127"/>
                <a:ea typeface="바른돋움 1" pitchFamily="18" charset="-127"/>
              </a:rPr>
              <a:t>에너지원별</a:t>
            </a:r>
            <a:r>
              <a:rPr lang="ko-KR" altLang="en-US" sz="1400" b="1" dirty="0" smtClean="0">
                <a:solidFill>
                  <a:schemeClr val="tx1"/>
                </a:solidFill>
                <a:latin typeface="바른돋움 1" pitchFamily="18" charset="-127"/>
                <a:ea typeface="바른돋움 1" pitchFamily="18" charset="-127"/>
              </a:rPr>
              <a:t> 발전량 비율 원자력 </a:t>
            </a:r>
            <a:r>
              <a:rPr lang="en-US" altLang="ko-KR" sz="1400" b="1" dirty="0" smtClean="0">
                <a:solidFill>
                  <a:schemeClr val="tx1"/>
                </a:solidFill>
                <a:latin typeface="바른돋움 1" pitchFamily="18" charset="-127"/>
                <a:ea typeface="바른돋움 1" pitchFamily="18" charset="-127"/>
              </a:rPr>
              <a:t>30%, </a:t>
            </a:r>
            <a:r>
              <a:rPr lang="ko-KR" altLang="en-US" sz="1400" b="1" dirty="0" smtClean="0">
                <a:solidFill>
                  <a:schemeClr val="tx1"/>
                </a:solidFill>
                <a:latin typeface="바른돋움 1" pitchFamily="18" charset="-127"/>
                <a:ea typeface="바른돋움 1" pitchFamily="18" charset="-127"/>
              </a:rPr>
              <a:t>화석연료</a:t>
            </a:r>
            <a:r>
              <a:rPr lang="en-US" altLang="ko-KR" sz="1400" b="1" dirty="0" smtClean="0">
                <a:solidFill>
                  <a:schemeClr val="tx1"/>
                </a:solidFill>
                <a:latin typeface="바른돋움 1" pitchFamily="18" charset="-127"/>
                <a:ea typeface="바른돋움 1" pitchFamily="18" charset="-127"/>
              </a:rPr>
              <a:t> 39%</a:t>
            </a:r>
            <a:r>
              <a:rPr lang="ko-KR" altLang="en-US" sz="1400" b="1" dirty="0" smtClean="0">
                <a:solidFill>
                  <a:schemeClr val="tx1"/>
                </a:solidFill>
                <a:latin typeface="바른돋움 1" pitchFamily="18" charset="-127"/>
                <a:ea typeface="바른돋움 1" pitchFamily="18" charset="-127"/>
              </a:rPr>
              <a:t>로 주 공급원</a:t>
            </a:r>
            <a:r>
              <a:rPr lang="en-US" altLang="ko-KR" sz="1400" b="1" dirty="0" smtClean="0">
                <a:solidFill>
                  <a:schemeClr val="tx1"/>
                </a:solidFill>
                <a:latin typeface="바른돋움 1" pitchFamily="18" charset="-127"/>
                <a:ea typeface="바른돋움 1" pitchFamily="18" charset="-127"/>
              </a:rPr>
              <a:t>.</a:t>
            </a:r>
            <a:endParaRPr lang="ko-KR" altLang="en-US" sz="1400" b="1" dirty="0" smtClean="0">
              <a:solidFill>
                <a:schemeClr val="tx1"/>
              </a:solidFill>
              <a:latin typeface="바른돋움 1" pitchFamily="18" charset="-127"/>
              <a:ea typeface="바른돋움 1" pitchFamily="18" charset="-127"/>
            </a:endParaRPr>
          </a:p>
          <a:p>
            <a:pPr fontAlgn="base"/>
            <a:r>
              <a:rPr lang="ko-KR" altLang="en-US" sz="1400" dirty="0" smtClean="0">
                <a:solidFill>
                  <a:schemeClr val="tx1"/>
                </a:solidFill>
                <a:latin typeface="바른돋움 1" pitchFamily="18" charset="-127"/>
                <a:ea typeface="바른돋움 1" pitchFamily="18" charset="-127"/>
              </a:rPr>
              <a:t>더 이상 기존에 주로 공급받아 왔던 에너지원으로부터 한계에 직면하였음을 의미</a:t>
            </a:r>
          </a:p>
          <a:p>
            <a:pPr fontAlgn="base"/>
            <a:r>
              <a:rPr lang="ko-KR" altLang="en-US" sz="1400" dirty="0" err="1" smtClean="0">
                <a:solidFill>
                  <a:schemeClr val="tx1"/>
                </a:solidFill>
                <a:latin typeface="바른돋움 1" pitchFamily="18" charset="-127"/>
                <a:ea typeface="바른돋움 1" pitchFamily="18" charset="-127"/>
              </a:rPr>
              <a:t>신재생</a:t>
            </a:r>
            <a:r>
              <a:rPr lang="ko-KR" altLang="en-US" sz="1400" dirty="0" smtClean="0">
                <a:solidFill>
                  <a:schemeClr val="tx1"/>
                </a:solidFill>
                <a:latin typeface="바른돋움 1" pitchFamily="18" charset="-127"/>
                <a:ea typeface="바른돋움 1" pitchFamily="18" charset="-127"/>
              </a:rPr>
              <a:t> 에너지 보급의 확대</a:t>
            </a:r>
          </a:p>
          <a:p>
            <a:endParaRPr lang="ko-KR" altLang="en-US" sz="1400" dirty="0">
              <a:solidFill>
                <a:schemeClr val="tx1"/>
              </a:solidFill>
              <a:latin typeface="바른돋움 1" pitchFamily="18" charset="-127"/>
              <a:ea typeface="바른돋움 1" pitchFamily="18" charset="-127"/>
            </a:endParaRPr>
          </a:p>
        </p:txBody>
      </p:sp>
      <p:pic>
        <p:nvPicPr>
          <p:cNvPr id="12" name="_x450317936" descr="EMB00002da8acf4">
            <a:extLst>
              <a:ext uri="{FF2B5EF4-FFF2-40B4-BE49-F238E27FC236}">
                <a16:creationId xmlns="" xmlns:a16="http://schemas.microsoft.com/office/drawing/2014/main" id="{C94AEBD8-1211-46D5-94C8-B7E215F12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94675"/>
            <a:ext cx="3935290" cy="2182716"/>
          </a:xfrm>
          <a:prstGeom prst="rect">
            <a:avLst/>
          </a:prstGeom>
          <a:noFill/>
          <a:extLst>
            <a:ext uri="{909E8E84-426E-40DD-AFC4-6F175D3DCCD1}">
              <a14:hiddenFill xmlns:a14="http://schemas.microsoft.com/office/drawing/2010/main">
                <a:solidFill>
                  <a:srgbClr val="FFFFFF"/>
                </a:solidFill>
              </a14:hiddenFill>
            </a:ext>
          </a:extLst>
        </p:spPr>
      </p:pic>
      <p:pic>
        <p:nvPicPr>
          <p:cNvPr id="13" name="_x448978432" descr="EMB00002da8acf6">
            <a:extLst>
              <a:ext uri="{FF2B5EF4-FFF2-40B4-BE49-F238E27FC236}">
                <a16:creationId xmlns="" xmlns:a16="http://schemas.microsoft.com/office/drawing/2014/main" id="{1700102A-B1ED-4D1D-8843-6985D4B96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581358"/>
            <a:ext cx="1778546" cy="200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7226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4038" y="1461016"/>
            <a:ext cx="8275924" cy="1733808"/>
          </a:xfrm>
          <a:prstGeom prst="rect">
            <a:avLst/>
          </a:prstGeom>
          <a:noFill/>
        </p:spPr>
        <p:txBody>
          <a:bodyPr wrap="square" rtlCol="0">
            <a:spAutoFit/>
          </a:bodyPr>
          <a:lstStyle/>
          <a:p>
            <a:pPr marL="285750" indent="-285750">
              <a:lnSpc>
                <a:spcPts val="1600"/>
              </a:lnSpc>
              <a:buFont typeface="Arial" charset="0"/>
              <a:buChar char="•"/>
            </a:pPr>
            <a:r>
              <a:rPr lang="ko-KR" altLang="en-US" sz="1400" dirty="0" smtClean="0">
                <a:latin typeface="나눔바른고딕" pitchFamily="50" charset="-127"/>
                <a:ea typeface="나눔바른고딕" pitchFamily="50" charset="-127"/>
              </a:rPr>
              <a:t>분석 코드</a:t>
            </a:r>
            <a:endParaRPr lang="en-US" altLang="ko-KR" sz="1400" dirty="0" smtClean="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a:p>
            <a:pPr>
              <a:lnSpc>
                <a:spcPts val="1600"/>
              </a:lnSpc>
            </a:pPr>
            <a:endParaRPr lang="en-US" altLang="ko-KR" sz="1400" dirty="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a:p>
            <a:pPr>
              <a:lnSpc>
                <a:spcPts val="1600"/>
              </a:lnSpc>
            </a:pPr>
            <a:endParaRPr lang="en-US" altLang="ko-KR" sz="1400" dirty="0" smtClean="0">
              <a:latin typeface="나눔바른고딕" pitchFamily="50" charset="-127"/>
              <a:ea typeface="나눔바른고딕" pitchFamily="50" charset="-127"/>
            </a:endParaRPr>
          </a:p>
          <a:p>
            <a:pPr marL="285750" indent="-285750">
              <a:lnSpc>
                <a:spcPts val="1600"/>
              </a:lnSpc>
              <a:buFont typeface="Arial" charset="0"/>
              <a:buChar char="•"/>
            </a:pPr>
            <a:endParaRPr lang="en-US" altLang="ko-KR" sz="1400" dirty="0">
              <a:latin typeface="나눔바른고딕" pitchFamily="50" charset="-127"/>
              <a:ea typeface="나눔바른고딕" pitchFamily="50" charset="-127"/>
            </a:endParaRPr>
          </a:p>
          <a:p>
            <a:pPr marL="285750" indent="-285750">
              <a:lnSpc>
                <a:spcPts val="1600"/>
              </a:lnSpc>
              <a:buFont typeface="Arial" charset="0"/>
              <a:buChar char="•"/>
            </a:pPr>
            <a:r>
              <a:rPr lang="ko-KR" altLang="en-US" sz="1400" dirty="0" smtClean="0">
                <a:latin typeface="나눔바른고딕" pitchFamily="50" charset="-127"/>
                <a:ea typeface="나눔바른고딕" pitchFamily="50" charset="-127"/>
              </a:rPr>
              <a:t>예측 값</a:t>
            </a:r>
            <a:endParaRPr lang="en-US" altLang="ko-KR" sz="1400" dirty="0">
              <a:latin typeface="나눔바른고딕" pitchFamily="50" charset="-127"/>
              <a:ea typeface="나눔바른고딕" pitchFamily="50" charset="-127"/>
            </a:endParaRPr>
          </a:p>
        </p:txBody>
      </p:sp>
      <p:sp>
        <p:nvSpPr>
          <p:cNvPr id="4" name="TextBox 3"/>
          <p:cNvSpPr txBox="1"/>
          <p:nvPr/>
        </p:nvSpPr>
        <p:spPr>
          <a:xfrm>
            <a:off x="323528" y="368380"/>
            <a:ext cx="6912768" cy="523220"/>
          </a:xfrm>
          <a:prstGeom prst="rect">
            <a:avLst/>
          </a:prstGeom>
          <a:noFill/>
        </p:spPr>
        <p:txBody>
          <a:bodyPr wrap="square" rtlCol="0">
            <a:spAutoFit/>
          </a:bodyPr>
          <a:lstStyle/>
          <a:p>
            <a:r>
              <a:rPr lang="en-US" altLang="ko-KR" sz="2800" dirty="0" smtClean="0">
                <a:solidFill>
                  <a:schemeClr val="tx1">
                    <a:lumMod val="85000"/>
                    <a:lumOff val="15000"/>
                  </a:schemeClr>
                </a:solidFill>
                <a:latin typeface="바른돋움 1" pitchFamily="18" charset="-127"/>
                <a:ea typeface="바른돋움 1" pitchFamily="18" charset="-127"/>
              </a:rPr>
              <a:t>05 </a:t>
            </a:r>
            <a:r>
              <a:rPr lang="ko-KR" altLang="en-US" sz="2800" dirty="0" smtClean="0">
                <a:solidFill>
                  <a:schemeClr val="tx1">
                    <a:lumMod val="85000"/>
                    <a:lumOff val="15000"/>
                  </a:schemeClr>
                </a:solidFill>
                <a:latin typeface="바른돋움 1" pitchFamily="18" charset="-127"/>
                <a:ea typeface="바른돋움 1" pitchFamily="18" charset="-127"/>
              </a:rPr>
              <a:t>분석 기법 적용</a:t>
            </a:r>
            <a:endParaRPr lang="ko-KR" altLang="en-US" sz="2800" dirty="0">
              <a:solidFill>
                <a:schemeClr val="tx1">
                  <a:lumMod val="85000"/>
                  <a:lumOff val="15000"/>
                </a:schemeClr>
              </a:solidFill>
              <a:latin typeface="바른돋움 1" pitchFamily="18" charset="-127"/>
              <a:ea typeface="바른돋움 1" pitchFamily="18" charset="-127"/>
            </a:endParaRPr>
          </a:p>
        </p:txBody>
      </p:sp>
      <p:sp>
        <p:nvSpPr>
          <p:cNvPr id="16" name="TextBox 15"/>
          <p:cNvSpPr txBox="1"/>
          <p:nvPr/>
        </p:nvSpPr>
        <p:spPr>
          <a:xfrm>
            <a:off x="395536" y="915566"/>
            <a:ext cx="6912768" cy="297517"/>
          </a:xfrm>
          <a:prstGeom prst="rect">
            <a:avLst/>
          </a:prstGeom>
          <a:noFill/>
        </p:spPr>
        <p:txBody>
          <a:bodyPr wrap="square" rtlCol="0">
            <a:spAutoFit/>
          </a:bodyPr>
          <a:lstStyle/>
          <a:p>
            <a:pPr>
              <a:lnSpc>
                <a:spcPts val="1600"/>
              </a:lnSpc>
            </a:pPr>
            <a:r>
              <a:rPr lang="en-US" altLang="ko-KR" sz="1200" dirty="0" smtClean="0">
                <a:solidFill>
                  <a:schemeClr val="tx1">
                    <a:lumMod val="85000"/>
                    <a:lumOff val="15000"/>
                  </a:schemeClr>
                </a:solidFill>
                <a:latin typeface="나눔바른고딕" pitchFamily="50" charset="-127"/>
                <a:ea typeface="나눔바른고딕" pitchFamily="50" charset="-127"/>
              </a:rPr>
              <a:t>Decision Tree Regression</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74" y="1859868"/>
            <a:ext cx="8325531"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74" y="3218046"/>
            <a:ext cx="63881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8415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00090"/>
          </a:xfrm>
          <a:prstGeom prst="rect">
            <a:avLst/>
          </a:prstGeom>
          <a:noFill/>
        </p:spPr>
        <p:txBody>
          <a:bodyPr wrap="square" lIns="68580" tIns="34290" rIns="68580" bIns="34290">
            <a:spAutoFit/>
          </a:bodyPr>
          <a:lstStyle/>
          <a:p>
            <a:pPr lvl="0">
              <a:defRPr/>
            </a:pPr>
            <a:r>
              <a:rPr lang="en-US" altLang="ko-KR" sz="2800" dirty="0" smtClean="0">
                <a:solidFill>
                  <a:schemeClr val="tx1">
                    <a:lumMod val="85000"/>
                    <a:lumOff val="15000"/>
                  </a:schemeClr>
                </a:solidFill>
                <a:latin typeface="바른돋움 1"/>
                <a:ea typeface="바른돋움 1"/>
              </a:rPr>
              <a:t>05 </a:t>
            </a:r>
            <a:r>
              <a:rPr lang="ko-KR" altLang="en-US" sz="2800" dirty="0">
                <a:solidFill>
                  <a:schemeClr val="tx1">
                    <a:lumMod val="85000"/>
                    <a:lumOff val="15000"/>
                  </a:schemeClr>
                </a:solidFill>
                <a:latin typeface="바른돋움 1"/>
                <a:ea typeface="바른돋움 1"/>
              </a:rPr>
              <a:t>분석 기법 적용</a:t>
            </a:r>
          </a:p>
        </p:txBody>
      </p:sp>
      <p:sp>
        <p:nvSpPr>
          <p:cNvPr id="16" name="TextBox 15"/>
          <p:cNvSpPr txBox="1"/>
          <p:nvPr/>
        </p:nvSpPr>
        <p:spPr>
          <a:xfrm>
            <a:off x="395536" y="915567"/>
            <a:ext cx="6912768" cy="274434"/>
          </a:xfrm>
          <a:prstGeom prst="rect">
            <a:avLst/>
          </a:prstGeom>
          <a:noFill/>
        </p:spPr>
        <p:txBody>
          <a:bodyPr wrap="square" lIns="68580" tIns="34290" rIns="68580" bIns="34290">
            <a:spAutoFit/>
          </a:bodyPr>
          <a:lstStyle/>
          <a:p>
            <a:pPr>
              <a:lnSpc>
                <a:spcPts val="1600"/>
              </a:lnSpc>
            </a:pPr>
            <a:r>
              <a:rPr lang="en-US" altLang="ko-KR" sz="1200" dirty="0">
                <a:solidFill>
                  <a:schemeClr val="tx1">
                    <a:lumMod val="85000"/>
                    <a:lumOff val="15000"/>
                  </a:schemeClr>
                </a:solidFill>
                <a:latin typeface="나눔바른고딕" pitchFamily="50" charset="-127"/>
                <a:ea typeface="나눔바른고딕" pitchFamily="50" charset="-127"/>
              </a:rPr>
              <a:t>KNN-Regression</a:t>
            </a:r>
            <a:endParaRPr lang="ko-KR" altLang="en-US" sz="1200" dirty="0">
              <a:solidFill>
                <a:schemeClr val="tx1">
                  <a:lumMod val="85000"/>
                  <a:lumOff val="15000"/>
                </a:schemeClr>
              </a:solidFill>
              <a:latin typeface="나눔바른고딕" pitchFamily="50" charset="-127"/>
              <a:ea typeface="나눔바른고딕" pitchFamily="50" charset="-127"/>
            </a:endParaRPr>
          </a:p>
        </p:txBody>
      </p:sp>
      <p:cxnSp>
        <p:nvCxnSpPr>
          <p:cNvPr id="36" name="직선 연결선 35"/>
          <p:cNvCxnSpPr/>
          <p:nvPr/>
        </p:nvCxnSpPr>
        <p:spPr>
          <a:xfrm>
            <a:off x="395537"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7"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TextBox 6"/>
          <p:cNvSpPr txBox="1"/>
          <p:nvPr/>
        </p:nvSpPr>
        <p:spPr>
          <a:xfrm>
            <a:off x="395537" y="1459524"/>
            <a:ext cx="8275924" cy="1915909"/>
          </a:xfrm>
          <a:prstGeom prst="rect">
            <a:avLst/>
          </a:prstGeom>
          <a:noFill/>
        </p:spPr>
        <p:txBody>
          <a:bodyPr wrap="square" lIns="68580" tIns="34290" rIns="68580" bIns="34290">
            <a:spAutoFit/>
          </a:bodyPr>
          <a:lstStyle/>
          <a:p>
            <a:pPr marL="285743" indent="-285743">
              <a:lnSpc>
                <a:spcPts val="1600"/>
              </a:lnSpc>
              <a:buFont typeface="Arial"/>
              <a:buChar char="•"/>
              <a:defRPr/>
            </a:pPr>
            <a:r>
              <a:rPr lang="ko-KR" altLang="en-US" sz="1400" dirty="0">
                <a:latin typeface="나눔바른고딕"/>
                <a:ea typeface="나눔바른고딕"/>
              </a:rPr>
              <a:t>분석 코드</a:t>
            </a:r>
            <a:endParaRPr lang="en-US" altLang="ko-KR" sz="1400" dirty="0">
              <a:latin typeface="나눔바른고딕"/>
              <a:ea typeface="나눔바른고딕"/>
            </a:endParaRPr>
          </a:p>
          <a:p>
            <a:pPr marL="285743" indent="-285743">
              <a:lnSpc>
                <a:spcPts val="1600"/>
              </a:lnSpc>
              <a:buFont typeface="Arial"/>
              <a:buChar char="•"/>
              <a:defRPr/>
            </a:pPr>
            <a:endParaRPr lang="en-US" altLang="ko-KR" sz="1400" dirty="0">
              <a:latin typeface="나눔바른고딕"/>
              <a:ea typeface="나눔바른고딕"/>
            </a:endParaRPr>
          </a:p>
          <a:p>
            <a:pPr marL="285743" indent="-285743">
              <a:lnSpc>
                <a:spcPts val="1600"/>
              </a:lnSpc>
              <a:buFont typeface="Arial"/>
              <a:buChar char="•"/>
              <a:defRPr/>
            </a:pPr>
            <a:endParaRPr lang="en-US" altLang="ko-KR" sz="1400" dirty="0">
              <a:latin typeface="나눔바른고딕"/>
              <a:ea typeface="나눔바른고딕"/>
            </a:endParaRPr>
          </a:p>
          <a:p>
            <a:pPr marL="285743" indent="-285743">
              <a:lnSpc>
                <a:spcPts val="1600"/>
              </a:lnSpc>
              <a:buFont typeface="Arial"/>
              <a:buChar char="•"/>
              <a:defRPr/>
            </a:pPr>
            <a:endParaRPr lang="en-US" altLang="ko-KR" sz="1400" dirty="0">
              <a:latin typeface="나눔바른고딕"/>
              <a:ea typeface="나눔바른고딕"/>
            </a:endParaRPr>
          </a:p>
          <a:p>
            <a:pPr marL="285743" indent="-285743">
              <a:lnSpc>
                <a:spcPts val="1600"/>
              </a:lnSpc>
              <a:buFont typeface="Arial"/>
              <a:buChar char="•"/>
              <a:defRPr/>
            </a:pPr>
            <a:endParaRPr lang="en-US" altLang="ko-KR" sz="1400" dirty="0">
              <a:latin typeface="나눔바른고딕"/>
              <a:ea typeface="나눔바른고딕"/>
            </a:endParaRPr>
          </a:p>
          <a:p>
            <a:pPr marL="285743" indent="-285743">
              <a:lnSpc>
                <a:spcPts val="1600"/>
              </a:lnSpc>
              <a:buFont typeface="Arial"/>
              <a:buChar char="•"/>
              <a:defRPr/>
            </a:pPr>
            <a:endParaRPr lang="en-US" altLang="ko-KR" sz="1400" dirty="0">
              <a:latin typeface="나눔바른고딕"/>
              <a:ea typeface="나눔바른고딕"/>
            </a:endParaRPr>
          </a:p>
          <a:p>
            <a:pPr marL="285743" indent="-285743">
              <a:lnSpc>
                <a:spcPts val="1600"/>
              </a:lnSpc>
              <a:buFont typeface="Arial"/>
              <a:buChar char="•"/>
              <a:defRPr/>
            </a:pPr>
            <a:endParaRPr lang="en-US" altLang="ko-KR" sz="1400" dirty="0">
              <a:latin typeface="나눔바른고딕"/>
              <a:ea typeface="나눔바른고딕"/>
            </a:endParaRPr>
          </a:p>
          <a:p>
            <a:pPr>
              <a:lnSpc>
                <a:spcPts val="1600"/>
              </a:lnSpc>
              <a:defRPr/>
            </a:pPr>
            <a:endParaRPr lang="en-US" altLang="ko-KR" sz="1400" dirty="0">
              <a:latin typeface="나눔바른고딕"/>
              <a:ea typeface="나눔바른고딕"/>
            </a:endParaRPr>
          </a:p>
          <a:p>
            <a:pPr marL="285743" indent="-285743">
              <a:lnSpc>
                <a:spcPts val="1600"/>
              </a:lnSpc>
              <a:buFont typeface="Arial"/>
              <a:buChar char="•"/>
              <a:defRPr/>
            </a:pPr>
            <a:r>
              <a:rPr lang="ko-KR" altLang="en-US" sz="1400" dirty="0">
                <a:latin typeface="나눔바른고딕"/>
                <a:ea typeface="나눔바른고딕"/>
              </a:rPr>
              <a:t>예측 값</a:t>
            </a:r>
          </a:p>
        </p:txBody>
      </p:sp>
      <p:pic>
        <p:nvPicPr>
          <p:cNvPr id="3" name="그림 2">
            <a:extLst>
              <a:ext uri="{FF2B5EF4-FFF2-40B4-BE49-F238E27FC236}">
                <a16:creationId xmlns="" xmlns:a16="http://schemas.microsoft.com/office/drawing/2014/main" id="{585A5DCF-9DA3-40CE-A929-65A2933A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41" y="1707655"/>
            <a:ext cx="7843876" cy="1339446"/>
          </a:xfrm>
          <a:prstGeom prst="rect">
            <a:avLst/>
          </a:prstGeom>
        </p:spPr>
      </p:pic>
      <p:pic>
        <p:nvPicPr>
          <p:cNvPr id="6" name="그림 5">
            <a:extLst>
              <a:ext uri="{FF2B5EF4-FFF2-40B4-BE49-F238E27FC236}">
                <a16:creationId xmlns="" xmlns:a16="http://schemas.microsoft.com/office/drawing/2014/main" id="{18BB0960-F518-4FDA-AA3A-7AF920605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3058423"/>
            <a:ext cx="7128792" cy="1941557"/>
          </a:xfrm>
          <a:prstGeom prst="rect">
            <a:avLst/>
          </a:prstGeom>
        </p:spPr>
      </p:pic>
    </p:spTree>
    <p:extLst>
      <p:ext uri="{BB962C8B-B14F-4D97-AF65-F5344CB8AC3E}">
        <p14:creationId xmlns:p14="http://schemas.microsoft.com/office/powerpoint/2010/main" val="114655342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05 </a:t>
            </a:r>
            <a:r>
              <a:rPr lang="ko-KR" altLang="en-US" sz="2800" dirty="0">
                <a:solidFill>
                  <a:schemeClr val="tx1">
                    <a:lumMod val="85000"/>
                    <a:lumOff val="15000"/>
                  </a:schemeClr>
                </a:solidFill>
                <a:latin typeface="바른돋움 1"/>
                <a:ea typeface="바른돋움 1"/>
              </a:rPr>
              <a:t>분석 기법 적용</a:t>
            </a:r>
          </a:p>
        </p:txBody>
      </p:sp>
      <p:sp>
        <p:nvSpPr>
          <p:cNvPr id="16" name="TextBox 15"/>
          <p:cNvSpPr txBox="1"/>
          <p:nvPr/>
        </p:nvSpPr>
        <p:spPr>
          <a:xfrm>
            <a:off x="395536" y="915566"/>
            <a:ext cx="6912768" cy="297517"/>
          </a:xfrm>
          <a:prstGeom prst="rect">
            <a:avLst/>
          </a:prstGeom>
          <a:noFill/>
        </p:spPr>
        <p:txBody>
          <a:bodyPr wrap="square">
            <a:spAutoFit/>
          </a:bodyPr>
          <a:lstStyle/>
          <a:p>
            <a:pPr>
              <a:lnSpc>
                <a:spcPts val="1600"/>
              </a:lnSpc>
              <a:defRPr/>
            </a:pPr>
            <a:r>
              <a:rPr lang="en-US" altLang="ko-KR" sz="1200">
                <a:solidFill>
                  <a:schemeClr val="tx1">
                    <a:lumMod val="85000"/>
                    <a:lumOff val="15000"/>
                  </a:schemeClr>
                </a:solidFill>
                <a:latin typeface="나눔바른고딕"/>
                <a:ea typeface="나눔바른고딕"/>
              </a:rPr>
              <a:t>Random Forest Regression</a:t>
            </a:r>
            <a:endParaRPr lang="ko-KR" altLang="en-US" sz="1200">
              <a:solidFill>
                <a:schemeClr val="tx1">
                  <a:lumMod val="85000"/>
                  <a:lumOff val="15000"/>
                </a:schemeClr>
              </a:solidFill>
              <a:latin typeface="나눔바른고딕"/>
              <a:ea typeface="나눔바른고딕"/>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TextBox 6"/>
          <p:cNvSpPr txBox="1"/>
          <p:nvPr/>
        </p:nvSpPr>
        <p:spPr>
          <a:xfrm>
            <a:off x="395536" y="1419622"/>
            <a:ext cx="8275924" cy="1712197"/>
          </a:xfrm>
          <a:prstGeom prst="rect">
            <a:avLst/>
          </a:prstGeom>
          <a:noFill/>
        </p:spPr>
        <p:txBody>
          <a:bodyPr wrap="square">
            <a:spAutoFit/>
          </a:bodyPr>
          <a:lstStyle/>
          <a:p>
            <a:pPr marL="285750" indent="-285750">
              <a:lnSpc>
                <a:spcPts val="1600"/>
              </a:lnSpc>
              <a:buFont typeface="Arial"/>
              <a:buChar char="•"/>
              <a:defRPr/>
            </a:pPr>
            <a:r>
              <a:rPr lang="ko-KR" altLang="en-US" sz="1400">
                <a:latin typeface="나눔바른고딕"/>
                <a:ea typeface="나눔바른고딕"/>
              </a:rPr>
              <a:t>분석 코드</a:t>
            </a:r>
          </a:p>
          <a:p>
            <a:pPr marL="285750" indent="-285750">
              <a:lnSpc>
                <a:spcPts val="1600"/>
              </a:lnSpc>
              <a:buFont typeface="Arial"/>
              <a:buChar char="•"/>
              <a:defRPr/>
            </a:pPr>
            <a:endParaRPr lang="ko-KR" altLang="en-US"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0" indent="0">
              <a:lnSpc>
                <a:spcPts val="1600"/>
              </a:lnSpc>
              <a:buFont typeface="Arial"/>
              <a:buNone/>
              <a:defRPr/>
            </a:pPr>
            <a:endParaRPr lang="en-US" altLang="ko-KR" sz="1400">
              <a:latin typeface="나눔바른고딕"/>
              <a:ea typeface="나눔바른고딕"/>
            </a:endParaRPr>
          </a:p>
          <a:p>
            <a:pPr marL="0" indent="0">
              <a:lnSpc>
                <a:spcPts val="1600"/>
              </a:lnSpc>
              <a:buFont typeface="Arial"/>
              <a:buNone/>
              <a:defRPr/>
            </a:pPr>
            <a:endParaRPr lang="en-US" altLang="ko-KR" sz="1400">
              <a:latin typeface="나눔바른고딕"/>
              <a:ea typeface="나눔바른고딕"/>
            </a:endParaRPr>
          </a:p>
          <a:p>
            <a:pPr marL="285750" indent="-285750">
              <a:lnSpc>
                <a:spcPts val="1600"/>
              </a:lnSpc>
              <a:buFont typeface="Arial"/>
              <a:buChar char="•"/>
              <a:defRPr/>
            </a:pPr>
            <a:r>
              <a:rPr lang="ko-KR" altLang="en-US" sz="1400">
                <a:latin typeface="나눔바른고딕"/>
                <a:ea typeface="나눔바른고딕"/>
              </a:rPr>
              <a:t>예측 값</a:t>
            </a:r>
          </a:p>
        </p:txBody>
      </p:sp>
      <p:pic>
        <p:nvPicPr>
          <p:cNvPr id="40" name="그림 39"/>
          <p:cNvPicPr>
            <a:picLocks noChangeAspect="1"/>
          </p:cNvPicPr>
          <p:nvPr/>
        </p:nvPicPr>
        <p:blipFill rotWithShape="1">
          <a:blip r:embed="rId2"/>
          <a:stretch>
            <a:fillRect/>
          </a:stretch>
        </p:blipFill>
        <p:spPr>
          <a:xfrm>
            <a:off x="683568" y="1685518"/>
            <a:ext cx="8208912" cy="886231"/>
          </a:xfrm>
          <a:prstGeom prst="rect">
            <a:avLst/>
          </a:prstGeom>
        </p:spPr>
      </p:pic>
      <p:pic>
        <p:nvPicPr>
          <p:cNvPr id="41" name="그림 40"/>
          <p:cNvPicPr>
            <a:picLocks noChangeAspect="1"/>
          </p:cNvPicPr>
          <p:nvPr/>
        </p:nvPicPr>
        <p:blipFill rotWithShape="1">
          <a:blip r:embed="rId3"/>
          <a:stretch>
            <a:fillRect/>
          </a:stretch>
        </p:blipFill>
        <p:spPr>
          <a:xfrm>
            <a:off x="539552" y="2715766"/>
            <a:ext cx="7560840" cy="1996464"/>
          </a:xfrm>
          <a:prstGeom prst="rect">
            <a:avLst/>
          </a:prstGeom>
        </p:spPr>
      </p:pic>
    </p:spTree>
    <p:extLst>
      <p:ext uri="{BB962C8B-B14F-4D97-AF65-F5344CB8AC3E}">
        <p14:creationId xmlns:p14="http://schemas.microsoft.com/office/powerpoint/2010/main" val="349309660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05 </a:t>
            </a:r>
            <a:r>
              <a:rPr lang="ko-KR" altLang="en-US" sz="2800" dirty="0">
                <a:solidFill>
                  <a:schemeClr val="tx1">
                    <a:lumMod val="85000"/>
                    <a:lumOff val="15000"/>
                  </a:schemeClr>
                </a:solidFill>
                <a:latin typeface="바른돋움 1"/>
                <a:ea typeface="바른돋움 1"/>
              </a:rPr>
              <a:t>분석 기법 적용</a:t>
            </a:r>
          </a:p>
        </p:txBody>
      </p:sp>
      <p:sp>
        <p:nvSpPr>
          <p:cNvPr id="16" name="TextBox 15"/>
          <p:cNvSpPr txBox="1"/>
          <p:nvPr/>
        </p:nvSpPr>
        <p:spPr>
          <a:xfrm>
            <a:off x="395536" y="915566"/>
            <a:ext cx="6912768" cy="297517"/>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SVM Regression</a:t>
            </a:r>
            <a:endParaRPr lang="ko-KR" altLang="en-US" sz="1200" dirty="0">
              <a:solidFill>
                <a:schemeClr val="tx1">
                  <a:lumMod val="85000"/>
                  <a:lumOff val="15000"/>
                </a:schemeClr>
              </a:solidFill>
              <a:latin typeface="나눔바른고딕"/>
              <a:ea typeface="나눔바른고딕"/>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TextBox 6"/>
          <p:cNvSpPr txBox="1"/>
          <p:nvPr/>
        </p:nvSpPr>
        <p:spPr>
          <a:xfrm>
            <a:off x="395536" y="1459523"/>
            <a:ext cx="8275924" cy="1733808"/>
          </a:xfrm>
          <a:prstGeom prst="rect">
            <a:avLst/>
          </a:prstGeom>
          <a:noFill/>
        </p:spPr>
        <p:txBody>
          <a:bodyPr wrap="square">
            <a:spAutoFit/>
          </a:bodyPr>
          <a:lstStyle/>
          <a:p>
            <a:pPr marL="285750" indent="-285750">
              <a:lnSpc>
                <a:spcPts val="1600"/>
              </a:lnSpc>
              <a:buFont typeface="Arial"/>
              <a:buChar char="•"/>
              <a:defRPr/>
            </a:pPr>
            <a:r>
              <a:rPr lang="ko-KR" altLang="en-US" sz="1400" dirty="0">
                <a:latin typeface="나눔바른고딕"/>
                <a:ea typeface="나눔바른고딕"/>
              </a:rPr>
              <a:t>분석 </a:t>
            </a:r>
            <a:r>
              <a:rPr lang="ko-KR" altLang="en-US" sz="1400" dirty="0" smtClean="0">
                <a:latin typeface="나눔바른고딕"/>
                <a:ea typeface="나눔바른고딕"/>
              </a:rPr>
              <a:t>코드</a:t>
            </a:r>
            <a:endParaRPr lang="en-US" altLang="ko-KR" sz="1400" dirty="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endParaRPr lang="en-US" altLang="ko-KR" sz="1400" dirty="0">
              <a:latin typeface="나눔바른고딕"/>
              <a:ea typeface="나눔바른고딕"/>
            </a:endParaRPr>
          </a:p>
          <a:p>
            <a:pPr marL="285750" indent="-285750">
              <a:lnSpc>
                <a:spcPts val="1600"/>
              </a:lnSpc>
              <a:buFont typeface="Arial"/>
              <a:buChar char="•"/>
              <a:defRPr/>
            </a:pPr>
            <a:r>
              <a:rPr lang="ko-KR" altLang="en-US" sz="1400" dirty="0" smtClean="0">
                <a:latin typeface="나눔바른고딕"/>
                <a:ea typeface="나눔바른고딕"/>
              </a:rPr>
              <a:t>예측 값</a:t>
            </a:r>
            <a:endParaRPr lang="ko-KR" altLang="en-US" sz="1400" dirty="0">
              <a:latin typeface="나눔바른고딕"/>
              <a:ea typeface="나눔바른고딕"/>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94" y="1863224"/>
            <a:ext cx="8195663" cy="852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944" y="2931790"/>
            <a:ext cx="4355951" cy="1975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46732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05 </a:t>
            </a:r>
            <a:r>
              <a:rPr lang="ko-KR" altLang="en-US" sz="2800" dirty="0">
                <a:solidFill>
                  <a:schemeClr val="tx1">
                    <a:lumMod val="85000"/>
                    <a:lumOff val="15000"/>
                  </a:schemeClr>
                </a:solidFill>
                <a:latin typeface="바른돋움 1"/>
                <a:ea typeface="바른돋움 1"/>
              </a:rPr>
              <a:t>분석 기법 적용</a:t>
            </a:r>
          </a:p>
        </p:txBody>
      </p:sp>
      <p:sp>
        <p:nvSpPr>
          <p:cNvPr id="16" name="TextBox 15"/>
          <p:cNvSpPr txBox="1"/>
          <p:nvPr/>
        </p:nvSpPr>
        <p:spPr>
          <a:xfrm>
            <a:off x="395536" y="915566"/>
            <a:ext cx="6912768" cy="282679"/>
          </a:xfrm>
          <a:prstGeom prst="rect">
            <a:avLst/>
          </a:prstGeom>
          <a:noFill/>
        </p:spPr>
        <p:txBody>
          <a:bodyPr wrap="square">
            <a:spAutoFit/>
          </a:bodyPr>
          <a:lstStyle/>
          <a:p>
            <a:pPr>
              <a:lnSpc>
                <a:spcPts val="1600"/>
              </a:lnSpc>
              <a:defRPr/>
            </a:pPr>
            <a:r>
              <a:rPr lang="en-US" altLang="ko-KR" sz="1200" dirty="0">
                <a:solidFill>
                  <a:schemeClr val="tx1">
                    <a:lumMod val="85000"/>
                    <a:lumOff val="15000"/>
                  </a:schemeClr>
                </a:solidFill>
                <a:latin typeface="나눔바른고딕"/>
                <a:ea typeface="나눔바른고딕"/>
              </a:rPr>
              <a:t>MLP(ANN) Regression</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TextBox 6"/>
          <p:cNvSpPr txBox="1"/>
          <p:nvPr/>
        </p:nvSpPr>
        <p:spPr>
          <a:xfrm>
            <a:off x="395536" y="1459523"/>
            <a:ext cx="8275924" cy="1733808"/>
          </a:xfrm>
          <a:prstGeom prst="rect">
            <a:avLst/>
          </a:prstGeom>
          <a:noFill/>
        </p:spPr>
        <p:txBody>
          <a:bodyPr wrap="square">
            <a:spAutoFit/>
          </a:bodyPr>
          <a:lstStyle/>
          <a:p>
            <a:pPr marL="285750" indent="-285750">
              <a:lnSpc>
                <a:spcPts val="1600"/>
              </a:lnSpc>
              <a:buFont typeface="Arial"/>
              <a:buChar char="•"/>
              <a:defRPr/>
            </a:pPr>
            <a:r>
              <a:rPr lang="ko-KR" altLang="en-US" sz="1400">
                <a:latin typeface="나눔바른고딕"/>
                <a:ea typeface="나눔바른고딕"/>
              </a:rPr>
              <a:t>분석 코드</a:t>
            </a: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endParaRPr lang="en-US" altLang="ko-KR" sz="1400">
              <a:latin typeface="나눔바른고딕"/>
              <a:ea typeface="나눔바른고딕"/>
            </a:endParaRPr>
          </a:p>
          <a:p>
            <a:pPr marL="285750" indent="-285750">
              <a:lnSpc>
                <a:spcPts val="1600"/>
              </a:lnSpc>
              <a:buFont typeface="Arial"/>
              <a:buChar char="•"/>
              <a:defRPr/>
            </a:pPr>
            <a:r>
              <a:rPr lang="ko-KR" altLang="en-US" sz="1400">
                <a:latin typeface="나눔바른고딕"/>
                <a:ea typeface="나눔바른고딕"/>
              </a:rPr>
              <a:t>예측 값</a:t>
            </a:r>
          </a:p>
        </p:txBody>
      </p:sp>
      <p:pic>
        <p:nvPicPr>
          <p:cNvPr id="40" name="그림 39"/>
          <p:cNvPicPr>
            <a:picLocks noChangeAspect="1"/>
          </p:cNvPicPr>
          <p:nvPr/>
        </p:nvPicPr>
        <p:blipFill rotWithShape="1">
          <a:blip r:embed="rId2"/>
          <a:stretch>
            <a:fillRect/>
          </a:stretch>
        </p:blipFill>
        <p:spPr>
          <a:xfrm>
            <a:off x="580194" y="1707654"/>
            <a:ext cx="8312285" cy="1008112"/>
          </a:xfrm>
          <a:prstGeom prst="rect">
            <a:avLst/>
          </a:prstGeom>
        </p:spPr>
      </p:pic>
      <p:pic>
        <p:nvPicPr>
          <p:cNvPr id="41" name="그림 40"/>
          <p:cNvPicPr>
            <a:picLocks noChangeAspect="1"/>
          </p:cNvPicPr>
          <p:nvPr/>
        </p:nvPicPr>
        <p:blipFill rotWithShape="1">
          <a:blip r:embed="rId3"/>
          <a:stretch>
            <a:fillRect/>
          </a:stretch>
        </p:blipFill>
        <p:spPr>
          <a:xfrm>
            <a:off x="611560" y="3147814"/>
            <a:ext cx="7334500" cy="1944216"/>
          </a:xfrm>
          <a:prstGeom prst="rect">
            <a:avLst/>
          </a:prstGeom>
        </p:spPr>
      </p:pic>
    </p:spTree>
    <p:extLst>
      <p:ext uri="{BB962C8B-B14F-4D97-AF65-F5344CB8AC3E}">
        <p14:creationId xmlns:p14="http://schemas.microsoft.com/office/powerpoint/2010/main" val="191994944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672" y="2211710"/>
            <a:ext cx="6150868" cy="584775"/>
          </a:xfrm>
          <a:prstGeom prst="rect">
            <a:avLst/>
          </a:prstGeom>
          <a:noFill/>
        </p:spPr>
        <p:txBody>
          <a:bodyPr wrap="square" rtlCol="0">
            <a:spAutoFit/>
          </a:bodyPr>
          <a:lstStyle/>
          <a:p>
            <a:pPr algn="ctr"/>
            <a:r>
              <a:rPr lang="ko-KR" altLang="en-US" sz="3200" smtClean="0">
                <a:latin typeface="바른돋움 3" pitchFamily="18" charset="-127"/>
                <a:ea typeface="바른돋움 3" pitchFamily="18" charset="-127"/>
              </a:rPr>
              <a:t>모형 성능 평가 및 해석</a:t>
            </a:r>
            <a:endParaRPr lang="ko-KR" altLang="en-US" sz="3200" dirty="0">
              <a:latin typeface="바른돋움 3" pitchFamily="18" charset="-127"/>
              <a:ea typeface="바른돋움 3" pitchFamily="18" charset="-127"/>
            </a:endParaRPr>
          </a:p>
        </p:txBody>
      </p:sp>
      <p:cxnSp>
        <p:nvCxnSpPr>
          <p:cNvPr id="11" name="직선 연결선 10"/>
          <p:cNvCxnSpPr/>
          <p:nvPr/>
        </p:nvCxnSpPr>
        <p:spPr>
          <a:xfrm>
            <a:off x="2195736" y="1923678"/>
            <a:ext cx="4896544" cy="0"/>
          </a:xfrm>
          <a:prstGeom prst="line">
            <a:avLst/>
          </a:prstGeom>
          <a:ln w="38100">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195736" y="3147814"/>
            <a:ext cx="4968552"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2195736" y="1992747"/>
            <a:ext cx="4896544"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966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672" y="2264554"/>
            <a:ext cx="6150868" cy="523220"/>
          </a:xfrm>
          <a:prstGeom prst="rect">
            <a:avLst/>
          </a:prstGeom>
          <a:noFill/>
        </p:spPr>
        <p:txBody>
          <a:bodyPr wrap="square" rtlCol="0">
            <a:spAutoFit/>
          </a:bodyPr>
          <a:lstStyle/>
          <a:p>
            <a:pPr algn="ctr"/>
            <a:r>
              <a:rPr lang="en-US" altLang="ko-KR" sz="2800" dirty="0" smtClean="0">
                <a:latin typeface="바른돋움 3" pitchFamily="18" charset="-127"/>
                <a:ea typeface="바른돋움 3" pitchFamily="18" charset="-127"/>
              </a:rPr>
              <a:t>Classification model</a:t>
            </a:r>
            <a:r>
              <a:rPr lang="ko-KR" altLang="en-US" sz="2800" dirty="0" smtClean="0">
                <a:latin typeface="바른돋움 3" pitchFamily="18" charset="-127"/>
                <a:ea typeface="바른돋움 3" pitchFamily="18" charset="-127"/>
              </a:rPr>
              <a:t> 평가 및 해석</a:t>
            </a:r>
            <a:endParaRPr lang="ko-KR" altLang="en-US" sz="2800" dirty="0">
              <a:latin typeface="바른돋움 3" pitchFamily="18" charset="-127"/>
              <a:ea typeface="바른돋움 3" pitchFamily="18" charset="-127"/>
            </a:endParaRPr>
          </a:p>
        </p:txBody>
      </p:sp>
      <p:cxnSp>
        <p:nvCxnSpPr>
          <p:cNvPr id="11" name="직선 연결선 10"/>
          <p:cNvCxnSpPr/>
          <p:nvPr/>
        </p:nvCxnSpPr>
        <p:spPr>
          <a:xfrm>
            <a:off x="2195736" y="1923678"/>
            <a:ext cx="4896544" cy="0"/>
          </a:xfrm>
          <a:prstGeom prst="line">
            <a:avLst/>
          </a:prstGeom>
          <a:ln w="38100">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195736" y="3147814"/>
            <a:ext cx="4968552"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2195736" y="1992747"/>
            <a:ext cx="4896544"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8735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06 </a:t>
            </a:r>
            <a:r>
              <a:rPr lang="ko-KR" altLang="en-US" sz="2800">
                <a:solidFill>
                  <a:schemeClr val="tx1">
                    <a:lumMod val="85000"/>
                    <a:lumOff val="15000"/>
                  </a:schemeClr>
                </a:solidFill>
                <a:latin typeface="바른돋움 1"/>
                <a:ea typeface="바른돋움 1"/>
              </a:rPr>
              <a:t>분석 결과</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915566"/>
            <a:ext cx="6912768" cy="292388"/>
          </a:xfrm>
          <a:prstGeom prst="rect">
            <a:avLst/>
          </a:prstGeom>
          <a:noFill/>
        </p:spPr>
        <p:txBody>
          <a:bodyPr wrap="square">
            <a:spAutoFit/>
          </a:bodyPr>
          <a:lstStyle/>
          <a:p>
            <a:pPr>
              <a:lnSpc>
                <a:spcPts val="1600"/>
              </a:lnSpc>
              <a:defRPr/>
            </a:pPr>
            <a:r>
              <a:rPr lang="en-US" altLang="ko-KR" sz="1200">
                <a:solidFill>
                  <a:schemeClr val="tx1">
                    <a:lumMod val="85000"/>
                    <a:lumOff val="15000"/>
                  </a:schemeClr>
                </a:solidFill>
                <a:latin typeface="나눔바른고딕"/>
                <a:ea typeface="나눔바른고딕"/>
              </a:rPr>
              <a:t>Classification</a:t>
            </a:r>
          </a:p>
        </p:txBody>
      </p:sp>
      <p:graphicFrame>
        <p:nvGraphicFramePr>
          <p:cNvPr id="1030" name="차트 5"/>
          <p:cNvGraphicFramePr/>
          <p:nvPr>
            <p:extLst>
              <p:ext uri="{D42A27DB-BD31-4B8C-83A1-F6EECF244321}">
                <p14:modId xmlns:p14="http://schemas.microsoft.com/office/powerpoint/2010/main" val="1437191705"/>
              </p:ext>
            </p:extLst>
          </p:nvPr>
        </p:nvGraphicFramePr>
        <p:xfrm>
          <a:off x="-350912" y="1923635"/>
          <a:ext cx="3456432" cy="30963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31" name="차트 6"/>
          <p:cNvGraphicFramePr/>
          <p:nvPr>
            <p:extLst>
              <p:ext uri="{D42A27DB-BD31-4B8C-83A1-F6EECF244321}">
                <p14:modId xmlns:p14="http://schemas.microsoft.com/office/powerpoint/2010/main" val="1541435324"/>
              </p:ext>
            </p:extLst>
          </p:nvPr>
        </p:nvGraphicFramePr>
        <p:xfrm>
          <a:off x="2673424" y="1923635"/>
          <a:ext cx="3456384" cy="30963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34" name="차트 7"/>
          <p:cNvGraphicFramePr/>
          <p:nvPr>
            <p:extLst>
              <p:ext uri="{D42A27DB-BD31-4B8C-83A1-F6EECF244321}">
                <p14:modId xmlns:p14="http://schemas.microsoft.com/office/powerpoint/2010/main" val="13386017"/>
              </p:ext>
            </p:extLst>
          </p:nvPr>
        </p:nvGraphicFramePr>
        <p:xfrm>
          <a:off x="5580112" y="1275606"/>
          <a:ext cx="3338735" cy="3672408"/>
        </p:xfrm>
        <a:graphic>
          <a:graphicData uri="http://schemas.openxmlformats.org/drawingml/2006/chart">
            <c:chart xmlns:c="http://schemas.openxmlformats.org/drawingml/2006/chart" xmlns:r="http://schemas.openxmlformats.org/officeDocument/2006/relationships" r:id="rId5"/>
          </a:graphicData>
        </a:graphic>
      </p:graphicFrame>
      <p:sp>
        <p:nvSpPr>
          <p:cNvPr id="1035" name="TextBox 1034"/>
          <p:cNvSpPr txBox="1"/>
          <p:nvPr/>
        </p:nvSpPr>
        <p:spPr>
          <a:xfrm>
            <a:off x="1597908" y="1675279"/>
            <a:ext cx="665232" cy="290299"/>
          </a:xfrm>
          <a:prstGeom prst="rect">
            <a:avLst/>
          </a:prstGeom>
          <a:solidFill>
            <a:srgbClr val="6182D6"/>
          </a:solidFill>
        </p:spPr>
        <p:txBody>
          <a:bodyPr wrap="none">
            <a:spAutoFit/>
          </a:bodyPr>
          <a:lstStyle/>
          <a:p>
            <a:pPr>
              <a:defRPr/>
            </a:pPr>
            <a:r>
              <a:rPr lang="en-US" altLang="ko-KR" sz="1300">
                <a:solidFill>
                  <a:schemeClr val="lt1"/>
                </a:solidFill>
              </a:rPr>
              <a:t>Var-15</a:t>
            </a:r>
          </a:p>
        </p:txBody>
      </p:sp>
      <p:sp>
        <p:nvSpPr>
          <p:cNvPr id="1036" name="TextBox 1035"/>
          <p:cNvSpPr txBox="1"/>
          <p:nvPr/>
        </p:nvSpPr>
        <p:spPr>
          <a:xfrm>
            <a:off x="4694252" y="1705387"/>
            <a:ext cx="664513" cy="290299"/>
          </a:xfrm>
          <a:prstGeom prst="rect">
            <a:avLst/>
          </a:prstGeom>
          <a:solidFill>
            <a:srgbClr val="FF843A"/>
          </a:solidFill>
        </p:spPr>
        <p:txBody>
          <a:bodyPr wrap="none">
            <a:spAutoFit/>
          </a:bodyPr>
          <a:lstStyle/>
          <a:p>
            <a:pPr marL="0" indent="0" algn="l" defTabSz="914400" rtl="0" eaLnBrk="1" latinLnBrk="1" hangingPunct="1">
              <a:lnSpc>
                <a:spcPct val="100000"/>
              </a:lnSpc>
              <a:spcBef>
                <a:spcPct val="0"/>
              </a:spcBef>
              <a:spcAft>
                <a:spcPts val="0"/>
              </a:spcAft>
              <a:buNone/>
              <a:defRPr/>
            </a:pPr>
            <a:r>
              <a:rPr kumimoji="0" lang="en-US" altLang="ko-KR" sz="1300" b="0" i="0" u="none" strike="noStrike" kern="1200" cap="none" spc="0" normalizeH="0" baseline="0">
                <a:solidFill>
                  <a:schemeClr val="lt1"/>
                </a:solidFill>
                <a:latin typeface="맑은 고딕"/>
                <a:ea typeface="맑은 고딕"/>
                <a:cs typeface="맑은 고딕"/>
              </a:rPr>
              <a:t>Var-10</a:t>
            </a:r>
          </a:p>
        </p:txBody>
      </p:sp>
      <p:sp>
        <p:nvSpPr>
          <p:cNvPr id="1037" name="TextBox 1036"/>
          <p:cNvSpPr txBox="1"/>
          <p:nvPr/>
        </p:nvSpPr>
        <p:spPr>
          <a:xfrm>
            <a:off x="7441262" y="1705387"/>
            <a:ext cx="659130" cy="290299"/>
          </a:xfrm>
          <a:prstGeom prst="rect">
            <a:avLst/>
          </a:prstGeom>
          <a:solidFill>
            <a:srgbClr val="289B6E"/>
          </a:solidFill>
        </p:spPr>
        <p:txBody>
          <a:bodyPr wrap="none">
            <a:spAutoFit/>
          </a:bodyPr>
          <a:lstStyle/>
          <a:p>
            <a:pPr marL="0" indent="0" algn="l" defTabSz="914400" rtl="0" eaLnBrk="1" latinLnBrk="1" hangingPunct="1">
              <a:lnSpc>
                <a:spcPct val="100000"/>
              </a:lnSpc>
              <a:spcBef>
                <a:spcPct val="0"/>
              </a:spcBef>
              <a:spcAft>
                <a:spcPts val="0"/>
              </a:spcAft>
              <a:buNone/>
              <a:defRPr/>
            </a:pPr>
            <a:r>
              <a:rPr kumimoji="0" lang="en-US" altLang="ko-KR" sz="1300" b="0" i="0" u="none" strike="noStrike" kern="1200" cap="none" spc="0" normalizeH="0" baseline="0">
                <a:solidFill>
                  <a:schemeClr val="lt1"/>
                </a:solidFill>
                <a:latin typeface="맑은 고딕"/>
                <a:ea typeface="맑은 고딕"/>
                <a:cs typeface="맑은 고딕"/>
              </a:rPr>
              <a:t>PCA-3</a:t>
            </a:r>
          </a:p>
        </p:txBody>
      </p:sp>
    </p:spTree>
    <p:extLst>
      <p:ext uri="{BB962C8B-B14F-4D97-AF65-F5344CB8AC3E}">
        <p14:creationId xmlns:p14="http://schemas.microsoft.com/office/powerpoint/2010/main" val="76718853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06 </a:t>
            </a:r>
            <a:r>
              <a:rPr lang="ko-KR" altLang="en-US" sz="2800">
                <a:solidFill>
                  <a:schemeClr val="tx1">
                    <a:lumMod val="85000"/>
                    <a:lumOff val="15000"/>
                  </a:schemeClr>
                </a:solidFill>
                <a:latin typeface="바른돋움 1"/>
                <a:ea typeface="바른돋움 1"/>
              </a:rPr>
              <a:t>분석 결과</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915566"/>
            <a:ext cx="6912768" cy="292388"/>
          </a:xfrm>
          <a:prstGeom prst="rect">
            <a:avLst/>
          </a:prstGeom>
          <a:noFill/>
        </p:spPr>
        <p:txBody>
          <a:bodyPr wrap="square">
            <a:spAutoFit/>
          </a:bodyPr>
          <a:lstStyle/>
          <a:p>
            <a:pPr>
              <a:lnSpc>
                <a:spcPts val="1600"/>
              </a:lnSpc>
              <a:defRPr/>
            </a:pPr>
            <a:r>
              <a:rPr lang="en-US" altLang="ko-KR" sz="1200">
                <a:solidFill>
                  <a:schemeClr val="tx1">
                    <a:lumMod val="85000"/>
                    <a:lumOff val="15000"/>
                  </a:schemeClr>
                </a:solidFill>
                <a:latin typeface="나눔바른고딕"/>
                <a:ea typeface="나눔바른고딕"/>
              </a:rPr>
              <a:t>Classification</a:t>
            </a:r>
          </a:p>
        </p:txBody>
      </p:sp>
      <p:graphicFrame>
        <p:nvGraphicFramePr>
          <p:cNvPr id="1030" name="차트 5"/>
          <p:cNvGraphicFramePr/>
          <p:nvPr>
            <p:extLst>
              <p:ext uri="{D42A27DB-BD31-4B8C-83A1-F6EECF244321}">
                <p14:modId xmlns:p14="http://schemas.microsoft.com/office/powerpoint/2010/main" val="2781618743"/>
              </p:ext>
            </p:extLst>
          </p:nvPr>
        </p:nvGraphicFramePr>
        <p:xfrm>
          <a:off x="-350912" y="1923635"/>
          <a:ext cx="3456432" cy="30963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31" name="차트 6"/>
          <p:cNvGraphicFramePr/>
          <p:nvPr>
            <p:extLst>
              <p:ext uri="{D42A27DB-BD31-4B8C-83A1-F6EECF244321}">
                <p14:modId xmlns:p14="http://schemas.microsoft.com/office/powerpoint/2010/main" val="3578323052"/>
              </p:ext>
            </p:extLst>
          </p:nvPr>
        </p:nvGraphicFramePr>
        <p:xfrm>
          <a:off x="2627784" y="1923635"/>
          <a:ext cx="3456384" cy="30963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34" name="차트 7"/>
          <p:cNvGraphicFramePr/>
          <p:nvPr>
            <p:extLst>
              <p:ext uri="{D42A27DB-BD31-4B8C-83A1-F6EECF244321}">
                <p14:modId xmlns:p14="http://schemas.microsoft.com/office/powerpoint/2010/main" val="2535306190"/>
              </p:ext>
            </p:extLst>
          </p:nvPr>
        </p:nvGraphicFramePr>
        <p:xfrm>
          <a:off x="5652120" y="1275606"/>
          <a:ext cx="3338735" cy="3672408"/>
        </p:xfrm>
        <a:graphic>
          <a:graphicData uri="http://schemas.openxmlformats.org/drawingml/2006/chart">
            <c:chart xmlns:c="http://schemas.openxmlformats.org/drawingml/2006/chart" xmlns:r="http://schemas.openxmlformats.org/officeDocument/2006/relationships" r:id="rId5"/>
          </a:graphicData>
        </a:graphic>
      </p:graphicFrame>
      <p:sp>
        <p:nvSpPr>
          <p:cNvPr id="1035" name="TextBox 1034"/>
          <p:cNvSpPr txBox="1"/>
          <p:nvPr/>
        </p:nvSpPr>
        <p:spPr>
          <a:xfrm>
            <a:off x="1597908" y="1675279"/>
            <a:ext cx="665232" cy="290299"/>
          </a:xfrm>
          <a:prstGeom prst="rect">
            <a:avLst/>
          </a:prstGeom>
          <a:solidFill>
            <a:srgbClr val="6182D6"/>
          </a:solidFill>
        </p:spPr>
        <p:txBody>
          <a:bodyPr wrap="none">
            <a:spAutoFit/>
          </a:bodyPr>
          <a:lstStyle/>
          <a:p>
            <a:pPr>
              <a:defRPr/>
            </a:pPr>
            <a:r>
              <a:rPr lang="en-US" altLang="ko-KR" sz="1300">
                <a:solidFill>
                  <a:schemeClr val="lt1"/>
                </a:solidFill>
              </a:rPr>
              <a:t>Var-15</a:t>
            </a:r>
          </a:p>
        </p:txBody>
      </p:sp>
      <p:sp>
        <p:nvSpPr>
          <p:cNvPr id="1036" name="TextBox 1035"/>
          <p:cNvSpPr txBox="1"/>
          <p:nvPr/>
        </p:nvSpPr>
        <p:spPr>
          <a:xfrm>
            <a:off x="4694252" y="1705387"/>
            <a:ext cx="664513" cy="290299"/>
          </a:xfrm>
          <a:prstGeom prst="rect">
            <a:avLst/>
          </a:prstGeom>
          <a:solidFill>
            <a:srgbClr val="FF843A"/>
          </a:solidFill>
        </p:spPr>
        <p:txBody>
          <a:bodyPr wrap="none">
            <a:spAutoFit/>
          </a:bodyPr>
          <a:lstStyle/>
          <a:p>
            <a:pPr marL="0" indent="0" algn="l" defTabSz="914400" rtl="0" eaLnBrk="1" latinLnBrk="1" hangingPunct="1">
              <a:lnSpc>
                <a:spcPct val="100000"/>
              </a:lnSpc>
              <a:spcBef>
                <a:spcPct val="0"/>
              </a:spcBef>
              <a:spcAft>
                <a:spcPts val="0"/>
              </a:spcAft>
              <a:buNone/>
              <a:defRPr/>
            </a:pPr>
            <a:r>
              <a:rPr kumimoji="0" lang="en-US" altLang="ko-KR" sz="1300" b="0" i="0" u="none" strike="noStrike" kern="1200" cap="none" spc="0" normalizeH="0" baseline="0">
                <a:solidFill>
                  <a:schemeClr val="lt1"/>
                </a:solidFill>
                <a:latin typeface="맑은 고딕"/>
                <a:ea typeface="맑은 고딕"/>
                <a:cs typeface="맑은 고딕"/>
              </a:rPr>
              <a:t>Var-10</a:t>
            </a:r>
          </a:p>
        </p:txBody>
      </p:sp>
      <p:sp>
        <p:nvSpPr>
          <p:cNvPr id="1037" name="TextBox 1036"/>
          <p:cNvSpPr txBox="1"/>
          <p:nvPr/>
        </p:nvSpPr>
        <p:spPr>
          <a:xfrm>
            <a:off x="7441262" y="1705387"/>
            <a:ext cx="654346" cy="292388"/>
          </a:xfrm>
          <a:prstGeom prst="rect">
            <a:avLst/>
          </a:prstGeom>
          <a:solidFill>
            <a:srgbClr val="289B6E"/>
          </a:solidFill>
        </p:spPr>
        <p:txBody>
          <a:bodyPr wrap="none">
            <a:spAutoFit/>
          </a:bodyPr>
          <a:lstStyle/>
          <a:p>
            <a:pPr marL="0" indent="0" algn="l" defTabSz="914400" rtl="0" eaLnBrk="1" latinLnBrk="1" hangingPunct="1">
              <a:lnSpc>
                <a:spcPct val="100000"/>
              </a:lnSpc>
              <a:spcBef>
                <a:spcPct val="0"/>
              </a:spcBef>
              <a:spcAft>
                <a:spcPts val="0"/>
              </a:spcAft>
              <a:buNone/>
              <a:defRPr/>
            </a:pPr>
            <a:r>
              <a:rPr lang="en-US" altLang="ko-KR" sz="1300" dirty="0" smtClean="0">
                <a:solidFill>
                  <a:schemeClr val="lt1"/>
                </a:solidFill>
                <a:latin typeface="맑은 고딕"/>
                <a:ea typeface="맑은 고딕"/>
                <a:cs typeface="맑은 고딕"/>
              </a:rPr>
              <a:t>PCA-3</a:t>
            </a:r>
            <a:endParaRPr kumimoji="0" lang="en-US" altLang="ko-KR" sz="1300" b="0" i="0" u="none" strike="noStrike" kern="1200" cap="none" spc="0" normalizeH="0" baseline="0" dirty="0">
              <a:solidFill>
                <a:schemeClr val="lt1"/>
              </a:solidFill>
              <a:latin typeface="맑은 고딕"/>
              <a:ea typeface="맑은 고딕"/>
              <a:cs typeface="맑은 고딕"/>
            </a:endParaRPr>
          </a:p>
        </p:txBody>
      </p:sp>
      <p:sp>
        <p:nvSpPr>
          <p:cNvPr id="1038" name="타원 1037"/>
          <p:cNvSpPr/>
          <p:nvPr/>
        </p:nvSpPr>
        <p:spPr>
          <a:xfrm>
            <a:off x="2843808" y="2427734"/>
            <a:ext cx="216024" cy="216024"/>
          </a:xfrm>
          <a:prstGeom prst="ellipse">
            <a:avLst/>
          </a:prstGeom>
          <a:noFill/>
          <a:ln w="254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en-US" altLang="ko-KR" sz="1800" b="0" i="0" u="none" strike="noStrike" kern="1200" cap="none" spc="0" normalizeH="0" baseline="0">
              <a:solidFill>
                <a:srgbClr val="FFFFFF"/>
              </a:solidFill>
              <a:latin typeface="맑은 고딕"/>
              <a:ea typeface="맑은 고딕"/>
              <a:cs typeface="맑은 고딕"/>
            </a:endParaRPr>
          </a:p>
        </p:txBody>
      </p:sp>
      <p:sp>
        <p:nvSpPr>
          <p:cNvPr id="1039" name="타원 1038"/>
          <p:cNvSpPr/>
          <p:nvPr/>
        </p:nvSpPr>
        <p:spPr>
          <a:xfrm>
            <a:off x="4886400" y="2211710"/>
            <a:ext cx="216024" cy="216024"/>
          </a:xfrm>
          <a:prstGeom prst="ellipse">
            <a:avLst/>
          </a:prstGeom>
          <a:noFill/>
          <a:ln w="254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en-US" altLang="ko-KR" sz="1800" b="0" i="0" u="none" strike="noStrike" kern="1200" cap="none" spc="0" normalizeH="0" baseline="0">
              <a:solidFill>
                <a:srgbClr val="FFFFFF"/>
              </a:solidFill>
              <a:latin typeface="맑은 고딕"/>
              <a:ea typeface="맑은 고딕"/>
              <a:cs typeface="맑은 고딕"/>
            </a:endParaRPr>
          </a:p>
        </p:txBody>
      </p:sp>
      <p:sp>
        <p:nvSpPr>
          <p:cNvPr id="1040" name="타원 1039"/>
          <p:cNvSpPr/>
          <p:nvPr/>
        </p:nvSpPr>
        <p:spPr>
          <a:xfrm>
            <a:off x="8388424" y="2355726"/>
            <a:ext cx="216023" cy="216024"/>
          </a:xfrm>
          <a:prstGeom prst="ellipse">
            <a:avLst/>
          </a:prstGeom>
          <a:noFill/>
          <a:ln w="254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en-US" altLang="ko-KR" sz="1800" b="0" i="0" u="none" strike="noStrike" kern="1200" cap="none" spc="0" normalizeH="0" baseline="0">
              <a:solidFill>
                <a:srgbClr val="FFFFFF"/>
              </a:solidFill>
              <a:latin typeface="맑은 고딕"/>
              <a:ea typeface="맑은 고딕"/>
              <a:cs typeface="맑은 고딕"/>
            </a:endParaRPr>
          </a:p>
        </p:txBody>
      </p:sp>
      <p:cxnSp>
        <p:nvCxnSpPr>
          <p:cNvPr id="1041" name="직선 연결선 1040"/>
          <p:cNvCxnSpPr/>
          <p:nvPr/>
        </p:nvCxnSpPr>
        <p:spPr>
          <a:xfrm rot="5400000" flipH="1" flipV="1">
            <a:off x="2483768" y="3939902"/>
            <a:ext cx="504056" cy="504056"/>
          </a:xfrm>
          <a:prstGeom prst="line">
            <a:avLst/>
          </a:prstGeom>
          <a:noFill/>
          <a:ln w="25400" cap="flat" cmpd="sng" algn="ctr">
            <a:solidFill>
              <a:srgbClr val="FF0000">
                <a:alpha val="100000"/>
              </a:srgbClr>
            </a:solidFill>
            <a:prstDash val="solid"/>
          </a:ln>
        </p:spPr>
      </p:cxnSp>
      <p:cxnSp>
        <p:nvCxnSpPr>
          <p:cNvPr id="1042" name="직선 연결선 1041"/>
          <p:cNvCxnSpPr/>
          <p:nvPr/>
        </p:nvCxnSpPr>
        <p:spPr>
          <a:xfrm rot="5400000" flipH="1" flipV="1">
            <a:off x="4454352" y="3939902"/>
            <a:ext cx="576064" cy="576064"/>
          </a:xfrm>
          <a:prstGeom prst="line">
            <a:avLst/>
          </a:prstGeom>
          <a:noFill/>
          <a:ln w="25400" cap="flat" cmpd="sng" algn="ctr">
            <a:solidFill>
              <a:srgbClr val="FF0000">
                <a:alpha val="100000"/>
              </a:srgbClr>
            </a:solidFill>
            <a:prstDash val="solid"/>
          </a:ln>
        </p:spPr>
      </p:cxnSp>
      <p:cxnSp>
        <p:nvCxnSpPr>
          <p:cNvPr id="1043" name="직선 연결선 1042"/>
          <p:cNvCxnSpPr/>
          <p:nvPr/>
        </p:nvCxnSpPr>
        <p:spPr>
          <a:xfrm rot="5400000" flipH="1" flipV="1">
            <a:off x="8028384" y="3939902"/>
            <a:ext cx="576064" cy="576064"/>
          </a:xfrm>
          <a:prstGeom prst="line">
            <a:avLst/>
          </a:prstGeom>
          <a:noFill/>
          <a:ln w="25400" cap="flat" cmpd="sng" algn="ctr">
            <a:solidFill>
              <a:srgbClr val="FF0000">
                <a:alpha val="100000"/>
              </a:srgbClr>
            </a:solidFill>
            <a:prstDash val="solid"/>
          </a:ln>
        </p:spPr>
      </p:cxnSp>
    </p:spTree>
    <p:extLst>
      <p:ext uri="{BB962C8B-B14F-4D97-AF65-F5344CB8AC3E}">
        <p14:creationId xmlns:p14="http://schemas.microsoft.com/office/powerpoint/2010/main" val="143416376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06 </a:t>
            </a:r>
            <a:r>
              <a:rPr lang="ko-KR" altLang="en-US" sz="2800" dirty="0">
                <a:solidFill>
                  <a:schemeClr val="tx1">
                    <a:lumMod val="85000"/>
                    <a:lumOff val="15000"/>
                  </a:schemeClr>
                </a:solidFill>
                <a:latin typeface="바른돋움 1"/>
                <a:ea typeface="바른돋움 1"/>
              </a:rPr>
              <a:t>분석 </a:t>
            </a:r>
            <a:r>
              <a:rPr lang="ko-KR" altLang="en-US" sz="2800" dirty="0" smtClean="0">
                <a:solidFill>
                  <a:schemeClr val="tx1">
                    <a:lumMod val="85000"/>
                    <a:lumOff val="15000"/>
                  </a:schemeClr>
                </a:solidFill>
                <a:latin typeface="바른돋움 1"/>
                <a:ea typeface="바른돋움 1"/>
              </a:rPr>
              <a:t>결</a:t>
            </a:r>
            <a:r>
              <a:rPr lang="ko-KR" altLang="en-US" sz="2800" dirty="0">
                <a:solidFill>
                  <a:schemeClr val="tx1">
                    <a:lumMod val="85000"/>
                    <a:lumOff val="15000"/>
                  </a:schemeClr>
                </a:solidFill>
                <a:latin typeface="바른돋움 1"/>
                <a:ea typeface="바른돋움 1"/>
              </a:rPr>
              <a:t>과</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915566"/>
            <a:ext cx="6912768" cy="292388"/>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Classification</a:t>
            </a:r>
            <a:endParaRPr lang="en-US" altLang="ko-KR" sz="1200" dirty="0">
              <a:solidFill>
                <a:schemeClr val="tx1">
                  <a:lumMod val="85000"/>
                  <a:lumOff val="15000"/>
                </a:schemeClr>
              </a:solidFill>
              <a:latin typeface="나눔바른고딕"/>
              <a:ea typeface="나눔바른고딕"/>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355" y="1755626"/>
            <a:ext cx="53721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직사각형 12"/>
          <p:cNvSpPr/>
          <p:nvPr/>
        </p:nvSpPr>
        <p:spPr>
          <a:xfrm>
            <a:off x="1979712" y="2907754"/>
            <a:ext cx="5395744" cy="2766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p:cNvGrpSpPr/>
          <p:nvPr/>
        </p:nvGrpSpPr>
        <p:grpSpPr>
          <a:xfrm>
            <a:off x="2008684" y="3438902"/>
            <a:ext cx="5372100" cy="573008"/>
            <a:chOff x="-1116632" y="3040280"/>
            <a:chExt cx="5372100" cy="573008"/>
          </a:xfrm>
        </p:grpSpPr>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79452"/>
            <a:stretch/>
          </p:blipFill>
          <p:spPr bwMode="auto">
            <a:xfrm>
              <a:off x="-1116632" y="3040280"/>
              <a:ext cx="5372100" cy="28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79900"/>
            <a:stretch/>
          </p:blipFill>
          <p:spPr bwMode="auto">
            <a:xfrm>
              <a:off x="-1116632" y="3329940"/>
              <a:ext cx="5372100" cy="28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2899668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a:solidFill>
                  <a:schemeClr val="tx1">
                    <a:lumMod val="85000"/>
                    <a:lumOff val="15000"/>
                  </a:schemeClr>
                </a:solidFill>
                <a:latin typeface="바른돋움 1"/>
                <a:ea typeface="바른돋움 1"/>
              </a:rPr>
              <a:t>01 </a:t>
            </a:r>
            <a:r>
              <a:rPr lang="ko-KR" altLang="en-US" sz="2800" dirty="0">
                <a:solidFill>
                  <a:schemeClr val="tx1">
                    <a:lumMod val="85000"/>
                    <a:lumOff val="15000"/>
                  </a:schemeClr>
                </a:solidFill>
                <a:latin typeface="바른돋움 1"/>
                <a:ea typeface="바른돋움 1"/>
              </a:rPr>
              <a:t>주제 선정 배경</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내용 개체 틀 2">
            <a:extLst>
              <a:ext uri="{FF2B5EF4-FFF2-40B4-BE49-F238E27FC236}">
                <a16:creationId xmlns:a16="http://schemas.microsoft.com/office/drawing/2014/main" xmlns="" id="{317CB498-0218-4305-AA84-10F635E4A753}"/>
              </a:ext>
            </a:extLst>
          </p:cNvPr>
          <p:cNvSpPr txBox="1">
            <a:spLocks/>
          </p:cNvSpPr>
          <p:nvPr/>
        </p:nvSpPr>
        <p:spPr>
          <a:xfrm>
            <a:off x="2339752" y="1271052"/>
            <a:ext cx="4636767" cy="1444370"/>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altLang="ko-KR" sz="1400" dirty="0">
              <a:solidFill>
                <a:schemeClr val="tx1"/>
              </a:solidFill>
              <a:latin typeface="바른돋움 1" pitchFamily="18" charset="-127"/>
              <a:ea typeface="바른돋움 1" pitchFamily="18" charset="-127"/>
            </a:endParaRPr>
          </a:p>
          <a:p>
            <a:r>
              <a:rPr lang="en-US" altLang="ko-KR" sz="1400" dirty="0">
                <a:solidFill>
                  <a:schemeClr val="tx1"/>
                </a:solidFill>
                <a:latin typeface="바른돋움 1" pitchFamily="18" charset="-127"/>
                <a:ea typeface="바른돋움 1" pitchFamily="18" charset="-127"/>
              </a:rPr>
              <a:t>2017</a:t>
            </a:r>
            <a:r>
              <a:rPr lang="ko-KR" altLang="en-US" sz="1400" dirty="0">
                <a:solidFill>
                  <a:schemeClr val="tx1"/>
                </a:solidFill>
                <a:latin typeface="바른돋움 1" pitchFamily="18" charset="-127"/>
                <a:ea typeface="바른돋움 1" pitchFamily="18" charset="-127"/>
              </a:rPr>
              <a:t>년 </a:t>
            </a:r>
            <a:r>
              <a:rPr lang="ko-KR" altLang="en-US" sz="1400" dirty="0" err="1">
                <a:solidFill>
                  <a:schemeClr val="tx1"/>
                </a:solidFill>
                <a:latin typeface="바른돋움 1" pitchFamily="18" charset="-127"/>
                <a:ea typeface="바른돋움 1" pitchFamily="18" charset="-127"/>
              </a:rPr>
              <a:t>신재생</a:t>
            </a:r>
            <a:r>
              <a:rPr lang="ko-KR" altLang="en-US" sz="1400" dirty="0">
                <a:solidFill>
                  <a:schemeClr val="tx1"/>
                </a:solidFill>
                <a:latin typeface="바른돋움 1" pitchFamily="18" charset="-127"/>
                <a:ea typeface="바른돋움 1" pitchFamily="18" charset="-127"/>
              </a:rPr>
              <a:t> 에너지 보급 통계</a:t>
            </a:r>
            <a:r>
              <a:rPr lang="en-US" altLang="ko-KR" sz="1400" dirty="0">
                <a:solidFill>
                  <a:schemeClr val="tx1"/>
                </a:solidFill>
                <a:latin typeface="바른돋움 1" pitchFamily="18" charset="-127"/>
                <a:ea typeface="바른돋움 1" pitchFamily="18" charset="-127"/>
              </a:rPr>
              <a:t>(2018</a:t>
            </a:r>
            <a:r>
              <a:rPr lang="ko-KR" altLang="en-US" sz="1400" dirty="0">
                <a:solidFill>
                  <a:schemeClr val="tx1"/>
                </a:solidFill>
                <a:latin typeface="바른돋움 1" pitchFamily="18" charset="-127"/>
                <a:ea typeface="바른돋움 1" pitchFamily="18" charset="-127"/>
              </a:rPr>
              <a:t>년 공표</a:t>
            </a:r>
            <a:r>
              <a:rPr lang="en-US" altLang="ko-KR" sz="1400" dirty="0">
                <a:solidFill>
                  <a:schemeClr val="tx1"/>
                </a:solidFill>
                <a:latin typeface="바른돋움 1" pitchFamily="18" charset="-127"/>
                <a:ea typeface="바른돋움 1" pitchFamily="18" charset="-127"/>
              </a:rPr>
              <a:t>) </a:t>
            </a:r>
            <a:r>
              <a:rPr lang="ko-KR" altLang="en-US" sz="1400" dirty="0">
                <a:solidFill>
                  <a:schemeClr val="tx1"/>
                </a:solidFill>
                <a:latin typeface="바른돋움 1" pitchFamily="18" charset="-127"/>
                <a:ea typeface="바른돋움 1" pitchFamily="18" charset="-127"/>
              </a:rPr>
              <a:t>결과</a:t>
            </a:r>
            <a:endParaRPr lang="en-US" altLang="ko-KR" sz="1400" dirty="0">
              <a:solidFill>
                <a:schemeClr val="tx1"/>
              </a:solidFill>
              <a:latin typeface="바른돋움 1" pitchFamily="18" charset="-127"/>
              <a:ea typeface="바른돋움 1" pitchFamily="18" charset="-127"/>
            </a:endParaRPr>
          </a:p>
          <a:p>
            <a:r>
              <a:rPr lang="en-US" altLang="ko-KR" sz="1400" dirty="0">
                <a:solidFill>
                  <a:schemeClr val="tx1"/>
                </a:solidFill>
                <a:latin typeface="바른돋움 1" pitchFamily="18" charset="-127"/>
                <a:ea typeface="바른돋움 1" pitchFamily="18" charset="-127"/>
              </a:rPr>
              <a:t>    </a:t>
            </a:r>
            <a:r>
              <a:rPr lang="ko-KR" altLang="en-US" sz="1400" dirty="0">
                <a:solidFill>
                  <a:schemeClr val="tx1"/>
                </a:solidFill>
                <a:latin typeface="바른돋움 1" pitchFamily="18" charset="-127"/>
                <a:ea typeface="바른돋움 1" pitchFamily="18" charset="-127"/>
              </a:rPr>
              <a:t>출처 </a:t>
            </a:r>
            <a:r>
              <a:rPr lang="en-US" altLang="ko-KR" sz="1400" dirty="0">
                <a:solidFill>
                  <a:schemeClr val="tx1"/>
                </a:solidFill>
                <a:latin typeface="바른돋움 1" pitchFamily="18" charset="-127"/>
                <a:ea typeface="바른돋움 1" pitchFamily="18" charset="-127"/>
              </a:rPr>
              <a:t>: </a:t>
            </a:r>
            <a:r>
              <a:rPr lang="ko-KR" altLang="en-US" sz="1400" dirty="0">
                <a:solidFill>
                  <a:schemeClr val="tx1"/>
                </a:solidFill>
                <a:latin typeface="바른돋움 1" pitchFamily="18" charset="-127"/>
                <a:ea typeface="바른돋움 1" pitchFamily="18" charset="-127"/>
              </a:rPr>
              <a:t>한국에너지공단</a:t>
            </a:r>
          </a:p>
        </p:txBody>
      </p:sp>
      <p:pic>
        <p:nvPicPr>
          <p:cNvPr id="10" name="_x456612368" descr="EMB00002da8acf9">
            <a:extLst>
              <a:ext uri="{FF2B5EF4-FFF2-40B4-BE49-F238E27FC236}">
                <a16:creationId xmlns:a16="http://schemas.microsoft.com/office/drawing/2014/main" xmlns="" id="{2C700134-23AB-4EFA-88A6-9D61133AA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11710"/>
            <a:ext cx="5542643" cy="268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18255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06 </a:t>
            </a:r>
            <a:r>
              <a:rPr lang="ko-KR" altLang="en-US" sz="2800" dirty="0">
                <a:solidFill>
                  <a:schemeClr val="tx1">
                    <a:lumMod val="85000"/>
                    <a:lumOff val="15000"/>
                  </a:schemeClr>
                </a:solidFill>
                <a:latin typeface="바른돋움 1"/>
                <a:ea typeface="바른돋움 1"/>
              </a:rPr>
              <a:t>분석 </a:t>
            </a:r>
            <a:r>
              <a:rPr lang="ko-KR" altLang="en-US" sz="2800" dirty="0" smtClean="0">
                <a:solidFill>
                  <a:schemeClr val="tx1">
                    <a:lumMod val="85000"/>
                    <a:lumOff val="15000"/>
                  </a:schemeClr>
                </a:solidFill>
                <a:latin typeface="바른돋움 1"/>
                <a:ea typeface="바른돋움 1"/>
              </a:rPr>
              <a:t>결</a:t>
            </a:r>
            <a:r>
              <a:rPr lang="ko-KR" altLang="en-US" sz="2800" dirty="0">
                <a:solidFill>
                  <a:schemeClr val="tx1">
                    <a:lumMod val="85000"/>
                    <a:lumOff val="15000"/>
                  </a:schemeClr>
                </a:solidFill>
                <a:latin typeface="바른돋움 1"/>
                <a:ea typeface="바른돋움 1"/>
              </a:rPr>
              <a:t>과</a:t>
            </a:r>
          </a:p>
        </p:txBody>
      </p:sp>
      <p:cxnSp>
        <p:nvCxnSpPr>
          <p:cNvPr id="36" name="직선 연결선 35"/>
          <p:cNvCxnSpPr/>
          <p:nvPr/>
        </p:nvCxnSpPr>
        <p:spPr>
          <a:xfrm>
            <a:off x="424468" y="1207954"/>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915566"/>
            <a:ext cx="6912768" cy="292388"/>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Classification</a:t>
            </a:r>
            <a:endParaRPr lang="en-US" altLang="ko-KR" sz="1200" dirty="0">
              <a:solidFill>
                <a:schemeClr val="tx1">
                  <a:lumMod val="85000"/>
                  <a:lumOff val="15000"/>
                </a:schemeClr>
              </a:solidFill>
              <a:latin typeface="나눔바른고딕"/>
              <a:ea typeface="나눔바른고딕"/>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851670"/>
            <a:ext cx="78359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직사각형 17"/>
          <p:cNvSpPr/>
          <p:nvPr/>
        </p:nvSpPr>
        <p:spPr>
          <a:xfrm>
            <a:off x="2656716" y="1851670"/>
            <a:ext cx="2880320" cy="42006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5897076" y="1851670"/>
            <a:ext cx="1240904" cy="420059"/>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1059220" y="2271729"/>
            <a:ext cx="373360" cy="368771"/>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864628" y="2271729"/>
            <a:ext cx="792088" cy="368772"/>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5508104" y="2271729"/>
            <a:ext cx="388972" cy="396833"/>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1481904" y="2668563"/>
            <a:ext cx="360040" cy="354682"/>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6147990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672" y="2264554"/>
            <a:ext cx="6150868" cy="523220"/>
          </a:xfrm>
          <a:prstGeom prst="rect">
            <a:avLst/>
          </a:prstGeom>
          <a:noFill/>
        </p:spPr>
        <p:txBody>
          <a:bodyPr wrap="square" rtlCol="0">
            <a:spAutoFit/>
          </a:bodyPr>
          <a:lstStyle/>
          <a:p>
            <a:pPr algn="ctr"/>
            <a:r>
              <a:rPr lang="en-US" altLang="ko-KR" sz="2800" dirty="0" smtClean="0">
                <a:latin typeface="바른돋움 3" pitchFamily="18" charset="-127"/>
                <a:ea typeface="바른돋움 3" pitchFamily="18" charset="-127"/>
              </a:rPr>
              <a:t>Regression model</a:t>
            </a:r>
            <a:r>
              <a:rPr lang="ko-KR" altLang="en-US" sz="2800" dirty="0" smtClean="0">
                <a:latin typeface="바른돋움 3" pitchFamily="18" charset="-127"/>
                <a:ea typeface="바른돋움 3" pitchFamily="18" charset="-127"/>
              </a:rPr>
              <a:t> 평가 및 해석</a:t>
            </a:r>
            <a:endParaRPr lang="ko-KR" altLang="en-US" sz="2800" dirty="0">
              <a:latin typeface="바른돋움 3" pitchFamily="18" charset="-127"/>
              <a:ea typeface="바른돋움 3" pitchFamily="18" charset="-127"/>
            </a:endParaRPr>
          </a:p>
        </p:txBody>
      </p:sp>
      <p:cxnSp>
        <p:nvCxnSpPr>
          <p:cNvPr id="11" name="직선 연결선 10"/>
          <p:cNvCxnSpPr/>
          <p:nvPr/>
        </p:nvCxnSpPr>
        <p:spPr>
          <a:xfrm>
            <a:off x="2195736" y="1923678"/>
            <a:ext cx="4896544" cy="0"/>
          </a:xfrm>
          <a:prstGeom prst="line">
            <a:avLst/>
          </a:prstGeom>
          <a:ln w="38100">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195736" y="3147814"/>
            <a:ext cx="4968552"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2195736" y="1992747"/>
            <a:ext cx="4896544"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808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9502"/>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06 </a:t>
            </a:r>
            <a:r>
              <a:rPr lang="ko-KR" altLang="en-US" sz="2800">
                <a:solidFill>
                  <a:schemeClr val="tx1">
                    <a:lumMod val="85000"/>
                    <a:lumOff val="15000"/>
                  </a:schemeClr>
                </a:solidFill>
                <a:latin typeface="바른돋움 1"/>
                <a:ea typeface="바른돋움 1"/>
              </a:rPr>
              <a:t>분석 결과</a:t>
            </a:r>
          </a:p>
        </p:txBody>
      </p: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40" name="차트 8"/>
          <p:cNvGraphicFramePr/>
          <p:nvPr>
            <p:extLst>
              <p:ext uri="{D42A27DB-BD31-4B8C-83A1-F6EECF244321}">
                <p14:modId xmlns:p14="http://schemas.microsoft.com/office/powerpoint/2010/main" val="2594217154"/>
              </p:ext>
            </p:extLst>
          </p:nvPr>
        </p:nvGraphicFramePr>
        <p:xfrm>
          <a:off x="35496" y="987574"/>
          <a:ext cx="4355976" cy="47525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41" name="차트 9"/>
          <p:cNvGraphicFramePr/>
          <p:nvPr>
            <p:extLst>
              <p:ext uri="{D42A27DB-BD31-4B8C-83A1-F6EECF244321}">
                <p14:modId xmlns:p14="http://schemas.microsoft.com/office/powerpoint/2010/main" val="447636386"/>
              </p:ext>
            </p:extLst>
          </p:nvPr>
        </p:nvGraphicFramePr>
        <p:xfrm>
          <a:off x="4355976" y="915281"/>
          <a:ext cx="4608512" cy="4464780"/>
        </p:xfrm>
        <a:graphic>
          <a:graphicData uri="http://schemas.openxmlformats.org/drawingml/2006/chart">
            <c:chart xmlns:c="http://schemas.openxmlformats.org/drawingml/2006/chart" xmlns:r="http://schemas.openxmlformats.org/officeDocument/2006/relationships" r:id="rId4"/>
          </a:graphicData>
        </a:graphic>
      </p:graphicFrame>
      <p:sp>
        <p:nvSpPr>
          <p:cNvPr id="1045" name="TextBox 6"/>
          <p:cNvSpPr txBox="1"/>
          <p:nvPr/>
        </p:nvSpPr>
        <p:spPr>
          <a:xfrm>
            <a:off x="395536" y="915566"/>
            <a:ext cx="6912768" cy="282679"/>
          </a:xfrm>
          <a:prstGeom prst="rect">
            <a:avLst/>
          </a:prstGeom>
          <a:noFill/>
        </p:spPr>
        <p:txBody>
          <a:bodyPr wrap="square">
            <a:spAutoFit/>
          </a:bodyPr>
          <a:lstStyle/>
          <a:p>
            <a:pPr marL="0" indent="0" algn="l" defTabSz="914400" rtl="0" eaLnBrk="1" latinLnBrk="1" hangingPunct="1">
              <a:lnSpc>
                <a:spcPts val="1600"/>
              </a:lnSpc>
              <a:spcBef>
                <a:spcPct val="0"/>
              </a:spcBef>
              <a:spcAft>
                <a:spcPts val="0"/>
              </a:spcAft>
              <a:buNone/>
              <a:defRPr/>
            </a:pPr>
            <a:endParaRPr kumimoji="0" lang="en-US" altLang="ko-KR" sz="1200" b="0" i="0" u="none" strike="noStrike" kern="1200" cap="none" spc="0" normalizeH="0" baseline="0">
              <a:solidFill>
                <a:srgbClr val="262626"/>
              </a:solidFill>
              <a:latin typeface="나눔바른고딕"/>
              <a:ea typeface="나눔바른고딕"/>
            </a:endParaRPr>
          </a:p>
        </p:txBody>
      </p:sp>
      <p:cxnSp>
        <p:nvCxnSpPr>
          <p:cNvPr id="1046" name="직선 연결선 35"/>
          <p:cNvCxnSpPr/>
          <p:nvPr/>
        </p:nvCxnSpPr>
        <p:spPr>
          <a:xfrm>
            <a:off x="395536" y="1275606"/>
            <a:ext cx="8352928" cy="0"/>
          </a:xfrm>
          <a:prstGeom prst="line">
            <a:avLst/>
          </a:prstGeom>
          <a:noFill/>
          <a:ln w="9525" cap="flat" cmpd="sng" algn="ctr">
            <a:solidFill>
              <a:srgbClr val="BFBFBF">
                <a:alpha val="100000"/>
              </a:srgbClr>
            </a:solidFill>
            <a:prstDash val="solid"/>
          </a:ln>
        </p:spPr>
      </p:cxnSp>
      <p:sp>
        <p:nvSpPr>
          <p:cNvPr id="1047" name="TextBox 6"/>
          <p:cNvSpPr txBox="1"/>
          <p:nvPr/>
        </p:nvSpPr>
        <p:spPr>
          <a:xfrm>
            <a:off x="395536" y="915566"/>
            <a:ext cx="6912768" cy="282679"/>
          </a:xfrm>
          <a:prstGeom prst="rect">
            <a:avLst/>
          </a:prstGeom>
          <a:noFill/>
        </p:spPr>
        <p:txBody>
          <a:bodyPr wrap="square">
            <a:spAutoFit/>
          </a:bodyPr>
          <a:lstStyle/>
          <a:p>
            <a:pPr marL="0" indent="0" algn="l" defTabSz="914400" rtl="0" eaLnBrk="1" latinLnBrk="1" hangingPunct="1">
              <a:lnSpc>
                <a:spcPts val="1600"/>
              </a:lnSpc>
              <a:spcBef>
                <a:spcPct val="0"/>
              </a:spcBef>
              <a:spcAft>
                <a:spcPts val="0"/>
              </a:spcAft>
              <a:buNone/>
              <a:defRPr/>
            </a:pPr>
            <a:r>
              <a:rPr kumimoji="0" lang="en-US" altLang="ko-KR" sz="1200" b="0" i="0" u="none" strike="noStrike" kern="1200" cap="none" spc="0" normalizeH="0" baseline="0">
                <a:solidFill>
                  <a:srgbClr val="262626"/>
                </a:solidFill>
                <a:latin typeface="나눔바른고딕"/>
                <a:ea typeface="나눔바른고딕"/>
              </a:rPr>
              <a:t>Regression</a:t>
            </a:r>
          </a:p>
        </p:txBody>
      </p:sp>
      <p:sp>
        <p:nvSpPr>
          <p:cNvPr id="1048" name="타원 1047"/>
          <p:cNvSpPr/>
          <p:nvPr/>
        </p:nvSpPr>
        <p:spPr>
          <a:xfrm>
            <a:off x="3707904" y="2283718"/>
            <a:ext cx="288032" cy="288032"/>
          </a:xfrm>
          <a:prstGeom prst="ellipse">
            <a:avLst/>
          </a:prstGeom>
          <a:noFill/>
          <a:ln w="254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en-US" altLang="ko-KR" sz="1800" b="0" i="0" u="none" strike="noStrike" kern="1200" cap="none" spc="0" normalizeH="0" baseline="0">
              <a:solidFill>
                <a:srgbClr val="FFFFFF"/>
              </a:solidFill>
              <a:latin typeface="맑은 고딕"/>
              <a:ea typeface="맑은 고딕"/>
              <a:cs typeface="맑은 고딕"/>
            </a:endParaRPr>
          </a:p>
        </p:txBody>
      </p:sp>
      <p:cxnSp>
        <p:nvCxnSpPr>
          <p:cNvPr id="1049" name="직선 연결선 1048"/>
          <p:cNvCxnSpPr/>
          <p:nvPr/>
        </p:nvCxnSpPr>
        <p:spPr>
          <a:xfrm rot="5400000" flipH="1" flipV="1">
            <a:off x="3616856" y="3939902"/>
            <a:ext cx="288032" cy="288032"/>
          </a:xfrm>
          <a:prstGeom prst="line">
            <a:avLst/>
          </a:prstGeom>
          <a:noFill/>
          <a:ln w="25400" cap="flat" cmpd="sng" algn="ctr">
            <a:solidFill>
              <a:srgbClr val="FF0000">
                <a:alpha val="100000"/>
              </a:srgbClr>
            </a:solidFill>
            <a:prstDash val="solid"/>
          </a:ln>
        </p:spPr>
      </p:cxnSp>
      <p:cxnSp>
        <p:nvCxnSpPr>
          <p:cNvPr id="1050" name="직선 연결선 1049"/>
          <p:cNvCxnSpPr/>
          <p:nvPr/>
        </p:nvCxnSpPr>
        <p:spPr>
          <a:xfrm flipV="1">
            <a:off x="8213494" y="4011910"/>
            <a:ext cx="288032" cy="288032"/>
          </a:xfrm>
          <a:prstGeom prst="line">
            <a:avLst/>
          </a:prstGeom>
          <a:noFill/>
          <a:ln w="25400" cap="flat" cmpd="sng" algn="ctr">
            <a:solidFill>
              <a:srgbClr val="FF0000">
                <a:alpha val="100000"/>
              </a:srgbClr>
            </a:solidFill>
            <a:prstDash val="solid"/>
          </a:ln>
        </p:spPr>
      </p:cxnSp>
      <p:sp>
        <p:nvSpPr>
          <p:cNvPr id="1051" name="타원 1050"/>
          <p:cNvSpPr/>
          <p:nvPr/>
        </p:nvSpPr>
        <p:spPr>
          <a:xfrm>
            <a:off x="8244407" y="2427734"/>
            <a:ext cx="288032" cy="288032"/>
          </a:xfrm>
          <a:prstGeom prst="ellipse">
            <a:avLst/>
          </a:prstGeom>
          <a:noFill/>
          <a:ln w="254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en-US" altLang="ko-KR" sz="1800" b="0" i="0" u="none" strike="noStrike" kern="1200" cap="none" spc="0" normalizeH="0" baseline="0">
              <a:solidFill>
                <a:srgbClr val="FFFFFF"/>
              </a:solidFill>
              <a:latin typeface="맑은 고딕"/>
              <a:ea typeface="맑은 고딕"/>
              <a:cs typeface="맑은 고딕"/>
            </a:endParaRPr>
          </a:p>
        </p:txBody>
      </p:sp>
    </p:spTree>
    <p:extLst>
      <p:ext uri="{BB962C8B-B14F-4D97-AF65-F5344CB8AC3E}">
        <p14:creationId xmlns:p14="http://schemas.microsoft.com/office/powerpoint/2010/main" val="227187884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9" name="차트 7"/>
          <p:cNvGraphicFramePr/>
          <p:nvPr>
            <p:extLst>
              <p:ext uri="{D42A27DB-BD31-4B8C-83A1-F6EECF244321}">
                <p14:modId xmlns:p14="http://schemas.microsoft.com/office/powerpoint/2010/main" val="2059581069"/>
              </p:ext>
            </p:extLst>
          </p:nvPr>
        </p:nvGraphicFramePr>
        <p:xfrm>
          <a:off x="4262304" y="1419622"/>
          <a:ext cx="4896544" cy="38164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38" name="차트 6"/>
          <p:cNvGraphicFramePr/>
          <p:nvPr>
            <p:extLst>
              <p:ext uri="{D42A27DB-BD31-4B8C-83A1-F6EECF244321}">
                <p14:modId xmlns:p14="http://schemas.microsoft.com/office/powerpoint/2010/main" val="1493754988"/>
              </p:ext>
            </p:extLst>
          </p:nvPr>
        </p:nvGraphicFramePr>
        <p:xfrm>
          <a:off x="-1476672" y="1419622"/>
          <a:ext cx="5976664" cy="3888432"/>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323528" y="339502"/>
            <a:ext cx="6912768" cy="523220"/>
          </a:xfrm>
          <a:prstGeom prst="rect">
            <a:avLst/>
          </a:prstGeom>
          <a:noFill/>
        </p:spPr>
        <p:txBody>
          <a:bodyPr wrap="square">
            <a:spAutoFit/>
          </a:bodyPr>
          <a:lstStyle/>
          <a:p>
            <a:pPr lvl="0">
              <a:defRPr/>
            </a:pPr>
            <a:r>
              <a:rPr lang="en-US" altLang="ko-KR" sz="2800">
                <a:solidFill>
                  <a:schemeClr val="tx1">
                    <a:lumMod val="85000"/>
                    <a:lumOff val="15000"/>
                  </a:schemeClr>
                </a:solidFill>
                <a:latin typeface="바른돋움 1"/>
                <a:ea typeface="바른돋움 1"/>
              </a:rPr>
              <a:t>06 </a:t>
            </a:r>
            <a:r>
              <a:rPr lang="ko-KR" altLang="en-US" sz="2800">
                <a:solidFill>
                  <a:schemeClr val="tx1">
                    <a:lumMod val="85000"/>
                    <a:lumOff val="15000"/>
                  </a:schemeClr>
                </a:solidFill>
                <a:latin typeface="바른돋움 1"/>
                <a:ea typeface="바른돋움 1"/>
              </a:rPr>
              <a:t>분석 결과</a:t>
            </a:r>
          </a:p>
        </p:txBody>
      </p: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4" name="직선 연결선 35"/>
          <p:cNvCxnSpPr/>
          <p:nvPr/>
        </p:nvCxnSpPr>
        <p:spPr>
          <a:xfrm>
            <a:off x="395536" y="1275606"/>
            <a:ext cx="8352928" cy="0"/>
          </a:xfrm>
          <a:prstGeom prst="line">
            <a:avLst/>
          </a:prstGeom>
          <a:noFill/>
          <a:ln w="9525" cap="flat" cmpd="sng" algn="ctr">
            <a:solidFill>
              <a:srgbClr val="BFBFBF">
                <a:alpha val="100000"/>
              </a:srgbClr>
            </a:solidFill>
            <a:prstDash val="solid"/>
          </a:ln>
        </p:spPr>
      </p:cxnSp>
      <p:sp>
        <p:nvSpPr>
          <p:cNvPr id="1045" name="TextBox 6"/>
          <p:cNvSpPr txBox="1"/>
          <p:nvPr/>
        </p:nvSpPr>
        <p:spPr>
          <a:xfrm>
            <a:off x="395536" y="915566"/>
            <a:ext cx="6912768" cy="282679"/>
          </a:xfrm>
          <a:prstGeom prst="rect">
            <a:avLst/>
          </a:prstGeom>
          <a:noFill/>
        </p:spPr>
        <p:txBody>
          <a:bodyPr wrap="square">
            <a:spAutoFit/>
          </a:bodyPr>
          <a:lstStyle/>
          <a:p>
            <a:pPr marL="0" indent="0" algn="l" defTabSz="914400" rtl="0" eaLnBrk="1" latinLnBrk="1" hangingPunct="1">
              <a:lnSpc>
                <a:spcPts val="1600"/>
              </a:lnSpc>
              <a:spcBef>
                <a:spcPct val="0"/>
              </a:spcBef>
              <a:spcAft>
                <a:spcPts val="0"/>
              </a:spcAft>
              <a:buNone/>
              <a:defRPr/>
            </a:pPr>
            <a:r>
              <a:rPr kumimoji="0" lang="en-US" altLang="ko-KR" sz="1200" b="0" i="0" u="none" strike="noStrike" kern="1200" cap="none" spc="0" normalizeH="0" baseline="0">
                <a:solidFill>
                  <a:srgbClr val="262626"/>
                </a:solidFill>
                <a:latin typeface="나눔바른고딕"/>
                <a:ea typeface="나눔바른고딕"/>
              </a:rPr>
              <a:t>Regression</a:t>
            </a:r>
          </a:p>
        </p:txBody>
      </p:sp>
      <p:sp>
        <p:nvSpPr>
          <p:cNvPr id="1047" name="타원 1046"/>
          <p:cNvSpPr/>
          <p:nvPr/>
        </p:nvSpPr>
        <p:spPr>
          <a:xfrm>
            <a:off x="3851920" y="3579862"/>
            <a:ext cx="216024" cy="216024"/>
          </a:xfrm>
          <a:prstGeom prst="ellipse">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en-US" altLang="ko-KR"/>
          </a:p>
        </p:txBody>
      </p:sp>
      <p:sp>
        <p:nvSpPr>
          <p:cNvPr id="1049" name="타원 1048"/>
          <p:cNvSpPr/>
          <p:nvPr/>
        </p:nvSpPr>
        <p:spPr>
          <a:xfrm>
            <a:off x="6372200" y="3291830"/>
            <a:ext cx="216024" cy="216024"/>
          </a:xfrm>
          <a:prstGeom prst="ellipse">
            <a:avLst/>
          </a:prstGeom>
          <a:noFill/>
          <a:ln w="254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en-US" altLang="ko-KR" sz="1800" b="0" i="0" u="none" strike="noStrike" kern="1200" cap="none" spc="0" normalizeH="0" baseline="0">
              <a:solidFill>
                <a:srgbClr val="FFFFFF"/>
              </a:solidFill>
              <a:latin typeface="맑은 고딕"/>
              <a:ea typeface="맑은 고딕"/>
              <a:cs typeface="맑은 고딕"/>
            </a:endParaRPr>
          </a:p>
        </p:txBody>
      </p:sp>
      <p:cxnSp>
        <p:nvCxnSpPr>
          <p:cNvPr id="1051" name="직선 연결선 1050"/>
          <p:cNvCxnSpPr/>
          <p:nvPr/>
        </p:nvCxnSpPr>
        <p:spPr>
          <a:xfrm flipV="1">
            <a:off x="3707904" y="4083918"/>
            <a:ext cx="288032" cy="3203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2" name="직선 연결선 1051"/>
          <p:cNvCxnSpPr/>
          <p:nvPr/>
        </p:nvCxnSpPr>
        <p:spPr>
          <a:xfrm flipV="1">
            <a:off x="6223796" y="4083918"/>
            <a:ext cx="364428" cy="345494"/>
          </a:xfrm>
          <a:prstGeom prst="line">
            <a:avLst/>
          </a:prstGeom>
          <a:noFill/>
          <a:ln w="25400" cap="flat" cmpd="sng" algn="ctr">
            <a:solidFill>
              <a:srgbClr val="FF0000">
                <a:alpha val="100000"/>
              </a:srgbClr>
            </a:solidFill>
            <a:prstDash val="solid"/>
          </a:ln>
        </p:spPr>
      </p:cxnSp>
    </p:spTree>
    <p:extLst>
      <p:ext uri="{BB962C8B-B14F-4D97-AF65-F5344CB8AC3E}">
        <p14:creationId xmlns:p14="http://schemas.microsoft.com/office/powerpoint/2010/main" val="263663474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06 </a:t>
            </a:r>
            <a:r>
              <a:rPr lang="ko-KR" altLang="en-US" sz="2800" dirty="0">
                <a:solidFill>
                  <a:schemeClr val="tx1">
                    <a:lumMod val="85000"/>
                    <a:lumOff val="15000"/>
                  </a:schemeClr>
                </a:solidFill>
                <a:latin typeface="바른돋움 1"/>
                <a:ea typeface="바른돋움 1"/>
              </a:rPr>
              <a:t>분석 </a:t>
            </a:r>
            <a:r>
              <a:rPr lang="ko-KR" altLang="en-US" sz="2800" dirty="0" smtClean="0">
                <a:solidFill>
                  <a:schemeClr val="tx1">
                    <a:lumMod val="85000"/>
                    <a:lumOff val="15000"/>
                  </a:schemeClr>
                </a:solidFill>
                <a:latin typeface="바른돋움 1"/>
                <a:ea typeface="바른돋움 1"/>
              </a:rPr>
              <a:t>결</a:t>
            </a:r>
            <a:r>
              <a:rPr lang="ko-KR" altLang="en-US" sz="2800" dirty="0">
                <a:solidFill>
                  <a:schemeClr val="tx1">
                    <a:lumMod val="85000"/>
                    <a:lumOff val="15000"/>
                  </a:schemeClr>
                </a:solidFill>
                <a:latin typeface="바른돋움 1"/>
                <a:ea typeface="바른돋움 1"/>
              </a:rPr>
              <a:t>과</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915566"/>
            <a:ext cx="6912768" cy="292388"/>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Regression</a:t>
            </a:r>
            <a:endParaRPr lang="en-US" altLang="ko-KR" sz="1200" dirty="0">
              <a:solidFill>
                <a:schemeClr val="tx1">
                  <a:lumMod val="85000"/>
                  <a:lumOff val="15000"/>
                </a:schemeClr>
              </a:solidFill>
              <a:latin typeface="나눔바른고딕"/>
              <a:ea typeface="나눔바른고딕"/>
            </a:endParaRPr>
          </a:p>
        </p:txBody>
      </p:sp>
      <p:grpSp>
        <p:nvGrpSpPr>
          <p:cNvPr id="6" name="그룹 5"/>
          <p:cNvGrpSpPr/>
          <p:nvPr/>
        </p:nvGrpSpPr>
        <p:grpSpPr>
          <a:xfrm>
            <a:off x="395536" y="2715766"/>
            <a:ext cx="5556897" cy="1053837"/>
            <a:chOff x="1659595" y="3147813"/>
            <a:chExt cx="5556897" cy="1053837"/>
          </a:xfrm>
        </p:grpSpPr>
        <p:grpSp>
          <p:nvGrpSpPr>
            <p:cNvPr id="3" name="그룹 2"/>
            <p:cNvGrpSpPr/>
            <p:nvPr/>
          </p:nvGrpSpPr>
          <p:grpSpPr>
            <a:xfrm>
              <a:off x="1659595" y="3147813"/>
              <a:ext cx="5556897" cy="1053837"/>
              <a:chOff x="1747284" y="2715766"/>
              <a:chExt cx="4252422" cy="80645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2681"/>
              <a:stretch/>
            </p:blipFill>
            <p:spPr bwMode="auto">
              <a:xfrm>
                <a:off x="3144294" y="2715766"/>
                <a:ext cx="2855412"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86634"/>
              <a:stretch/>
            </p:blipFill>
            <p:spPr bwMode="auto">
              <a:xfrm>
                <a:off x="1747284" y="2715766"/>
                <a:ext cx="139701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직사각형 4"/>
            <p:cNvSpPr/>
            <p:nvPr/>
          </p:nvSpPr>
          <p:spPr>
            <a:xfrm>
              <a:off x="1659595" y="3435846"/>
              <a:ext cx="5504693"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387583" y="3867897"/>
            <a:ext cx="5512645" cy="513605"/>
            <a:chOff x="778775" y="3939902"/>
            <a:chExt cx="5121454" cy="436793"/>
          </a:xfrm>
        </p:grpSpPr>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51381"/>
            <a:stretch/>
          </p:blipFill>
          <p:spPr bwMode="auto">
            <a:xfrm>
              <a:off x="2552342" y="3939903"/>
              <a:ext cx="3347887" cy="43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51381"/>
            <a:stretch/>
          </p:blipFill>
          <p:spPr bwMode="auto">
            <a:xfrm>
              <a:off x="778775" y="3939902"/>
              <a:ext cx="1773567" cy="43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475" y="1491630"/>
            <a:ext cx="868452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97233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06 </a:t>
            </a:r>
            <a:r>
              <a:rPr lang="ko-KR" altLang="en-US" sz="2800" dirty="0">
                <a:solidFill>
                  <a:schemeClr val="tx1">
                    <a:lumMod val="85000"/>
                    <a:lumOff val="15000"/>
                  </a:schemeClr>
                </a:solidFill>
                <a:latin typeface="바른돋움 1"/>
                <a:ea typeface="바른돋움 1"/>
              </a:rPr>
              <a:t>분석 </a:t>
            </a:r>
            <a:r>
              <a:rPr lang="ko-KR" altLang="en-US" sz="2800" dirty="0" smtClean="0">
                <a:solidFill>
                  <a:schemeClr val="tx1">
                    <a:lumMod val="85000"/>
                    <a:lumOff val="15000"/>
                  </a:schemeClr>
                </a:solidFill>
                <a:latin typeface="바른돋움 1"/>
                <a:ea typeface="바른돋움 1"/>
              </a:rPr>
              <a:t>결</a:t>
            </a:r>
            <a:r>
              <a:rPr lang="ko-KR" altLang="en-US" sz="2800" dirty="0">
                <a:solidFill>
                  <a:schemeClr val="tx1">
                    <a:lumMod val="85000"/>
                    <a:lumOff val="15000"/>
                  </a:schemeClr>
                </a:solidFill>
                <a:latin typeface="바른돋움 1"/>
                <a:ea typeface="바른돋움 1"/>
              </a:rPr>
              <a:t>과</a:t>
            </a: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915566"/>
            <a:ext cx="6912768" cy="292388"/>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Regression</a:t>
            </a:r>
            <a:endParaRPr lang="en-US" altLang="ko-KR" sz="1200" dirty="0">
              <a:solidFill>
                <a:schemeClr val="tx1">
                  <a:lumMod val="85000"/>
                  <a:lumOff val="15000"/>
                </a:schemeClr>
              </a:solidFill>
              <a:latin typeface="나눔바른고딕"/>
              <a:ea typeface="나눔바른고딕"/>
            </a:endParaRPr>
          </a:p>
        </p:txBody>
      </p:sp>
      <p:sp>
        <p:nvSpPr>
          <p:cNvPr id="15" name="TextBox 14"/>
          <p:cNvSpPr txBox="1"/>
          <p:nvPr/>
        </p:nvSpPr>
        <p:spPr>
          <a:xfrm>
            <a:off x="359828" y="1582729"/>
            <a:ext cx="1008112" cy="297517"/>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VAR-15</a:t>
            </a:r>
          </a:p>
        </p:txBody>
      </p:sp>
      <p:graphicFrame>
        <p:nvGraphicFramePr>
          <p:cNvPr id="16" name="표 15"/>
          <p:cNvGraphicFramePr>
            <a:graphicFrameLocks noGrp="1"/>
          </p:cNvGraphicFramePr>
          <p:nvPr>
            <p:extLst>
              <p:ext uri="{D42A27DB-BD31-4B8C-83A1-F6EECF244321}">
                <p14:modId xmlns:p14="http://schemas.microsoft.com/office/powerpoint/2010/main" val="3141417223"/>
              </p:ext>
            </p:extLst>
          </p:nvPr>
        </p:nvGraphicFramePr>
        <p:xfrm>
          <a:off x="1115616" y="1585001"/>
          <a:ext cx="1476164" cy="3223320"/>
        </p:xfrm>
        <a:graphic>
          <a:graphicData uri="http://schemas.openxmlformats.org/drawingml/2006/table">
            <a:tbl>
              <a:tblPr firstRow="1" bandRow="1"/>
              <a:tblGrid>
                <a:gridCol w="1476164"/>
              </a:tblGrid>
              <a:tr h="178388">
                <a:tc>
                  <a:txBody>
                    <a:bodyPr/>
                    <a:lstStyle/>
                    <a:p>
                      <a:pPr>
                        <a:defRPr/>
                      </a:pPr>
                      <a:r>
                        <a:rPr lang="en-US" sz="700" b="0" i="0" u="none" strike="noStrike" dirty="0">
                          <a:solidFill>
                            <a:srgbClr val="000000"/>
                          </a:solidFill>
                          <a:latin typeface="돋움"/>
                          <a:ea typeface="돋움"/>
                        </a:rPr>
                        <a:t>Time</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191271">
                <a:tc>
                  <a:txBody>
                    <a:bodyPr/>
                    <a:lstStyle/>
                    <a:p>
                      <a:pPr>
                        <a:defRPr/>
                      </a:pPr>
                      <a:r>
                        <a:rPr lang="en-US" sz="700" b="0" i="0" u="none" strike="noStrike" dirty="0">
                          <a:solidFill>
                            <a:srgbClr val="000000"/>
                          </a:solidFill>
                          <a:latin typeface="돋움"/>
                          <a:ea typeface="돋움"/>
                        </a:rPr>
                        <a:t>Air Temperature</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191271">
                <a:tc>
                  <a:txBody>
                    <a:bodyPr/>
                    <a:lstStyle/>
                    <a:p>
                      <a:pPr>
                        <a:defRPr/>
                      </a:pPr>
                      <a:r>
                        <a:rPr lang="en-US" sz="700" b="0" i="0" u="none" strike="noStrike" dirty="0">
                          <a:solidFill>
                            <a:srgbClr val="000000"/>
                          </a:solidFill>
                          <a:latin typeface="돋움"/>
                          <a:ea typeface="돋움"/>
                        </a:rPr>
                        <a:t>Radiant Temperature</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191271">
                <a:tc>
                  <a:txBody>
                    <a:bodyPr/>
                    <a:lstStyle/>
                    <a:p>
                      <a:pPr>
                        <a:defRPr/>
                      </a:pPr>
                      <a:r>
                        <a:rPr lang="en-US" sz="700" b="0" i="0" u="none" strike="noStrike" dirty="0">
                          <a:solidFill>
                            <a:srgbClr val="000000"/>
                          </a:solidFill>
                          <a:latin typeface="돋움"/>
                          <a:ea typeface="돋움"/>
                        </a:rPr>
                        <a:t>Operative Temperature</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321373">
                <a:tc>
                  <a:txBody>
                    <a:bodyPr/>
                    <a:lstStyle/>
                    <a:p>
                      <a:pPr>
                        <a:defRPr/>
                      </a:pPr>
                      <a:r>
                        <a:rPr lang="en-US" sz="700" b="0" i="0" u="none" strike="noStrike" dirty="0">
                          <a:solidFill>
                            <a:srgbClr val="000000"/>
                          </a:solidFill>
                          <a:latin typeface="돋움"/>
                          <a:ea typeface="돋움"/>
                        </a:rPr>
                        <a:t>Outside Dry-Bulb Temperature</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noFill/>
                  </a:tcPr>
                </a:tc>
              </a:tr>
              <a:tr h="191271">
                <a:tc>
                  <a:txBody>
                    <a:bodyPr/>
                    <a:lstStyle/>
                    <a:p>
                      <a:pPr>
                        <a:defRPr/>
                      </a:pPr>
                      <a:r>
                        <a:rPr lang="en-US" sz="700" b="0" i="0" u="none" strike="noStrike" dirty="0">
                          <a:solidFill>
                            <a:srgbClr val="000000"/>
                          </a:solidFill>
                          <a:latin typeface="돋움"/>
                          <a:ea typeface="돋움"/>
                        </a:rPr>
                        <a:t>Glazing</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noFill/>
                  </a:tcPr>
                </a:tc>
              </a:tr>
              <a:tr h="191271">
                <a:tc>
                  <a:txBody>
                    <a:bodyPr/>
                    <a:lstStyle/>
                    <a:p>
                      <a:pPr>
                        <a:defRPr/>
                      </a:pPr>
                      <a:r>
                        <a:rPr lang="en-US" sz="700" b="0" i="0" u="none" strike="noStrike" dirty="0">
                          <a:solidFill>
                            <a:srgbClr val="000000"/>
                          </a:solidFill>
                          <a:latin typeface="돋움"/>
                          <a:ea typeface="돋움"/>
                        </a:rPr>
                        <a:t>Walls</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191271">
                <a:tc>
                  <a:txBody>
                    <a:bodyPr/>
                    <a:lstStyle/>
                    <a:p>
                      <a:pPr>
                        <a:defRPr/>
                      </a:pPr>
                      <a:r>
                        <a:rPr lang="en-US" sz="700" b="0" i="0" u="none" strike="noStrike" dirty="0">
                          <a:solidFill>
                            <a:srgbClr val="000000"/>
                          </a:solidFill>
                          <a:latin typeface="돋움"/>
                          <a:ea typeface="돋움"/>
                        </a:rPr>
                        <a:t>Ceilings (</a:t>
                      </a:r>
                      <a:r>
                        <a:rPr lang="en-US" sz="700" b="0" i="0" u="none" strike="noStrike" dirty="0" err="1">
                          <a:solidFill>
                            <a:srgbClr val="000000"/>
                          </a:solidFill>
                          <a:latin typeface="돋움"/>
                          <a:ea typeface="돋움"/>
                        </a:rPr>
                        <a:t>int</a:t>
                      </a:r>
                      <a:r>
                        <a:rPr lang="en-US" sz="700" b="0" i="0" u="none" strike="noStrike" dirty="0">
                          <a:solidFill>
                            <a:srgbClr val="000000"/>
                          </a:solidFill>
                          <a:latin typeface="돋움"/>
                          <a:ea typeface="돋움"/>
                        </a:rPr>
                        <a:t>)</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noFill/>
                  </a:tcPr>
                </a:tc>
              </a:tr>
              <a:tr h="191271">
                <a:tc>
                  <a:txBody>
                    <a:bodyPr/>
                    <a:lstStyle/>
                    <a:p>
                      <a:pPr>
                        <a:defRPr/>
                      </a:pPr>
                      <a:r>
                        <a:rPr lang="en-US" sz="700" b="0" i="0" u="none" strike="noStrike" dirty="0">
                          <a:solidFill>
                            <a:srgbClr val="000000"/>
                          </a:solidFill>
                          <a:latin typeface="돋움"/>
                          <a:ea typeface="돋움"/>
                        </a:rPr>
                        <a:t>Floors (</a:t>
                      </a:r>
                      <a:r>
                        <a:rPr lang="en-US" sz="700" b="0" i="0" u="none" strike="noStrike" dirty="0" err="1">
                          <a:solidFill>
                            <a:srgbClr val="000000"/>
                          </a:solidFill>
                          <a:latin typeface="돋움"/>
                          <a:ea typeface="돋움"/>
                        </a:rPr>
                        <a:t>int</a:t>
                      </a:r>
                      <a:r>
                        <a:rPr lang="en-US" sz="700" b="0" i="0" u="none" strike="noStrike" dirty="0">
                          <a:solidFill>
                            <a:srgbClr val="000000"/>
                          </a:solidFill>
                          <a:latin typeface="돋움"/>
                          <a:ea typeface="돋움"/>
                        </a:rPr>
                        <a:t>)</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191271">
                <a:tc>
                  <a:txBody>
                    <a:bodyPr/>
                    <a:lstStyle/>
                    <a:p>
                      <a:pPr>
                        <a:defRPr/>
                      </a:pPr>
                      <a:r>
                        <a:rPr lang="en-US" sz="700" b="0" i="0" u="none" strike="noStrike" dirty="0">
                          <a:solidFill>
                            <a:srgbClr val="000000"/>
                          </a:solidFill>
                          <a:latin typeface="돋움"/>
                          <a:ea typeface="돋움"/>
                        </a:rPr>
                        <a:t>Ground Floors</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noFill/>
                  </a:tcPr>
                </a:tc>
              </a:tr>
              <a:tr h="191271">
                <a:tc>
                  <a:txBody>
                    <a:bodyPr/>
                    <a:lstStyle/>
                    <a:p>
                      <a:pPr>
                        <a:defRPr/>
                      </a:pPr>
                      <a:r>
                        <a:rPr lang="en-US" sz="700" b="0" i="0" u="none" strike="noStrike" dirty="0">
                          <a:solidFill>
                            <a:srgbClr val="000000"/>
                          </a:solidFill>
                          <a:latin typeface="돋움"/>
                          <a:ea typeface="돋움"/>
                        </a:rPr>
                        <a:t>Partitions (</a:t>
                      </a:r>
                      <a:r>
                        <a:rPr lang="en-US" sz="700" b="0" i="0" u="none" strike="noStrike" dirty="0" err="1">
                          <a:solidFill>
                            <a:srgbClr val="000000"/>
                          </a:solidFill>
                          <a:latin typeface="돋움"/>
                          <a:ea typeface="돋움"/>
                        </a:rPr>
                        <a:t>int</a:t>
                      </a:r>
                      <a:r>
                        <a:rPr lang="en-US" sz="700" b="0" i="0" u="none" strike="noStrike" dirty="0">
                          <a:solidFill>
                            <a:srgbClr val="000000"/>
                          </a:solidFill>
                          <a:latin typeface="돋움"/>
                          <a:ea typeface="돋움"/>
                        </a:rPr>
                        <a:t>)</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191271">
                <a:tc>
                  <a:txBody>
                    <a:bodyPr/>
                    <a:lstStyle/>
                    <a:p>
                      <a:pPr>
                        <a:defRPr/>
                      </a:pPr>
                      <a:r>
                        <a:rPr lang="en-US" sz="700" b="0" i="0" u="none" strike="noStrike" dirty="0">
                          <a:solidFill>
                            <a:srgbClr val="000000"/>
                          </a:solidFill>
                          <a:latin typeface="돋움"/>
                          <a:ea typeface="돋움"/>
                        </a:rPr>
                        <a:t>Roofs</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191271">
                <a:tc>
                  <a:txBody>
                    <a:bodyPr/>
                    <a:lstStyle/>
                    <a:p>
                      <a:pPr>
                        <a:defRPr/>
                      </a:pPr>
                      <a:r>
                        <a:rPr lang="en-US" sz="700" b="0" i="0" u="none" strike="noStrike" dirty="0">
                          <a:solidFill>
                            <a:srgbClr val="000000"/>
                          </a:solidFill>
                          <a:latin typeface="돋움"/>
                          <a:ea typeface="돋움"/>
                        </a:rPr>
                        <a:t>External Infiltration</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307627">
                <a:tc>
                  <a:txBody>
                    <a:bodyPr/>
                    <a:lstStyle/>
                    <a:p>
                      <a:pPr>
                        <a:defRPr/>
                      </a:pPr>
                      <a:r>
                        <a:rPr lang="en-US" sz="700" b="0" i="0" u="none" strike="noStrike" dirty="0">
                          <a:solidFill>
                            <a:srgbClr val="000000"/>
                          </a:solidFill>
                          <a:latin typeface="돋움"/>
                          <a:ea typeface="돋움"/>
                        </a:rPr>
                        <a:t>Solar Gains Interior Windows</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307627">
                <a:tc>
                  <a:txBody>
                    <a:bodyPr/>
                    <a:lstStyle/>
                    <a:p>
                      <a:pPr>
                        <a:defRPr/>
                      </a:pPr>
                      <a:r>
                        <a:rPr lang="en-US" sz="700" b="0" i="0" u="none" strike="noStrike" dirty="0">
                          <a:solidFill>
                            <a:srgbClr val="000000"/>
                          </a:solidFill>
                          <a:latin typeface="돋움"/>
                          <a:ea typeface="돋움"/>
                        </a:rPr>
                        <a:t>Solar Gains Exterior Windows</a:t>
                      </a:r>
                    </a:p>
                  </a:txBody>
                  <a:tcPr marL="76033" marR="76033" marT="38016" marB="38016"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noFill/>
                  </a:tcPr>
                </a:tc>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3537886582"/>
              </p:ext>
            </p:extLst>
          </p:nvPr>
        </p:nvGraphicFramePr>
        <p:xfrm>
          <a:off x="2724069" y="2128982"/>
          <a:ext cx="1703915" cy="2675016"/>
        </p:xfrm>
        <a:graphic>
          <a:graphicData uri="http://schemas.openxmlformats.org/drawingml/2006/table">
            <a:tbl>
              <a:tblPr firstRow="1" bandRow="1"/>
              <a:tblGrid>
                <a:gridCol w="1703915"/>
              </a:tblGrid>
              <a:tr h="252360">
                <a:tc>
                  <a:txBody>
                    <a:bodyPr/>
                    <a:lstStyle/>
                    <a:p>
                      <a:pPr>
                        <a:defRPr/>
                      </a:pPr>
                      <a:r>
                        <a:rPr lang="en-US" sz="900" b="0" i="0" u="none" strike="noStrike" dirty="0">
                          <a:solidFill>
                            <a:srgbClr val="000000"/>
                          </a:solidFill>
                          <a:latin typeface="돋움"/>
                          <a:ea typeface="돋움"/>
                        </a:rPr>
                        <a:t>Time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252360">
                <a:tc>
                  <a:txBody>
                    <a:bodyPr/>
                    <a:lstStyle/>
                    <a:p>
                      <a:pPr>
                        <a:defRPr/>
                      </a:pPr>
                      <a:r>
                        <a:rPr lang="en-US" sz="900" b="0" i="0" u="none" strike="noStrike" dirty="0">
                          <a:solidFill>
                            <a:srgbClr val="000000"/>
                          </a:solidFill>
                          <a:latin typeface="돋움"/>
                          <a:ea typeface="돋움"/>
                        </a:rPr>
                        <a:t>Air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252360">
                <a:tc>
                  <a:txBody>
                    <a:bodyPr/>
                    <a:lstStyle/>
                    <a:p>
                      <a:pPr>
                        <a:defRPr/>
                      </a:pPr>
                      <a:r>
                        <a:rPr lang="en-US" sz="900" b="0" i="0" u="none" strike="noStrike" dirty="0">
                          <a:solidFill>
                            <a:srgbClr val="000000"/>
                          </a:solidFill>
                          <a:latin typeface="돋움"/>
                          <a:ea typeface="돋움"/>
                        </a:rPr>
                        <a:t>Radiant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252360">
                <a:tc>
                  <a:txBody>
                    <a:bodyPr/>
                    <a:lstStyle/>
                    <a:p>
                      <a:pPr>
                        <a:defRPr/>
                      </a:pPr>
                      <a:r>
                        <a:rPr lang="en-US" sz="900" b="0" i="0" u="none" strike="noStrike">
                          <a:solidFill>
                            <a:srgbClr val="000000"/>
                          </a:solidFill>
                          <a:latin typeface="돋움"/>
                          <a:ea typeface="돋움"/>
                        </a:rPr>
                        <a:t>Operative Temperature</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252360">
                <a:tc>
                  <a:txBody>
                    <a:bodyPr/>
                    <a:lstStyle/>
                    <a:p>
                      <a:pPr>
                        <a:defRPr/>
                      </a:pPr>
                      <a:r>
                        <a:rPr lang="en-US" sz="900" b="0" i="0" u="none" strike="noStrike">
                          <a:solidFill>
                            <a:srgbClr val="000000"/>
                          </a:solidFill>
                          <a:latin typeface="돋움"/>
                          <a:ea typeface="돋움"/>
                        </a:rPr>
                        <a:t>Walls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252360">
                <a:tc>
                  <a:txBody>
                    <a:bodyPr/>
                    <a:lstStyle/>
                    <a:p>
                      <a:pPr>
                        <a:defRPr/>
                      </a:pPr>
                      <a:r>
                        <a:rPr lang="en-US" sz="900" b="0" i="0" u="none" strike="noStrike">
                          <a:solidFill>
                            <a:srgbClr val="000000"/>
                          </a:solidFill>
                          <a:latin typeface="돋움"/>
                          <a:ea typeface="돋움"/>
                        </a:rPr>
                        <a:t>Floors (int)</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252360">
                <a:tc>
                  <a:txBody>
                    <a:bodyPr/>
                    <a:lstStyle/>
                    <a:p>
                      <a:pPr>
                        <a:defRPr/>
                      </a:pPr>
                      <a:r>
                        <a:rPr lang="en-US" sz="900" b="0" i="0" u="none" strike="noStrike">
                          <a:solidFill>
                            <a:srgbClr val="000000"/>
                          </a:solidFill>
                          <a:latin typeface="돋움"/>
                          <a:ea typeface="돋움"/>
                        </a:rPr>
                        <a:t>Partitions (int)</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252360">
                <a:tc>
                  <a:txBody>
                    <a:bodyPr/>
                    <a:lstStyle/>
                    <a:p>
                      <a:pPr>
                        <a:defRPr/>
                      </a:pPr>
                      <a:r>
                        <a:rPr lang="en-US" sz="900" b="0" i="0" u="none" strike="noStrike">
                          <a:solidFill>
                            <a:srgbClr val="000000"/>
                          </a:solidFill>
                          <a:latin typeface="돋움"/>
                          <a:ea typeface="돋움"/>
                        </a:rPr>
                        <a:t>Roofs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252360">
                <a:tc>
                  <a:txBody>
                    <a:bodyPr/>
                    <a:lstStyle/>
                    <a:p>
                      <a:pPr>
                        <a:defRPr/>
                      </a:pPr>
                      <a:r>
                        <a:rPr lang="en-US" sz="900" b="0" i="0" u="none" strike="noStrike" dirty="0">
                          <a:solidFill>
                            <a:srgbClr val="000000"/>
                          </a:solidFill>
                          <a:latin typeface="돋움"/>
                          <a:ea typeface="돋움"/>
                        </a:rPr>
                        <a:t>External Infiltration</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r h="403776">
                <a:tc>
                  <a:txBody>
                    <a:bodyPr/>
                    <a:lstStyle/>
                    <a:p>
                      <a:pPr>
                        <a:defRPr/>
                      </a:pPr>
                      <a:r>
                        <a:rPr lang="en-US" sz="900" b="0" i="0" u="none" strike="noStrike" dirty="0">
                          <a:solidFill>
                            <a:srgbClr val="000000"/>
                          </a:solidFill>
                          <a:latin typeface="돋움"/>
                          <a:ea typeface="돋움"/>
                        </a:rPr>
                        <a:t>Solar Gains Interior Windows</a:t>
                      </a:r>
                    </a:p>
                  </a:txBody>
                  <a:tcPr anchor="ctr">
                    <a:lnL w="12700" cap="flat" cmpd="sng" algn="ctr">
                      <a:solidFill>
                        <a:srgbClr val="D9D9D9"/>
                      </a:solidFill>
                      <a:prstDash val="solid"/>
                      <a:round/>
                      <a:headEnd w="med" len="med"/>
                      <a:tailEnd w="med" len="med"/>
                    </a:lnL>
                    <a:lnR w="12700" cap="flat" cmpd="sng" algn="ctr">
                      <a:solidFill>
                        <a:srgbClr val="D9D9D9"/>
                      </a:solidFill>
                      <a:prstDash val="solid"/>
                      <a:round/>
                      <a:headEnd w="med" len="med"/>
                      <a:tailEnd w="med" len="med"/>
                    </a:lnR>
                    <a:lnT w="12700" cap="flat" cmpd="sng" algn="ctr">
                      <a:solidFill>
                        <a:srgbClr val="D9D9D9"/>
                      </a:solidFill>
                      <a:prstDash val="solid"/>
                      <a:round/>
                      <a:headEnd w="med" len="med"/>
                      <a:tailEnd w="med" len="med"/>
                    </a:lnT>
                    <a:lnB w="12700" cap="flat" cmpd="sng" algn="ctr">
                      <a:solidFill>
                        <a:srgbClr val="D9D9D9"/>
                      </a:solidFill>
                      <a:prstDash val="solid"/>
                      <a:round/>
                      <a:headEnd w="med" len="med"/>
                      <a:tailEnd w="med" len="med"/>
                    </a:lnB>
                    <a:solidFill>
                      <a:srgbClr val="FFC000"/>
                    </a:solidFill>
                  </a:tcPr>
                </a:tc>
              </a:tr>
            </a:tbl>
          </a:graphicData>
        </a:graphic>
      </p:graphicFrame>
      <p:sp>
        <p:nvSpPr>
          <p:cNvPr id="19" name="TextBox 18"/>
          <p:cNvSpPr txBox="1"/>
          <p:nvPr/>
        </p:nvSpPr>
        <p:spPr>
          <a:xfrm>
            <a:off x="2699792" y="1842185"/>
            <a:ext cx="1008112" cy="297517"/>
          </a:xfrm>
          <a:prstGeom prst="rect">
            <a:avLst/>
          </a:prstGeom>
          <a:noFill/>
        </p:spPr>
        <p:txBody>
          <a:bodyPr wrap="square">
            <a:spAutoFit/>
          </a:bodyPr>
          <a:lstStyle/>
          <a:p>
            <a:pPr>
              <a:lnSpc>
                <a:spcPts val="1600"/>
              </a:lnSpc>
              <a:defRPr/>
            </a:pPr>
            <a:r>
              <a:rPr lang="en-US" altLang="ko-KR" sz="1200" dirty="0" smtClean="0">
                <a:solidFill>
                  <a:schemeClr val="tx1">
                    <a:lumMod val="85000"/>
                    <a:lumOff val="15000"/>
                  </a:schemeClr>
                </a:solidFill>
                <a:latin typeface="나눔바른고딕"/>
                <a:ea typeface="나눔바른고딕"/>
              </a:rPr>
              <a:t>VAR-10</a:t>
            </a:r>
          </a:p>
        </p:txBody>
      </p:sp>
      <p:grpSp>
        <p:nvGrpSpPr>
          <p:cNvPr id="22" name="그룹 21"/>
          <p:cNvGrpSpPr/>
          <p:nvPr/>
        </p:nvGrpSpPr>
        <p:grpSpPr>
          <a:xfrm>
            <a:off x="4573900" y="2608704"/>
            <a:ext cx="4375490" cy="936104"/>
            <a:chOff x="1659595" y="3147813"/>
            <a:chExt cx="5556897" cy="1053837"/>
          </a:xfrm>
        </p:grpSpPr>
        <p:grpSp>
          <p:nvGrpSpPr>
            <p:cNvPr id="23" name="그룹 22"/>
            <p:cNvGrpSpPr/>
            <p:nvPr/>
          </p:nvGrpSpPr>
          <p:grpSpPr>
            <a:xfrm>
              <a:off x="1659595" y="3147813"/>
              <a:ext cx="5556897" cy="1053837"/>
              <a:chOff x="1747284" y="2715766"/>
              <a:chExt cx="4252422" cy="806450"/>
            </a:xfrm>
          </p:grpSpPr>
          <p:pic>
            <p:nvPicPr>
              <p:cNvPr id="2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2681"/>
              <a:stretch/>
            </p:blipFill>
            <p:spPr bwMode="auto">
              <a:xfrm>
                <a:off x="3144294" y="2715766"/>
                <a:ext cx="2855412"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86634"/>
              <a:stretch/>
            </p:blipFill>
            <p:spPr bwMode="auto">
              <a:xfrm>
                <a:off x="1747284" y="2715766"/>
                <a:ext cx="139701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 name="직사각형 23"/>
            <p:cNvSpPr/>
            <p:nvPr/>
          </p:nvSpPr>
          <p:spPr>
            <a:xfrm>
              <a:off x="1659595" y="3435847"/>
              <a:ext cx="5504693" cy="481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42790367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2264554"/>
            <a:ext cx="6150868" cy="584775"/>
          </a:xfrm>
          <a:prstGeom prst="rect">
            <a:avLst/>
          </a:prstGeom>
          <a:noFill/>
        </p:spPr>
        <p:txBody>
          <a:bodyPr wrap="square" rtlCol="0">
            <a:spAutoFit/>
          </a:bodyPr>
          <a:lstStyle/>
          <a:p>
            <a:pPr algn="ctr"/>
            <a:r>
              <a:rPr lang="ko-KR" altLang="en-US" sz="3200" dirty="0" smtClean="0">
                <a:latin typeface="바른돋움 3" pitchFamily="18" charset="-127"/>
                <a:ea typeface="바른돋움 3" pitchFamily="18" charset="-127"/>
              </a:rPr>
              <a:t>기대효과</a:t>
            </a:r>
            <a:endParaRPr lang="ko-KR" altLang="en-US" sz="3200" dirty="0">
              <a:latin typeface="바른돋움 3" pitchFamily="18" charset="-127"/>
              <a:ea typeface="바른돋움 3" pitchFamily="18" charset="-127"/>
            </a:endParaRPr>
          </a:p>
        </p:txBody>
      </p:sp>
      <p:cxnSp>
        <p:nvCxnSpPr>
          <p:cNvPr id="11" name="직선 연결선 10"/>
          <p:cNvCxnSpPr/>
          <p:nvPr/>
        </p:nvCxnSpPr>
        <p:spPr>
          <a:xfrm>
            <a:off x="2195736" y="1923678"/>
            <a:ext cx="4896544" cy="0"/>
          </a:xfrm>
          <a:prstGeom prst="line">
            <a:avLst/>
          </a:prstGeom>
          <a:ln w="38100">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195736" y="3147814"/>
            <a:ext cx="4968552"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2195736" y="1992747"/>
            <a:ext cx="4896544"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6611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07 </a:t>
            </a:r>
            <a:r>
              <a:rPr lang="ko-KR" altLang="en-US" sz="2800" dirty="0" smtClean="0">
                <a:solidFill>
                  <a:schemeClr val="tx1">
                    <a:lumMod val="85000"/>
                    <a:lumOff val="15000"/>
                  </a:schemeClr>
                </a:solidFill>
                <a:latin typeface="바른돋움 1"/>
                <a:ea typeface="바른돋움 1"/>
              </a:rPr>
              <a:t>기대효과 </a:t>
            </a:r>
            <a:endParaRPr lang="ko-KR" altLang="en-US" sz="2800" dirty="0">
              <a:solidFill>
                <a:schemeClr val="tx1">
                  <a:lumMod val="85000"/>
                  <a:lumOff val="15000"/>
                </a:schemeClr>
              </a:solidFill>
              <a:latin typeface="바른돋움 1"/>
              <a:ea typeface="바른돋움 1"/>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내용 개체 틀 2">
            <a:extLst>
              <a:ext uri="{FF2B5EF4-FFF2-40B4-BE49-F238E27FC236}">
                <a16:creationId xmlns="" xmlns:a16="http://schemas.microsoft.com/office/drawing/2014/main" id="{F69BC11B-F099-4E8F-8459-FD46E8D4C6C4}"/>
              </a:ext>
            </a:extLst>
          </p:cNvPr>
          <p:cNvSpPr txBox="1">
            <a:spLocks/>
          </p:cNvSpPr>
          <p:nvPr/>
        </p:nvSpPr>
        <p:spPr>
          <a:xfrm>
            <a:off x="-612576" y="1347614"/>
            <a:ext cx="10515600" cy="3096344"/>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altLang="ko-KR" sz="1800" b="1" dirty="0" smtClean="0">
              <a:solidFill>
                <a:schemeClr val="accent1">
                  <a:lumMod val="75000"/>
                </a:schemeClr>
              </a:solidFill>
              <a:latin typeface="바른돋움 1" pitchFamily="18" charset="-127"/>
              <a:ea typeface="바른돋움 1" pitchFamily="18" charset="-127"/>
            </a:endParaRPr>
          </a:p>
          <a:p>
            <a:r>
              <a:rPr lang="ko-KR" altLang="en-US" sz="1800" b="1" dirty="0" smtClean="0">
                <a:solidFill>
                  <a:schemeClr val="accent1">
                    <a:lumMod val="75000"/>
                  </a:schemeClr>
                </a:solidFill>
                <a:latin typeface="바른돋움 1" pitchFamily="18" charset="-127"/>
                <a:ea typeface="바른돋움 1" pitchFamily="18" charset="-127"/>
              </a:rPr>
              <a:t>건물 구조물 센서 데이터를 기반으로 한 에너지 수요 예측 결과를 통해 </a:t>
            </a:r>
            <a:endParaRPr lang="en-US" altLang="ko-KR" sz="1800" b="1" dirty="0" smtClean="0">
              <a:solidFill>
                <a:schemeClr val="accent1">
                  <a:lumMod val="75000"/>
                </a:schemeClr>
              </a:solidFill>
              <a:latin typeface="바른돋움 1" pitchFamily="18" charset="-127"/>
              <a:ea typeface="바른돋움 1" pitchFamily="18" charset="-127"/>
            </a:endParaRPr>
          </a:p>
          <a:p>
            <a:endParaRPr lang="en-US" altLang="ko-KR" sz="1800" b="1" dirty="0" smtClean="0">
              <a:solidFill>
                <a:schemeClr val="accent1">
                  <a:lumMod val="75000"/>
                </a:schemeClr>
              </a:solidFill>
              <a:latin typeface="바른돋움 1" pitchFamily="18" charset="-127"/>
              <a:ea typeface="바른돋움 1" pitchFamily="18" charset="-127"/>
            </a:endParaRPr>
          </a:p>
          <a:p>
            <a:r>
              <a:rPr lang="en-US" altLang="ko-KR" sz="1800" b="1" dirty="0" smtClean="0">
                <a:solidFill>
                  <a:schemeClr val="tx1"/>
                </a:solidFill>
                <a:latin typeface="바른돋움 1" pitchFamily="18" charset="-127"/>
                <a:ea typeface="바른돋움 1" pitchFamily="18" charset="-127"/>
              </a:rPr>
              <a:t>1. </a:t>
            </a:r>
            <a:r>
              <a:rPr lang="ko-KR" altLang="en-US" sz="1800" b="1" dirty="0" smtClean="0">
                <a:solidFill>
                  <a:schemeClr val="tx1"/>
                </a:solidFill>
                <a:latin typeface="바른돋움 1" pitchFamily="18" charset="-127"/>
                <a:ea typeface="바른돋움 1" pitchFamily="18" charset="-127"/>
              </a:rPr>
              <a:t>새로운 건물을 건축 시 에너지를 경제적으로 사용할 수 있는 건물 구조 제시 가능</a:t>
            </a:r>
            <a:endParaRPr lang="en-US" altLang="ko-KR" sz="1800" b="1" dirty="0">
              <a:solidFill>
                <a:schemeClr val="tx1"/>
              </a:solidFill>
              <a:latin typeface="바른돋움 1" pitchFamily="18" charset="-127"/>
              <a:ea typeface="바른돋움 1" pitchFamily="18" charset="-127"/>
            </a:endParaRPr>
          </a:p>
          <a:p>
            <a:endParaRPr lang="en-US" altLang="ko-KR" sz="1800" b="1" dirty="0">
              <a:solidFill>
                <a:schemeClr val="tx1"/>
              </a:solidFill>
              <a:latin typeface="바른돋움 1" pitchFamily="18" charset="-127"/>
              <a:ea typeface="바른돋움 1" pitchFamily="18" charset="-127"/>
            </a:endParaRPr>
          </a:p>
          <a:p>
            <a:r>
              <a:rPr lang="en-US" altLang="ko-KR" sz="1800" b="1" dirty="0" smtClean="0">
                <a:solidFill>
                  <a:schemeClr val="tx1"/>
                </a:solidFill>
                <a:latin typeface="바른돋움 1" pitchFamily="18" charset="-127"/>
                <a:ea typeface="바른돋움 1" pitchFamily="18" charset="-127"/>
              </a:rPr>
              <a:t>2. </a:t>
            </a:r>
            <a:r>
              <a:rPr lang="ko-KR" altLang="en-US" sz="1800" b="1" dirty="0" smtClean="0">
                <a:solidFill>
                  <a:schemeClr val="tx1"/>
                </a:solidFill>
                <a:latin typeface="바른돋움 1" pitchFamily="18" charset="-127"/>
                <a:ea typeface="바른돋움 1" pitchFamily="18" charset="-127"/>
              </a:rPr>
              <a:t>건물의 효율적</a:t>
            </a:r>
            <a:r>
              <a:rPr lang="ko-KR" altLang="en-US" sz="1800" b="1" dirty="0">
                <a:solidFill>
                  <a:schemeClr val="tx1"/>
                </a:solidFill>
                <a:latin typeface="바른돋움 1" pitchFamily="18" charset="-127"/>
                <a:ea typeface="바른돋움 1" pitchFamily="18" charset="-127"/>
              </a:rPr>
              <a:t>인</a:t>
            </a:r>
            <a:r>
              <a:rPr lang="ko-KR" altLang="en-US" sz="1800" b="1" dirty="0" smtClean="0">
                <a:solidFill>
                  <a:schemeClr val="tx1"/>
                </a:solidFill>
                <a:latin typeface="바른돋움 1" pitchFamily="18" charset="-127"/>
                <a:ea typeface="바른돋움 1" pitchFamily="18" charset="-127"/>
              </a:rPr>
              <a:t> 에너지 관리 시스템</a:t>
            </a:r>
            <a:r>
              <a:rPr lang="en-US" altLang="ko-KR" sz="1800" b="1" dirty="0" smtClean="0">
                <a:solidFill>
                  <a:schemeClr val="tx1"/>
                </a:solidFill>
                <a:latin typeface="바른돋움 1" pitchFamily="18" charset="-127"/>
                <a:ea typeface="바른돋움 1" pitchFamily="18" charset="-127"/>
              </a:rPr>
              <a:t>(BEMS)</a:t>
            </a:r>
            <a:r>
              <a:rPr lang="ko-KR" altLang="en-US" sz="1800" b="1" dirty="0" smtClean="0">
                <a:solidFill>
                  <a:schemeClr val="tx1"/>
                </a:solidFill>
                <a:latin typeface="바른돋움 1" pitchFamily="18" charset="-127"/>
                <a:ea typeface="바른돋움 1" pitchFamily="18" charset="-127"/>
              </a:rPr>
              <a:t> 구축 가능</a:t>
            </a:r>
            <a:endParaRPr lang="en-US" altLang="ko-KR" sz="1800" b="1" dirty="0" smtClean="0">
              <a:solidFill>
                <a:schemeClr val="tx1"/>
              </a:solidFill>
              <a:latin typeface="바른돋움 1" pitchFamily="18" charset="-127"/>
              <a:ea typeface="바른돋움 1" pitchFamily="18" charset="-127"/>
            </a:endParaRPr>
          </a:p>
          <a:p>
            <a:endParaRPr lang="en-US" altLang="ko-KR" sz="1800" b="1" dirty="0" smtClean="0">
              <a:solidFill>
                <a:schemeClr val="tx1"/>
              </a:solidFill>
              <a:latin typeface="바른돋움 1" pitchFamily="18" charset="-127"/>
              <a:ea typeface="바른돋움 1" pitchFamily="18" charset="-127"/>
            </a:endParaRPr>
          </a:p>
          <a:p>
            <a:r>
              <a:rPr lang="en-US" altLang="ko-KR" sz="1800" b="1" dirty="0" smtClean="0">
                <a:solidFill>
                  <a:schemeClr val="tx1"/>
                </a:solidFill>
                <a:latin typeface="바른돋움 1" pitchFamily="18" charset="-127"/>
                <a:ea typeface="바른돋움 1" pitchFamily="18" charset="-127"/>
              </a:rPr>
              <a:t>3. </a:t>
            </a:r>
            <a:r>
              <a:rPr lang="ko-KR" altLang="en-US" sz="1800" b="1" dirty="0" err="1" smtClean="0">
                <a:solidFill>
                  <a:schemeClr val="tx1"/>
                </a:solidFill>
                <a:latin typeface="바른돋움 1" pitchFamily="18" charset="-127"/>
                <a:ea typeface="바른돋움 1" pitchFamily="18" charset="-127"/>
              </a:rPr>
              <a:t>신재생</a:t>
            </a:r>
            <a:r>
              <a:rPr lang="ko-KR" altLang="en-US" sz="1800" b="1" dirty="0" smtClean="0">
                <a:solidFill>
                  <a:schemeClr val="tx1"/>
                </a:solidFill>
                <a:latin typeface="바른돋움 1" pitchFamily="18" charset="-127"/>
                <a:ea typeface="바른돋움 1" pitchFamily="18" charset="-127"/>
              </a:rPr>
              <a:t> 에너지 공급의 효율화 달성</a:t>
            </a:r>
            <a:endParaRPr lang="en-US" altLang="ko-KR" sz="1800" b="1" dirty="0" smtClean="0">
              <a:solidFill>
                <a:schemeClr val="tx1"/>
              </a:solidFill>
              <a:latin typeface="바른돋움 1" pitchFamily="18" charset="-127"/>
              <a:ea typeface="바른돋움 1" pitchFamily="18" charset="-127"/>
            </a:endParaRPr>
          </a:p>
        </p:txBody>
      </p:sp>
    </p:spTree>
    <p:extLst>
      <p:ext uri="{BB962C8B-B14F-4D97-AF65-F5344CB8AC3E}">
        <p14:creationId xmlns:p14="http://schemas.microsoft.com/office/powerpoint/2010/main" val="127060671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08 </a:t>
            </a:r>
            <a:r>
              <a:rPr lang="ko-KR" altLang="en-US" sz="2800" dirty="0" smtClean="0">
                <a:solidFill>
                  <a:schemeClr val="tx1">
                    <a:lumMod val="85000"/>
                    <a:lumOff val="15000"/>
                  </a:schemeClr>
                </a:solidFill>
                <a:latin typeface="바른돋움 1"/>
                <a:ea typeface="바른돋움 1"/>
              </a:rPr>
              <a:t>첨부 자료</a:t>
            </a:r>
            <a:r>
              <a:rPr lang="ko-KR" altLang="en-US" sz="2800" dirty="0" smtClean="0">
                <a:solidFill>
                  <a:schemeClr val="tx1">
                    <a:lumMod val="85000"/>
                    <a:lumOff val="15000"/>
                  </a:schemeClr>
                </a:solidFill>
                <a:latin typeface="바른돋움 1"/>
                <a:ea typeface="바른돋움 1"/>
              </a:rPr>
              <a:t> </a:t>
            </a:r>
            <a:endParaRPr lang="ko-KR" altLang="en-US" sz="2800" dirty="0">
              <a:solidFill>
                <a:schemeClr val="tx1">
                  <a:lumMod val="85000"/>
                  <a:lumOff val="15000"/>
                </a:schemeClr>
              </a:solidFill>
              <a:latin typeface="바른돋움 1"/>
              <a:ea typeface="바른돋움 1"/>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내용 개체 틀 2">
            <a:extLst>
              <a:ext uri="{FF2B5EF4-FFF2-40B4-BE49-F238E27FC236}">
                <a16:creationId xmlns="" xmlns:a16="http://schemas.microsoft.com/office/drawing/2014/main" id="{F69BC11B-F099-4E8F-8459-FD46E8D4C6C4}"/>
              </a:ext>
            </a:extLst>
          </p:cNvPr>
          <p:cNvSpPr txBox="1">
            <a:spLocks/>
          </p:cNvSpPr>
          <p:nvPr/>
        </p:nvSpPr>
        <p:spPr>
          <a:xfrm>
            <a:off x="323528" y="1419622"/>
            <a:ext cx="7848872" cy="3096344"/>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AutoNum type="arabicPeriod"/>
            </a:pPr>
            <a:r>
              <a:rPr lang="en-US" altLang="ko-KR" sz="1600" b="1" dirty="0" smtClean="0">
                <a:solidFill>
                  <a:schemeClr val="tx1"/>
                </a:solidFill>
                <a:latin typeface="바른돋움 1" pitchFamily="18" charset="-127"/>
                <a:ea typeface="바른돋움 1" pitchFamily="18" charset="-127"/>
              </a:rPr>
              <a:t>Input </a:t>
            </a:r>
            <a:r>
              <a:rPr lang="ko-KR" altLang="en-US" sz="1600" b="1" dirty="0" smtClean="0">
                <a:solidFill>
                  <a:schemeClr val="tx1"/>
                </a:solidFill>
                <a:latin typeface="바른돋움 1" pitchFamily="18" charset="-127"/>
                <a:ea typeface="바른돋움 1" pitchFamily="18" charset="-127"/>
              </a:rPr>
              <a:t>데이터 설명 </a:t>
            </a:r>
            <a:r>
              <a:rPr lang="en-US" altLang="ko-KR" sz="1600" b="1" dirty="0" smtClean="0">
                <a:solidFill>
                  <a:schemeClr val="tx1"/>
                </a:solidFill>
                <a:latin typeface="바른돋움 1" pitchFamily="18" charset="-127"/>
                <a:ea typeface="바른돋움 1" pitchFamily="18" charset="-127"/>
              </a:rPr>
              <a:t>http</a:t>
            </a:r>
            <a:r>
              <a:rPr lang="en-US" altLang="ko-KR" sz="1600" b="1" dirty="0">
                <a:solidFill>
                  <a:schemeClr val="tx1"/>
                </a:solidFill>
                <a:latin typeface="바른돋움 1" pitchFamily="18" charset="-127"/>
                <a:ea typeface="바른돋움 1" pitchFamily="18" charset="-127"/>
              </a:rPr>
              <a:t>://</a:t>
            </a:r>
            <a:r>
              <a:rPr lang="en-US" altLang="ko-KR" sz="1600" b="1" dirty="0" smtClean="0">
                <a:solidFill>
                  <a:schemeClr val="tx1"/>
                </a:solidFill>
                <a:latin typeface="바른돋움 1" pitchFamily="18" charset="-127"/>
                <a:ea typeface="바른돋움 1" pitchFamily="18" charset="-127"/>
              </a:rPr>
              <a:t>www.designbuilder.co.uk/helpv1/Content/Cooling_Design_Detailed_Results.htm</a:t>
            </a:r>
          </a:p>
          <a:p>
            <a:pPr marL="342900" indent="-342900" algn="l">
              <a:buAutoNum type="arabicPeriod"/>
            </a:pPr>
            <a:endParaRPr lang="en-US" altLang="ko-KR" sz="1600" b="1" dirty="0" smtClean="0">
              <a:solidFill>
                <a:schemeClr val="tx1"/>
              </a:solidFill>
              <a:latin typeface="바른돋움 1" pitchFamily="18" charset="-127"/>
              <a:ea typeface="바른돋움 1" pitchFamily="18" charset="-127"/>
            </a:endParaRPr>
          </a:p>
          <a:p>
            <a:pPr marL="342900" indent="-342900" algn="l">
              <a:buAutoNum type="arabicPeriod"/>
            </a:pPr>
            <a:endParaRPr lang="en-US" altLang="ko-KR" sz="1600" b="1" dirty="0" smtClean="0">
              <a:solidFill>
                <a:schemeClr val="tx1"/>
              </a:solidFill>
              <a:latin typeface="바른돋움 1" pitchFamily="18" charset="-127"/>
              <a:ea typeface="바른돋움 1" pitchFamily="18" charset="-127"/>
            </a:endParaRPr>
          </a:p>
        </p:txBody>
      </p:sp>
    </p:spTree>
    <p:extLst>
      <p:ext uri="{BB962C8B-B14F-4D97-AF65-F5344CB8AC3E}">
        <p14:creationId xmlns:p14="http://schemas.microsoft.com/office/powerpoint/2010/main" val="141910976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5284" y="2067694"/>
            <a:ext cx="5256584" cy="769441"/>
          </a:xfrm>
          <a:prstGeom prst="rect">
            <a:avLst/>
          </a:prstGeom>
          <a:noFill/>
        </p:spPr>
        <p:txBody>
          <a:bodyPr wrap="square" rtlCol="0">
            <a:spAutoFit/>
          </a:bodyPr>
          <a:lstStyle/>
          <a:p>
            <a:pPr algn="ctr"/>
            <a:r>
              <a:rPr lang="ko-KR" altLang="en-US" sz="4400" dirty="0" smtClean="0">
                <a:latin typeface="바른돋움 3" pitchFamily="18" charset="-127"/>
                <a:ea typeface="바른돋움 3" pitchFamily="18" charset="-127"/>
              </a:rPr>
              <a:t>감사합니다</a:t>
            </a:r>
            <a:r>
              <a:rPr lang="en-US" altLang="ko-KR" sz="4400" dirty="0" smtClean="0">
                <a:latin typeface="바른돋움 3" pitchFamily="18" charset="-127"/>
                <a:ea typeface="바른돋움 3" pitchFamily="18" charset="-127"/>
              </a:rPr>
              <a:t>.</a:t>
            </a:r>
            <a:endParaRPr lang="ko-KR" altLang="en-US" sz="4400" dirty="0">
              <a:latin typeface="바른돋움 3" pitchFamily="18" charset="-127"/>
              <a:ea typeface="바른돋움 3" pitchFamily="18" charset="-127"/>
            </a:endParaRPr>
          </a:p>
        </p:txBody>
      </p:sp>
      <p:cxnSp>
        <p:nvCxnSpPr>
          <p:cNvPr id="11" name="직선 연결선 10"/>
          <p:cNvCxnSpPr/>
          <p:nvPr/>
        </p:nvCxnSpPr>
        <p:spPr>
          <a:xfrm>
            <a:off x="2195736" y="1851670"/>
            <a:ext cx="4896544" cy="0"/>
          </a:xfrm>
          <a:prstGeom prst="line">
            <a:avLst/>
          </a:prstGeom>
          <a:ln w="38100">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2195736" y="3075806"/>
            <a:ext cx="4968552"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2195736" y="1920739"/>
            <a:ext cx="4896544"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072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01 </a:t>
            </a:r>
            <a:r>
              <a:rPr lang="ko-KR" altLang="en-US" sz="2800" dirty="0" smtClean="0">
                <a:solidFill>
                  <a:schemeClr val="tx1">
                    <a:lumMod val="85000"/>
                    <a:lumOff val="15000"/>
                  </a:schemeClr>
                </a:solidFill>
                <a:latin typeface="바른돋움 1"/>
                <a:ea typeface="바른돋움 1"/>
              </a:rPr>
              <a:t>주제 선정 배경</a:t>
            </a:r>
            <a:endParaRPr lang="ko-KR" altLang="en-US" sz="2800" dirty="0">
              <a:solidFill>
                <a:schemeClr val="tx1">
                  <a:lumMod val="85000"/>
                  <a:lumOff val="15000"/>
                </a:schemeClr>
              </a:solidFill>
              <a:latin typeface="바른돋움 1"/>
              <a:ea typeface="바른돋움 1"/>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내용 개체 틀 2">
            <a:extLst>
              <a:ext uri="{FF2B5EF4-FFF2-40B4-BE49-F238E27FC236}">
                <a16:creationId xmlns="" xmlns:a16="http://schemas.microsoft.com/office/drawing/2014/main" id="{587E74E3-E02D-436E-806B-B8CFFB816A68}"/>
              </a:ext>
            </a:extLst>
          </p:cNvPr>
          <p:cNvSpPr txBox="1">
            <a:spLocks/>
          </p:cNvSpPr>
          <p:nvPr/>
        </p:nvSpPr>
        <p:spPr>
          <a:xfrm>
            <a:off x="-865841" y="2715293"/>
            <a:ext cx="10949218" cy="1089339"/>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ko-KR" altLang="en-US" sz="1400" dirty="0">
              <a:solidFill>
                <a:schemeClr val="tx1"/>
              </a:solidFill>
              <a:latin typeface="바른돋움 1" pitchFamily="18" charset="-127"/>
              <a:ea typeface="바른돋움 1" pitchFamily="18" charset="-127"/>
            </a:endParaRPr>
          </a:p>
        </p:txBody>
      </p:sp>
      <p:sp>
        <p:nvSpPr>
          <p:cNvPr id="8" name="내용 개체 틀 2">
            <a:extLst>
              <a:ext uri="{FF2B5EF4-FFF2-40B4-BE49-F238E27FC236}">
                <a16:creationId xmlns="" xmlns:a16="http://schemas.microsoft.com/office/drawing/2014/main" id="{587E74E3-E02D-436E-806B-B8CFFB816A68}"/>
              </a:ext>
            </a:extLst>
          </p:cNvPr>
          <p:cNvSpPr txBox="1">
            <a:spLocks/>
          </p:cNvSpPr>
          <p:nvPr/>
        </p:nvSpPr>
        <p:spPr>
          <a:xfrm>
            <a:off x="683568" y="2182574"/>
            <a:ext cx="7560840" cy="1901344"/>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ko-KR" altLang="en-US" sz="1400" dirty="0" smtClean="0">
                <a:solidFill>
                  <a:schemeClr val="tx1"/>
                </a:solidFill>
                <a:latin typeface="바른돋움 1" pitchFamily="18" charset="-127"/>
                <a:ea typeface="바른돋움 1" pitchFamily="18" charset="-127"/>
              </a:rPr>
              <a:t>화석 연료 및 원자력 발전 중심 </a:t>
            </a:r>
            <a:r>
              <a:rPr lang="en-US" altLang="ko-KR" sz="1400" dirty="0" smtClean="0">
                <a:solidFill>
                  <a:schemeClr val="tx1"/>
                </a:solidFill>
                <a:latin typeface="바른돋움 1" pitchFamily="18" charset="-127"/>
                <a:ea typeface="바른돋움 1" pitchFamily="18" charset="-127"/>
              </a:rPr>
              <a:t>-&gt; </a:t>
            </a:r>
            <a:r>
              <a:rPr lang="ko-KR" altLang="en-US" sz="1400" b="1" dirty="0" err="1" smtClean="0">
                <a:solidFill>
                  <a:srgbClr val="0066FF"/>
                </a:solidFill>
                <a:latin typeface="바른돋움 1" pitchFamily="18" charset="-127"/>
                <a:ea typeface="바른돋움 1" pitchFamily="18" charset="-127"/>
              </a:rPr>
              <a:t>신재생</a:t>
            </a:r>
            <a:r>
              <a:rPr lang="ko-KR" altLang="en-US" sz="1400" b="1" dirty="0" smtClean="0">
                <a:solidFill>
                  <a:srgbClr val="0066FF"/>
                </a:solidFill>
                <a:latin typeface="바른돋움 1" pitchFamily="18" charset="-127"/>
                <a:ea typeface="바른돋움 1" pitchFamily="18" charset="-127"/>
              </a:rPr>
              <a:t> 에너지 중심</a:t>
            </a:r>
            <a:endParaRPr lang="en-US" altLang="ko-KR" sz="1400" b="1" dirty="0" smtClean="0">
              <a:solidFill>
                <a:srgbClr val="0066FF"/>
              </a:solidFill>
              <a:latin typeface="바른돋움 1" pitchFamily="18" charset="-127"/>
              <a:ea typeface="바른돋움 1" pitchFamily="18" charset="-127"/>
            </a:endParaRPr>
          </a:p>
          <a:p>
            <a:pPr fontAlgn="base"/>
            <a:endParaRPr lang="en-US" altLang="ko-KR" sz="2000" b="1" dirty="0" smtClean="0">
              <a:solidFill>
                <a:srgbClr val="FF0000"/>
              </a:solidFill>
              <a:latin typeface="바른돋움 1" pitchFamily="18" charset="-127"/>
              <a:ea typeface="바른돋움 1" pitchFamily="18" charset="-127"/>
            </a:endParaRPr>
          </a:p>
          <a:p>
            <a:pPr fontAlgn="base"/>
            <a:r>
              <a:rPr lang="ko-KR" altLang="en-US" sz="2000" b="1" dirty="0" smtClean="0">
                <a:solidFill>
                  <a:schemeClr val="tx1"/>
                </a:solidFill>
                <a:latin typeface="바른돋움 1" pitchFamily="18" charset="-127"/>
                <a:ea typeface="바른돋움 1" pitchFamily="18" charset="-127"/>
              </a:rPr>
              <a:t>공급 </a:t>
            </a:r>
            <a:r>
              <a:rPr lang="ko-KR" altLang="en-US" sz="2000" b="1" dirty="0">
                <a:solidFill>
                  <a:schemeClr val="tx1"/>
                </a:solidFill>
                <a:latin typeface="바른돋움 1" pitchFamily="18" charset="-127"/>
                <a:ea typeface="바른돋움 1" pitchFamily="18" charset="-127"/>
              </a:rPr>
              <a:t>위주의 정책에서 </a:t>
            </a:r>
            <a:r>
              <a:rPr lang="ko-KR" altLang="en-US" sz="2000" b="1" dirty="0">
                <a:solidFill>
                  <a:srgbClr val="FF0000"/>
                </a:solidFill>
                <a:latin typeface="바른돋움 1" pitchFamily="18" charset="-127"/>
                <a:ea typeface="바른돋움 1" pitchFamily="18" charset="-127"/>
              </a:rPr>
              <a:t>수요관리 정책</a:t>
            </a:r>
            <a:r>
              <a:rPr lang="ko-KR" altLang="en-US" sz="2000" b="1" dirty="0">
                <a:solidFill>
                  <a:schemeClr val="tx1"/>
                </a:solidFill>
                <a:latin typeface="바른돋움 1" pitchFamily="18" charset="-127"/>
                <a:ea typeface="바른돋움 1" pitchFamily="18" charset="-127"/>
              </a:rPr>
              <a:t>으로</a:t>
            </a:r>
            <a:r>
              <a:rPr lang="ko-KR" altLang="en-US" sz="2000" b="1" dirty="0">
                <a:solidFill>
                  <a:srgbClr val="FF0000"/>
                </a:solidFill>
                <a:latin typeface="바른돋움 1" pitchFamily="18" charset="-127"/>
                <a:ea typeface="바른돋움 1" pitchFamily="18" charset="-127"/>
              </a:rPr>
              <a:t> 패러다임 변화</a:t>
            </a:r>
            <a:endParaRPr lang="en-US" altLang="ko-KR" sz="2000" b="1" dirty="0">
              <a:solidFill>
                <a:srgbClr val="FF0000"/>
              </a:solidFill>
              <a:latin typeface="바른돋움 1" pitchFamily="18" charset="-127"/>
              <a:ea typeface="바른돋움 1" pitchFamily="18" charset="-127"/>
            </a:endParaRPr>
          </a:p>
          <a:p>
            <a:endParaRPr lang="ko-KR" altLang="en-US" sz="2400" dirty="0">
              <a:solidFill>
                <a:schemeClr val="tx1"/>
              </a:solidFill>
              <a:latin typeface="바른돋움 1" pitchFamily="18" charset="-127"/>
              <a:ea typeface="바른돋움 1" pitchFamily="18" charset="-127"/>
            </a:endParaRPr>
          </a:p>
          <a:p>
            <a:endParaRPr lang="ko-KR" altLang="en-US" sz="1400" dirty="0">
              <a:solidFill>
                <a:schemeClr val="tx1"/>
              </a:solidFill>
              <a:latin typeface="바른돋움 1" pitchFamily="18" charset="-127"/>
              <a:ea typeface="바른돋움 1" pitchFamily="18" charset="-127"/>
            </a:endParaRPr>
          </a:p>
        </p:txBody>
      </p:sp>
    </p:spTree>
    <p:extLst>
      <p:ext uri="{BB962C8B-B14F-4D97-AF65-F5344CB8AC3E}">
        <p14:creationId xmlns:p14="http://schemas.microsoft.com/office/powerpoint/2010/main" val="26116589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02 </a:t>
            </a:r>
            <a:r>
              <a:rPr lang="ko-KR" altLang="en-US" sz="2800" dirty="0" smtClean="0">
                <a:solidFill>
                  <a:schemeClr val="tx1">
                    <a:lumMod val="85000"/>
                    <a:lumOff val="15000"/>
                  </a:schemeClr>
                </a:solidFill>
                <a:latin typeface="바른돋움 1"/>
                <a:ea typeface="바른돋움 1"/>
              </a:rPr>
              <a:t>기존 연구 동향 및 </a:t>
            </a:r>
            <a:r>
              <a:rPr lang="ko-KR" altLang="en-US" sz="2800" dirty="0" err="1" smtClean="0">
                <a:solidFill>
                  <a:schemeClr val="tx1">
                    <a:lumMod val="85000"/>
                    <a:lumOff val="15000"/>
                  </a:schemeClr>
                </a:solidFill>
                <a:latin typeface="바른돋움 1"/>
                <a:ea typeface="바른돋움 1"/>
              </a:rPr>
              <a:t>차별점</a:t>
            </a:r>
            <a:endParaRPr lang="ko-KR" altLang="en-US" sz="2800" dirty="0">
              <a:solidFill>
                <a:schemeClr val="tx1">
                  <a:lumMod val="85000"/>
                  <a:lumOff val="15000"/>
                </a:schemeClr>
              </a:solidFill>
              <a:latin typeface="바른돋움 1"/>
              <a:ea typeface="바른돋움 1"/>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내용 개체 틀 2">
            <a:extLst>
              <a:ext uri="{FF2B5EF4-FFF2-40B4-BE49-F238E27FC236}">
                <a16:creationId xmlns="" xmlns:a16="http://schemas.microsoft.com/office/drawing/2014/main" id="{394DC1DC-5BB7-4EBF-A283-B2370B02CA6C}"/>
              </a:ext>
            </a:extLst>
          </p:cNvPr>
          <p:cNvSpPr txBox="1">
            <a:spLocks/>
          </p:cNvSpPr>
          <p:nvPr/>
        </p:nvSpPr>
        <p:spPr>
          <a:xfrm>
            <a:off x="300680" y="1448238"/>
            <a:ext cx="10680032" cy="4824000"/>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49940" indent="-149940" algn="l">
              <a:lnSpc>
                <a:spcPct val="150000"/>
              </a:lnSpc>
              <a:buClr>
                <a:srgbClr val="595959"/>
              </a:buClr>
              <a:buFont typeface="Arial"/>
              <a:buChar char="•"/>
              <a:defRPr lang="ko-KR" altLang="en-US"/>
            </a:pPr>
            <a:r>
              <a:rPr lang="en-US" altLang="ko-KR" sz="1200" dirty="0" err="1" smtClean="0">
                <a:solidFill>
                  <a:schemeClr val="tx1"/>
                </a:solidFill>
                <a:latin typeface="바른돋움 1" pitchFamily="18" charset="-127"/>
                <a:ea typeface="바른돋움 1" pitchFamily="18" charset="-127"/>
              </a:rPr>
              <a:t>스마트빌딩에너지</a:t>
            </a:r>
            <a:r>
              <a:rPr lang="en-US" altLang="ko-KR" sz="1200" dirty="0" smtClean="0">
                <a:solidFill>
                  <a:schemeClr val="tx1"/>
                </a:solidFill>
                <a:latin typeface="바른돋움 1" pitchFamily="18" charset="-127"/>
                <a:ea typeface="바른돋움 1" pitchFamily="18" charset="-127"/>
              </a:rPr>
              <a:t> </a:t>
            </a:r>
            <a:r>
              <a:rPr lang="en-US" altLang="ko-KR" sz="1200" dirty="0" err="1" smtClean="0">
                <a:solidFill>
                  <a:schemeClr val="tx1"/>
                </a:solidFill>
                <a:latin typeface="바른돋움 1" pitchFamily="18" charset="-127"/>
                <a:ea typeface="바른돋움 1" pitchFamily="18" charset="-127"/>
              </a:rPr>
              <a:t>관리</a:t>
            </a:r>
            <a:r>
              <a:rPr lang="en-US" altLang="ko-KR" sz="1200" dirty="0" smtClean="0">
                <a:solidFill>
                  <a:schemeClr val="tx1"/>
                </a:solidFill>
                <a:latin typeface="바른돋움 1" pitchFamily="18" charset="-127"/>
                <a:ea typeface="바른돋움 1" pitchFamily="18" charset="-127"/>
              </a:rPr>
              <a:t> </a:t>
            </a:r>
            <a:r>
              <a:rPr lang="en-US" altLang="ko-KR" sz="1200" dirty="0" err="1" smtClean="0">
                <a:solidFill>
                  <a:schemeClr val="tx1"/>
                </a:solidFill>
                <a:latin typeface="바른돋움 1" pitchFamily="18" charset="-127"/>
                <a:ea typeface="바른돋움 1" pitchFamily="18" charset="-127"/>
              </a:rPr>
              <a:t>시스템을</a:t>
            </a:r>
            <a:r>
              <a:rPr lang="en-US" altLang="ko-KR" sz="1200" dirty="0" smtClean="0">
                <a:solidFill>
                  <a:schemeClr val="tx1"/>
                </a:solidFill>
                <a:latin typeface="바른돋움 1" pitchFamily="18" charset="-127"/>
                <a:ea typeface="바른돋움 1" pitchFamily="18" charset="-127"/>
              </a:rPr>
              <a:t> </a:t>
            </a:r>
            <a:r>
              <a:rPr lang="en-US" altLang="ko-KR" sz="1200" dirty="0" err="1" smtClean="0">
                <a:solidFill>
                  <a:schemeClr val="tx1"/>
                </a:solidFill>
                <a:latin typeface="바른돋움 1" pitchFamily="18" charset="-127"/>
                <a:ea typeface="바른돋움 1" pitchFamily="18" charset="-127"/>
              </a:rPr>
              <a:t>위한</a:t>
            </a:r>
            <a:r>
              <a:rPr lang="en-US" altLang="ko-KR" sz="1200" dirty="0" smtClean="0">
                <a:solidFill>
                  <a:schemeClr val="tx1"/>
                </a:solidFill>
                <a:latin typeface="바른돋움 1" pitchFamily="18" charset="-127"/>
                <a:ea typeface="바른돋움 1" pitchFamily="18" charset="-127"/>
              </a:rPr>
              <a:t> Rule based Power Monitoring System </a:t>
            </a:r>
            <a:r>
              <a:rPr lang="en-US" altLang="ko-KR" sz="1200" dirty="0" err="1" smtClean="0">
                <a:solidFill>
                  <a:schemeClr val="tx1"/>
                </a:solidFill>
                <a:latin typeface="바른돋움 1" pitchFamily="18" charset="-127"/>
                <a:ea typeface="바른돋움 1" pitchFamily="18" charset="-127"/>
              </a:rPr>
              <a:t>개발</a:t>
            </a:r>
            <a:r>
              <a:rPr lang="en-US" altLang="ko-KR" sz="1200" dirty="0" smtClean="0">
                <a:solidFill>
                  <a:schemeClr val="tx1"/>
                </a:solidFill>
                <a:latin typeface="바른돋움 1" pitchFamily="18" charset="-127"/>
                <a:ea typeface="바른돋움 1" pitchFamily="18" charset="-127"/>
              </a:rPr>
              <a:t> 및 </a:t>
            </a:r>
            <a:r>
              <a:rPr lang="en-US" altLang="ko-KR" sz="1200" dirty="0" err="1" smtClean="0">
                <a:solidFill>
                  <a:schemeClr val="tx1"/>
                </a:solidFill>
                <a:latin typeface="바른돋움 1" pitchFamily="18" charset="-127"/>
                <a:ea typeface="바른돋움 1" pitchFamily="18" charset="-127"/>
              </a:rPr>
              <a:t>연구</a:t>
            </a:r>
            <a:r>
              <a:rPr lang="en-US" altLang="ko-KR" sz="1200" dirty="0">
                <a:solidFill>
                  <a:schemeClr val="tx1"/>
                </a:solidFill>
                <a:latin typeface="바른돋움 1" pitchFamily="18" charset="-127"/>
                <a:ea typeface="바른돋움 1" pitchFamily="18" charset="-127"/>
              </a:rPr>
              <a:t> </a:t>
            </a:r>
            <a:r>
              <a:rPr lang="en-US" altLang="ko-KR" sz="1200" dirty="0" smtClean="0">
                <a:solidFill>
                  <a:schemeClr val="tx1"/>
                </a:solidFill>
                <a:latin typeface="바른돋움 1" pitchFamily="18" charset="-127"/>
                <a:ea typeface="바른돋움 1" pitchFamily="18" charset="-127"/>
              </a:rPr>
              <a:t>– </a:t>
            </a:r>
            <a:r>
              <a:rPr lang="ko-KR" altLang="en-US" sz="1100" i="1" dirty="0" smtClean="0">
                <a:solidFill>
                  <a:schemeClr val="tx1"/>
                </a:solidFill>
                <a:latin typeface="바른돋움 1" pitchFamily="18" charset="-127"/>
                <a:ea typeface="바른돋움 1" pitchFamily="18" charset="-127"/>
              </a:rPr>
              <a:t>전호진</a:t>
            </a:r>
          </a:p>
          <a:p>
            <a:pPr algn="l">
              <a:lnSpc>
                <a:spcPct val="150000"/>
              </a:lnSpc>
              <a:buClr>
                <a:srgbClr val="595959"/>
              </a:buClr>
              <a:defRPr lang="ko-KR" altLang="en-US"/>
            </a:pPr>
            <a:endParaRPr lang="en-US" altLang="ko-KR" sz="1000" dirty="0" smtClean="0">
              <a:solidFill>
                <a:schemeClr val="tx1"/>
              </a:solidFill>
              <a:latin typeface="바른돋움 1" pitchFamily="18" charset="-127"/>
              <a:ea typeface="바른돋움 1" pitchFamily="18" charset="-127"/>
            </a:endParaRPr>
          </a:p>
          <a:p>
            <a:pPr marL="149940" indent="-149940" algn="l">
              <a:lnSpc>
                <a:spcPct val="150000"/>
              </a:lnSpc>
              <a:buClr>
                <a:srgbClr val="595959"/>
              </a:buClr>
              <a:buFont typeface="Arial"/>
              <a:buChar char="•"/>
              <a:defRPr lang="ko-KR" altLang="en-US"/>
            </a:pPr>
            <a:r>
              <a:rPr lang="en-US" altLang="ko-KR" sz="1200" dirty="0" err="1" smtClean="0">
                <a:solidFill>
                  <a:schemeClr val="tx1"/>
                </a:solidFill>
                <a:latin typeface="바른돋움 1" pitchFamily="18" charset="-127"/>
                <a:ea typeface="바른돋움 1" pitchFamily="18" charset="-127"/>
              </a:rPr>
              <a:t>유전프로그래밍과</a:t>
            </a:r>
            <a:r>
              <a:rPr lang="en-US" altLang="ko-KR" sz="1200" dirty="0" smtClean="0">
                <a:solidFill>
                  <a:schemeClr val="tx1"/>
                </a:solidFill>
                <a:latin typeface="바른돋움 1" pitchFamily="18" charset="-127"/>
                <a:ea typeface="바른돋움 1" pitchFamily="18" charset="-127"/>
              </a:rPr>
              <a:t> BEMS </a:t>
            </a:r>
            <a:r>
              <a:rPr lang="en-US" altLang="ko-KR" sz="1200" dirty="0" err="1" smtClean="0">
                <a:solidFill>
                  <a:schemeClr val="tx1"/>
                </a:solidFill>
                <a:latin typeface="바른돋움 1" pitchFamily="18" charset="-127"/>
                <a:ea typeface="바른돋움 1" pitchFamily="18" charset="-127"/>
              </a:rPr>
              <a:t>데이터를</a:t>
            </a:r>
            <a:r>
              <a:rPr lang="en-US" altLang="ko-KR" sz="1200" dirty="0" smtClean="0">
                <a:solidFill>
                  <a:schemeClr val="tx1"/>
                </a:solidFill>
                <a:latin typeface="바른돋움 1" pitchFamily="18" charset="-127"/>
                <a:ea typeface="바른돋움 1" pitchFamily="18" charset="-127"/>
              </a:rPr>
              <a:t> </a:t>
            </a:r>
            <a:r>
              <a:rPr lang="en-US" altLang="ko-KR" sz="1200" dirty="0" err="1" smtClean="0">
                <a:solidFill>
                  <a:schemeClr val="tx1"/>
                </a:solidFill>
                <a:latin typeface="바른돋움 1" pitchFamily="18" charset="-127"/>
                <a:ea typeface="바른돋움 1" pitchFamily="18" charset="-127"/>
              </a:rPr>
              <a:t>이용한</a:t>
            </a:r>
            <a:r>
              <a:rPr lang="en-US" altLang="ko-KR" sz="1200" dirty="0" smtClean="0">
                <a:solidFill>
                  <a:schemeClr val="tx1"/>
                </a:solidFill>
                <a:latin typeface="바른돋움 1" pitchFamily="18" charset="-127"/>
                <a:ea typeface="바른돋움 1" pitchFamily="18" charset="-127"/>
              </a:rPr>
              <a:t> </a:t>
            </a:r>
            <a:r>
              <a:rPr lang="en-US" altLang="ko-KR" sz="1200" dirty="0" err="1" smtClean="0">
                <a:solidFill>
                  <a:schemeClr val="tx1"/>
                </a:solidFill>
                <a:latin typeface="바른돋움 1" pitchFamily="18" charset="-127"/>
                <a:ea typeface="바른돋움 1" pitchFamily="18" charset="-127"/>
              </a:rPr>
              <a:t>실내온도</a:t>
            </a:r>
            <a:r>
              <a:rPr lang="en-US" altLang="ko-KR" sz="1200" dirty="0" smtClean="0">
                <a:solidFill>
                  <a:schemeClr val="tx1"/>
                </a:solidFill>
                <a:latin typeface="바른돋움 1" pitchFamily="18" charset="-127"/>
                <a:ea typeface="바른돋움 1" pitchFamily="18" charset="-127"/>
              </a:rPr>
              <a:t> </a:t>
            </a:r>
            <a:r>
              <a:rPr lang="en-US" altLang="ko-KR" sz="1200" dirty="0" err="1" smtClean="0">
                <a:solidFill>
                  <a:schemeClr val="tx1"/>
                </a:solidFill>
                <a:latin typeface="바른돋움 1" pitchFamily="18" charset="-127"/>
                <a:ea typeface="바른돋움 1" pitchFamily="18" charset="-127"/>
              </a:rPr>
              <a:t>기계학습</a:t>
            </a:r>
            <a:r>
              <a:rPr lang="en-US" altLang="ko-KR" sz="1200" dirty="0" smtClean="0">
                <a:solidFill>
                  <a:schemeClr val="tx1"/>
                </a:solidFill>
                <a:latin typeface="바른돋움 1" pitchFamily="18" charset="-127"/>
                <a:ea typeface="바른돋움 1" pitchFamily="18" charset="-127"/>
              </a:rPr>
              <a:t> </a:t>
            </a:r>
            <a:r>
              <a:rPr lang="en-US" altLang="ko-KR" sz="1200" dirty="0" err="1" smtClean="0">
                <a:solidFill>
                  <a:schemeClr val="tx1"/>
                </a:solidFill>
                <a:latin typeface="바른돋움 1" pitchFamily="18" charset="-127"/>
                <a:ea typeface="바른돋움 1" pitchFamily="18" charset="-127"/>
              </a:rPr>
              <a:t>모델</a:t>
            </a:r>
            <a:r>
              <a:rPr lang="en-US" altLang="ko-KR" sz="1200" dirty="0">
                <a:solidFill>
                  <a:schemeClr val="tx1"/>
                </a:solidFill>
                <a:latin typeface="바른돋움 1" pitchFamily="18" charset="-127"/>
                <a:ea typeface="바른돋움 1" pitchFamily="18" charset="-127"/>
              </a:rPr>
              <a:t> </a:t>
            </a:r>
            <a:r>
              <a:rPr lang="en-US" altLang="ko-KR" sz="1200" dirty="0" smtClean="0">
                <a:solidFill>
                  <a:schemeClr val="tx1"/>
                </a:solidFill>
                <a:latin typeface="바른돋움 1" pitchFamily="18" charset="-127"/>
                <a:ea typeface="바른돋움 1" pitchFamily="18" charset="-127"/>
              </a:rPr>
              <a:t>- </a:t>
            </a:r>
            <a:r>
              <a:rPr lang="ko-KR" altLang="en-US" sz="1100" i="1" dirty="0" smtClean="0">
                <a:solidFill>
                  <a:schemeClr val="tx1"/>
                </a:solidFill>
                <a:latin typeface="바른돋움 1" pitchFamily="18" charset="-127"/>
                <a:ea typeface="바른돋움 1" pitchFamily="18" charset="-127"/>
              </a:rPr>
              <a:t>서원준, 박철수</a:t>
            </a:r>
            <a:r>
              <a:rPr lang="en-US" altLang="ko-KR" sz="1100" i="1" dirty="0">
                <a:solidFill>
                  <a:schemeClr val="tx1"/>
                </a:solidFill>
                <a:latin typeface="바른돋움 1" pitchFamily="18" charset="-127"/>
                <a:ea typeface="바른돋움 1" pitchFamily="18" charset="-127"/>
              </a:rPr>
              <a:t> </a:t>
            </a:r>
            <a:endParaRPr lang="ko-KR" altLang="en-US" sz="1100" i="1" dirty="0" smtClean="0">
              <a:solidFill>
                <a:schemeClr val="tx1"/>
              </a:solidFill>
              <a:latin typeface="바른돋움 1" pitchFamily="18" charset="-127"/>
              <a:ea typeface="바른돋움 1" pitchFamily="18" charset="-127"/>
            </a:endParaRPr>
          </a:p>
          <a:p>
            <a:pPr marL="171450" indent="-171450" algn="l">
              <a:lnSpc>
                <a:spcPct val="150000"/>
              </a:lnSpc>
              <a:buFont typeface="Arial" pitchFamily="34" charset="0"/>
              <a:buChar char="•"/>
              <a:defRPr lang="ko-KR" altLang="en-US"/>
            </a:pPr>
            <a:endParaRPr lang="en-US" altLang="ko-KR" sz="600" dirty="0" smtClean="0">
              <a:solidFill>
                <a:schemeClr val="tx1"/>
              </a:solidFill>
              <a:latin typeface="바른돋움 1" pitchFamily="18" charset="-127"/>
              <a:ea typeface="바른돋움 1" pitchFamily="18" charset="-127"/>
            </a:endParaRPr>
          </a:p>
          <a:p>
            <a:pPr marL="171450" indent="-171450" algn="l">
              <a:lnSpc>
                <a:spcPct val="150000"/>
              </a:lnSpc>
              <a:buFont typeface="Arial" pitchFamily="34" charset="0"/>
              <a:buChar char="•"/>
              <a:defRPr lang="ko-KR" altLang="en-US"/>
            </a:pPr>
            <a:endParaRPr lang="en-US" altLang="ko-KR" sz="600" dirty="0" smtClean="0">
              <a:solidFill>
                <a:schemeClr val="tx1"/>
              </a:solidFill>
              <a:latin typeface="바른돋움 1" pitchFamily="18" charset="-127"/>
              <a:ea typeface="바른돋움 1" pitchFamily="18" charset="-127"/>
            </a:endParaRPr>
          </a:p>
          <a:p>
            <a:pPr marL="171450" indent="-171450" algn="l">
              <a:buFont typeface="Arial" pitchFamily="34" charset="0"/>
              <a:buChar char="•"/>
              <a:defRPr lang="ko-KR" altLang="en-US"/>
            </a:pPr>
            <a:r>
              <a:rPr lang="ko-KR" altLang="en-US" sz="1200" dirty="0" err="1" smtClean="0">
                <a:solidFill>
                  <a:schemeClr val="tx1"/>
                </a:solidFill>
                <a:latin typeface="바른돋움 1" pitchFamily="18" charset="-127"/>
                <a:ea typeface="바른돋움 1" pitchFamily="18" charset="-127"/>
              </a:rPr>
              <a:t>크리깅모델을</a:t>
            </a:r>
            <a:r>
              <a:rPr lang="ko-KR" altLang="en-US" sz="1200" dirty="0" smtClean="0">
                <a:solidFill>
                  <a:schemeClr val="tx1"/>
                </a:solidFill>
                <a:latin typeface="바른돋움 1" pitchFamily="18" charset="-127"/>
                <a:ea typeface="바른돋움 1" pitchFamily="18" charset="-127"/>
              </a:rPr>
              <a:t> 이용한 건물에너지 예측모델 및 모델의 </a:t>
            </a:r>
            <a:r>
              <a:rPr lang="en-US" altLang="ko-KR" sz="1200" dirty="0" smtClean="0">
                <a:solidFill>
                  <a:schemeClr val="tx1"/>
                </a:solidFill>
                <a:latin typeface="바른돋움 1" pitchFamily="18" charset="-127"/>
                <a:ea typeface="바른돋움 1" pitchFamily="18" charset="-127"/>
              </a:rPr>
              <a:t>BEMS </a:t>
            </a:r>
            <a:r>
              <a:rPr lang="ko-KR" altLang="en-US" sz="1200" dirty="0" smtClean="0">
                <a:solidFill>
                  <a:schemeClr val="tx1"/>
                </a:solidFill>
                <a:latin typeface="바른돋움 1" pitchFamily="18" charset="-127"/>
                <a:ea typeface="바른돋움 1" pitchFamily="18" charset="-127"/>
              </a:rPr>
              <a:t>적용 </a:t>
            </a:r>
            <a:r>
              <a:rPr lang="en-US" altLang="ko-KR" sz="1200" dirty="0" smtClean="0">
                <a:solidFill>
                  <a:schemeClr val="tx1"/>
                </a:solidFill>
                <a:latin typeface="바른돋움 1" pitchFamily="18" charset="-127"/>
                <a:ea typeface="바른돋움 1" pitchFamily="18" charset="-127"/>
              </a:rPr>
              <a:t>= Construction of Building Energy Prediction Model </a:t>
            </a:r>
          </a:p>
          <a:p>
            <a:pPr algn="l">
              <a:defRPr lang="ko-KR" altLang="en-US"/>
            </a:pPr>
            <a:r>
              <a:rPr lang="en-US" altLang="ko-KR" sz="1200" dirty="0" smtClean="0">
                <a:solidFill>
                  <a:schemeClr val="tx1"/>
                </a:solidFill>
                <a:latin typeface="바른돋움 1" pitchFamily="18" charset="-127"/>
                <a:ea typeface="바른돋움 1" pitchFamily="18" charset="-127"/>
              </a:rPr>
              <a:t>with </a:t>
            </a:r>
            <a:r>
              <a:rPr lang="en-US" altLang="ko-KR" sz="1200" dirty="0" err="1" smtClean="0">
                <a:solidFill>
                  <a:schemeClr val="tx1"/>
                </a:solidFill>
                <a:latin typeface="바른돋움 1" pitchFamily="18" charset="-127"/>
                <a:ea typeface="바른돋움 1" pitchFamily="18" charset="-127"/>
              </a:rPr>
              <a:t>Kriging</a:t>
            </a:r>
            <a:r>
              <a:rPr lang="en-US" altLang="ko-KR" sz="1200" dirty="0" smtClean="0">
                <a:solidFill>
                  <a:schemeClr val="tx1"/>
                </a:solidFill>
                <a:latin typeface="바른돋움 1" pitchFamily="18" charset="-127"/>
                <a:ea typeface="바른돋움 1" pitchFamily="18" charset="-127"/>
              </a:rPr>
              <a:t> Model and Its Application to BEMS - </a:t>
            </a:r>
            <a:r>
              <a:rPr lang="ko-KR" altLang="en-US" sz="1100" i="1" dirty="0" smtClean="0">
                <a:solidFill>
                  <a:schemeClr val="tx1"/>
                </a:solidFill>
                <a:latin typeface="바른돋움 1" pitchFamily="18" charset="-127"/>
                <a:ea typeface="바른돋움 1" pitchFamily="18" charset="-127"/>
              </a:rPr>
              <a:t>구기범</a:t>
            </a:r>
            <a:r>
              <a:rPr lang="en-US" altLang="ko-KR" sz="1100" i="1" dirty="0" smtClean="0">
                <a:solidFill>
                  <a:schemeClr val="tx1"/>
                </a:solidFill>
                <a:latin typeface="바른돋움 1" pitchFamily="18" charset="-127"/>
                <a:ea typeface="바른돋움 1" pitchFamily="18" charset="-127"/>
              </a:rPr>
              <a:t>, </a:t>
            </a:r>
            <a:r>
              <a:rPr lang="ko-KR" altLang="en-US" sz="1100" i="1" dirty="0" smtClean="0">
                <a:solidFill>
                  <a:schemeClr val="tx1"/>
                </a:solidFill>
                <a:latin typeface="바른돋움 1" pitchFamily="18" charset="-127"/>
                <a:ea typeface="바른돋움 1" pitchFamily="18" charset="-127"/>
              </a:rPr>
              <a:t>정신규</a:t>
            </a:r>
            <a:r>
              <a:rPr lang="en-US" altLang="ko-KR" sz="1100" i="1" dirty="0" smtClean="0">
                <a:solidFill>
                  <a:schemeClr val="tx1"/>
                </a:solidFill>
                <a:latin typeface="바른돋움 1" pitchFamily="18" charset="-127"/>
                <a:ea typeface="바른돋움 1" pitchFamily="18" charset="-127"/>
              </a:rPr>
              <a:t>, </a:t>
            </a:r>
            <a:r>
              <a:rPr lang="ko-KR" altLang="en-US" sz="1100" i="1" dirty="0" err="1" smtClean="0">
                <a:solidFill>
                  <a:schemeClr val="tx1"/>
                </a:solidFill>
                <a:latin typeface="바른돋움 1" pitchFamily="18" charset="-127"/>
                <a:ea typeface="바른돋움 1" pitchFamily="18" charset="-127"/>
              </a:rPr>
              <a:t>경희대학교</a:t>
            </a:r>
            <a:r>
              <a:rPr lang="ko-KR" altLang="en-US" sz="1100" i="1" dirty="0" smtClean="0">
                <a:solidFill>
                  <a:schemeClr val="tx1"/>
                </a:solidFill>
                <a:latin typeface="바른돋움 1" pitchFamily="18" charset="-127"/>
                <a:ea typeface="바른돋움 1" pitchFamily="18" charset="-127"/>
              </a:rPr>
              <a:t> 대학원 기계공학과 </a:t>
            </a:r>
            <a:r>
              <a:rPr lang="en-US" altLang="ko-KR" sz="1100" i="1" dirty="0" smtClean="0">
                <a:solidFill>
                  <a:schemeClr val="tx1"/>
                </a:solidFill>
                <a:latin typeface="바른돋움 1" pitchFamily="18" charset="-127"/>
                <a:ea typeface="바른돋움 1" pitchFamily="18" charset="-127"/>
              </a:rPr>
              <a:t>(2016</a:t>
            </a:r>
            <a:r>
              <a:rPr lang="en-US" altLang="ko-KR" sz="1100" i="1" dirty="0">
                <a:solidFill>
                  <a:schemeClr val="tx1"/>
                </a:solidFill>
                <a:latin typeface="바른돋움 1" pitchFamily="18" charset="-127"/>
                <a:ea typeface="바른돋움 1" pitchFamily="18" charset="-127"/>
              </a:rPr>
              <a:t>)</a:t>
            </a:r>
            <a:endParaRPr lang="ko-KR" altLang="en-US" sz="1100" i="1" dirty="0" smtClean="0">
              <a:solidFill>
                <a:schemeClr val="tx1"/>
              </a:solidFill>
              <a:latin typeface="바른돋움 1" pitchFamily="18" charset="-127"/>
              <a:ea typeface="바른돋움 1" pitchFamily="18" charset="-127"/>
            </a:endParaRPr>
          </a:p>
          <a:p>
            <a:pPr marL="171450" indent="-171450" algn="l">
              <a:buFont typeface="Arial" pitchFamily="34" charset="0"/>
              <a:buChar char="•"/>
              <a:defRPr lang="ko-KR" altLang="en-US"/>
            </a:pPr>
            <a:endParaRPr lang="en-US" altLang="ko-KR" sz="1200" dirty="0" smtClean="0">
              <a:solidFill>
                <a:schemeClr val="tx1"/>
              </a:solidFill>
              <a:latin typeface="바른돋움 1" pitchFamily="18" charset="-127"/>
              <a:ea typeface="바른돋움 1" pitchFamily="18" charset="-127"/>
            </a:endParaRPr>
          </a:p>
          <a:p>
            <a:pPr marL="171450" indent="-171450" algn="l">
              <a:buFont typeface="Arial" pitchFamily="34" charset="0"/>
              <a:buChar char="•"/>
              <a:defRPr lang="ko-KR" altLang="en-US"/>
            </a:pPr>
            <a:endParaRPr lang="en-US" altLang="ko-KR" sz="500" dirty="0" smtClean="0">
              <a:solidFill>
                <a:schemeClr val="tx1"/>
              </a:solidFill>
              <a:latin typeface="바른돋움 1" pitchFamily="18" charset="-127"/>
              <a:ea typeface="바른돋움 1" pitchFamily="18" charset="-127"/>
            </a:endParaRPr>
          </a:p>
          <a:p>
            <a:pPr marL="171450" indent="-171450" algn="l">
              <a:buFont typeface="Arial" pitchFamily="34" charset="0"/>
              <a:buChar char="•"/>
              <a:defRPr lang="ko-KR" altLang="en-US"/>
            </a:pPr>
            <a:r>
              <a:rPr lang="ko-KR" altLang="en-US" sz="1200" dirty="0" smtClean="0">
                <a:solidFill>
                  <a:schemeClr val="tx1"/>
                </a:solidFill>
                <a:latin typeface="바른돋움 1" pitchFamily="18" charset="-127"/>
                <a:ea typeface="바른돋움 1" pitchFamily="18" charset="-127"/>
              </a:rPr>
              <a:t>데이터 분석을 이용한 공간분할 지능형 </a:t>
            </a:r>
            <a:r>
              <a:rPr lang="en-US" altLang="ko-KR" sz="1200" dirty="0" smtClean="0">
                <a:solidFill>
                  <a:schemeClr val="tx1"/>
                </a:solidFill>
                <a:latin typeface="바른돋움 1" pitchFamily="18" charset="-127"/>
                <a:ea typeface="바른돋움 1" pitchFamily="18" charset="-127"/>
              </a:rPr>
              <a:t>BEMS</a:t>
            </a:r>
            <a:r>
              <a:rPr lang="ko-KR" altLang="en-US" sz="1200" dirty="0" smtClean="0">
                <a:solidFill>
                  <a:schemeClr val="tx1"/>
                </a:solidFill>
                <a:latin typeface="바른돋움 1" pitchFamily="18" charset="-127"/>
                <a:ea typeface="바른돋움 1" pitchFamily="18" charset="-127"/>
              </a:rPr>
              <a:t>의 에너지 절감에 관한 연구</a:t>
            </a:r>
            <a:r>
              <a:rPr lang="en-US" altLang="ko-KR" sz="1200" dirty="0">
                <a:solidFill>
                  <a:schemeClr val="tx1"/>
                </a:solidFill>
                <a:latin typeface="바른돋움 1" pitchFamily="18" charset="-127"/>
                <a:ea typeface="바른돋움 1" pitchFamily="18" charset="-127"/>
              </a:rPr>
              <a:t> </a:t>
            </a:r>
            <a:r>
              <a:rPr lang="en-US" altLang="ko-KR" sz="1200" dirty="0" smtClean="0">
                <a:solidFill>
                  <a:schemeClr val="tx1"/>
                </a:solidFill>
                <a:latin typeface="바른돋움 1" pitchFamily="18" charset="-127"/>
                <a:ea typeface="바른돋움 1" pitchFamily="18" charset="-127"/>
              </a:rPr>
              <a:t>= Study on energy saving of space-division</a:t>
            </a:r>
          </a:p>
          <a:p>
            <a:pPr algn="l">
              <a:defRPr lang="ko-KR" altLang="en-US"/>
            </a:pPr>
            <a:r>
              <a:rPr lang="en-US" altLang="ko-KR" sz="1200" dirty="0" smtClean="0">
                <a:solidFill>
                  <a:schemeClr val="tx1"/>
                </a:solidFill>
                <a:latin typeface="바른돋움 1" pitchFamily="18" charset="-127"/>
                <a:ea typeface="바른돋움 1" pitchFamily="18" charset="-127"/>
              </a:rPr>
              <a:t> intelligent BEMS using data analysis - </a:t>
            </a:r>
            <a:r>
              <a:rPr lang="ko-KR" altLang="en-US" sz="1100" i="1" dirty="0" smtClean="0">
                <a:solidFill>
                  <a:schemeClr val="tx1"/>
                </a:solidFill>
                <a:latin typeface="바른돋움 1" pitchFamily="18" charset="-127"/>
                <a:ea typeface="바른돋움 1" pitchFamily="18" charset="-127"/>
              </a:rPr>
              <a:t>이용수</a:t>
            </a:r>
            <a:r>
              <a:rPr lang="en-US" altLang="ko-KR" sz="1100" i="1" dirty="0" smtClean="0">
                <a:solidFill>
                  <a:schemeClr val="tx1"/>
                </a:solidFill>
                <a:latin typeface="바른돋움 1" pitchFamily="18" charset="-127"/>
                <a:ea typeface="바른돋움 1" pitchFamily="18" charset="-127"/>
              </a:rPr>
              <a:t>, </a:t>
            </a:r>
            <a:r>
              <a:rPr lang="ko-KR" altLang="en-US" sz="1100" i="1" dirty="0" smtClean="0">
                <a:solidFill>
                  <a:schemeClr val="tx1"/>
                </a:solidFill>
                <a:latin typeface="바른돋움 1" pitchFamily="18" charset="-127"/>
                <a:ea typeface="바른돋움 1" pitchFamily="18" charset="-127"/>
              </a:rPr>
              <a:t>광운대학교 대학원</a:t>
            </a:r>
            <a:r>
              <a:rPr lang="en-US" altLang="ko-KR" sz="1100" i="1" dirty="0" smtClean="0">
                <a:solidFill>
                  <a:schemeClr val="tx1"/>
                </a:solidFill>
                <a:latin typeface="바른돋움 1" pitchFamily="18" charset="-127"/>
                <a:ea typeface="바른돋움 1" pitchFamily="18" charset="-127"/>
              </a:rPr>
              <a:t>, </a:t>
            </a:r>
            <a:r>
              <a:rPr lang="ko-KR" altLang="en-US" sz="1100" i="1" dirty="0" smtClean="0">
                <a:solidFill>
                  <a:schemeClr val="tx1"/>
                </a:solidFill>
                <a:latin typeface="바른돋움 1" pitchFamily="18" charset="-127"/>
                <a:ea typeface="바른돋움 1" pitchFamily="18" charset="-127"/>
              </a:rPr>
              <a:t>제어계측공학과 </a:t>
            </a:r>
            <a:r>
              <a:rPr lang="en-US" altLang="ko-KR" sz="1100" i="1" dirty="0" smtClean="0">
                <a:solidFill>
                  <a:schemeClr val="tx1"/>
                </a:solidFill>
                <a:latin typeface="바른돋움 1" pitchFamily="18" charset="-127"/>
                <a:ea typeface="바른돋움 1" pitchFamily="18" charset="-127"/>
              </a:rPr>
              <a:t>(2015)</a:t>
            </a:r>
          </a:p>
          <a:p>
            <a:pPr marL="171450" indent="-171450" algn="l" fontAlgn="base">
              <a:buFont typeface="Arial" pitchFamily="34" charset="0"/>
              <a:buChar char="•"/>
            </a:pPr>
            <a:endParaRPr lang="en-US" altLang="ko-KR" sz="1200" dirty="0" smtClean="0">
              <a:solidFill>
                <a:schemeClr val="tx1"/>
              </a:solidFill>
              <a:latin typeface="바른돋움 1" pitchFamily="18" charset="-127"/>
              <a:ea typeface="바른돋움 1" pitchFamily="18" charset="-127"/>
            </a:endParaRPr>
          </a:p>
          <a:p>
            <a:pPr marL="171450" indent="-171450" algn="l" fontAlgn="base">
              <a:buFont typeface="Arial" pitchFamily="34" charset="0"/>
              <a:buChar char="•"/>
            </a:pPr>
            <a:endParaRPr lang="en-US" altLang="ko-KR" sz="400" dirty="0">
              <a:solidFill>
                <a:schemeClr val="tx1"/>
              </a:solidFill>
              <a:latin typeface="바른돋움 1" pitchFamily="18" charset="-127"/>
              <a:ea typeface="바른돋움 1" pitchFamily="18" charset="-127"/>
            </a:endParaRPr>
          </a:p>
          <a:p>
            <a:pPr marL="171450" indent="-171450" algn="l" fontAlgn="base">
              <a:buFont typeface="Arial" pitchFamily="34" charset="0"/>
              <a:buChar char="•"/>
            </a:pPr>
            <a:r>
              <a:rPr lang="en-US" altLang="ko-KR" sz="1200" dirty="0" smtClean="0">
                <a:solidFill>
                  <a:schemeClr val="tx1"/>
                </a:solidFill>
                <a:latin typeface="바른돋움 1" pitchFamily="18" charset="-127"/>
                <a:ea typeface="바른돋움 1" pitchFamily="18" charset="-127"/>
              </a:rPr>
              <a:t>Building optimization and control algorithms implemented in existing  BEMS using a web based energy management</a:t>
            </a:r>
          </a:p>
          <a:p>
            <a:pPr algn="l" fontAlgn="base"/>
            <a:r>
              <a:rPr lang="en-US" altLang="ko-KR" sz="1200" dirty="0" smtClean="0">
                <a:solidFill>
                  <a:schemeClr val="tx1"/>
                </a:solidFill>
                <a:latin typeface="바른돋움 1" pitchFamily="18" charset="-127"/>
                <a:ea typeface="바른돋움 1" pitchFamily="18" charset="-127"/>
              </a:rPr>
              <a:t>and control system - </a:t>
            </a:r>
            <a:r>
              <a:rPr lang="en-US" altLang="ko-KR" sz="1100" i="1" dirty="0" smtClean="0">
                <a:solidFill>
                  <a:schemeClr val="tx1"/>
                </a:solidFill>
                <a:latin typeface="바른돋움 1" pitchFamily="18" charset="-127"/>
                <a:ea typeface="바른돋움 1" pitchFamily="18" charset="-127"/>
              </a:rPr>
              <a:t>Sotiris </a:t>
            </a:r>
            <a:r>
              <a:rPr lang="en-US" altLang="ko-KR" sz="1100" i="1" dirty="0" err="1" smtClean="0">
                <a:solidFill>
                  <a:schemeClr val="tx1"/>
                </a:solidFill>
                <a:latin typeface="바른돋움 1" pitchFamily="18" charset="-127"/>
                <a:ea typeface="바른돋움 1" pitchFamily="18" charset="-127"/>
              </a:rPr>
              <a:t>Papantonioua</a:t>
            </a:r>
            <a:r>
              <a:rPr lang="en-US" altLang="ko-KR" sz="1100" i="1" dirty="0" smtClean="0">
                <a:solidFill>
                  <a:schemeClr val="tx1"/>
                </a:solidFill>
                <a:latin typeface="바른돋움 1" pitchFamily="18" charset="-127"/>
                <a:ea typeface="바른돋움 1" pitchFamily="18" charset="-127"/>
              </a:rPr>
              <a:t>, </a:t>
            </a:r>
            <a:r>
              <a:rPr lang="en-US" altLang="ko-KR" sz="1100" i="1" dirty="0" err="1" smtClean="0">
                <a:solidFill>
                  <a:schemeClr val="tx1"/>
                </a:solidFill>
                <a:latin typeface="바른돋움 1" pitchFamily="18" charset="-127"/>
                <a:ea typeface="바른돋움 1" pitchFamily="18" charset="-127"/>
              </a:rPr>
              <a:t>Dionysia</a:t>
            </a:r>
            <a:r>
              <a:rPr lang="en-US" altLang="ko-KR" sz="1100" i="1" dirty="0" smtClean="0">
                <a:solidFill>
                  <a:schemeClr val="tx1"/>
                </a:solidFill>
                <a:latin typeface="바른돋움 1" pitchFamily="18" charset="-127"/>
                <a:ea typeface="바른돋움 1" pitchFamily="18" charset="-127"/>
              </a:rPr>
              <a:t> </a:t>
            </a:r>
            <a:r>
              <a:rPr lang="en-US" altLang="ko-KR" sz="1100" i="1" dirty="0" err="1" smtClean="0">
                <a:solidFill>
                  <a:schemeClr val="tx1"/>
                </a:solidFill>
                <a:latin typeface="바른돋움 1" pitchFamily="18" charset="-127"/>
                <a:ea typeface="바른돋움 1" pitchFamily="18" charset="-127"/>
              </a:rPr>
              <a:t>Kolokotsaa</a:t>
            </a:r>
            <a:r>
              <a:rPr lang="en-US" altLang="ko-KR" sz="1100" i="1" dirty="0" smtClean="0">
                <a:solidFill>
                  <a:schemeClr val="tx1"/>
                </a:solidFill>
                <a:latin typeface="바른돋움 1" pitchFamily="18" charset="-127"/>
                <a:ea typeface="바른돋움 1" pitchFamily="18" charset="-127"/>
              </a:rPr>
              <a:t>, Kostas </a:t>
            </a:r>
            <a:r>
              <a:rPr lang="en-US" altLang="ko-KR" sz="1100" i="1" dirty="0" err="1" smtClean="0">
                <a:solidFill>
                  <a:schemeClr val="tx1"/>
                </a:solidFill>
                <a:latin typeface="바른돋움 1" pitchFamily="18" charset="-127"/>
                <a:ea typeface="바른돋움 1" pitchFamily="18" charset="-127"/>
              </a:rPr>
              <a:t>Kalaitzakis</a:t>
            </a:r>
            <a:r>
              <a:rPr lang="en-US" altLang="ko-KR" sz="1200" dirty="0" smtClean="0">
                <a:solidFill>
                  <a:schemeClr val="tx1"/>
                </a:solidFill>
                <a:latin typeface="바른돋움 1" pitchFamily="18" charset="-127"/>
                <a:ea typeface="바른돋움 1" pitchFamily="18" charset="-127"/>
              </a:rPr>
              <a:t> </a:t>
            </a:r>
          </a:p>
          <a:p>
            <a:pPr algn="l">
              <a:lnSpc>
                <a:spcPct val="150000"/>
              </a:lnSpc>
              <a:defRPr lang="ko-KR" altLang="en-US"/>
            </a:pPr>
            <a:endParaRPr lang="en-US" altLang="ko-KR" sz="1200" dirty="0" smtClean="0">
              <a:solidFill>
                <a:schemeClr val="tx1"/>
              </a:solidFill>
              <a:latin typeface="바른돋움 1" pitchFamily="18" charset="-127"/>
              <a:ea typeface="바른돋움 1" pitchFamily="18" charset="-127"/>
            </a:endParaRPr>
          </a:p>
          <a:p>
            <a:pPr algn="l"/>
            <a:endParaRPr lang="ko-KR" altLang="en-US" sz="1200" dirty="0">
              <a:solidFill>
                <a:schemeClr val="tx1"/>
              </a:solidFill>
              <a:latin typeface="바른돋움 1" pitchFamily="18" charset="-127"/>
              <a:ea typeface="바른돋움 1" pitchFamily="18" charset="-127"/>
            </a:endParaRPr>
          </a:p>
        </p:txBody>
      </p:sp>
    </p:spTree>
    <p:extLst>
      <p:ext uri="{BB962C8B-B14F-4D97-AF65-F5344CB8AC3E}">
        <p14:creationId xmlns:p14="http://schemas.microsoft.com/office/powerpoint/2010/main" val="211986033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내용 개체 틀 2">
            <a:extLst>
              <a:ext uri="{FF2B5EF4-FFF2-40B4-BE49-F238E27FC236}">
                <a16:creationId xmlns="" xmlns:a16="http://schemas.microsoft.com/office/drawing/2014/main" id="{F69BC11B-F099-4E8F-8459-FD46E8D4C6C4}"/>
              </a:ext>
            </a:extLst>
          </p:cNvPr>
          <p:cNvSpPr txBox="1">
            <a:spLocks/>
          </p:cNvSpPr>
          <p:nvPr/>
        </p:nvSpPr>
        <p:spPr>
          <a:xfrm>
            <a:off x="-685800" y="2427734"/>
            <a:ext cx="10515600" cy="4351338"/>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ko-KR" altLang="en-US" sz="2000" dirty="0" smtClean="0">
                <a:solidFill>
                  <a:schemeClr val="tx1"/>
                </a:solidFill>
                <a:latin typeface="바른돋움 1" pitchFamily="18" charset="-127"/>
                <a:ea typeface="바른돋움 1" pitchFamily="18" charset="-127"/>
              </a:rPr>
              <a:t>외부의 환경적 요인 뿐만 아니라 </a:t>
            </a:r>
            <a:endParaRPr lang="en-US" altLang="ko-KR" sz="2000" dirty="0" smtClean="0">
              <a:solidFill>
                <a:schemeClr val="tx1"/>
              </a:solidFill>
              <a:latin typeface="바른돋움 1" pitchFamily="18" charset="-127"/>
              <a:ea typeface="바른돋움 1" pitchFamily="18" charset="-127"/>
            </a:endParaRPr>
          </a:p>
          <a:p>
            <a:r>
              <a:rPr lang="ko-KR" altLang="en-US" sz="2000" dirty="0">
                <a:solidFill>
                  <a:srgbClr val="1D62F0"/>
                </a:solidFill>
                <a:latin typeface="바른돋움 3" pitchFamily="18" charset="-127"/>
                <a:ea typeface="바른돋움 3" pitchFamily="18" charset="-127"/>
              </a:rPr>
              <a:t>건물 </a:t>
            </a:r>
            <a:r>
              <a:rPr lang="ko-KR" altLang="en-US" sz="2000" dirty="0" smtClean="0">
                <a:solidFill>
                  <a:srgbClr val="1D62F0"/>
                </a:solidFill>
                <a:latin typeface="바른돋움 3" pitchFamily="18" charset="-127"/>
                <a:ea typeface="바른돋움 3" pitchFamily="18" charset="-127"/>
              </a:rPr>
              <a:t>구조물의 센서</a:t>
            </a:r>
            <a:r>
              <a:rPr lang="en-US" altLang="ko-KR" sz="2000" dirty="0" smtClean="0">
                <a:solidFill>
                  <a:srgbClr val="1D62F0"/>
                </a:solidFill>
                <a:latin typeface="바른돋움 3" pitchFamily="18" charset="-127"/>
                <a:ea typeface="바른돋움 3" pitchFamily="18" charset="-127"/>
              </a:rPr>
              <a:t>(</a:t>
            </a:r>
            <a:r>
              <a:rPr lang="ko-KR" altLang="en-US" sz="2000" dirty="0" smtClean="0">
                <a:solidFill>
                  <a:srgbClr val="1D62F0"/>
                </a:solidFill>
                <a:latin typeface="바른돋움 3" pitchFamily="18" charset="-127"/>
                <a:ea typeface="바른돋움 3" pitchFamily="18" charset="-127"/>
              </a:rPr>
              <a:t>지붕</a:t>
            </a:r>
            <a:r>
              <a:rPr lang="en-US" altLang="ko-KR" sz="2000" dirty="0" smtClean="0">
                <a:solidFill>
                  <a:srgbClr val="1D62F0"/>
                </a:solidFill>
                <a:latin typeface="바른돋움 3" pitchFamily="18" charset="-127"/>
                <a:ea typeface="바른돋움 3" pitchFamily="18" charset="-127"/>
              </a:rPr>
              <a:t>, </a:t>
            </a:r>
            <a:r>
              <a:rPr lang="ko-KR" altLang="en-US" sz="2000" dirty="0" smtClean="0">
                <a:solidFill>
                  <a:srgbClr val="1D62F0"/>
                </a:solidFill>
                <a:latin typeface="바른돋움 3" pitchFamily="18" charset="-127"/>
                <a:ea typeface="바른돋움 3" pitchFamily="18" charset="-127"/>
              </a:rPr>
              <a:t>바닥</a:t>
            </a:r>
            <a:r>
              <a:rPr lang="en-US" altLang="ko-KR" sz="2000" dirty="0" smtClean="0">
                <a:solidFill>
                  <a:srgbClr val="1D62F0"/>
                </a:solidFill>
                <a:latin typeface="바른돋움 3" pitchFamily="18" charset="-127"/>
                <a:ea typeface="바른돋움 3" pitchFamily="18" charset="-127"/>
              </a:rPr>
              <a:t>, </a:t>
            </a:r>
            <a:r>
              <a:rPr lang="ko-KR" altLang="en-US" sz="2000" dirty="0" smtClean="0">
                <a:solidFill>
                  <a:srgbClr val="1D62F0"/>
                </a:solidFill>
                <a:latin typeface="바른돋움 3" pitchFamily="18" charset="-127"/>
                <a:ea typeface="바른돋움 3" pitchFamily="18" charset="-127"/>
              </a:rPr>
              <a:t>창 등을 통한 열전</a:t>
            </a:r>
            <a:r>
              <a:rPr lang="ko-KR" altLang="en-US" sz="2000" dirty="0">
                <a:solidFill>
                  <a:srgbClr val="1D62F0"/>
                </a:solidFill>
                <a:latin typeface="바른돋움 3" pitchFamily="18" charset="-127"/>
                <a:ea typeface="바른돋움 3" pitchFamily="18" charset="-127"/>
              </a:rPr>
              <a:t>도</a:t>
            </a:r>
            <a:r>
              <a:rPr lang="ko-KR" altLang="en-US" sz="2000" dirty="0" smtClean="0">
                <a:solidFill>
                  <a:srgbClr val="1D62F0"/>
                </a:solidFill>
                <a:latin typeface="바른돋움 3" pitchFamily="18" charset="-127"/>
                <a:ea typeface="바른돋움 3" pitchFamily="18" charset="-127"/>
              </a:rPr>
              <a:t> 등</a:t>
            </a:r>
            <a:r>
              <a:rPr lang="en-US" altLang="ko-KR" sz="2000" dirty="0" smtClean="0">
                <a:solidFill>
                  <a:srgbClr val="1D62F0"/>
                </a:solidFill>
                <a:latin typeface="바른돋움 3" pitchFamily="18" charset="-127"/>
                <a:ea typeface="바른돋움 3" pitchFamily="18" charset="-127"/>
              </a:rPr>
              <a:t>)</a:t>
            </a:r>
            <a:r>
              <a:rPr lang="ko-KR" altLang="en-US" sz="2000" dirty="0" smtClean="0">
                <a:solidFill>
                  <a:schemeClr val="tx1"/>
                </a:solidFill>
                <a:latin typeface="바른돋움 1" pitchFamily="18" charset="-127"/>
                <a:ea typeface="바른돋움 1" pitchFamily="18" charset="-127"/>
              </a:rPr>
              <a:t>를</a:t>
            </a:r>
            <a:r>
              <a:rPr lang="ko-KR" altLang="en-US" sz="2000" b="1" dirty="0" smtClean="0">
                <a:solidFill>
                  <a:schemeClr val="accent1">
                    <a:lumMod val="75000"/>
                  </a:schemeClr>
                </a:solidFill>
                <a:latin typeface="바른돋움 1" pitchFamily="18" charset="-127"/>
                <a:ea typeface="바른돋움 1" pitchFamily="18" charset="-127"/>
              </a:rPr>
              <a:t> </a:t>
            </a:r>
            <a:endParaRPr lang="en-US" altLang="ko-KR" sz="2000" b="1" dirty="0" smtClean="0">
              <a:solidFill>
                <a:schemeClr val="accent1">
                  <a:lumMod val="75000"/>
                </a:schemeClr>
              </a:solidFill>
              <a:latin typeface="바른돋움 1" pitchFamily="18" charset="-127"/>
              <a:ea typeface="바른돋움 1" pitchFamily="18" charset="-127"/>
            </a:endParaRPr>
          </a:p>
          <a:p>
            <a:r>
              <a:rPr lang="ko-KR" altLang="en-US" sz="2000" dirty="0" smtClean="0">
                <a:solidFill>
                  <a:schemeClr val="tx1"/>
                </a:solidFill>
                <a:latin typeface="바른돋움 1" pitchFamily="18" charset="-127"/>
                <a:ea typeface="바른돋움 1" pitchFamily="18" charset="-127"/>
              </a:rPr>
              <a:t>활용해서 시간대별 전기 사용량이 예측 가능</a:t>
            </a:r>
            <a:endParaRPr lang="en-US" altLang="ko-KR" sz="2000" dirty="0" smtClean="0">
              <a:solidFill>
                <a:schemeClr val="tx1"/>
              </a:solidFill>
              <a:latin typeface="바른돋움 1" pitchFamily="18" charset="-127"/>
              <a:ea typeface="바른돋움 1" pitchFamily="18" charset="-127"/>
            </a:endParaRPr>
          </a:p>
        </p:txBody>
      </p:sp>
      <p:sp>
        <p:nvSpPr>
          <p:cNvPr id="12" name="TextBox 11"/>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02 </a:t>
            </a:r>
            <a:r>
              <a:rPr lang="ko-KR" altLang="en-US" sz="2800" dirty="0" smtClean="0">
                <a:solidFill>
                  <a:schemeClr val="tx1">
                    <a:lumMod val="85000"/>
                    <a:lumOff val="15000"/>
                  </a:schemeClr>
                </a:solidFill>
                <a:latin typeface="바른돋움 1"/>
                <a:ea typeface="바른돋움 1"/>
              </a:rPr>
              <a:t>기존 연구 동향 및 </a:t>
            </a:r>
            <a:r>
              <a:rPr lang="ko-KR" altLang="en-US" sz="2800" dirty="0" err="1" smtClean="0">
                <a:solidFill>
                  <a:schemeClr val="tx1">
                    <a:lumMod val="85000"/>
                    <a:lumOff val="15000"/>
                  </a:schemeClr>
                </a:solidFill>
                <a:latin typeface="바른돋움 1"/>
                <a:ea typeface="바른돋움 1"/>
              </a:rPr>
              <a:t>차별점</a:t>
            </a:r>
            <a:endParaRPr lang="ko-KR" altLang="en-US" sz="2800" dirty="0">
              <a:solidFill>
                <a:schemeClr val="tx1">
                  <a:lumMod val="85000"/>
                  <a:lumOff val="15000"/>
                </a:schemeClr>
              </a:solidFill>
              <a:latin typeface="바른돋움 1"/>
              <a:ea typeface="바른돋움 1"/>
            </a:endParaRPr>
          </a:p>
        </p:txBody>
      </p:sp>
    </p:spTree>
    <p:extLst>
      <p:ext uri="{BB962C8B-B14F-4D97-AF65-F5344CB8AC3E}">
        <p14:creationId xmlns:p14="http://schemas.microsoft.com/office/powerpoint/2010/main" val="28880477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8380"/>
            <a:ext cx="6912768" cy="523220"/>
          </a:xfrm>
          <a:prstGeom prst="rect">
            <a:avLst/>
          </a:prstGeom>
          <a:noFill/>
        </p:spPr>
        <p:txBody>
          <a:bodyPr wrap="square">
            <a:spAutoFit/>
          </a:bodyPr>
          <a:lstStyle/>
          <a:p>
            <a:pPr lvl="0">
              <a:defRPr/>
            </a:pPr>
            <a:r>
              <a:rPr lang="en-US" altLang="ko-KR" sz="2800" dirty="0" smtClean="0">
                <a:solidFill>
                  <a:schemeClr val="tx1">
                    <a:lumMod val="85000"/>
                    <a:lumOff val="15000"/>
                  </a:schemeClr>
                </a:solidFill>
                <a:latin typeface="바른돋움 1"/>
                <a:ea typeface="바른돋움 1"/>
              </a:rPr>
              <a:t>03 </a:t>
            </a:r>
            <a:r>
              <a:rPr lang="ko-KR" altLang="en-US" sz="2800" dirty="0">
                <a:solidFill>
                  <a:schemeClr val="tx1">
                    <a:lumMod val="85000"/>
                    <a:lumOff val="15000"/>
                  </a:schemeClr>
                </a:solidFill>
                <a:latin typeface="바른돋움 1"/>
                <a:ea typeface="바른돋움 1"/>
              </a:rPr>
              <a:t>데이터 선정</a:t>
            </a:r>
          </a:p>
        </p:txBody>
      </p:sp>
      <p:sp>
        <p:nvSpPr>
          <p:cNvPr id="16" name="TextBox 15"/>
          <p:cNvSpPr txBox="1"/>
          <p:nvPr/>
        </p:nvSpPr>
        <p:spPr>
          <a:xfrm>
            <a:off x="395536" y="911210"/>
            <a:ext cx="6912768" cy="297517"/>
          </a:xfrm>
          <a:prstGeom prst="rect">
            <a:avLst/>
          </a:prstGeom>
          <a:noFill/>
        </p:spPr>
        <p:txBody>
          <a:bodyPr wrap="square">
            <a:spAutoFit/>
          </a:bodyPr>
          <a:lstStyle/>
          <a:p>
            <a:pPr>
              <a:lnSpc>
                <a:spcPts val="1600"/>
              </a:lnSpc>
              <a:defRPr/>
            </a:pPr>
            <a:r>
              <a:rPr lang="en-US" altLang="ko-KR" sz="1200">
                <a:solidFill>
                  <a:schemeClr val="tx1">
                    <a:lumMod val="85000"/>
                    <a:lumOff val="15000"/>
                  </a:schemeClr>
                </a:solidFill>
                <a:latin typeface="나눔바른고딕"/>
                <a:ea typeface="나눔바른고딕"/>
              </a:rPr>
              <a:t>Buildingdata.csv (</a:t>
            </a:r>
            <a:r>
              <a:rPr lang="ko-KR" altLang="en-US" sz="1200">
                <a:solidFill>
                  <a:schemeClr val="tx1">
                    <a:lumMod val="85000"/>
                    <a:lumOff val="15000"/>
                  </a:schemeClr>
                </a:solidFill>
                <a:latin typeface="나눔바른고딕"/>
                <a:ea typeface="나눔바른고딕"/>
              </a:rPr>
              <a:t>출처 </a:t>
            </a:r>
            <a:r>
              <a:rPr lang="en-US" altLang="ko-KR" sz="1200">
                <a:solidFill>
                  <a:schemeClr val="tx1">
                    <a:lumMod val="85000"/>
                    <a:lumOff val="15000"/>
                  </a:schemeClr>
                </a:solidFill>
                <a:latin typeface="나눔바른고딕"/>
                <a:ea typeface="나눔바른고딕"/>
              </a:rPr>
              <a:t>: Kaggle)</a:t>
            </a:r>
            <a:endParaRPr lang="ko-KR" altLang="en-US" sz="1200">
              <a:solidFill>
                <a:schemeClr val="tx1">
                  <a:lumMod val="85000"/>
                  <a:lumOff val="15000"/>
                </a:schemeClr>
              </a:solidFill>
              <a:latin typeface="나눔바른고딕"/>
              <a:ea typeface="나눔바른고딕"/>
            </a:endParaRPr>
          </a:p>
        </p:txBody>
      </p:sp>
      <p:cxnSp>
        <p:nvCxnSpPr>
          <p:cNvPr id="36" name="직선 연결선 35"/>
          <p:cNvCxnSpPr/>
          <p:nvPr/>
        </p:nvCxnSpPr>
        <p:spPr>
          <a:xfrm>
            <a:off x="395536" y="1275606"/>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95536" y="249492"/>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rotWithShape="1">
          <a:blip r:embed="rId2"/>
          <a:srcRect/>
          <a:stretch>
            <a:fillRect/>
          </a:stretch>
        </p:blipFill>
        <p:spPr>
          <a:xfrm>
            <a:off x="669992" y="1390298"/>
            <a:ext cx="7896200" cy="3434024"/>
          </a:xfrm>
          <a:prstGeom prst="rect">
            <a:avLst/>
          </a:prstGeom>
          <a:noFill/>
          <a:ln>
            <a:noFill/>
          </a:ln>
          <a:effectLst/>
        </p:spPr>
      </p:pic>
    </p:spTree>
    <p:extLst>
      <p:ext uri="{BB962C8B-B14F-4D97-AF65-F5344CB8AC3E}">
        <p14:creationId xmlns:p14="http://schemas.microsoft.com/office/powerpoint/2010/main" val="140169143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TotalTime>
  <Words>1720</Words>
  <Application>Microsoft Office PowerPoint</Application>
  <PresentationFormat>화면 슬라이드 쇼(16:9)</PresentationFormat>
  <Paragraphs>517</Paragraphs>
  <Slides>59</Slides>
  <Notes>14</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59</vt:i4>
      </vt:variant>
    </vt:vector>
  </HeadingPairs>
  <TitlesOfParts>
    <vt:vector size="70" baseType="lpstr">
      <vt:lpstr>굴림</vt:lpstr>
      <vt:lpstr>Arial</vt:lpstr>
      <vt:lpstr>함초롬돋움</vt:lpstr>
      <vt:lpstr>돋움</vt:lpstr>
      <vt:lpstr>맑은 고딕</vt:lpstr>
      <vt:lpstr>바른돋움 2</vt:lpstr>
      <vt:lpstr>나눔바른고딕</vt:lpstr>
      <vt:lpstr>나눔고딕</vt:lpstr>
      <vt:lpstr>바른돋움 1</vt:lpstr>
      <vt:lpstr>바른돋움 3</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NSM</dc:creator>
  <cp:lastModifiedBy>Windows User</cp:lastModifiedBy>
  <cp:revision>143</cp:revision>
  <dcterms:created xsi:type="dcterms:W3CDTF">2014-07-24T06:00:16Z</dcterms:created>
  <dcterms:modified xsi:type="dcterms:W3CDTF">2018-12-17T07:29:36Z</dcterms:modified>
  <cp:version>1000.0000.01</cp:version>
</cp:coreProperties>
</file>