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FD12F-9AB1-4448-BD4D-545F6B1186F3}" type="datetimeFigureOut">
              <a:rPr lang="en-US" smtClean="0"/>
              <a:pPr/>
              <a:t>4/14/2009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FA8FE-8AF1-459E-9E2B-B8D83DC62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FA8FE-8AF1-459E-9E2B-B8D83DC622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990E-1732-457F-BC1B-2DA22073BC42}" type="datetimeFigureOut">
              <a:rPr lang="en-US" smtClean="0"/>
              <a:pPr/>
              <a:t>4/14/2009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C14-298A-412A-B320-39E99DCCB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990E-1732-457F-BC1B-2DA22073BC42}" type="datetimeFigureOut">
              <a:rPr lang="en-US" smtClean="0"/>
              <a:pPr/>
              <a:t>4/14/2009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C14-298A-412A-B320-39E99DCCB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990E-1732-457F-BC1B-2DA22073BC42}" type="datetimeFigureOut">
              <a:rPr lang="en-US" smtClean="0"/>
              <a:pPr/>
              <a:t>4/14/2009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C14-298A-412A-B320-39E99DCCB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990E-1732-457F-BC1B-2DA22073BC42}" type="datetimeFigureOut">
              <a:rPr lang="en-US" smtClean="0"/>
              <a:pPr/>
              <a:t>4/14/2009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C14-298A-412A-B320-39E99DCCB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990E-1732-457F-BC1B-2DA22073BC42}" type="datetimeFigureOut">
              <a:rPr lang="en-US" smtClean="0"/>
              <a:pPr/>
              <a:t>4/14/2009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C14-298A-412A-B320-39E99DCCB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990E-1732-457F-BC1B-2DA22073BC42}" type="datetimeFigureOut">
              <a:rPr lang="en-US" smtClean="0"/>
              <a:pPr/>
              <a:t>4/14/2009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C14-298A-412A-B320-39E99DCCB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990E-1732-457F-BC1B-2DA22073BC42}" type="datetimeFigureOut">
              <a:rPr lang="en-US" smtClean="0"/>
              <a:pPr/>
              <a:t>4/14/2009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C14-298A-412A-B320-39E99DCCB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990E-1732-457F-BC1B-2DA22073BC42}" type="datetimeFigureOut">
              <a:rPr lang="en-US" smtClean="0"/>
              <a:pPr/>
              <a:t>4/14/2009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C14-298A-412A-B320-39E99DCCB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990E-1732-457F-BC1B-2DA22073BC42}" type="datetimeFigureOut">
              <a:rPr lang="en-US" smtClean="0"/>
              <a:pPr/>
              <a:t>4/14/2009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C14-298A-412A-B320-39E99DCCB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990E-1732-457F-BC1B-2DA22073BC42}" type="datetimeFigureOut">
              <a:rPr lang="en-US" smtClean="0"/>
              <a:pPr/>
              <a:t>4/14/2009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C14-298A-412A-B320-39E99DCCB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990E-1732-457F-BC1B-2DA22073BC42}" type="datetimeFigureOut">
              <a:rPr lang="en-US" smtClean="0"/>
              <a:pPr/>
              <a:t>4/14/2009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C14-298A-412A-B320-39E99DCCB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3990E-1732-457F-BC1B-2DA22073BC42}" type="datetimeFigureOut">
              <a:rPr lang="en-US" smtClean="0"/>
              <a:pPr/>
              <a:t>4/14/2009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B1C14-298A-412A-B320-39E99DCCB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Learning Commonsense Knowledge from the Interpretation of Individual Experiences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 Glidden</a:t>
            </a:r>
          </a:p>
          <a:p>
            <a:r>
              <a:rPr lang="en-US" dirty="0" smtClean="0"/>
              <a:t>April 14</a:t>
            </a:r>
            <a:r>
              <a:rPr lang="en-US" baseline="30000" dirty="0" smtClean="0"/>
              <a:t>th</a:t>
            </a:r>
            <a:r>
              <a:rPr lang="en-US" dirty="0" smtClean="0"/>
              <a:t>, 2009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2169782" y="2514600"/>
            <a:ext cx="6019800" cy="1752600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Make commonsense predictions </a:t>
            </a:r>
            <a:br>
              <a:rPr lang="en-US" dirty="0" smtClean="0"/>
            </a:br>
            <a:r>
              <a:rPr lang="en-US" dirty="0" smtClean="0"/>
              <a:t>(Goal 2)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474582" y="2971800"/>
            <a:ext cx="19050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Mailman appears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5674982" y="2971800"/>
            <a:ext cx="19050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Dog barks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31982" y="3429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" name="TextBox 6"/>
          <p:cNvSpPr txBox="1"/>
          <p:nvPr/>
        </p:nvSpPr>
        <p:spPr>
          <a:xfrm>
            <a:off x="4531982" y="2819400"/>
            <a:ext cx="1015663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causes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474582" y="48006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Burglar</a:t>
            </a:r>
          </a:p>
          <a:p>
            <a:pPr algn="ctr"/>
            <a:r>
              <a:rPr lang="en-US" sz="2000" dirty="0" smtClean="0"/>
              <a:t>appears</a:t>
            </a:r>
            <a:endParaRPr lang="en-US" sz="2000" dirty="0"/>
          </a:p>
        </p:txBody>
      </p:sp>
      <p:sp>
        <p:nvSpPr>
          <p:cNvPr id="15" name="Rounded Rectangle 14"/>
          <p:cNvSpPr/>
          <p:nvPr/>
        </p:nvSpPr>
        <p:spPr>
          <a:xfrm>
            <a:off x="5751182" y="4876800"/>
            <a:ext cx="1828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Dog barks</a:t>
            </a:r>
            <a:endParaRPr lang="en-US" dirty="0"/>
          </a:p>
        </p:txBody>
      </p:sp>
      <p:sp>
        <p:nvSpPr>
          <p:cNvPr id="16" name="Equal 15"/>
          <p:cNvSpPr/>
          <p:nvPr/>
        </p:nvSpPr>
        <p:spPr>
          <a:xfrm rot="16200000">
            <a:off x="3046082" y="4076700"/>
            <a:ext cx="685800" cy="6096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6436982" y="4114800"/>
            <a:ext cx="381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93782" y="4114800"/>
            <a:ext cx="965072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match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70382" y="4114800"/>
            <a:ext cx="1564018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prediction!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" y="2826603"/>
            <a:ext cx="1651671" cy="83099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2400" i="1" dirty="0" smtClean="0"/>
              <a:t>Contents in </a:t>
            </a:r>
          </a:p>
          <a:p>
            <a:pPr algn="r"/>
            <a:r>
              <a:rPr lang="en-US" sz="2400" i="1" dirty="0" smtClean="0"/>
              <a:t>memory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5024735"/>
            <a:ext cx="2154372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New experience</a:t>
            </a:r>
            <a:endParaRPr lang="en-US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1143000"/>
          </a:xfrm>
        </p:spPr>
        <p:txBody>
          <a:bodyPr/>
          <a:lstStyle/>
          <a:p>
            <a:r>
              <a:rPr lang="en-US" dirty="0" err="1" smtClean="0"/>
              <a:t>QuestionExpert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67000"/>
            <a:ext cx="7620000" cy="3048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Strategies for answering questions</a:t>
            </a:r>
          </a:p>
          <a:p>
            <a:pPr algn="ctr">
              <a:buNone/>
            </a:pPr>
            <a:r>
              <a:rPr lang="en-US" dirty="0" smtClean="0"/>
              <a:t>=</a:t>
            </a:r>
          </a:p>
          <a:p>
            <a:pPr algn="ctr">
              <a:buNone/>
            </a:pPr>
            <a:r>
              <a:rPr lang="en-US" dirty="0" smtClean="0"/>
              <a:t>Queries to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9144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Question Expert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Answering the questions we all know the answer to.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3581400"/>
            <a:ext cx="3505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Strategy:</a:t>
            </a:r>
          </a:p>
          <a:p>
            <a:pPr marL="342900" indent="-342900" algn="ctr">
              <a:buAutoNum type="arabicParenR"/>
            </a:pPr>
            <a:r>
              <a:rPr lang="en-US" sz="2000" dirty="0" smtClean="0"/>
              <a:t>Lookup latest </a:t>
            </a:r>
            <a:r>
              <a:rPr lang="en-US" sz="2000" dirty="0" err="1" smtClean="0"/>
              <a:t>traj</a:t>
            </a:r>
            <a:r>
              <a:rPr lang="en-US" sz="2000" dirty="0" smtClean="0"/>
              <a:t> about X</a:t>
            </a:r>
          </a:p>
          <a:p>
            <a:pPr marL="342900" indent="-342900" algn="ctr">
              <a:buAutoNum type="arabicParenR"/>
            </a:pPr>
            <a:r>
              <a:rPr lang="en-US" sz="2000" dirty="0" smtClean="0"/>
              <a:t>Return final location of X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Question:</a:t>
            </a:r>
          </a:p>
          <a:p>
            <a:pPr lvl="1"/>
            <a:r>
              <a:rPr lang="en-US" sz="2400" b="1" dirty="0" smtClean="0"/>
              <a:t>Where is my car?</a:t>
            </a:r>
            <a:endParaRPr lang="en-US" sz="2400" b="1" dirty="0"/>
          </a:p>
        </p:txBody>
      </p:sp>
      <p:sp>
        <p:nvSpPr>
          <p:cNvPr id="6" name="Equal 5"/>
          <p:cNvSpPr/>
          <p:nvPr/>
        </p:nvSpPr>
        <p:spPr>
          <a:xfrm rot="16200000">
            <a:off x="1562100" y="2857500"/>
            <a:ext cx="685800" cy="609600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2895600"/>
            <a:ext cx="965072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match</a:t>
            </a:r>
            <a:endParaRPr lang="en-US" i="1" dirty="0"/>
          </a:p>
        </p:txBody>
      </p:sp>
      <p:sp>
        <p:nvSpPr>
          <p:cNvPr id="9" name="Right Arrow 8"/>
          <p:cNvSpPr/>
          <p:nvPr/>
        </p:nvSpPr>
        <p:spPr>
          <a:xfrm>
            <a:off x="5181600" y="2590800"/>
            <a:ext cx="1066800" cy="16764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781800" y="2743200"/>
            <a:ext cx="18288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Answer:</a:t>
            </a:r>
          </a:p>
          <a:p>
            <a:pPr algn="ctr"/>
            <a:r>
              <a:rPr lang="en-US" dirty="0" smtClean="0"/>
              <a:t>Car is in garage.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Some Future Work…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078163"/>
          </a:xfrm>
        </p:spPr>
        <p:txBody>
          <a:bodyPr>
            <a:normAutofit/>
          </a:bodyPr>
          <a:lstStyle/>
          <a:p>
            <a:r>
              <a:rPr lang="en-US" dirty="0" smtClean="0"/>
              <a:t>Filtering </a:t>
            </a:r>
            <a:r>
              <a:rPr lang="en-US" dirty="0" smtClean="0">
                <a:solidFill>
                  <a:schemeClr val="accent6"/>
                </a:solidFill>
              </a:rPr>
              <a:t>predictions</a:t>
            </a:r>
            <a:r>
              <a:rPr lang="en-US" dirty="0" smtClean="0"/>
              <a:t> for </a:t>
            </a:r>
            <a:r>
              <a:rPr lang="en-US" dirty="0" smtClean="0"/>
              <a:t>quality/plausibility</a:t>
            </a:r>
          </a:p>
          <a:p>
            <a:endParaRPr lang="en-US" dirty="0" smtClean="0"/>
          </a:p>
          <a:p>
            <a:r>
              <a:rPr lang="en-US" dirty="0" smtClean="0"/>
              <a:t>Expanding </a:t>
            </a:r>
            <a:r>
              <a:rPr lang="en-US" dirty="0" err="1" smtClean="0">
                <a:solidFill>
                  <a:schemeClr val="accent6"/>
                </a:solidFill>
              </a:rPr>
              <a:t>QuestionExpert</a:t>
            </a:r>
            <a:r>
              <a:rPr lang="en-US" dirty="0" smtClean="0"/>
              <a:t> and </a:t>
            </a:r>
            <a:r>
              <a:rPr lang="en-US" dirty="0" smtClean="0"/>
              <a:t>strategies</a:t>
            </a:r>
          </a:p>
          <a:p>
            <a:endParaRPr lang="en-US" dirty="0" smtClean="0"/>
          </a:p>
          <a:p>
            <a:r>
              <a:rPr lang="en-US" dirty="0" smtClean="0"/>
              <a:t>Workarounds for </a:t>
            </a:r>
            <a:r>
              <a:rPr lang="en-US" dirty="0" err="1" smtClean="0">
                <a:solidFill>
                  <a:schemeClr val="accent6"/>
                </a:solidFill>
              </a:rPr>
              <a:t>grammer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r>
              <a:rPr lang="en-US" i="1" dirty="0" smtClean="0"/>
              <a:t>Chains</a:t>
            </a:r>
            <a:r>
              <a:rPr lang="en-US" dirty="0" smtClean="0"/>
              <a:t> – the cluster experiences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Generalizing Knowledge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Making Predictions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Answering Questions</a:t>
            </a:r>
          </a:p>
          <a:p>
            <a:endParaRPr lang="en-US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Commonsense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2514600"/>
            <a:ext cx="5105400" cy="27733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Infer Generalizations</a:t>
            </a:r>
          </a:p>
          <a:p>
            <a:r>
              <a:rPr lang="en-US" dirty="0" smtClean="0"/>
              <a:t>Make Predictions</a:t>
            </a:r>
          </a:p>
          <a:p>
            <a:r>
              <a:rPr lang="en-US" dirty="0" smtClean="0"/>
              <a:t>Answer Questions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 1:</a:t>
            </a:r>
            <a:br>
              <a:rPr lang="en-US" dirty="0" smtClean="0"/>
            </a:br>
            <a:r>
              <a:rPr lang="en-US" dirty="0" smtClean="0"/>
              <a:t>Inferring Generalizations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85800" y="2209800"/>
            <a:ext cx="16002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Robin</a:t>
            </a:r>
          </a:p>
          <a:p>
            <a:pPr algn="ctr"/>
            <a:r>
              <a:rPr lang="en-US" dirty="0" smtClean="0"/>
              <a:t>flying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43000" y="3352800"/>
            <a:ext cx="16002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Bluebird</a:t>
            </a:r>
          </a:p>
          <a:p>
            <a:pPr algn="ctr"/>
            <a:r>
              <a:rPr lang="en-US" dirty="0" smtClean="0"/>
              <a:t>flying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04800" y="4343400"/>
            <a:ext cx="16002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Hawk</a:t>
            </a:r>
          </a:p>
          <a:p>
            <a:pPr algn="ctr"/>
            <a:r>
              <a:rPr lang="en-US" dirty="0" smtClean="0"/>
              <a:t>flying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276600" y="2743200"/>
            <a:ext cx="2286000" cy="2209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867400" y="2971800"/>
            <a:ext cx="28194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Birds can fly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 2:</a:t>
            </a:r>
            <a:br>
              <a:rPr lang="en-US" dirty="0" smtClean="0"/>
            </a:br>
            <a:r>
              <a:rPr lang="en-US" dirty="0" smtClean="0"/>
              <a:t>Making Predictions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2286000"/>
            <a:ext cx="2362200" cy="3657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2743200"/>
            <a:ext cx="1905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Mailman Appears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4724400"/>
            <a:ext cx="1905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Dog barks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762000" y="3810000"/>
            <a:ext cx="1676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Causes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0775" y="1752600"/>
            <a:ext cx="2571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Past Experience:</a:t>
            </a:r>
            <a:endParaRPr lang="en-US" sz="2800" dirty="0"/>
          </a:p>
        </p:txBody>
      </p:sp>
      <p:sp>
        <p:nvSpPr>
          <p:cNvPr id="10" name="Plus 9"/>
          <p:cNvSpPr/>
          <p:nvPr/>
        </p:nvSpPr>
        <p:spPr>
          <a:xfrm>
            <a:off x="2971800" y="3581400"/>
            <a:ext cx="762000" cy="762000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62400" y="3581400"/>
            <a:ext cx="1905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Burglar Appears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6172200" y="3733800"/>
            <a:ext cx="685800" cy="5334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86600" y="3581400"/>
            <a:ext cx="1905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Dog barks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14745" y="3058180"/>
            <a:ext cx="2305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Current Given: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994503" y="3048000"/>
            <a:ext cx="1768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Prediction: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6019800" y="2895600"/>
            <a:ext cx="2819400" cy="2895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 3:</a:t>
            </a:r>
            <a:br>
              <a:rPr lang="en-US" dirty="0" smtClean="0"/>
            </a:br>
            <a:r>
              <a:rPr lang="en-US" dirty="0" smtClean="0"/>
              <a:t>Answering Questions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04800" y="3886200"/>
            <a:ext cx="1828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parked my car in the garage.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33600" y="3429000"/>
            <a:ext cx="1828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286000" y="3581400"/>
            <a:ext cx="1828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438400" y="3733800"/>
            <a:ext cx="1828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590800" y="3886200"/>
            <a:ext cx="1828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743200" y="4038600"/>
            <a:ext cx="1828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895600" y="4191000"/>
            <a:ext cx="1828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048000" y="4343400"/>
            <a:ext cx="1828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48400" y="3505200"/>
            <a:ext cx="23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 is my car?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172200" y="4495800"/>
            <a:ext cx="2514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car is in the garage.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5105400" y="4114800"/>
            <a:ext cx="685800" cy="5334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86000" y="2076271"/>
            <a:ext cx="2133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Many</a:t>
            </a:r>
          </a:p>
          <a:p>
            <a:pPr algn="ctr"/>
            <a:r>
              <a:rPr lang="en-US" sz="2400" dirty="0" smtClean="0"/>
              <a:t>Irrelevant</a:t>
            </a:r>
          </a:p>
          <a:p>
            <a:pPr algn="ctr"/>
            <a:r>
              <a:rPr lang="en-US" sz="2400" dirty="0" smtClean="0"/>
              <a:t>Experiences: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1" y="2433935"/>
            <a:ext cx="2590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Question/Answer: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" y="290280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Relevant</a:t>
            </a:r>
          </a:p>
          <a:p>
            <a:pPr algn="ctr"/>
            <a:r>
              <a:rPr lang="en-US" sz="2400" dirty="0" smtClean="0"/>
              <a:t>Experience: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2819400" y="2819400"/>
            <a:ext cx="6096000" cy="3200400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memory solves these goals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3505200"/>
            <a:ext cx="3505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Memory Interface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6600" y="46482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Raw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95800" y="46482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LLMerger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46482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World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0" y="32004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Question Expert</a:t>
            </a:r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304800" y="1371600"/>
            <a:ext cx="2667000" cy="12954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GAUNTLET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33600" y="2743200"/>
            <a:ext cx="1905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2743200" y="2590800"/>
            <a:ext cx="24384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34200" y="3581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6934200" y="3810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4" name="Up-Down Arrow 13"/>
          <p:cNvSpPr/>
          <p:nvPr/>
        </p:nvSpPr>
        <p:spPr>
          <a:xfrm>
            <a:off x="3733800" y="4114800"/>
            <a:ext cx="152400" cy="457200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Up-Down Arrow 14"/>
          <p:cNvSpPr/>
          <p:nvPr/>
        </p:nvSpPr>
        <p:spPr>
          <a:xfrm>
            <a:off x="4953000" y="4114800"/>
            <a:ext cx="152400" cy="457200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6172200" y="4114800"/>
            <a:ext cx="152400" cy="457200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4724400"/>
            <a:ext cx="207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memory: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dirty="0" smtClean="0"/>
              <a:t>Clusters together similar experiences</a:t>
            </a:r>
          </a:p>
          <a:p>
            <a:r>
              <a:rPr lang="en-US" dirty="0" smtClean="0"/>
              <a:t>Provides a label for the cluster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352800"/>
            <a:ext cx="5000625" cy="6000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48006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cell contains:</a:t>
            </a:r>
          </a:p>
          <a:p>
            <a:pPr>
              <a:buFontTx/>
              <a:buChar char="-"/>
            </a:pPr>
            <a:r>
              <a:rPr lang="en-US" dirty="0" smtClean="0"/>
              <a:t> Positive Examples</a:t>
            </a:r>
          </a:p>
          <a:p>
            <a:pPr>
              <a:buFontTx/>
              <a:buChar char="-"/>
            </a:pPr>
            <a:r>
              <a:rPr lang="en-US" dirty="0" smtClean="0"/>
              <a:t> Negative Examples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33600" y="3962400"/>
            <a:ext cx="9144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" y="4573250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tx2"/>
                </a:solidFill>
              </a:rPr>
              <a:t>1</a:t>
            </a:r>
            <a:endParaRPr lang="en-US" sz="80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6161" y="4572000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tx2"/>
                </a:solidFill>
              </a:rPr>
              <a:t>2</a:t>
            </a:r>
            <a:endParaRPr lang="en-US" sz="80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0" y="479167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</a:t>
            </a:r>
            <a:r>
              <a:rPr lang="en-US" b="1" dirty="0" smtClean="0"/>
              <a:t>Lattice-Learning</a:t>
            </a:r>
            <a:r>
              <a:rPr lang="en-US" dirty="0" smtClean="0"/>
              <a:t> on each cell to match new experiences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with chains, I can: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Return similar experiences</a:t>
            </a:r>
          </a:p>
          <a:p>
            <a:r>
              <a:rPr lang="en-US" dirty="0" smtClean="0"/>
              <a:t>Say whether or not an experience is plausible</a:t>
            </a:r>
          </a:p>
          <a:p>
            <a:endParaRPr lang="en-US" dirty="0"/>
          </a:p>
          <a:p>
            <a:r>
              <a:rPr lang="en-US" b="1" dirty="0" smtClean="0"/>
              <a:t>Generalize knowledge from clusters of individual experiences (Goal 1)</a:t>
            </a:r>
          </a:p>
          <a:p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4648200"/>
            <a:ext cx="6350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6248400" cy="99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Combine chains with graphs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1981200"/>
            <a:ext cx="1066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Bird appears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3048000" y="2057400"/>
            <a:ext cx="1371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Bird flies to tree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4953000" y="16002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Bird contact with tree causes branch to shake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09600" y="22098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67000" y="22860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495800" y="22098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2133600"/>
            <a:ext cx="56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Bird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2895600"/>
            <a:ext cx="59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09600" y="2667000"/>
            <a:ext cx="2286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572000" y="24384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391400" y="1219200"/>
            <a:ext cx="1219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Bird disappears</a:t>
            </a:r>
            <a:endParaRPr lang="en-US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858000" y="16002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391400" y="2362200"/>
            <a:ext cx="1219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Tree grows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58000" y="22860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86800" y="13716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686800" y="26670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048000" y="38862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Bird </a:t>
            </a:r>
            <a:r>
              <a:rPr lang="en-US" sz="1200" dirty="0" smtClean="0"/>
              <a:t>contacts </a:t>
            </a:r>
            <a:r>
              <a:rPr lang="en-US" sz="1200" dirty="0" smtClean="0"/>
              <a:t>with tree</a:t>
            </a:r>
            <a:endParaRPr lang="en-US" sz="1200" dirty="0"/>
          </a:p>
        </p:txBody>
      </p:sp>
      <p:sp>
        <p:nvSpPr>
          <p:cNvPr id="35" name="Oval 34"/>
          <p:cNvSpPr/>
          <p:nvPr/>
        </p:nvSpPr>
        <p:spPr>
          <a:xfrm>
            <a:off x="5867400" y="38862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Branch shakes</a:t>
            </a:r>
            <a:endParaRPr lang="en-US" sz="12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05400" y="4343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29200" y="3886200"/>
            <a:ext cx="8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causes</a:t>
            </a:r>
            <a:endParaRPr lang="en-US" dirty="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1371600" y="5486400"/>
            <a:ext cx="8229600" cy="1143000"/>
          </a:xfrm>
        </p:spPr>
        <p:txBody>
          <a:bodyPr/>
          <a:lstStyle/>
          <a:p>
            <a:r>
              <a:rPr lang="en-US" dirty="0" smtClean="0"/>
              <a:t>chains + graphs = predictions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296</Words>
  <Application>Microsoft Office PowerPoint</Application>
  <PresentationFormat>On-screen Show (4:3)</PresentationFormat>
  <Paragraphs>109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Learning Commonsense Knowledge from the Interpretation of Individual Experiences </vt:lpstr>
      <vt:lpstr>Commonsense Reasoning</vt:lpstr>
      <vt:lpstr>Goal 1: Inferring Generalizations</vt:lpstr>
      <vt:lpstr>Goal 2: Making Predictions</vt:lpstr>
      <vt:lpstr>Goal 3: Answering Questions</vt:lpstr>
      <vt:lpstr>the memory solves these goals</vt:lpstr>
      <vt:lpstr>chains</vt:lpstr>
      <vt:lpstr>with chains, I can:</vt:lpstr>
      <vt:lpstr>chains + graphs = predictions</vt:lpstr>
      <vt:lpstr>Make commonsense predictions  (Goal 2)</vt:lpstr>
      <vt:lpstr>QuestionExpert</vt:lpstr>
      <vt:lpstr>Answering the questions we all know the answer to.</vt:lpstr>
      <vt:lpstr>Some Future Work…</vt:lpstr>
      <vt:lpstr>Contributions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Commonsense Knowledge from the Interpretation of Individual Experiences </dc:title>
  <dc:creator>Sam Glidden</dc:creator>
  <cp:lastModifiedBy>Sam Glidden</cp:lastModifiedBy>
  <cp:revision>66</cp:revision>
  <dcterms:created xsi:type="dcterms:W3CDTF">2009-04-05T16:54:36Z</dcterms:created>
  <dcterms:modified xsi:type="dcterms:W3CDTF">2009-04-14T05:05:10Z</dcterms:modified>
</cp:coreProperties>
</file>