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8980488" y="5002213"/>
            <a:ext cx="307340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7" name="等腰三角形 7"/>
          <p:cNvSpPr/>
          <p:nvPr/>
        </p:nvSpPr>
        <p:spPr>
          <a:xfrm>
            <a:off x="4449763" y="5073650"/>
            <a:ext cx="1354137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-17463" y="-11113"/>
            <a:ext cx="7237413" cy="6892926"/>
          </a:xfrm>
          <a:custGeom>
            <a:avLst/>
            <a:gdLst>
              <a:gd name="connsiteX0" fmla="*/ 1367257 w 7176303"/>
              <a:gd name="connsiteY0" fmla="*/ 0 h 6866674"/>
              <a:gd name="connsiteX1" fmla="*/ 7176303 w 7176303"/>
              <a:gd name="connsiteY1" fmla="*/ 11556 h 6866674"/>
              <a:gd name="connsiteX2" fmla="*/ 4454810 w 7176303"/>
              <a:gd name="connsiteY2" fmla="*/ 6858020 h 6866674"/>
              <a:gd name="connsiteX3" fmla="*/ 0 w 7176303"/>
              <a:gd name="connsiteY3" fmla="*/ 6866674 h 6866674"/>
              <a:gd name="connsiteX4" fmla="*/ 0 w 7176303"/>
              <a:gd name="connsiteY4" fmla="*/ 3283633 h 68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3" h="6866674">
                <a:moveTo>
                  <a:pt x="1367257" y="0"/>
                </a:moveTo>
                <a:lnTo>
                  <a:pt x="7176303" y="11556"/>
                </a:lnTo>
                <a:lnTo>
                  <a:pt x="4454810" y="6858020"/>
                </a:lnTo>
                <a:lnTo>
                  <a:pt x="0" y="6866674"/>
                </a:lnTo>
                <a:lnTo>
                  <a:pt x="0" y="3283633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任意多边形 17"/>
          <p:cNvSpPr/>
          <p:nvPr>
            <p:custDataLst>
              <p:tags r:id="rId4"/>
            </p:custDataLst>
          </p:nvPr>
        </p:nvSpPr>
        <p:spPr>
          <a:xfrm>
            <a:off x="-42863" y="-9525"/>
            <a:ext cx="7269163" cy="6891338"/>
          </a:xfrm>
          <a:custGeom>
            <a:avLst/>
            <a:gdLst>
              <a:gd name="connsiteX0" fmla="*/ 1377503 w 7191711"/>
              <a:gd name="connsiteY0" fmla="*/ 0 h 6866692"/>
              <a:gd name="connsiteX1" fmla="*/ 7191711 w 7191711"/>
              <a:gd name="connsiteY1" fmla="*/ 11556 h 6866692"/>
              <a:gd name="connsiteX2" fmla="*/ 4467800 w 7191711"/>
              <a:gd name="connsiteY2" fmla="*/ 6858020 h 6866692"/>
              <a:gd name="connsiteX3" fmla="*/ 0 w 7191711"/>
              <a:gd name="connsiteY3" fmla="*/ 6866692 h 6866692"/>
              <a:gd name="connsiteX4" fmla="*/ 0 w 7191711"/>
              <a:gd name="connsiteY4" fmla="*/ 3305303 h 68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711" h="6866692">
                <a:moveTo>
                  <a:pt x="1377503" y="0"/>
                </a:moveTo>
                <a:lnTo>
                  <a:pt x="7191711" y="11556"/>
                </a:lnTo>
                <a:lnTo>
                  <a:pt x="4467800" y="6858020"/>
                </a:lnTo>
                <a:lnTo>
                  <a:pt x="0" y="6866692"/>
                </a:lnTo>
                <a:lnTo>
                  <a:pt x="0" y="3305303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442710" y="1488440"/>
            <a:ext cx="5539740" cy="168783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484110" y="3242310"/>
            <a:ext cx="4489450" cy="523240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BC88-DE73-4E30-B58F-9645CC157D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504D8-D657-4D57-B36C-872CB832F3E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6F84-CA7F-4CB0-AD36-8D018880A9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32224" y="365125"/>
            <a:ext cx="8215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0258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1D1B-C01E-45AF-9DD9-BA16BDAEAF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0B74-A019-4836-B5B5-59DC98D9D1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E9ABB-008D-4A49-98AB-65CBC48B6E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8980488" y="5002213"/>
            <a:ext cx="3073400" cy="18653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5" name="等腰三角形 7"/>
          <p:cNvSpPr/>
          <p:nvPr/>
        </p:nvSpPr>
        <p:spPr>
          <a:xfrm>
            <a:off x="4449763" y="5073650"/>
            <a:ext cx="1354137" cy="178435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0" y="-9525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4972" y="727306"/>
            <a:ext cx="5539523" cy="2751522"/>
          </a:xfr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5220" y="3491230"/>
            <a:ext cx="4489450" cy="52324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BC88-DE73-4E30-B58F-9645CC157D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5888038" y="5175250"/>
            <a:ext cx="382587" cy="382588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2" name="组合 18"/>
          <p:cNvGrpSpPr/>
          <p:nvPr/>
        </p:nvGrpSpPr>
        <p:grpSpPr bwMode="auto">
          <a:xfrm>
            <a:off x="5888038" y="4059238"/>
            <a:ext cx="382587" cy="382587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5" name="组合 22"/>
          <p:cNvGrpSpPr/>
          <p:nvPr/>
        </p:nvGrpSpPr>
        <p:grpSpPr bwMode="auto">
          <a:xfrm>
            <a:off x="5888038" y="2943225"/>
            <a:ext cx="382587" cy="384175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5888038" y="1827213"/>
            <a:ext cx="382587" cy="382587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>
              <a:normAutofit fontScale="8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0000" tIns="46800" rIns="90000" bIns="468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noProof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1060396" y="2210435"/>
            <a:ext cx="4325937" cy="33480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6375400" y="1589088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6374763" y="2713037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6374763" y="382873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6374764" y="4943792"/>
            <a:ext cx="4937125" cy="8445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27417-C40F-4BCB-A649-20D5710ADF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8194675" y="3686175"/>
            <a:ext cx="3067050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 flipV="1">
            <a:off x="0" y="0"/>
            <a:ext cx="3140075" cy="200818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849813"/>
            <a:ext cx="12192000" cy="2055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8970963" y="4849813"/>
            <a:ext cx="3073400" cy="205422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6095" y="1817226"/>
            <a:ext cx="5539522" cy="1858954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9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fld id="{69D602DD-68A8-41A2-B35E-86A5C6EDD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心辐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 bwMode="auto">
          <a:xfrm>
            <a:off x="5311775" y="2919413"/>
            <a:ext cx="1536700" cy="1535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 bwMode="auto">
          <a:xfrm>
            <a:off x="6800850" y="4352925"/>
            <a:ext cx="1022350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 bwMode="auto">
          <a:xfrm>
            <a:off x="6800850" y="2000250"/>
            <a:ext cx="1022350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 bwMode="auto">
          <a:xfrm>
            <a:off x="4375150" y="2000250"/>
            <a:ext cx="1020763" cy="1020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 bwMode="auto">
          <a:xfrm>
            <a:off x="4375150" y="4352925"/>
            <a:ext cx="1020763" cy="1022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1170623" y="1803400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1170623" y="2337909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1170623" y="4079875"/>
            <a:ext cx="2690812" cy="514032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1170623" y="4598631"/>
            <a:ext cx="2690812" cy="76993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8300085" y="1803400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8300085" y="2325100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8300085" y="4079875"/>
            <a:ext cx="2690812" cy="514032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8300085" y="4614384"/>
            <a:ext cx="2690812" cy="76993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2D66-09A3-49C8-BD78-0E22FA0EEE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image1 (6)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13"/>
          <a:stretch>
            <a:fillRect/>
          </a:stretch>
        </p:blipFill>
        <p:spPr bwMode="auto">
          <a:xfrm>
            <a:off x="-6350" y="7938"/>
            <a:ext cx="12193588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12700" y="-9525"/>
            <a:ext cx="12204700" cy="34290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1069706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3617204" y="2831301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6164702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8712200" y="2831300"/>
            <a:ext cx="2438400" cy="32670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3544753" y="987425"/>
            <a:ext cx="5102494" cy="1001713"/>
          </a:xfrm>
        </p:spPr>
        <p:txBody>
          <a:bodyPr/>
          <a:lstStyle>
            <a:lvl1pPr marL="0" indent="0" algn="ctr">
              <a:buNone/>
              <a:defRPr sz="47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B220-9613-45E2-87AB-1F4CF10BF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rot="5400000">
            <a:off x="358775" y="581025"/>
            <a:ext cx="463550" cy="463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7657465" cy="749935"/>
          </a:xfrm>
        </p:spPr>
        <p:txBody>
          <a:bodyPr>
            <a:noAutofit/>
          </a:bodyPr>
          <a:lstStyle>
            <a:lvl1pPr algn="l">
              <a:defRPr sz="39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63030" y="1488440"/>
            <a:ext cx="5519420" cy="1687830"/>
          </a:xfrm>
        </p:spPr>
        <p:txBody>
          <a:bodyPr/>
          <a:p>
            <a:r>
              <a:rPr lang="zh-CN" altLang="en-US"/>
              <a:t>二进制安全以微信逆向为例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Dollarkiller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81850" y="4281805"/>
            <a:ext cx="463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微信数据库攻破</a:t>
            </a:r>
            <a:r>
              <a:rPr lang="en-US" altLang="zh-CN"/>
              <a:t>SQLlite3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485" y="1555115"/>
            <a:ext cx="52120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160000" cy="749935"/>
          </a:xfrm>
        </p:spPr>
        <p:txBody>
          <a:bodyPr/>
          <a:p>
            <a:r>
              <a:rPr lang="zh-CN" altLang="en-US"/>
              <a:t>进行断点调试 在</a:t>
            </a:r>
            <a:r>
              <a:rPr lang="en-US" altLang="zh-CN"/>
              <a:t>CreateFileW</a:t>
            </a:r>
            <a:r>
              <a:rPr lang="zh-CN" altLang="en-US"/>
              <a:t>处下断点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423670"/>
            <a:ext cx="10788650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条件断点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215" y="1224280"/>
            <a:ext cx="10829290" cy="5880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184150"/>
            <a:ext cx="1092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[STRING[esp]] =="X:\Users\github\Documents\WeChat Files\wxid_sesvm89u50ms22\Msg\MicroMsg.db"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参考文献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《</a:t>
            </a:r>
            <a:r>
              <a:rPr lang="en-US" altLang="zh-CN">
                <a:sym typeface="+mn-ea"/>
              </a:rPr>
              <a:t>加密与解密</a:t>
            </a:r>
            <a:r>
              <a:rPr lang="zh-CN" altLang="en-US"/>
              <a:t>》</a:t>
            </a:r>
            <a:r>
              <a:rPr lang="en-US" altLang="zh-CN"/>
              <a:t>第三版</a:t>
            </a:r>
            <a:endParaRPr lang="en-US" altLang="zh-CN"/>
          </a:p>
          <a:p>
            <a:r>
              <a:rPr lang="en-US" altLang="zh-CN"/>
              <a:t>https://github.com/dollarkillerx/Reverse-engineering-ideas-sharing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程序以何种形式运行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100" y="1659255"/>
            <a:ext cx="6135370" cy="4351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动态分析工具 </a:t>
            </a:r>
            <a:r>
              <a:rPr lang="en-US" altLang="zh-CN">
                <a:latin typeface="+mj-ea"/>
                <a:ea typeface="+mj-ea"/>
              </a:rPr>
              <a:t>OllyDbg</a:t>
            </a:r>
            <a:endParaRPr lang="en-US" altLang="zh-CN">
              <a:latin typeface="+mj-ea"/>
              <a:ea typeface="+mj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315" y="1224280"/>
            <a:ext cx="1054227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在内存中查询我们需要的数据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1287780"/>
            <a:ext cx="6635115" cy="5192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0500" y="1405890"/>
            <a:ext cx="3933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按照微信用户名查询 </a:t>
            </a:r>
            <a:endParaRPr lang="zh-CN" altLang="en-US"/>
          </a:p>
          <a:p>
            <a:r>
              <a:rPr lang="zh-CN" altLang="en-US"/>
              <a:t>我们发现此处地址为</a:t>
            </a:r>
            <a:endParaRPr lang="zh-CN" altLang="en-US"/>
          </a:p>
          <a:p>
            <a:r>
              <a:rPr lang="zh-CN" altLang="en-US"/>
              <a:t>WeChatWin.dll+17740CC</a:t>
            </a:r>
            <a:endParaRPr lang="zh-CN" altLang="en-US"/>
          </a:p>
          <a:p>
            <a:r>
              <a:rPr lang="zh-CN" altLang="en-US"/>
              <a:t>此处找到 用户名基地址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72095" y="2804160"/>
            <a:ext cx="4318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基地址 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/>
              <a:t>#include &lt;iostream&gt;</a:t>
            </a:r>
            <a:endParaRPr lang="en-US" altLang="zh-CN"/>
          </a:p>
          <a:p>
            <a:r>
              <a:rPr lang="en-US" altLang="zh-CN"/>
              <a:t>using namespace std;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a = 0;         // </a:t>
            </a:r>
            <a:r>
              <a:rPr lang="zh-CN" altLang="en-US"/>
              <a:t>数据段  静态地址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main() 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int c = 10;    // </a:t>
            </a:r>
            <a:r>
              <a:rPr lang="zh-CN" altLang="en-US"/>
              <a:t>栈 动态地址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cout &lt;&lt; a &lt;&lt; "\n";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此处 </a:t>
            </a:r>
            <a:r>
              <a:rPr lang="en-US" altLang="zh-CN"/>
              <a:t>a </a:t>
            </a:r>
            <a:r>
              <a:rPr lang="zh-CN" altLang="en-US"/>
              <a:t>在全局内存区  编译后地址固定不变    可以通过程序地址 </a:t>
            </a:r>
            <a:r>
              <a:rPr lang="en-US" altLang="zh-CN"/>
              <a:t>+ </a:t>
            </a:r>
            <a:r>
              <a:rPr lang="zh-CN" altLang="en-US"/>
              <a:t>偏移 获得值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480675" cy="895350"/>
          </a:xfrm>
        </p:spPr>
        <p:txBody>
          <a:bodyPr/>
          <a:p>
            <a:r>
              <a:rPr lang="zh-CN" altLang="en-US"/>
              <a:t>用户信息必然是通过</a:t>
            </a:r>
            <a:r>
              <a:rPr lang="en-US" altLang="zh-CN"/>
              <a:t>Class  OR Struct </a:t>
            </a:r>
            <a:r>
              <a:rPr lang="zh-CN" altLang="en-US"/>
              <a:t>存储的 是连续的内存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2480" y="1823720"/>
            <a:ext cx="5611495" cy="7925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1970" y="1809750"/>
            <a:ext cx="4855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我猜微信</a:t>
            </a:r>
            <a:r>
              <a:rPr lang="en-US" altLang="zh-CN"/>
              <a:t>User</a:t>
            </a:r>
            <a:r>
              <a:rPr lang="zh-CN" altLang="en-US"/>
              <a:t>是这样的</a:t>
            </a:r>
            <a:br>
              <a:rPr lang="zh-CN" altLang="en-US"/>
            </a:br>
            <a:r>
              <a:t>#include &lt;string&gt;</a:t>
            </a:r>
          </a:p>
          <a:p/>
          <a:p>
            <a:r>
              <a:t>class User {</a:t>
            </a:r>
          </a:p>
          <a:p>
            <a:r>
              <a:t>    public:</a:t>
            </a:r>
          </a:p>
          <a:p>
            <a:r>
              <a:t>     string username;</a:t>
            </a:r>
          </a:p>
          <a:p>
            <a:r>
              <a:t>     string phone_number;</a:t>
            </a:r>
          </a:p>
          <a:p>
            <a:r>
              <a:t>     string wx_id;</a:t>
            </a:r>
          </a:p>
          <a:p>
            <a:r>
              <a:t>     string os;</a:t>
            </a:r>
          </a:p>
          <a:p>
            <a:r>
              <a:t>     </a:t>
            </a:r>
            <a:r>
              <a:rPr lang="en-US"/>
              <a:t>DWORD </a:t>
            </a:r>
            <a:r>
              <a:t>avatar;   </a:t>
            </a:r>
            <a:r>
              <a:rPr lang="en-US"/>
              <a:t> </a:t>
            </a:r>
            <a:endParaRPr lang="en-US"/>
          </a:p>
          <a:p>
            <a:r>
              <a:t>}</a:t>
            </a:r>
          </a:p>
          <a:p/>
          <a:p>
            <a:r>
              <a:rPr lang="en-US">
                <a:sym typeface="+mn-ea"/>
              </a:rPr>
              <a:t>// DWORD vc</a:t>
            </a:r>
            <a:r>
              <a:rPr lang="zh-CN" altLang="en-US">
                <a:sym typeface="+mn-ea"/>
              </a:rPr>
              <a:t>中是 </a:t>
            </a:r>
            <a:endParaRPr lang="zh-CN" altLang="en-US">
              <a:sym typeface="+mn-ea"/>
            </a:endParaRPr>
          </a:p>
          <a:p>
            <a:r>
              <a:t>typedef unsigned long       DWORD;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480675" cy="749935"/>
          </a:xfrm>
        </p:spPr>
        <p:txBody>
          <a:bodyPr/>
          <a:p>
            <a:r>
              <a:rPr lang="zh-CN" altLang="en-US"/>
              <a:t>分析基地址  </a:t>
            </a:r>
            <a:r>
              <a:rPr lang="en-US" altLang="zh-CN"/>
              <a:t>wx version: 2.9.5.56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WeChatWin.dll</a:t>
            </a:r>
            <a:r>
              <a:rPr lang="zh-CN" altLang="en-US" b="1"/>
              <a:t>    地址</a:t>
            </a:r>
            <a:r>
              <a:rPr lang="en-US" altLang="zh-CN" b="1"/>
              <a:t>: 62F90000</a:t>
            </a:r>
            <a:endParaRPr lang="en-US" altLang="zh-CN" b="1"/>
          </a:p>
          <a:p>
            <a:r>
              <a:rPr lang="en-US" altLang="zh-CN" b="1"/>
              <a:t>username         </a:t>
            </a:r>
            <a:r>
              <a:rPr lang="zh-CN" altLang="en-US" b="1"/>
              <a:t>地址</a:t>
            </a:r>
            <a:r>
              <a:rPr lang="en-US" altLang="zh-CN" b="1"/>
              <a:t>: 647040CC        </a:t>
            </a:r>
            <a:r>
              <a:rPr lang="zh-CN" altLang="en-US" b="1"/>
              <a:t>偏移量</a:t>
            </a:r>
            <a:r>
              <a:rPr lang="en-US" altLang="zh-CN" b="1"/>
              <a:t>: 17740CC</a:t>
            </a:r>
            <a:endParaRPr lang="en-US" altLang="zh-CN" b="1"/>
          </a:p>
          <a:p>
            <a:r>
              <a:rPr lang="en-US" altLang="zh-CN" b="1"/>
              <a:t>phone_number     </a:t>
            </a:r>
            <a:r>
              <a:rPr lang="zh-CN" altLang="en-US" b="1"/>
              <a:t>地址</a:t>
            </a:r>
            <a:r>
              <a:rPr lang="en-US" altLang="zh-CN" b="1"/>
              <a:t>: 64704100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1774100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wx_id 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64704230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1774230</a:t>
            </a:r>
            <a:endParaRPr lang="en-US" altLang="zh-CN" b="1">
              <a:sym typeface="+mn-ea"/>
            </a:endParaRPr>
          </a:p>
          <a:p>
            <a:r>
              <a:rPr lang="en-US" altLang="zh-CN" b="1"/>
              <a:t>os    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64704520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1774520</a:t>
            </a:r>
            <a:endParaRPr lang="en-US" altLang="zh-CN" b="1">
              <a:sym typeface="+mn-ea"/>
            </a:endParaRPr>
          </a:p>
          <a:p>
            <a:r>
              <a:rPr>
                <a:sym typeface="+mn-ea"/>
              </a:rPr>
              <a:t>avatar           </a:t>
            </a:r>
            <a:r>
              <a:rPr lang="zh-CN" altLang="en-US" b="1">
                <a:sym typeface="+mn-ea"/>
              </a:rPr>
              <a:t>地址</a:t>
            </a:r>
            <a:r>
              <a:rPr lang="en-US" altLang="zh-CN" b="1">
                <a:sym typeface="+mn-ea"/>
              </a:rPr>
              <a:t>: 64704394        </a:t>
            </a:r>
            <a:r>
              <a:rPr lang="zh-CN" altLang="en-US" b="1">
                <a:sym typeface="+mn-ea"/>
              </a:rPr>
              <a:t>偏移量</a:t>
            </a:r>
            <a:r>
              <a:rPr lang="en-US" altLang="zh-CN" b="1">
                <a:sym typeface="+mn-ea"/>
              </a:rPr>
              <a:t>: 1774394    *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474345"/>
            <a:ext cx="10347325" cy="749935"/>
          </a:xfrm>
        </p:spPr>
        <p:txBody>
          <a:bodyPr/>
          <a:p>
            <a:r>
              <a:rPr lang="zh-CN" altLang="en-US"/>
              <a:t>动态链接库  Dynamic Link Library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     .so</a:t>
            </a:r>
            <a:endParaRPr lang="en-US" altLang="zh-CN"/>
          </a:p>
          <a:p>
            <a:r>
              <a:rPr lang="en-US" altLang="zh-CN"/>
              <a:t>Windowns  .dll</a:t>
            </a:r>
            <a:endParaRPr lang="en-US" altLang="zh-CN"/>
          </a:p>
          <a:p>
            <a:r>
              <a:rPr lang="en-US" altLang="zh-CN"/>
              <a:t>使用动态链接库可以更为容易地将更新应用于各个模块，而不会影响该程序的其他部分。例如，您有一个大型网络游戏，如果把整个数百MB甚至数GB的游戏的代码都放在一个应用程序里，日后的修改工作将会十分费时，而如果把不同功能的代码分别放在数个动态链接库中，您无需重新生成或安装整个程序就可以应用更新。</a:t>
            </a:r>
            <a:endParaRPr lang="en-US" altLang="zh-CN"/>
          </a:p>
          <a:p>
            <a:r>
              <a:rPr lang="zh-CN" altLang="en-US"/>
              <a:t>函数</a:t>
            </a:r>
            <a:r>
              <a:rPr lang="en-US" altLang="zh-CN"/>
              <a:t>: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LoadLibrary()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数据利用  编写</a:t>
            </a:r>
            <a:r>
              <a:rPr lang="en-US" altLang="zh-CN"/>
              <a:t>HOOK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224280"/>
            <a:ext cx="3331845" cy="5536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1288415"/>
            <a:ext cx="9556750" cy="3699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5300" y="1224280"/>
            <a:ext cx="11061700" cy="5359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TEMPLATE_THUMBS_INDEX" val="1、2、5、6、12、13、16、21、28、29、30、"/>
  <p:tag name="KSO_WM_COMBINE_RELATE_SLIDE_ID" val="background20177529_1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heme/theme1.xml><?xml version="1.0" encoding="utf-8"?>
<a:theme xmlns:a="http://schemas.openxmlformats.org/drawingml/2006/main" name="personal review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宽屏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personal review</vt:lpstr>
      <vt:lpstr>二进制安全以微信逆向为例</vt:lpstr>
      <vt:lpstr>程序以何种形式运行?</vt:lpstr>
      <vt:lpstr>动态分析工具 OllyDbg</vt:lpstr>
      <vt:lpstr>在内存中查询我们需要的数据</vt:lpstr>
      <vt:lpstr>用户信息必然是通过Class  OR Struct 存储的 是连续的内存</vt:lpstr>
      <vt:lpstr>分析基地址  wx version: 2.9.5.56</vt:lpstr>
      <vt:lpstr>动态链接库  Dynamic Link Library</vt:lpstr>
      <vt:lpstr>数据利用  编写HOOK</vt:lpstr>
      <vt:lpstr>PowerPoint 演示文稿</vt:lpstr>
      <vt:lpstr>PowerPoint 演示文稿</vt:lpstr>
      <vt:lpstr>PowerPoint 演示文稿</vt:lpstr>
      <vt:lpstr>PowerPoint 演示文稿</vt:lpstr>
      <vt:lpstr>Thinks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33</cp:revision>
  <dcterms:created xsi:type="dcterms:W3CDTF">2020-10-04T10:44:00Z</dcterms:created>
  <dcterms:modified xsi:type="dcterms:W3CDTF">2020-10-05T09:31:35Z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