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ja-JP">
                <a:sym typeface="+mn-ea"/>
              </a:rPr>
              <a:t>新日标</a:t>
            </a:r>
            <a:r>
              <a:rPr lang="en-US" altLang="zh-CN">
                <a:sym typeface="+mn-ea"/>
              </a:rPr>
              <a:t> </a:t>
            </a:r>
            <a:r>
              <a:rPr lang="zh-CN" altLang="ja-JP">
                <a:sym typeface="+mn-ea"/>
              </a:rPr>
              <a:t>第三课</a:t>
            </a:r>
            <a:r>
              <a:rPr lang="en-US" altLang="zh-CN">
                <a:sym typeface="+mn-ea"/>
              </a:rPr>
              <a:t> </a:t>
            </a:r>
            <a:br>
              <a:rPr lang="en-US" altLang="ja-JP"/>
            </a:br>
            <a:r>
              <a:rPr lang="ja-JP" altLang="en-US"/>
              <a:t>第三課　</a:t>
            </a:r>
            <a:r>
              <a:rPr lang="ja-JP" altLang="en-US"/>
              <a:t>だいさんか</a:t>
            </a:r>
            <a:endParaRPr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ja-JP" altLang="zh-CN" sz="4400"/>
              <a:t>ここは　デパードです</a:t>
            </a:r>
            <a:endParaRPr lang="en-US" altLang="zh-CN" sz="4400"/>
          </a:p>
          <a:p>
            <a:r>
              <a:rPr lang="en-US" altLang="zh-CN" sz="3600"/>
              <a:t>Dollarkiller</a:t>
            </a:r>
            <a:endParaRPr lang="en-US" altLang="zh-CN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zh-CN" altLang="zh-CN"/>
              <a:t>星期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77465" y="176530"/>
            <a:ext cx="7037070" cy="6504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zh-CN" altLang="en-US"/>
              <a:t>应用课文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022350"/>
            <a:ext cx="10788015" cy="5752465"/>
          </a:xfrm>
        </p:spPr>
        <p:txBody>
          <a:bodyPr>
            <a:normAutofit lnSpcReduction="20000"/>
          </a:bodyPr>
          <a:p>
            <a:r>
              <a:rPr lang="ja-JP" altLang="zh-CN" sz="3600"/>
              <a:t>ここはコンビニです</a:t>
            </a:r>
            <a:endParaRPr lang="ja-JP" altLang="zh-CN" sz="3600"/>
          </a:p>
          <a:p>
            <a:pPr marL="0" indent="0">
              <a:buNone/>
            </a:pPr>
            <a:r>
              <a:rPr lang="ja-JP" altLang="zh-CN"/>
              <a:t>となり　きっさてん　　</a:t>
            </a:r>
            <a:endParaRPr lang="ja-JP" altLang="zh-CN" sz="3600"/>
          </a:p>
          <a:p>
            <a:r>
              <a:rPr lang="ja-JP" altLang="zh-CN" sz="3600"/>
              <a:t>隣は喫茶店です</a:t>
            </a:r>
            <a:endParaRPr lang="ja-JP" altLang="zh-CN" sz="3600"/>
          </a:p>
          <a:p>
            <a:pPr marL="0" indent="0">
              <a:buNone/>
            </a:pPr>
            <a:r>
              <a:rPr lang="ja-JP" altLang="zh-CN"/>
              <a:t>　　　　たて　</a:t>
            </a:r>
            <a:r>
              <a:rPr lang="ja-JP" altLang="zh-CN"/>
              <a:t>もの</a:t>
            </a:r>
            <a:endParaRPr lang="ja-JP" altLang="zh-CN"/>
          </a:p>
          <a:p>
            <a:r>
              <a:rPr lang="ja-JP" altLang="zh-CN" sz="3600"/>
              <a:t>あの建物は　ホテルですか、　</a:t>
            </a:r>
            <a:r>
              <a:rPr lang="ja-JP" altLang="zh-CN" sz="3600"/>
              <a:t>マンションですか</a:t>
            </a:r>
            <a:endParaRPr lang="ja-JP" altLang="zh-CN" sz="3600"/>
          </a:p>
          <a:p>
            <a:r>
              <a:rPr lang="ja-JP" altLang="zh-CN" sz="3600"/>
              <a:t>あそこは　</a:t>
            </a:r>
            <a:r>
              <a:rPr lang="ja-JP" altLang="zh-CN" sz="3600"/>
              <a:t>マンションです</a:t>
            </a:r>
            <a:endParaRPr lang="ja-JP" altLang="zh-CN" sz="3600"/>
          </a:p>
          <a:p>
            <a:r>
              <a:rPr lang="ja-JP" altLang="zh-CN" sz="3600"/>
              <a:t>あの建物は何ですか</a:t>
            </a:r>
            <a:endParaRPr lang="ja-JP" altLang="zh-CN" sz="3600"/>
          </a:p>
          <a:p>
            <a:r>
              <a:rPr lang="ja-JP" altLang="zh-CN" sz="3600"/>
              <a:t>あそこも　マンションです</a:t>
            </a:r>
            <a:endParaRPr lang="ja-JP" altLang="zh-CN" sz="3600"/>
          </a:p>
          <a:p>
            <a:r>
              <a:rPr lang="ja-JP" altLang="zh-CN" sz="3600"/>
              <a:t>マンションの　隣は</a:t>
            </a:r>
            <a:r>
              <a:rPr lang="ja-JP" altLang="zh-CN" sz="3600"/>
              <a:t>？</a:t>
            </a:r>
            <a:endParaRPr lang="ja-JP" altLang="zh-CN" sz="3600"/>
          </a:p>
          <a:p>
            <a:pPr marL="0" indent="0">
              <a:buNone/>
            </a:pPr>
            <a:r>
              <a:rPr lang="ja-JP" altLang="zh-CN"/>
              <a:t>　　　　　　　　　　　　　　　びょう　いん</a:t>
            </a:r>
            <a:endParaRPr lang="ja-JP" altLang="zh-CN" sz="3600"/>
          </a:p>
          <a:p>
            <a:r>
              <a:rPr lang="ja-JP" altLang="zh-CN" sz="3600"/>
              <a:t>マンションの　隣は病院</a:t>
            </a:r>
            <a:r>
              <a:rPr lang="ja-JP" altLang="zh-CN" sz="3600"/>
              <a:t>です</a:t>
            </a:r>
            <a:endParaRPr lang="ja-JP" altLang="zh-CN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zh-CN" altLang="en-US"/>
              <a:t>应用课文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022350"/>
            <a:ext cx="10788015" cy="5752465"/>
          </a:xfrm>
        </p:spPr>
        <p:txBody>
          <a:bodyPr>
            <a:normAutofit lnSpcReduction="20000"/>
          </a:bodyPr>
          <a:p>
            <a:r>
              <a:rPr lang="ja-JP" altLang="en-US" sz="3600"/>
              <a:t>本屋は</a:t>
            </a:r>
            <a:r>
              <a:rPr lang="ja-JP" altLang="en-US" sz="3600"/>
              <a:t>どこですか</a:t>
            </a:r>
            <a:endParaRPr lang="ja-JP" altLang="en-US" sz="3600"/>
          </a:p>
          <a:p>
            <a:endParaRPr lang="ja-JP" altLang="en-US" sz="3600"/>
          </a:p>
          <a:p>
            <a:r>
              <a:rPr lang="ja-JP" altLang="en-US" sz="3600"/>
              <a:t>そこです。　その　ビルの　に階</a:t>
            </a:r>
            <a:r>
              <a:rPr lang="ja-JP" altLang="en-US" sz="3600"/>
              <a:t>です</a:t>
            </a:r>
            <a:endParaRPr lang="ja-JP" altLang="en-US" sz="3600"/>
          </a:p>
          <a:p>
            <a:endParaRPr lang="ja-JP" altLang="en-US" sz="3600"/>
          </a:p>
          <a:p>
            <a:r>
              <a:rPr lang="ja-JP" altLang="en-US" sz="3600"/>
              <a:t>あのう、　東京の地図は　</a:t>
            </a:r>
            <a:r>
              <a:rPr lang="ja-JP" altLang="en-US" sz="3600"/>
              <a:t>どこですか</a:t>
            </a:r>
            <a:endParaRPr lang="ja-JP" altLang="en-US" sz="3600"/>
          </a:p>
          <a:p>
            <a:endParaRPr lang="ja-JP" altLang="en-US" sz="3600"/>
          </a:p>
          <a:p>
            <a:r>
              <a:rPr lang="ja-JP" altLang="en-US" sz="3600"/>
              <a:t>地図ですか　そち</a:t>
            </a:r>
            <a:r>
              <a:rPr lang="ja-JP" altLang="en-US" sz="3600"/>
              <a:t>らです</a:t>
            </a:r>
            <a:endParaRPr lang="ja-JP" altLang="en-US" sz="3600"/>
          </a:p>
          <a:p>
            <a:endParaRPr lang="ja-JP" altLang="en-US" sz="3600"/>
          </a:p>
          <a:p>
            <a:r>
              <a:rPr lang="ja-JP" altLang="en-US" sz="3600"/>
              <a:t>いくらですか</a:t>
            </a:r>
            <a:endParaRPr lang="ja-JP" altLang="en-US" sz="3600"/>
          </a:p>
          <a:p>
            <a:r>
              <a:rPr lang="ja-JP" altLang="en-US" sz="3600"/>
              <a:t>五百円です</a:t>
            </a:r>
            <a:endParaRPr lang="ja-JP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本课</a:t>
            </a:r>
            <a:r>
              <a:rPr lang="zh-CN" altLang="zh-CN"/>
              <a:t>语法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3600"/>
              <a:t>1.  </a:t>
            </a:r>
            <a:r>
              <a:rPr lang="zh-CN" altLang="en-US" sz="3600"/>
              <a:t>场所指示代词</a:t>
            </a:r>
            <a:r>
              <a:rPr lang="en-US" altLang="zh-CN" sz="3600"/>
              <a:t>:   </a:t>
            </a:r>
            <a:endParaRPr lang="en-US" altLang="zh-CN" sz="3600"/>
          </a:p>
          <a:p>
            <a:pPr lvl="1"/>
            <a:r>
              <a:rPr lang="en-US" altLang="zh-CN" sz="3200"/>
              <a:t> </a:t>
            </a:r>
            <a:r>
              <a:rPr lang="ja-JP" altLang="en-US" sz="3200"/>
              <a:t>ここ、　　そこ、　　　あそこ</a:t>
            </a:r>
            <a:endParaRPr lang="ja-JP" altLang="en-US" sz="3200"/>
          </a:p>
          <a:p>
            <a:pPr lvl="1"/>
            <a:r>
              <a:rPr lang="ja-JP" altLang="en-US" sz="3200"/>
              <a:t>こちら、　そちら、　　</a:t>
            </a:r>
            <a:r>
              <a:rPr lang="ja-JP" altLang="en-US" sz="3200"/>
              <a:t>あちら</a:t>
            </a:r>
            <a:endParaRPr lang="ja-JP" altLang="en-US" sz="3200"/>
          </a:p>
          <a:p>
            <a:pPr lvl="0"/>
            <a:r>
              <a:rPr lang="ja-JP" altLang="zh-CN" sz="3730"/>
              <a:t>２．</a:t>
            </a:r>
            <a:r>
              <a:rPr lang="zh-CN" altLang="ja-JP" sz="3730"/>
              <a:t>场所表达：</a:t>
            </a:r>
            <a:endParaRPr lang="zh-CN" altLang="ja-JP" sz="3730"/>
          </a:p>
          <a:p>
            <a:pPr lvl="1"/>
            <a:r>
              <a:rPr lang="ja-JP" altLang="en-US" sz="3195"/>
              <a:t>「名」　　は　　　「名场所」　</a:t>
            </a:r>
            <a:r>
              <a:rPr lang="ja-JP" altLang="en-US" sz="3195"/>
              <a:t>です</a:t>
            </a:r>
            <a:endParaRPr lang="ja-JP" altLang="en-US" sz="3195"/>
          </a:p>
          <a:p>
            <a:pPr lvl="0"/>
            <a:r>
              <a:rPr lang="ja-JP" altLang="zh-CN" sz="3730"/>
              <a:t>３</a:t>
            </a:r>
            <a:r>
              <a:rPr lang="en-US" altLang="ja-JP" sz="3730"/>
              <a:t>.</a:t>
            </a:r>
            <a:r>
              <a:rPr lang="ja-JP" altLang="en-US" sz="3730"/>
              <a:t>　</a:t>
            </a:r>
            <a:r>
              <a:rPr lang="zh-CN" altLang="ja-JP" sz="3730"/>
              <a:t>也</a:t>
            </a:r>
            <a:r>
              <a:rPr lang="en-US" altLang="zh-CN" sz="3730"/>
              <a:t>  </a:t>
            </a:r>
            <a:r>
              <a:rPr lang="ja-JP" altLang="en-US" sz="3730"/>
              <a:t>も</a:t>
            </a:r>
            <a:endParaRPr lang="ja-JP" altLang="en-US" sz="3730"/>
          </a:p>
          <a:p>
            <a:pPr lvl="0"/>
            <a:r>
              <a:rPr lang="en-US" altLang="zh-CN" sz="3730"/>
              <a:t>4.</a:t>
            </a:r>
            <a:r>
              <a:rPr lang="ja-JP" altLang="en-US" sz="3730"/>
              <a:t>　</a:t>
            </a:r>
            <a:r>
              <a:rPr lang="zh-CN" altLang="ja-JP" sz="3730"/>
              <a:t>多种可能的提问</a:t>
            </a:r>
            <a:endParaRPr lang="zh-CN" altLang="ja-JP" sz="3730"/>
          </a:p>
          <a:p>
            <a:pPr lvl="1"/>
            <a:r>
              <a:rPr lang="ja-JP" altLang="en-US" sz="3195"/>
              <a:t>「名」　　</a:t>
            </a:r>
            <a:r>
              <a:rPr lang="ja-JP" altLang="en-US" sz="3195"/>
              <a:t>は　「名」　ですか、　　「名」　</a:t>
            </a:r>
            <a:r>
              <a:rPr lang="ja-JP" altLang="en-US" sz="3195"/>
              <a:t>ですか　　</a:t>
            </a:r>
            <a:endParaRPr lang="ja-JP" altLang="en-US" sz="3195"/>
          </a:p>
          <a:p>
            <a:pPr lvl="1"/>
            <a:endParaRPr lang="ja-JP" altLang="en-US" sz="3200"/>
          </a:p>
          <a:p>
            <a:pPr lvl="1"/>
            <a:endParaRPr lang="ja-JP" altLang="en-US" sz="3200"/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ja-JP" altLang="en-US" sz="3600">
              <a:solidFill>
                <a:schemeClr val="tx1"/>
              </a:solidFill>
            </a:endParaRPr>
          </a:p>
          <a:p>
            <a:endParaRPr lang="ja-JP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8120"/>
            <a:ext cx="10515600" cy="1325563"/>
          </a:xfrm>
        </p:spPr>
        <p:txBody>
          <a:bodyPr/>
          <a:p>
            <a:r>
              <a:rPr lang="zh-CN" altLang="en-US"/>
              <a:t>单词训练</a:t>
            </a:r>
            <a:r>
              <a:rPr lang="ja-JP" altLang="zh-CN"/>
              <a:t>１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9215"/>
            <a:ext cx="11066780" cy="5518785"/>
          </a:xfrm>
        </p:spPr>
        <p:txBody>
          <a:bodyPr/>
          <a:p>
            <a:pPr marL="0" indent="0">
              <a:buNone/>
            </a:pPr>
            <a:r>
              <a:rPr lang="ja-JP" altLang="zh-CN" sz="3200"/>
              <a:t>デパート　🏬　　　　しょくどう　食堂　　　　ゆうびんきょく　郵便局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ぎんこう　銀行　　　としょかん　図書館　　マンション</a:t>
            </a:r>
            <a:r>
              <a:rPr lang="en-US" altLang="ja-JP" sz="3200"/>
              <a:t> </a:t>
            </a:r>
            <a:r>
              <a:rPr lang="zh-CN" altLang="zh-CN" sz="3200"/>
              <a:t>高级公寓</a:t>
            </a:r>
            <a:endParaRPr lang="zh-CN" altLang="zh-CN" sz="3200"/>
          </a:p>
          <a:p>
            <a:pPr marL="0" indent="0">
              <a:buNone/>
            </a:pPr>
            <a:r>
              <a:rPr lang="ja-JP" altLang="zh-CN" sz="3200"/>
              <a:t>ホテル　🏩　　　　　コンビニ　便利店　　　　きっさてん　喫茶店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びょういん　病院　　ほんや　本屋　　　　　レストラン　</a:t>
            </a:r>
            <a:r>
              <a:rPr lang="en-US" altLang="ja-JP" sz="3200"/>
              <a:t>(</a:t>
            </a:r>
            <a:r>
              <a:rPr lang="ja-JP" altLang="zh-CN" sz="3200"/>
              <a:t>餐厅</a:t>
            </a:r>
            <a:r>
              <a:rPr lang="en-US" altLang="ja-JP" sz="3200"/>
              <a:t>)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ビル　</a:t>
            </a:r>
            <a:r>
              <a:rPr lang="en-US" altLang="ja-JP" sz="3200"/>
              <a:t>(</a:t>
            </a:r>
            <a:r>
              <a:rPr lang="zh-CN" altLang="ja-JP" sz="3200"/>
              <a:t>大厦</a:t>
            </a:r>
            <a:r>
              <a:rPr lang="en-US" altLang="zh-CN" sz="3200"/>
              <a:t>)        </a:t>
            </a:r>
            <a:r>
              <a:rPr lang="ja-JP" altLang="en-US" sz="3200"/>
              <a:t>　たてもの　建物　　　　うりば　売り場　</a:t>
            </a:r>
            <a:r>
              <a:rPr lang="en-US" altLang="ja-JP" sz="3200"/>
              <a:t>(</a:t>
            </a:r>
            <a:r>
              <a:rPr lang="zh-CN" altLang="en-US" sz="3200"/>
              <a:t>出售处</a:t>
            </a:r>
            <a:r>
              <a:rPr lang="en-US" altLang="ja-JP" sz="3200"/>
              <a:t>)</a:t>
            </a:r>
            <a:endParaRPr lang="en-US" altLang="ja-JP" sz="3200"/>
          </a:p>
          <a:p>
            <a:pPr marL="0" indent="0">
              <a:buNone/>
            </a:pPr>
            <a:r>
              <a:rPr lang="ja-JP" altLang="zh-CN" sz="3200"/>
              <a:t>トイレ　</a:t>
            </a:r>
            <a:r>
              <a:rPr lang="en-US" altLang="ja-JP" sz="3200">
                <a:sym typeface="+mn-ea"/>
              </a:rPr>
              <a:t>(</a:t>
            </a:r>
            <a:r>
              <a:rPr lang="ja-JP" altLang="zh-CN" sz="3200"/>
              <a:t>洗手间</a:t>
            </a:r>
            <a:r>
              <a:rPr lang="en-US" altLang="zh-CN" sz="3200">
                <a:sym typeface="+mn-ea"/>
              </a:rPr>
              <a:t>)</a:t>
            </a:r>
            <a:r>
              <a:rPr lang="ja-JP" altLang="en-US" sz="3200">
                <a:sym typeface="+mn-ea"/>
              </a:rPr>
              <a:t>　　　おてあらい　お手洗い　いりぐち　入り口　　　</a:t>
            </a:r>
            <a:endParaRPr lang="ja-JP" altLang="en-US" sz="3200">
              <a:sym typeface="+mn-ea"/>
            </a:endParaRPr>
          </a:p>
          <a:p>
            <a:pPr marL="0" indent="0">
              <a:buNone/>
            </a:pPr>
            <a:r>
              <a:rPr lang="ja-JP" altLang="en-US" sz="3200">
                <a:sym typeface="+mn-ea"/>
              </a:rPr>
              <a:t>じむしょ　事務所　　うけつけ　受付　　　</a:t>
            </a:r>
            <a:endParaRPr lang="ja-JP" altLang="en-US" sz="3200">
              <a:sym typeface="+mn-ea"/>
            </a:endParaRPr>
          </a:p>
          <a:p>
            <a:pPr marL="0" indent="0">
              <a:buNone/>
            </a:pPr>
            <a:r>
              <a:rPr lang="ja-JP" altLang="en-US" sz="3200">
                <a:sym typeface="+mn-ea"/>
              </a:rPr>
              <a:t>バーゲンかいじょう　バーゲン会場　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エスカレーター　</a:t>
            </a:r>
            <a:r>
              <a:rPr lang="en-US" altLang="ja-JP" sz="3200">
                <a:sym typeface="+mn-ea"/>
              </a:rPr>
              <a:t>(</a:t>
            </a:r>
            <a:r>
              <a:rPr lang="ja-JP" altLang="zh-CN" sz="3200"/>
              <a:t>自动扶梯</a:t>
            </a:r>
            <a:r>
              <a:rPr lang="en-US" altLang="zh-CN" sz="3200">
                <a:sym typeface="+mn-ea"/>
              </a:rPr>
              <a:t>)</a:t>
            </a:r>
            <a:r>
              <a:rPr lang="ja-JP" altLang="en-US" sz="3200">
                <a:sym typeface="+mn-ea"/>
              </a:rPr>
              <a:t>　　ふく　服　　　コート　</a:t>
            </a:r>
            <a:r>
              <a:rPr lang="en-US" altLang="ja-JP" sz="3200">
                <a:sym typeface="+mn-ea"/>
              </a:rPr>
              <a:t>(</a:t>
            </a:r>
            <a:r>
              <a:rPr lang="ja-JP" altLang="en-US" sz="3200">
                <a:sym typeface="+mn-ea"/>
              </a:rPr>
              <a:t>外套</a:t>
            </a:r>
            <a:r>
              <a:rPr lang="en-US" altLang="ja-JP" sz="3200">
                <a:sym typeface="+mn-ea"/>
              </a:rPr>
              <a:t>)</a:t>
            </a:r>
            <a:r>
              <a:rPr lang="ja-JP" altLang="zh-CN" sz="3200"/>
              <a:t>　　　　　　　　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单词训练</a:t>
            </a:r>
            <a:r>
              <a:rPr lang="ja-JP" altLang="zh-CN"/>
              <a:t>２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4880" cy="4492625"/>
          </a:xfrm>
        </p:spPr>
        <p:txBody>
          <a:bodyPr/>
          <a:p>
            <a:pPr marL="0" indent="0">
              <a:buNone/>
            </a:pPr>
            <a:r>
              <a:rPr lang="ja-JP" altLang="zh-CN"/>
              <a:t>デジカメ　</a:t>
            </a:r>
            <a:r>
              <a:rPr lang="en-US" altLang="ja-JP"/>
              <a:t>(</a:t>
            </a:r>
            <a:r>
              <a:rPr lang="ja-JP" altLang="zh-CN"/>
              <a:t>数码相机</a:t>
            </a:r>
            <a:r>
              <a:rPr lang="en-US" altLang="zh-CN"/>
              <a:t>)</a:t>
            </a:r>
            <a:r>
              <a:rPr lang="ja-JP" altLang="zh-CN"/>
              <a:t>　　　　くに　国　　　　ちず　地図　　　となり　隣（</a:t>
            </a:r>
            <a:r>
              <a:rPr lang="zh-CN" altLang="ja-JP"/>
              <a:t>旁边</a:t>
            </a:r>
            <a:r>
              <a:rPr lang="ja-JP" altLang="zh-CN"/>
              <a:t>）　</a:t>
            </a:r>
            <a:endParaRPr lang="ja-JP" altLang="zh-CN"/>
          </a:p>
          <a:p>
            <a:pPr marL="0" indent="0">
              <a:buNone/>
            </a:pPr>
            <a:r>
              <a:rPr lang="ja-JP" altLang="en-US"/>
              <a:t>しゅうへん　周辺　　　　　きょう　今日　　　すいようび　</a:t>
            </a:r>
            <a:r>
              <a:rPr lang="ja-JP" altLang="en-US"/>
              <a:t>水曜日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もくようび　木曜日　　　ここ　　そこ　　あそこ　　　こちら　　そちら　　</a:t>
            </a:r>
            <a:r>
              <a:rPr lang="ja-JP" altLang="en-US"/>
              <a:t>あちら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どこ　　どちら　　　あのう　　　　シャンハイ　上海　　　とうきょう　</a:t>
            </a:r>
            <a:r>
              <a:rPr lang="ja-JP" altLang="en-US"/>
              <a:t>東京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いくら　</a:t>
            </a:r>
            <a:r>
              <a:rPr lang="zh-CN" altLang="ja-JP"/>
              <a:t>（</a:t>
            </a:r>
            <a:r>
              <a:rPr lang="zh-CN" altLang="en-US"/>
              <a:t>多少钱</a:t>
            </a:r>
            <a:r>
              <a:rPr lang="en-US" altLang="zh-CN"/>
              <a:t>)  </a:t>
            </a:r>
            <a:r>
              <a:rPr lang="ja-JP" altLang="en-US"/>
              <a:t>　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お～　　～階　かい　　～えん　円　　　　～ようび　</a:t>
            </a:r>
            <a:r>
              <a:rPr lang="ja-JP" altLang="en-US"/>
              <a:t>曜日　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基本句型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ja-JP" altLang="zh-CN" sz="3600"/>
              <a:t>いち、　　ここは　デパートです　</a:t>
            </a:r>
            <a:endParaRPr lang="ja-JP" altLang="zh-CN" sz="3600"/>
          </a:p>
          <a:p>
            <a:pPr marL="914400" lvl="2" indent="0">
              <a:buNone/>
            </a:pPr>
            <a:r>
              <a:rPr lang="en-US" altLang="ja-JP" sz="2570"/>
              <a:t>	</a:t>
            </a:r>
            <a:r>
              <a:rPr lang="ja-JP" altLang="en-US" sz="2570"/>
              <a:t>しょく　　どう　　　　　　　　　　　　　　　なな　かい</a:t>
            </a:r>
            <a:endParaRPr lang="ja-JP" altLang="zh-CN" sz="2570"/>
          </a:p>
          <a:p>
            <a:r>
              <a:rPr lang="ja-JP" altLang="en-US" sz="3600"/>
              <a:t>に、　　　食　　堂は　　デパートの　七　階　</a:t>
            </a:r>
            <a:r>
              <a:rPr lang="ja-JP" altLang="en-US" sz="3600"/>
              <a:t>です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/>
              <a:t>　　　　　　　</a:t>
            </a:r>
            <a:r>
              <a:rPr lang="ja-JP" altLang="en-US"/>
              <a:t>ジェージー　　き　かく　</a:t>
            </a:r>
            <a:endParaRPr lang="ja-JP" altLang="en-US" sz="3600"/>
          </a:p>
          <a:p>
            <a:r>
              <a:rPr lang="ja-JP" altLang="en-US" sz="3600"/>
              <a:t>さん、　　あそこも　ＪＣ企画の　ビル</a:t>
            </a:r>
            <a:r>
              <a:rPr lang="ja-JP" altLang="en-US" sz="3600"/>
              <a:t>です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/>
              <a:t>　　　　　　　　　　　　　う　ば</a:t>
            </a:r>
            <a:r>
              <a:rPr lang="ja-JP" altLang="en-US" sz="3600"/>
              <a:t>　　　　</a:t>
            </a:r>
            <a:r>
              <a:rPr lang="ja-JP" altLang="en-US"/>
              <a:t>いち　かい　　　　　に　</a:t>
            </a:r>
            <a:r>
              <a:rPr lang="ja-JP" altLang="en-US"/>
              <a:t>かい　</a:t>
            </a:r>
            <a:endParaRPr lang="ja-JP" altLang="en-US" sz="3600"/>
          </a:p>
          <a:p>
            <a:r>
              <a:rPr lang="ja-JP" altLang="en-US" sz="3600"/>
              <a:t>よん、　かばん</a:t>
            </a:r>
            <a:r>
              <a:rPr lang="ja-JP" altLang="en-US" sz="3600"/>
              <a:t>売り場は　一階ですか、　</a:t>
            </a:r>
            <a:r>
              <a:rPr lang="ja-JP" altLang="en-US" sz="3600"/>
              <a:t>二階ですか</a:t>
            </a:r>
            <a:endParaRPr lang="ja-JP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zh-CN" altLang="en-US"/>
              <a:t>基本句型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8370"/>
            <a:ext cx="11117580" cy="592899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ja-JP" sz="2400"/>
              <a:t>	</a:t>
            </a:r>
            <a:r>
              <a:rPr lang="ja-JP" altLang="en-US" sz="2400"/>
              <a:t>　　　と　しょ　かん</a:t>
            </a:r>
            <a:endParaRPr lang="ja-JP" altLang="ja-JP" sz="3600"/>
          </a:p>
          <a:p>
            <a:r>
              <a:rPr lang="ja-JP" altLang="ja-JP" sz="3600"/>
              <a:t>そこは図書館</a:t>
            </a:r>
            <a:r>
              <a:rPr lang="ja-JP" altLang="en-US" sz="3600"/>
              <a:t>です　</a:t>
            </a:r>
            <a:endParaRPr lang="ja-JP" altLang="en-US" sz="3600"/>
          </a:p>
          <a:p>
            <a:pPr marL="0" indent="0">
              <a:buNone/>
            </a:pPr>
            <a:r>
              <a:rPr lang="en-US" altLang="ja-JP"/>
              <a:t>		</a:t>
            </a:r>
            <a:r>
              <a:rPr lang="ja-JP" altLang="en-US"/>
              <a:t>い　　ぐち</a:t>
            </a:r>
            <a:r>
              <a:rPr lang="ja-JP" altLang="en-US" sz="3600"/>
              <a:t>　　</a:t>
            </a:r>
            <a:endParaRPr lang="ja-JP" altLang="en-US" sz="3600"/>
          </a:p>
          <a:p>
            <a:r>
              <a:rPr lang="ja-JP" altLang="en-US" sz="3600"/>
              <a:t>あそこは入り口です　　　　　</a:t>
            </a:r>
            <a:r>
              <a:rPr lang="ja-JP" altLang="en-US"/>
              <a:t>て　あら</a:t>
            </a:r>
            <a:endParaRPr lang="ja-JP" altLang="en-US" sz="3600"/>
          </a:p>
          <a:p>
            <a:r>
              <a:rPr lang="ja-JP" altLang="en-US" sz="3600"/>
              <a:t>トイレはここです　　　　　　</a:t>
            </a:r>
            <a:r>
              <a:rPr lang="ja-JP" altLang="en-US" sz="3600"/>
              <a:t>お手洗いはここです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/>
              <a:t>　</a:t>
            </a:r>
            <a:r>
              <a:rPr lang="ja-JP" altLang="en-US"/>
              <a:t>　　　　　　　　　じ　む　しょ</a:t>
            </a:r>
            <a:endParaRPr lang="ja-JP" altLang="en-US" sz="3600"/>
          </a:p>
          <a:p>
            <a:r>
              <a:rPr lang="ja-JP" altLang="en-US" sz="3600"/>
              <a:t>小野さんは事務所です</a:t>
            </a:r>
            <a:endParaRPr lang="ja-JP" altLang="en-US" sz="3600"/>
          </a:p>
          <a:p>
            <a:r>
              <a:rPr lang="ja-JP" altLang="en-US" sz="3600"/>
              <a:t>李さんは中国人です　張さんも中国人です　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/>
              <a:t>　あなたも</a:t>
            </a:r>
            <a:r>
              <a:rPr lang="ja-JP" altLang="en-US" sz="3600"/>
              <a:t>中国人ですか</a:t>
            </a:r>
            <a:endParaRPr lang="ja-JP" altLang="en-US" sz="3600"/>
          </a:p>
          <a:p>
            <a:pPr marL="0" indent="0">
              <a:buNone/>
            </a:pPr>
            <a:endParaRPr lang="ja-JP" altLang="en-US" sz="3600"/>
          </a:p>
          <a:p>
            <a:pPr marL="0" indent="0">
              <a:buNone/>
            </a:pPr>
            <a:r>
              <a:rPr lang="ja-JP" altLang="en-US" sz="3600"/>
              <a:t>　</a:t>
            </a:r>
            <a:r>
              <a:rPr lang="ja-JP" altLang="en-US" sz="3100"/>
              <a:t>きょう</a:t>
            </a:r>
            <a:r>
              <a:rPr lang="ja-JP" altLang="en-US" sz="3600"/>
              <a:t>　　すい　よう　び　　</a:t>
            </a:r>
            <a:r>
              <a:rPr lang="ja-JP" altLang="en-US" sz="3600"/>
              <a:t>もく　</a:t>
            </a:r>
            <a:endParaRPr lang="ja-JP" altLang="en-US" sz="3600"/>
          </a:p>
          <a:p>
            <a:r>
              <a:rPr lang="ja-JP" altLang="en-US" sz="3600"/>
              <a:t>今日は　水曜日ですか　　</a:t>
            </a:r>
            <a:r>
              <a:rPr lang="ja-JP" altLang="en-US" sz="3600"/>
              <a:t>木曜日ですか</a:t>
            </a:r>
            <a:endParaRPr lang="ja-JP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zh-CN" altLang="en-US"/>
              <a:t>基本对话</a:t>
            </a:r>
            <a:r>
              <a:rPr lang="en-US" altLang="zh-CN"/>
              <a:t>A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8370"/>
            <a:ext cx="11117580" cy="5928995"/>
          </a:xfrm>
        </p:spPr>
        <p:txBody>
          <a:bodyPr>
            <a:normAutofit lnSpcReduction="10000"/>
          </a:bodyPr>
          <a:p>
            <a:r>
              <a:rPr lang="ja-JP" altLang="en-US" sz="3600"/>
              <a:t>トイレは　どこですか</a:t>
            </a:r>
            <a:endParaRPr lang="ja-JP" altLang="en-US" sz="3600"/>
          </a:p>
          <a:p>
            <a:r>
              <a:rPr lang="ja-JP" altLang="en-US" sz="3600"/>
              <a:t>あちらです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2400"/>
              <a:t>　　　　　　　　ゆう　びん　きょうく　　　　　ぎん　</a:t>
            </a:r>
            <a:r>
              <a:rPr lang="ja-JP" altLang="en-US" sz="2400"/>
              <a:t>こう</a:t>
            </a:r>
            <a:endParaRPr lang="ja-JP" altLang="en-US" sz="2400"/>
          </a:p>
          <a:p>
            <a:r>
              <a:rPr lang="ja-JP" altLang="en-US" sz="3600"/>
              <a:t>ここは　郵便局ですか　　</a:t>
            </a:r>
            <a:r>
              <a:rPr lang="ja-JP" altLang="en-US" sz="3600"/>
              <a:t>銀行ですか</a:t>
            </a:r>
            <a:endParaRPr lang="ja-JP" altLang="en-US" sz="3600"/>
          </a:p>
          <a:p>
            <a:r>
              <a:rPr lang="ja-JP" altLang="en-US" sz="3600"/>
              <a:t>銀行です</a:t>
            </a:r>
            <a:endParaRPr lang="ja-JP" altLang="en-US" sz="3600"/>
          </a:p>
          <a:p>
            <a:endParaRPr lang="ja-JP" altLang="en-US" sz="3600"/>
          </a:p>
          <a:p>
            <a:r>
              <a:rPr lang="ja-JP" altLang="en-US" sz="3600"/>
              <a:t>これは　</a:t>
            </a:r>
            <a:r>
              <a:rPr lang="ja-JP" altLang="en-US" sz="3600"/>
              <a:t>いくらですか</a:t>
            </a:r>
            <a:endParaRPr lang="ja-JP" altLang="en-US" sz="3600"/>
          </a:p>
          <a:p>
            <a:r>
              <a:rPr lang="ja-JP" altLang="en-US" sz="3600"/>
              <a:t>それは　ごせんはぴゃく円です　　　</a:t>
            </a:r>
            <a:endParaRPr lang="ja-JP" altLang="en-US" sz="3600"/>
          </a:p>
          <a:p>
            <a:r>
              <a:rPr lang="ja-JP" altLang="en-US" sz="3600"/>
              <a:t>あれは</a:t>
            </a:r>
            <a:endParaRPr lang="ja-JP" altLang="en-US" sz="3600"/>
          </a:p>
          <a:p>
            <a:r>
              <a:rPr lang="ja-JP" altLang="en-US" sz="3600"/>
              <a:t>あれも　ごせんはぴゃく円</a:t>
            </a:r>
            <a:r>
              <a:rPr lang="ja-JP" altLang="en-US" sz="3600"/>
              <a:t>です</a:t>
            </a:r>
            <a:endParaRPr lang="ja-JP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zh-CN" altLang="ja-JP"/>
              <a:t>代词</a:t>
            </a:r>
            <a:endParaRPr lang="zh-CN" altLang="ja-JP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928370"/>
          <a:ext cx="11118850" cy="553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770"/>
                <a:gridCol w="2223770"/>
                <a:gridCol w="2223770"/>
                <a:gridCol w="2223770"/>
                <a:gridCol w="2223770"/>
              </a:tblGrid>
              <a:tr h="11068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3200"/>
                        <a:t>分类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3200"/>
                        <a:t>こ</a:t>
                      </a:r>
                      <a:endParaRPr lang="ja-JP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そ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あ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ど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  <a:tr h="11068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3200"/>
                        <a:t>事物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これ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それ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あれ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どれ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  <a:tr h="11068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3200"/>
                        <a:t>修饰名词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この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その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あの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どの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  <a:tr h="11068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3200"/>
                        <a:t>场所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ここ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そこ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あそこ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どこ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  <a:tr h="11068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3200"/>
                        <a:t>场所</a:t>
                      </a:r>
                      <a:r>
                        <a:rPr lang="en-US" altLang="zh-CN" sz="3200"/>
                        <a:t> / </a:t>
                      </a:r>
                      <a:r>
                        <a:rPr lang="zh-CN" altLang="en-US" sz="3200"/>
                        <a:t>方向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こちら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そちら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あちら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zh-CN" sz="3200"/>
                        <a:t>どちら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 altLang="zh-CN"/>
              <a:t>&gt;100 </a:t>
            </a:r>
            <a:r>
              <a:rPr lang="ja-JP" altLang="zh-CN"/>
              <a:t>の</a:t>
            </a:r>
            <a:r>
              <a:rPr lang="zh-CN" altLang="ja-JP"/>
              <a:t>数字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92125" y="1043940"/>
            <a:ext cx="11450955" cy="5671185"/>
          </a:xfrm>
        </p:spPr>
        <p:txBody>
          <a:bodyPr>
            <a:normAutofit lnSpcReduction="10000"/>
          </a:bodyPr>
          <a:p>
            <a:r>
              <a:rPr lang="ja-JP" altLang="zh-CN" sz="3200"/>
              <a:t>１００　ひゃく　　</a:t>
            </a:r>
            <a:r>
              <a:rPr lang="en-US" altLang="ja-JP" sz="3200"/>
              <a:t>200</a:t>
            </a:r>
            <a:r>
              <a:rPr lang="ja-JP" altLang="en-US" sz="3200"/>
              <a:t>　にひゃく　　</a:t>
            </a:r>
            <a:r>
              <a:rPr lang="ja-JP" altLang="en-US" sz="3200" b="1"/>
              <a:t>３００　さんびゃく</a:t>
            </a:r>
            <a:r>
              <a:rPr lang="ja-JP" altLang="en-US" sz="3200"/>
              <a:t>　　４００よんひゃく</a:t>
            </a:r>
            <a:endParaRPr lang="ja-JP" altLang="en-US" sz="3200"/>
          </a:p>
          <a:p>
            <a:r>
              <a:rPr lang="ja-JP" altLang="en-US" sz="3200"/>
              <a:t>５００　ごひゃく　　</a:t>
            </a:r>
            <a:r>
              <a:rPr lang="en-US" altLang="ja-JP" sz="3200" b="1"/>
              <a:t>600</a:t>
            </a:r>
            <a:r>
              <a:rPr lang="ja-JP" altLang="en-US" sz="3200" b="1"/>
              <a:t>　ろっぴゃく</a:t>
            </a:r>
            <a:r>
              <a:rPr lang="ja-JP" altLang="en-US" sz="3200"/>
              <a:t>　</a:t>
            </a:r>
            <a:r>
              <a:rPr lang="en-US" altLang="ja-JP" sz="3200"/>
              <a:t> </a:t>
            </a:r>
            <a:r>
              <a:rPr lang="ja-JP" altLang="en-US" sz="3200"/>
              <a:t>　</a:t>
            </a:r>
            <a:r>
              <a:rPr lang="en-US" altLang="ja-JP" sz="3200"/>
              <a:t>700 </a:t>
            </a:r>
            <a:r>
              <a:rPr lang="ja-JP" altLang="ja-JP" sz="3200"/>
              <a:t>ななひゃく　　</a:t>
            </a:r>
            <a:endParaRPr lang="ja-JP" altLang="ja-JP" sz="3200"/>
          </a:p>
          <a:p>
            <a:r>
              <a:rPr lang="en-US" altLang="ja-JP" sz="3200" b="1"/>
              <a:t>800</a:t>
            </a:r>
            <a:r>
              <a:rPr lang="ja-JP" altLang="en-US" sz="3200" b="1"/>
              <a:t>　はっぴゃく</a:t>
            </a:r>
            <a:r>
              <a:rPr lang="ja-JP" altLang="en-US" sz="3200"/>
              <a:t>　</a:t>
            </a:r>
            <a:r>
              <a:rPr lang="ja-JP" altLang="ja-JP" sz="3200"/>
              <a:t>　　９００　きゅうひゃく　　　１</a:t>
            </a:r>
            <a:r>
              <a:rPr lang="en-US" altLang="ja-JP" sz="3200"/>
              <a:t>000</a:t>
            </a:r>
            <a:r>
              <a:rPr lang="ja-JP" altLang="en-US" sz="3200"/>
              <a:t>　せん</a:t>
            </a:r>
            <a:endParaRPr lang="ja-JP" altLang="en-US" sz="3200"/>
          </a:p>
          <a:p>
            <a:r>
              <a:rPr lang="ja-JP" altLang="en-US" sz="3200"/>
              <a:t>２</a:t>
            </a:r>
            <a:r>
              <a:rPr lang="en-US" altLang="ja-JP" sz="3200"/>
              <a:t>000</a:t>
            </a:r>
            <a:r>
              <a:rPr lang="ja-JP" altLang="en-US" sz="3200"/>
              <a:t>　にせん　　　</a:t>
            </a:r>
            <a:r>
              <a:rPr lang="ja-JP" altLang="en-US" sz="3200" b="1"/>
              <a:t>３</a:t>
            </a:r>
            <a:r>
              <a:rPr lang="en-US" altLang="ja-JP" sz="3200" b="1"/>
              <a:t>000</a:t>
            </a:r>
            <a:r>
              <a:rPr lang="ja-JP" altLang="en-US" sz="3200" b="1"/>
              <a:t>　さんぜん</a:t>
            </a:r>
            <a:r>
              <a:rPr lang="ja-JP" altLang="en-US" sz="3200"/>
              <a:t>　　　</a:t>
            </a:r>
            <a:r>
              <a:rPr lang="en-US" altLang="ja-JP" sz="3200"/>
              <a:t>4000</a:t>
            </a:r>
            <a:r>
              <a:rPr lang="ja-JP" altLang="en-US" sz="3200"/>
              <a:t>　よんせん</a:t>
            </a:r>
            <a:endParaRPr lang="ja-JP" altLang="en-US" sz="3200"/>
          </a:p>
          <a:p>
            <a:r>
              <a:rPr lang="en-US" altLang="ja-JP" sz="3200"/>
              <a:t>5000</a:t>
            </a:r>
            <a:r>
              <a:rPr lang="ja-JP" altLang="en-US" sz="3200"/>
              <a:t>　ごせん　　　</a:t>
            </a:r>
            <a:r>
              <a:rPr lang="en-US" altLang="ja-JP" sz="3200"/>
              <a:t>6000</a:t>
            </a:r>
            <a:r>
              <a:rPr lang="ja-JP" altLang="en-US" sz="3200"/>
              <a:t>　ろくせん　　　</a:t>
            </a:r>
            <a:r>
              <a:rPr lang="en-US" altLang="ja-JP" sz="3200"/>
              <a:t>8000</a:t>
            </a:r>
            <a:r>
              <a:rPr lang="ja-JP" altLang="en-US" sz="3200"/>
              <a:t>　はっせん</a:t>
            </a:r>
            <a:endParaRPr lang="ja-JP" altLang="en-US" sz="3200"/>
          </a:p>
          <a:p>
            <a:r>
              <a:rPr lang="en-US" altLang="ja-JP" sz="3200"/>
              <a:t>9000</a:t>
            </a:r>
            <a:r>
              <a:rPr lang="ja-JP" altLang="en-US" sz="3200"/>
              <a:t>　きゅうせん　　</a:t>
            </a:r>
            <a:r>
              <a:rPr lang="en-US" altLang="ja-JP" sz="3200"/>
              <a:t>10000</a:t>
            </a:r>
            <a:r>
              <a:rPr lang="ja-JP" altLang="en-US" sz="3200"/>
              <a:t>　いちまん　　</a:t>
            </a:r>
            <a:r>
              <a:rPr lang="en-US" altLang="ja-JP" sz="3200"/>
              <a:t>10</a:t>
            </a:r>
            <a:r>
              <a:rPr lang="ja-JP" altLang="en-US" sz="3200"/>
              <a:t>　</a:t>
            </a:r>
            <a:r>
              <a:rPr lang="en-US" altLang="ja-JP" sz="3200"/>
              <a:t>0000</a:t>
            </a:r>
            <a:r>
              <a:rPr lang="ja-JP" altLang="en-US" sz="3200"/>
              <a:t>　じゅうまん</a:t>
            </a:r>
            <a:endParaRPr lang="ja-JP" altLang="en-US" sz="3200"/>
          </a:p>
          <a:p>
            <a:r>
              <a:rPr lang="ja-JP" altLang="en-US" sz="3200"/>
              <a:t>１００　</a:t>
            </a:r>
            <a:r>
              <a:rPr lang="en-US" altLang="ja-JP" sz="3200"/>
              <a:t>00000</a:t>
            </a:r>
            <a:r>
              <a:rPr lang="ja-JP" altLang="en-US" sz="3200"/>
              <a:t>　ひゃくまん　　</a:t>
            </a:r>
            <a:r>
              <a:rPr lang="en-US" altLang="ja-JP" sz="3200"/>
              <a:t>1000</a:t>
            </a:r>
            <a:r>
              <a:rPr lang="ja-JP" altLang="en-US" sz="3200"/>
              <a:t>　</a:t>
            </a:r>
            <a:r>
              <a:rPr lang="en-US" altLang="ja-JP" sz="3200"/>
              <a:t>00000</a:t>
            </a:r>
            <a:r>
              <a:rPr lang="ja-JP" altLang="en-US" sz="3200"/>
              <a:t>　いっせんまん</a:t>
            </a:r>
            <a:endParaRPr lang="ja-JP" altLang="en-US" sz="3200"/>
          </a:p>
          <a:p>
            <a:r>
              <a:rPr lang="ja-JP" altLang="en-US" sz="3200"/>
              <a:t>１　</a:t>
            </a:r>
            <a:r>
              <a:rPr lang="en-US" altLang="ja-JP" sz="3200"/>
              <a:t>000</a:t>
            </a:r>
            <a:r>
              <a:rPr lang="ja-JP" altLang="en-US" sz="3200"/>
              <a:t>　</a:t>
            </a:r>
            <a:r>
              <a:rPr lang="en-US" altLang="ja-JP" sz="3200"/>
              <a:t>00000</a:t>
            </a:r>
            <a:r>
              <a:rPr lang="ja-JP" altLang="en-US" sz="3200"/>
              <a:t>　　いちおく　　　</a:t>
            </a:r>
            <a:r>
              <a:rPr lang="en-US" altLang="ja-JP" sz="3200"/>
              <a:t>530</a:t>
            </a:r>
            <a:r>
              <a:rPr lang="ja-JP" altLang="en-US" sz="3200"/>
              <a:t>　ごひゃく　さんじゅう</a:t>
            </a:r>
            <a:endParaRPr lang="ja-JP" altLang="en-US" sz="3200"/>
          </a:p>
          <a:p>
            <a:r>
              <a:rPr lang="en-US" altLang="ja-JP" sz="3200"/>
              <a:t>9002</a:t>
            </a:r>
            <a:r>
              <a:rPr lang="ja-JP" altLang="en-US" sz="3200"/>
              <a:t>　きゅうせん　に　　</a:t>
            </a:r>
            <a:r>
              <a:rPr lang="en-US" altLang="ja-JP" sz="3200"/>
              <a:t>9020</a:t>
            </a:r>
            <a:r>
              <a:rPr lang="ja-JP" altLang="en-US" sz="3200"/>
              <a:t>　きゅう</a:t>
            </a:r>
            <a:r>
              <a:rPr lang="ja-JP" altLang="en-US" sz="3200">
                <a:sym typeface="+mn-ea"/>
              </a:rPr>
              <a:t>せん</a:t>
            </a:r>
            <a:r>
              <a:rPr lang="ja-JP" altLang="en-US" sz="3200"/>
              <a:t>　にじゅう</a:t>
            </a:r>
            <a:endParaRPr lang="ja-JP" altLang="en-US" sz="3200"/>
          </a:p>
          <a:p>
            <a:r>
              <a:rPr lang="en-US" altLang="ja-JP" sz="3200"/>
              <a:t>9200</a:t>
            </a:r>
            <a:r>
              <a:rPr lang="ja-JP" altLang="en-US" sz="3200"/>
              <a:t>　きゅう</a:t>
            </a:r>
            <a:r>
              <a:rPr lang="ja-JP" altLang="en-US" sz="3200">
                <a:sym typeface="+mn-ea"/>
              </a:rPr>
              <a:t>せん</a:t>
            </a:r>
            <a:r>
              <a:rPr lang="ja-JP" altLang="en-US" sz="3200"/>
              <a:t>　にひゃく</a:t>
            </a:r>
            <a:endParaRPr lang="ja-JP" altLang="en-US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a5db6c4-c472-4ca9-a7dc-fa03e86133e2}"/>
  <p:tag name="TABLE_ENDDRAG_ORIGIN_RECT" val="875*435"/>
  <p:tag name="TABLE_ENDDRAG_RECT" val="66*73*875*435"/>
</p:tagLst>
</file>

<file path=ppt/tags/tag2.xml><?xml version="1.0" encoding="utf-8"?>
<p:tagLst xmlns:p="http://schemas.openxmlformats.org/presentationml/2006/main">
  <p:tag name="KSO_WM_UNIT_PLACING_PICTURE_USER_VIEWPORT" val="{&quot;height&quot;:6012,&quot;width&quot;:650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WPS 演示</Application>
  <PresentationFormat>宽屏</PresentationFormat>
  <Paragraphs>174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MS PGothic</vt:lpstr>
      <vt:lpstr>Arial Unicode MS</vt:lpstr>
      <vt:lpstr>Office 主题</vt:lpstr>
      <vt:lpstr>新日标 第三课  第三課　だいさんか</vt:lpstr>
      <vt:lpstr>本课语法</vt:lpstr>
      <vt:lpstr>单词训练１：</vt:lpstr>
      <vt:lpstr>单词训练２：</vt:lpstr>
      <vt:lpstr>基本句型1：</vt:lpstr>
      <vt:lpstr>基本句型2：</vt:lpstr>
      <vt:lpstr>基本句型2：</vt:lpstr>
      <vt:lpstr>基本对话A：</vt:lpstr>
      <vt:lpstr>代词</vt:lpstr>
      <vt:lpstr>&gt;100 の数字</vt:lpstr>
      <vt:lpstr>星期</vt:lpstr>
      <vt:lpstr>应用课文1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16</cp:revision>
  <dcterms:created xsi:type="dcterms:W3CDTF">2021-09-11T08:37:00Z</dcterms:created>
  <dcterms:modified xsi:type="dcterms:W3CDTF">2021-09-19T14:09:24Z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7DC11953064D479A8D5D235FF3E3B9FC</vt:lpwstr>
  </property>
  <property fmtid="{D5CDD505-2E9C-101B-9397-08002B2CF9AE}" pid="3" name="KSOProductBuildVer">
    <vt:lpwstr>2052-11.1.0.10700</vt:lpwstr>
  </property>
</Properties>
</file>