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9" r:id="rId7"/>
    <p:sldId id="280" r:id="rId8"/>
    <p:sldId id="281" r:id="rId9"/>
    <p:sldId id="261" r:id="rId10"/>
    <p:sldId id="262" r:id="rId11"/>
    <p:sldId id="263" r:id="rId12"/>
    <p:sldId id="266" r:id="rId13"/>
    <p:sldId id="269" r:id="rId14"/>
    <p:sldId id="270" r:id="rId15"/>
    <p:sldId id="271" r:id="rId16"/>
    <p:sldId id="264" r:id="rId17"/>
    <p:sldId id="26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森さんは七時に起きます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 sz="4800"/>
              <a:t>Dollarkiller</a:t>
            </a:r>
            <a:endParaRPr lang="en-US" altLang="ja-JP" sz="4800"/>
          </a:p>
          <a:p>
            <a:r>
              <a:rPr lang="ja-JP" altLang="en-US" sz="4800"/>
              <a:t>第五</a:t>
            </a:r>
            <a:r>
              <a:rPr lang="ja-JP" altLang="en-US" sz="4800"/>
              <a:t>課</a:t>
            </a:r>
            <a:endParaRPr lang="ja-JP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～ます</a:t>
            </a:r>
            <a:r>
              <a:rPr lang="en-US" altLang="ja-JP" sz="3200"/>
              <a:t> </a:t>
            </a:r>
            <a:r>
              <a:rPr lang="zh-CN" altLang="en-US" sz="3200"/>
              <a:t>肯定</a:t>
            </a:r>
            <a:r>
              <a:rPr lang="ja-JP" altLang="zh-CN" sz="3200"/>
              <a:t>　　</a:t>
            </a:r>
            <a:r>
              <a:rPr lang="en-US" altLang="ja-JP" sz="3200"/>
              <a:t>       </a:t>
            </a:r>
            <a:r>
              <a:rPr lang="ja-JP" altLang="zh-CN" sz="3200"/>
              <a:t>　</a:t>
            </a:r>
            <a:r>
              <a:rPr lang="en-US" altLang="ja-JP" sz="3200"/>
              <a:t>       </a:t>
            </a:r>
            <a:r>
              <a:rPr lang="ja-JP" altLang="zh-CN" sz="3200"/>
              <a:t>～ません　</a:t>
            </a:r>
            <a:r>
              <a:rPr lang="zh-CN" altLang="ja-JP" sz="3200"/>
              <a:t>否定</a:t>
            </a:r>
            <a:r>
              <a:rPr lang="ja-JP" altLang="zh-CN" sz="3200"/>
              <a:t>　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～ました　</a:t>
            </a:r>
            <a:r>
              <a:rPr lang="zh-CN" altLang="ja-JP" sz="3200"/>
              <a:t>过去肯定</a:t>
            </a:r>
            <a:r>
              <a:rPr lang="en-US" altLang="zh-CN" sz="3200"/>
              <a:t>    </a:t>
            </a:r>
            <a:r>
              <a:rPr lang="ja-JP" altLang="zh-CN" sz="3200"/>
              <a:t>　</a:t>
            </a:r>
            <a:r>
              <a:rPr lang="en-US" altLang="ja-JP" sz="3200"/>
              <a:t>  </a:t>
            </a:r>
            <a:r>
              <a:rPr lang="ja-JP" altLang="zh-CN" sz="3200"/>
              <a:t>～ませんでした</a:t>
            </a:r>
            <a:r>
              <a:rPr lang="en-US" altLang="ja-JP" sz="3200"/>
              <a:t> </a:t>
            </a:r>
            <a:r>
              <a:rPr lang="zh-CN" altLang="en-US" sz="3200"/>
              <a:t>过去</a:t>
            </a:r>
            <a:r>
              <a:rPr lang="zh-CN" altLang="en-US" sz="3200"/>
              <a:t>否定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-1270" y="2401570"/>
          <a:ext cx="12194540" cy="445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635"/>
                <a:gridCol w="3048635"/>
                <a:gridCol w="3048635"/>
                <a:gridCol w="3048635"/>
              </a:tblGrid>
              <a:tr h="72072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～ます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～ません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～ました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～ませんでした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4361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働きます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働きません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働きました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働きませんでした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休みます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休みません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休みました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休みませんでした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9723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起きます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起きません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起きました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起きませんでした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9977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寝ます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寝ません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寝ました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寝ませんでした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9723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あります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ありません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ありました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ありませんでした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森さんは毎日働きます　　　　　もりさんはまいにちはたらきます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田中さんは明日休みます　　　　</a:t>
            </a:r>
            <a:r>
              <a:rPr lang="ja-JP" altLang="zh-CN" sz="3200"/>
              <a:t>たなかさんはあすやすみます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田中さんは今日働きません　　</a:t>
            </a:r>
            <a:r>
              <a:rPr lang="ja-JP" altLang="zh-CN" sz="3200"/>
              <a:t>たなかさんはきょうはたらきません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森さんは明日休みません　　　　</a:t>
            </a:r>
            <a:r>
              <a:rPr lang="ja-JP" altLang="zh-CN" sz="3200"/>
              <a:t>もりさんはあすやすみません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森さんは先週休みました　　　　もりさんはせんしゅうやすみました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私は昨日働きませんでした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わたしはきのうはたらきませんで</a:t>
            </a:r>
            <a:r>
              <a:rPr lang="ja-JP" altLang="zh-CN" sz="3200"/>
              <a:t>した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田中さんは</a:t>
            </a:r>
            <a:r>
              <a:rPr lang="ja-JP" altLang="zh-CN" sz="3200"/>
              <a:t>明日働きますか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李さんは先週働きますか</a:t>
            </a:r>
            <a:endParaRPr lang="ja-JP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森さんは七時に起きます　　</a:t>
            </a:r>
            <a:r>
              <a:rPr lang="ja-JP" altLang="en-US" sz="3200"/>
              <a:t>もりさんはしちじにおきます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学校は</a:t>
            </a:r>
            <a:r>
              <a:rPr lang="ja-JP" altLang="en-US" sz="3200"/>
              <a:t>八時半に始まります　　</a:t>
            </a:r>
            <a:r>
              <a:rPr lang="ja-JP" altLang="en-US" sz="3200"/>
              <a:t>がっこうははちじにはじまります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zh-CN" altLang="ja-JP" sz="3200"/>
              <a:t>表示事物时间时在助词后面加</a:t>
            </a:r>
            <a:r>
              <a:rPr lang="en-US" altLang="zh-CN" sz="3200"/>
              <a:t>”</a:t>
            </a:r>
            <a:r>
              <a:rPr lang="ja-JP" altLang="ja-JP" sz="3200"/>
              <a:t>に</a:t>
            </a:r>
            <a:r>
              <a:rPr lang="en-US" altLang="ja-JP" sz="3200"/>
              <a:t>” </a:t>
            </a:r>
            <a:endParaRPr lang="en-US" altLang="ja-JP" sz="3200"/>
          </a:p>
          <a:p>
            <a:pPr marL="0" indent="0">
              <a:buNone/>
            </a:pPr>
            <a:r>
              <a:rPr lang="zh-CN" altLang="en-US" sz="3200"/>
              <a:t>叙述包含数字的时间时必须</a:t>
            </a:r>
            <a:r>
              <a:rPr lang="en-US" altLang="zh-CN" sz="3200"/>
              <a:t> </a:t>
            </a:r>
            <a:r>
              <a:rPr lang="zh-CN" altLang="en-US" sz="3200"/>
              <a:t>加</a:t>
            </a:r>
            <a:r>
              <a:rPr lang="en-US" altLang="zh-CN" sz="3200"/>
              <a:t> </a:t>
            </a:r>
            <a:r>
              <a:rPr lang="en-US" altLang="zh-CN" sz="3200">
                <a:sym typeface="+mn-ea"/>
              </a:rPr>
              <a:t>”</a:t>
            </a:r>
            <a:r>
              <a:rPr lang="ja-JP" altLang="ja-JP" sz="3200">
                <a:sym typeface="+mn-ea"/>
              </a:rPr>
              <a:t>に</a:t>
            </a:r>
            <a:r>
              <a:rPr lang="en-US" altLang="ja-JP" sz="3200">
                <a:sym typeface="+mn-ea"/>
              </a:rPr>
              <a:t>” </a:t>
            </a:r>
            <a:endParaRPr lang="en-US" altLang="ja-JP" sz="3200"/>
          </a:p>
          <a:p>
            <a:pPr marL="0" indent="0">
              <a:buNone/>
            </a:pPr>
            <a:r>
              <a:rPr lang="zh-CN" altLang="en-US" sz="3200"/>
              <a:t>在</a:t>
            </a:r>
            <a:r>
              <a:rPr lang="en-US" altLang="zh-CN" sz="3200"/>
              <a:t>  </a:t>
            </a:r>
            <a:r>
              <a:rPr lang="ja-JP" altLang="en-US" sz="3200"/>
              <a:t>今　昨日　明日　　ねん　　月　毎日　　　</a:t>
            </a:r>
            <a:r>
              <a:rPr lang="zh-CN" altLang="en-US" sz="3200"/>
              <a:t>后面不能加</a:t>
            </a:r>
            <a:r>
              <a:rPr lang="en-US" altLang="zh-CN" sz="3200"/>
              <a:t> </a:t>
            </a:r>
            <a:r>
              <a:rPr lang="en-US" altLang="zh-CN" sz="3200">
                <a:sym typeface="+mn-ea"/>
              </a:rPr>
              <a:t>”</a:t>
            </a:r>
            <a:r>
              <a:rPr lang="ja-JP" altLang="ja-JP" sz="3200">
                <a:sym typeface="+mn-ea"/>
              </a:rPr>
              <a:t>に</a:t>
            </a:r>
            <a:r>
              <a:rPr lang="en-US" altLang="ja-JP" sz="3200">
                <a:sym typeface="+mn-ea"/>
              </a:rPr>
              <a:t>” </a:t>
            </a:r>
            <a:endParaRPr lang="en-US" altLang="ja-JP" sz="3200"/>
          </a:p>
          <a:p>
            <a:pPr marL="0" indent="0">
              <a:buNone/>
            </a:pPr>
            <a:r>
              <a:rPr lang="zh-CN" altLang="en-US" sz="3200"/>
              <a:t>星期后面一般加</a:t>
            </a:r>
            <a:r>
              <a:rPr lang="en-US" altLang="zh-CN" sz="3200"/>
              <a:t> </a:t>
            </a:r>
            <a:r>
              <a:rPr lang="en-US" altLang="zh-CN" sz="3200">
                <a:sym typeface="+mn-ea"/>
              </a:rPr>
              <a:t>”</a:t>
            </a:r>
            <a:r>
              <a:rPr lang="ja-JP" altLang="ja-JP" sz="3200">
                <a:sym typeface="+mn-ea"/>
              </a:rPr>
              <a:t>に</a:t>
            </a:r>
            <a:r>
              <a:rPr lang="en-US" altLang="ja-JP" sz="3200">
                <a:sym typeface="+mn-ea"/>
              </a:rPr>
              <a:t>” </a:t>
            </a:r>
            <a:endParaRPr lang="en-US" altLang="ja-JP" sz="3200"/>
          </a:p>
          <a:p>
            <a:pPr marL="0" indent="0"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俺は　　明日　</a:t>
            </a:r>
            <a:r>
              <a:rPr lang="ja-JP" altLang="zh-CN" sz="3200"/>
              <a:t>休みます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>
                <a:sym typeface="+mn-ea"/>
              </a:rPr>
              <a:t>俺は　　明日に　休みます　　　</a:t>
            </a:r>
            <a:r>
              <a:rPr lang="en-US" altLang="ja-JP" sz="3200">
                <a:sym typeface="+mn-ea"/>
              </a:rPr>
              <a:t>(</a:t>
            </a:r>
            <a:r>
              <a:rPr lang="zh-CN" altLang="zh-CN" sz="3200">
                <a:sym typeface="+mn-ea"/>
              </a:rPr>
              <a:t>错误的用法</a:t>
            </a:r>
            <a:r>
              <a:rPr lang="en-US" altLang="zh-CN" sz="3200">
                <a:sym typeface="+mn-ea"/>
              </a:rPr>
              <a:t>)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俺は　　日曜日に　</a:t>
            </a:r>
            <a:r>
              <a:rPr lang="ja-JP" altLang="zh-CN" sz="3200"/>
              <a:t>休みます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俺は　九時から　　五時まで　　</a:t>
            </a:r>
            <a:r>
              <a:rPr lang="ja-JP" altLang="en-US" sz="3200"/>
              <a:t>働きます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　月曜日から　水曜日まで　</a:t>
            </a:r>
            <a:r>
              <a:rPr lang="ja-JP" altLang="en-US" sz="3200"/>
              <a:t>休みました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俺は　九時から　</a:t>
            </a:r>
            <a:r>
              <a:rPr lang="ja-JP" altLang="en-US" sz="3200"/>
              <a:t>働きます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森さんは二時まで</a:t>
            </a:r>
            <a:r>
              <a:rPr lang="ja-JP" altLang="en-US" sz="3200"/>
              <a:t>勉強します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毎日</a:t>
            </a:r>
            <a:r>
              <a:rPr lang="ja-JP" altLang="zh-CN" sz="3200"/>
              <a:t>、何時に寝ますか　　まいにち、</a:t>
            </a:r>
            <a:r>
              <a:rPr lang="ja-JP" altLang="zh-CN" sz="3200"/>
              <a:t>なんじにねますか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十一時三十分に寝ます　　</a:t>
            </a:r>
            <a:r>
              <a:rPr lang="ja-JP" altLang="zh-CN" sz="3200"/>
              <a:t>じゅういちじさんじゅっぷんにねます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きのう、何時から　何時まで働き</a:t>
            </a:r>
            <a:r>
              <a:rPr lang="ja-JP" altLang="zh-CN" sz="3200"/>
              <a:t>ましたか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九時から　六時まで　</a:t>
            </a:r>
            <a:r>
              <a:rPr lang="ja-JP" altLang="zh-CN" sz="3200"/>
              <a:t>働きました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先週</a:t>
            </a:r>
            <a:r>
              <a:rPr lang="ja-JP" altLang="zh-CN" sz="3200"/>
              <a:t>休みましたか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いいえ、</a:t>
            </a:r>
            <a:r>
              <a:rPr lang="ja-JP" altLang="zh-CN" sz="3200"/>
              <a:t>休みませんでした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試験は　いつ　始まりますか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来週の木曜日です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いつ：</a:t>
            </a:r>
            <a:r>
              <a:rPr lang="en-US" altLang="ja-JP" sz="3200"/>
              <a:t>  </a:t>
            </a:r>
            <a:r>
              <a:rPr lang="zh-CN" altLang="en-US" sz="3200"/>
              <a:t>时间疑问词</a:t>
            </a:r>
            <a:r>
              <a:rPr lang="en-US" altLang="zh-CN" sz="3200"/>
              <a:t> </a:t>
            </a:r>
            <a:r>
              <a:rPr lang="zh-CN" altLang="en-US" sz="3200"/>
              <a:t>什么</a:t>
            </a:r>
            <a:r>
              <a:rPr lang="zh-CN" altLang="en-US" sz="3200"/>
              <a:t>时候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完整回答</a:t>
            </a:r>
            <a:r>
              <a:rPr lang="en-US" altLang="zh-CN" sz="3200"/>
              <a:t>: </a:t>
            </a:r>
            <a:endParaRPr lang="en-US" altLang="zh-CN" sz="3200"/>
          </a:p>
          <a:p>
            <a:pPr marL="0" indent="0">
              <a:buNone/>
            </a:pPr>
            <a:r>
              <a:rPr lang="ja-JP" altLang="zh-CN" sz="3200"/>
              <a:t>試験は　来週の木曜日に　始まります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しごと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仕事は　何時に　終わりますか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ja-JP" altLang="en-US"/>
              <a:t>Ｃ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展覧会は　いつから　始まりますか</a:t>
            </a:r>
            <a:endParaRPr lang="ja-JP" altLang="zh-CN" sz="3200"/>
          </a:p>
          <a:p>
            <a:pPr marL="0" indent="0">
              <a:buNone/>
            </a:pPr>
            <a:r>
              <a:rPr lang="zh-CN" altLang="zh-CN" sz="3200"/>
              <a:t>展览会什么时候开始</a:t>
            </a:r>
            <a:r>
              <a:rPr lang="en-US" altLang="zh-CN" sz="3200"/>
              <a:t>?</a:t>
            </a:r>
            <a:endParaRPr lang="zh-CN" altLang="zh-CN" sz="3200"/>
          </a:p>
          <a:p>
            <a:pPr marL="0" indent="0">
              <a:buNone/>
            </a:pPr>
            <a:endParaRPr lang="zh-CN" altLang="zh-CN" sz="3200"/>
          </a:p>
          <a:p>
            <a:pPr marL="0" indent="0">
              <a:buNone/>
            </a:pPr>
            <a:r>
              <a:rPr lang="ja-JP" altLang="zh-CN" sz="3200"/>
              <a:t>ちょう</a:t>
            </a:r>
            <a:endParaRPr lang="zh-CN" altLang="zh-CN" sz="3200"/>
          </a:p>
          <a:p>
            <a:pPr marL="0" indent="0">
              <a:buNone/>
            </a:pPr>
            <a:r>
              <a:rPr lang="ja-JP" altLang="zh-CN" sz="3200"/>
              <a:t>張さんは　何曜日まで　</a:t>
            </a:r>
            <a:r>
              <a:rPr lang="ja-JP" altLang="zh-CN" sz="3200"/>
              <a:t>休みますか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火曜日までです</a:t>
            </a:r>
            <a:endParaRPr lang="ja-JP" altLang="zh-CN" sz="3200"/>
          </a:p>
          <a:p>
            <a:pPr marL="0" indent="0">
              <a:buNone/>
            </a:pPr>
            <a:r>
              <a:rPr lang="zh-CN" altLang="zh-CN" sz="3200"/>
              <a:t>张先生休息到星期几</a:t>
            </a:r>
            <a:r>
              <a:rPr lang="en-US" altLang="zh-CN" sz="3200"/>
              <a:t>?</a:t>
            </a:r>
            <a:endParaRPr lang="en-US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en-US" altLang="ja-JP"/>
              <a:t>D</a:t>
            </a:r>
            <a:endParaRPr lang="en-US" altLang="ja-JP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小野さんは　</a:t>
            </a:r>
            <a:r>
              <a:rPr lang="ja-JP" altLang="en-US" sz="3200"/>
              <a:t>今日は　休みます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　毎朝何時に　起きますか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いつもは　七時ごろです　　　（ごろ　　</a:t>
            </a:r>
            <a:r>
              <a:rPr lang="zh-CN" altLang="en-US" sz="3200"/>
              <a:t>时间大概</a:t>
            </a:r>
            <a:r>
              <a:rPr lang="en-US" altLang="zh-CN" sz="3200"/>
              <a:t> </a:t>
            </a:r>
            <a:r>
              <a:rPr lang="zh-CN" altLang="en-US" sz="3200"/>
              <a:t>或者左右</a:t>
            </a:r>
            <a:r>
              <a:rPr lang="ja-JP" altLang="en-US" sz="3200"/>
              <a:t>）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时刻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0" y="1239520"/>
          <a:ext cx="121920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840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一時いちじ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二時</a:t>
                      </a:r>
                      <a:r>
                        <a:rPr lang="ja-JP" altLang="zh-CN" sz="2400"/>
                        <a:t>にじ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三時　</a:t>
                      </a:r>
                      <a:r>
                        <a:rPr lang="ja-JP" altLang="zh-CN" sz="2400"/>
                        <a:t>さんじ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四時　よじ　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五時ごじ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840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六時</a:t>
                      </a:r>
                      <a:r>
                        <a:rPr lang="ja-JP" altLang="zh-CN" sz="2400"/>
                        <a:t>ろくじ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　七時　</a:t>
                      </a:r>
                      <a:r>
                        <a:rPr lang="ja-JP" altLang="zh-CN" sz="2400"/>
                        <a:t>しちじ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八時　</a:t>
                      </a:r>
                      <a:r>
                        <a:rPr lang="ja-JP" altLang="zh-CN" sz="2400"/>
                        <a:t>はちじ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くじ　</a:t>
                      </a:r>
                      <a:r>
                        <a:rPr lang="ja-JP" altLang="zh-CN" sz="2400"/>
                        <a:t>九時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十時じゅうじ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984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十一時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じゅうにちじ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十二時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じゅうにじ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零時　れいじ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何時　</a:t>
                      </a:r>
                      <a:r>
                        <a:rPr lang="ja-JP" altLang="zh-CN" sz="2400"/>
                        <a:t>なんじ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一分</a:t>
                      </a:r>
                      <a:r>
                        <a:rPr lang="ja-JP" altLang="zh-CN" sz="2400"/>
                        <a:t>いっぷん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984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二分にふん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三分さんぷん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四</a:t>
                      </a:r>
                      <a:r>
                        <a:rPr lang="ja-JP" altLang="zh-CN" sz="2400"/>
                        <a:t>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よんぷん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五分　</a:t>
                      </a:r>
                      <a:r>
                        <a:rPr lang="ja-JP" altLang="zh-CN" sz="2400"/>
                        <a:t>ごふん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六分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ろっぷん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984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七分　</a:t>
                      </a:r>
                      <a:r>
                        <a:rPr lang="ja-JP" altLang="zh-CN" sz="2400"/>
                        <a:t>ななふん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八分　</a:t>
                      </a:r>
                      <a:r>
                        <a:rPr lang="ja-JP" altLang="zh-CN" sz="2400"/>
                        <a:t>はっぷん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九分　</a:t>
                      </a:r>
                      <a:r>
                        <a:rPr lang="ja-JP" altLang="zh-CN" sz="2400"/>
                        <a:t>きゅうふん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十分　</a:t>
                      </a:r>
                      <a:r>
                        <a:rPr lang="ja-JP" altLang="zh-CN" sz="2400"/>
                        <a:t>じゅっぷん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十一分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じゅういっぷん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984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十五分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じゅうごふん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三十分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さんじゅっぷん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半　</a:t>
                      </a:r>
                      <a:r>
                        <a:rPr lang="ja-JP" altLang="zh-CN" sz="2400"/>
                        <a:t>はん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四十五分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よんじゅうごふん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何分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なんぷん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235"/>
            <a:ext cx="10515600" cy="1325563"/>
          </a:xfrm>
        </p:spPr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5108575"/>
          </a:xfrm>
        </p:spPr>
        <p:txBody>
          <a:bodyPr>
            <a:noAutofit/>
          </a:bodyPr>
          <a:p>
            <a:r>
              <a:rPr lang="en-US" altLang="zh-CN" sz="3200"/>
              <a:t>1.</a:t>
            </a:r>
            <a:r>
              <a:rPr lang="ja-JP" altLang="en-US" sz="3200"/>
              <a:t>　</a:t>
            </a:r>
            <a:r>
              <a:rPr lang="zh-CN" altLang="en-US" sz="3200"/>
              <a:t>时间的表达方法，</a:t>
            </a:r>
            <a:r>
              <a:rPr lang="en-US" altLang="zh-CN" sz="3200"/>
              <a:t> </a:t>
            </a:r>
            <a:r>
              <a:rPr lang="zh-CN" altLang="en-US" sz="3200"/>
              <a:t>如</a:t>
            </a:r>
            <a:r>
              <a:rPr lang="en-US" altLang="zh-CN" sz="3200"/>
              <a:t>: </a:t>
            </a:r>
            <a:r>
              <a:rPr lang="ja-JP" altLang="en-US" sz="3200"/>
              <a:t>　</a:t>
            </a:r>
            <a:r>
              <a:rPr lang="ja-JP" altLang="zh-CN" sz="3200"/>
              <a:t>今、四時、　八時三十分</a:t>
            </a:r>
            <a:endParaRPr lang="ja-JP" altLang="zh-CN" sz="3200"/>
          </a:p>
          <a:p>
            <a:r>
              <a:rPr lang="en-US" altLang="ja-JP">
                <a:sym typeface="+mn-ea"/>
              </a:rPr>
              <a:t>2. </a:t>
            </a:r>
            <a:r>
              <a:rPr lang="zh-CN" altLang="en-US">
                <a:sym typeface="+mn-ea"/>
              </a:rPr>
              <a:t>肯定地叙述现在的习惯性动作，状态以及未来的状态的</a:t>
            </a:r>
            <a:r>
              <a:rPr lang="zh-CN" altLang="en-US">
                <a:sym typeface="+mn-ea"/>
              </a:rPr>
              <a:t>动作，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zh-CN">
                <a:sym typeface="+mn-ea"/>
              </a:rPr>
              <a:t>肯定</a:t>
            </a:r>
            <a:r>
              <a:rPr lang="ja-JP" altLang="zh-CN">
                <a:sym typeface="+mn-ea"/>
              </a:rPr>
              <a:t>　</a:t>
            </a:r>
            <a:r>
              <a:rPr lang="en-US" altLang="zh-CN">
                <a:sym typeface="+mn-ea"/>
              </a:rPr>
              <a:t>”~</a:t>
            </a:r>
            <a:r>
              <a:rPr lang="ja-JP" altLang="en-US">
                <a:sym typeface="+mn-ea"/>
              </a:rPr>
              <a:t>ます</a:t>
            </a:r>
            <a:r>
              <a:rPr lang="en-US" altLang="zh-CN">
                <a:sym typeface="+mn-ea"/>
              </a:rPr>
              <a:t>”</a:t>
            </a:r>
            <a:r>
              <a:rPr lang="ja-JP" altLang="en-US">
                <a:sym typeface="+mn-ea"/>
              </a:rPr>
              <a:t>　</a:t>
            </a:r>
            <a:r>
              <a:rPr lang="zh-CN" altLang="en-US">
                <a:sym typeface="+mn-ea"/>
              </a:rPr>
              <a:t>形式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其否定</a:t>
            </a:r>
            <a:r>
              <a:rPr lang="zh-CN" altLang="en-US">
                <a:sym typeface="+mn-ea"/>
              </a:rPr>
              <a:t>形式</a:t>
            </a:r>
            <a:r>
              <a:rPr lang="ja-JP" altLang="zh-CN">
                <a:sym typeface="+mn-ea"/>
              </a:rPr>
              <a:t>　</a:t>
            </a:r>
            <a:r>
              <a:rPr lang="en-US" altLang="zh-CN">
                <a:sym typeface="+mn-ea"/>
              </a:rPr>
              <a:t>”</a:t>
            </a:r>
            <a:r>
              <a:rPr lang="ja-JP" altLang="en-US">
                <a:sym typeface="+mn-ea"/>
              </a:rPr>
              <a:t>～ません</a:t>
            </a:r>
            <a:r>
              <a:rPr lang="en-US" altLang="zh-CN">
                <a:sym typeface="+mn-ea"/>
              </a:rPr>
              <a:t>”</a:t>
            </a:r>
            <a:r>
              <a:rPr lang="ja-JP" altLang="en-US">
                <a:sym typeface="+mn-ea"/>
              </a:rPr>
              <a:t>　</a:t>
            </a:r>
            <a:r>
              <a:rPr lang="zh-CN" altLang="ja-JP">
                <a:sym typeface="+mn-ea"/>
              </a:rPr>
              <a:t>过去肯定</a:t>
            </a:r>
            <a:r>
              <a:rPr lang="en-US" altLang="zh-CN">
                <a:sym typeface="+mn-ea"/>
              </a:rPr>
              <a:t> “</a:t>
            </a:r>
            <a:r>
              <a:rPr lang="ja-JP" altLang="en-US">
                <a:sym typeface="+mn-ea"/>
              </a:rPr>
              <a:t>～ました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过去否定</a:t>
            </a:r>
            <a:r>
              <a:rPr lang="en-US" altLang="zh-CN">
                <a:sym typeface="+mn-ea"/>
              </a:rPr>
              <a:t>”</a:t>
            </a:r>
            <a:r>
              <a:rPr lang="ja-JP" altLang="zh-CN">
                <a:sym typeface="+mn-ea"/>
              </a:rPr>
              <a:t>～ませんでした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表示动作发生的具体时间的助词</a:t>
            </a:r>
            <a:r>
              <a:rPr lang="en-US" altLang="zh-CN">
                <a:sym typeface="+mn-ea"/>
              </a:rPr>
              <a:t>: </a:t>
            </a:r>
            <a:r>
              <a:rPr lang="ja-JP" altLang="en-US">
                <a:sym typeface="+mn-ea"/>
              </a:rPr>
              <a:t>に</a:t>
            </a:r>
            <a:endParaRPr lang="ja-JP" altLang="en-US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表示某动作发生在某个期间时的助词</a:t>
            </a:r>
            <a:r>
              <a:rPr lang="en-US" altLang="zh-CN">
                <a:sym typeface="+mn-ea"/>
              </a:rPr>
              <a:t>:  </a:t>
            </a:r>
            <a:r>
              <a:rPr lang="ja-JP" altLang="en-US">
                <a:sym typeface="+mn-ea"/>
              </a:rPr>
              <a:t>か</a:t>
            </a:r>
            <a:r>
              <a:rPr lang="ja-JP" altLang="zh-CN">
                <a:sym typeface="+mn-ea"/>
              </a:rPr>
              <a:t>ら　まで</a:t>
            </a:r>
            <a:endParaRPr lang="ja-JP" altLang="zh-CN">
              <a:sym typeface="+mn-ea"/>
            </a:endParaRPr>
          </a:p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询问动作或事态进行的时间所用的疑问词</a:t>
            </a:r>
            <a:r>
              <a:rPr lang="en-US" altLang="zh-CN">
                <a:sym typeface="+mn-ea"/>
              </a:rPr>
              <a:t>: </a:t>
            </a:r>
            <a:r>
              <a:rPr lang="ja-JP" altLang="en-US">
                <a:sym typeface="+mn-ea"/>
              </a:rPr>
              <a:t>いつ、　何時何分、何曜日</a:t>
            </a:r>
            <a:endParaRPr lang="ja-JP" altLang="en-US">
              <a:sym typeface="+mn-ea"/>
            </a:endParaRPr>
          </a:p>
          <a:p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助词</a:t>
            </a:r>
            <a:r>
              <a:rPr lang="en-US" altLang="zh-CN">
                <a:sym typeface="+mn-ea"/>
              </a:rPr>
              <a:t>“</a:t>
            </a:r>
            <a:r>
              <a:rPr lang="ja-JP" altLang="en-US">
                <a:sym typeface="+mn-ea"/>
              </a:rPr>
              <a:t>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的用法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表示对比</a:t>
            </a:r>
            <a:r>
              <a:rPr lang="ja-JP" altLang="zh-CN">
                <a:sym typeface="+mn-ea"/>
              </a:rPr>
              <a:t>　</a:t>
            </a:r>
            <a:r>
              <a:rPr lang="en-US" altLang="ja-JP">
                <a:sym typeface="+mn-ea"/>
              </a:rPr>
              <a:t>	</a:t>
            </a:r>
            <a:endParaRPr lang="en-US" altLang="ja-JP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ja-JP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ja-JP" altLang="zh-CN"/>
              <a:t>曜日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1210945"/>
          <a:ext cx="12192000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412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日曜日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月曜日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火曜日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水曜日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412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にちようび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げつようび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かようび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すいようび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412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木曜日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金曜日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土曜日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何曜日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1412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もくようび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きんようび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どようび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なんようび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ja-JP" altLang="zh-CN"/>
              <a:t>日</a:t>
            </a:r>
            <a:r>
              <a:rPr lang="en-US" altLang="zh-CN"/>
              <a:t>: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-2540" y="1106805"/>
          <a:ext cx="12194540" cy="575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635"/>
                <a:gridCol w="3048635"/>
                <a:gridCol w="3048635"/>
                <a:gridCol w="3048635"/>
              </a:tblGrid>
              <a:tr h="680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おととい　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きのう　昨日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きょう　今日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あした　明日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1183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あす　明日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あさって　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明後日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まいにち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毎日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おとといのあさ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zh-CN" altLang="ja-JP" sz="2400"/>
                        <a:t>前天</a:t>
                      </a:r>
                      <a:r>
                        <a:rPr lang="ja-JP" altLang="zh-CN" sz="2400"/>
                        <a:t>の朝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911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きのうのあさ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昨日の朝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けさ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今朝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きょうのあさ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今日の朝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あしたのあさ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明日の朝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1553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まいあさ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毎朝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ゆうべ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昨夜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こんばん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今晩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せんせんしゅう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ja-JP" altLang="zh-CN" sz="2400"/>
                        <a:t>先々週</a:t>
                      </a:r>
                      <a:endParaRPr lang="ja-JP" altLang="zh-CN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上上个星期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こんしゅう　今週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らいしゅう　来週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せんせんげつ　先々月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おととし　昨年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  <a:tr h="598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らいねん　来年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まいとし　毎年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まいつき　毎月</a:t>
                      </a:r>
                      <a:endParaRPr lang="ja-JP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400"/>
                        <a:t>ことし　</a:t>
                      </a:r>
                      <a:r>
                        <a:rPr lang="ja-JP" altLang="zh-CN" sz="2400"/>
                        <a:t>今年</a:t>
                      </a:r>
                      <a:endParaRPr lang="ja-JP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应用</a:t>
            </a:r>
            <a:r>
              <a:rPr lang="zh-CN" altLang="ja-JP"/>
              <a:t>课文</a:t>
            </a:r>
            <a:endParaRPr lang="zh-CN" altLang="ja-JP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小野さん、李さん</a:t>
            </a:r>
            <a:r>
              <a:rPr lang="ja-JP" altLang="zh-CN" sz="3200"/>
              <a:t>の歓迎会は　いつですか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あさっての夜です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何時からですか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六時からです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森君、　おはよう。　</a:t>
            </a:r>
            <a:r>
              <a:rPr lang="ja-JP" altLang="zh-CN" sz="3200"/>
              <a:t>今何時ですか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十時十五分です　　　　　　　</a:t>
            </a:r>
            <a:r>
              <a:rPr lang="ja-JP" altLang="zh-CN" sz="3200"/>
              <a:t>遅刻ですね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すみません、課長、</a:t>
            </a:r>
            <a:r>
              <a:rPr lang="ja-JP" altLang="zh-CN" sz="3200"/>
              <a:t>今朝九時　に起きました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应用</a:t>
            </a:r>
            <a:r>
              <a:rPr lang="zh-CN" altLang="ja-JP"/>
              <a:t>课文</a:t>
            </a:r>
            <a:endParaRPr lang="zh-CN" altLang="ja-JP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005" y="1221740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課長さん、御宅は　</a:t>
            </a:r>
            <a:r>
              <a:rPr lang="ja-JP" altLang="zh-CN" sz="3200"/>
              <a:t>どちらですか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神戸です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森さんは　毎朝何時に　起きますか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いつもは　七時ごろです　　</a:t>
            </a:r>
            <a:r>
              <a:rPr lang="ja-JP" altLang="zh-CN" sz="3200"/>
              <a:t>李さんは</a:t>
            </a:r>
            <a:r>
              <a:rPr lang="ja-JP" altLang="zh-CN" sz="3200"/>
              <a:t>？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私は六時ごろです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北京支社は　</a:t>
            </a:r>
            <a:r>
              <a:rPr lang="ja-JP" altLang="zh-CN" sz="3200"/>
              <a:t>何時に　始まりますか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八時です　　午前八時から　午後五時まで　</a:t>
            </a:r>
            <a:r>
              <a:rPr lang="ja-JP" altLang="zh-CN" sz="3200"/>
              <a:t>働きます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土曜日は</a:t>
            </a:r>
            <a:r>
              <a:rPr lang="ja-JP" altLang="zh-CN" sz="3200"/>
              <a:t>？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土曜日は働きません　土曜日と日曜日は休み</a:t>
            </a:r>
            <a:r>
              <a:rPr lang="ja-JP" altLang="zh-CN" sz="3200"/>
              <a:t>です　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衍生阅读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2400"/>
              <a:t>明日（あした）」 「明日（あす）」 「明日（みょうにち）</a:t>
            </a: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あした（明日）：（名詞）明天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あす（明日）：（名詞）明天、将来、未来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みょうにち（明日）：（名詞）明天</a:t>
            </a: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あした：較為口語化，會話時多使用這個。</a:t>
            </a: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あす：除了表示明天之意，還有將來、未來之意。</a:t>
            </a:r>
            <a:endParaRPr lang="ja-JP" altLang="zh-CN" sz="2400"/>
          </a:p>
          <a:p>
            <a:pPr marL="0" indent="0">
              <a:buNone/>
            </a:pP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依照正式程度區別，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2400"/>
              <a:t>みょうにち　＞　あす　＞　あした</a:t>
            </a:r>
            <a:endParaRPr lang="ja-JP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いま　　せんしゅう　　らいしゅう　　　さらいしゅう　　こんしゅう　　</a:t>
            </a:r>
            <a:r>
              <a:rPr lang="ja-JP" altLang="en-US"/>
              <a:t>まいにち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今　　　　先週　　　　　来週　　　　　再　来週　　　　　今週　　　　　</a:t>
            </a:r>
            <a:r>
              <a:rPr lang="ja-JP" altLang="en-US"/>
              <a:t>毎日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おととい　　きのう　　　きょう　　あした　　あさって　　まいあさ　　</a:t>
            </a:r>
            <a:r>
              <a:rPr lang="ja-JP" altLang="en-US"/>
              <a:t>まいばん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前天　　　　昨日　　　今日　　　明日　　　明後日　　　毎朝　　　　毎晩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まいしゅう　　ごぜん　　　ごご　　　けさ　　きょうのあさ　　</a:t>
            </a:r>
            <a:r>
              <a:rPr lang="ja-JP" altLang="en-US"/>
              <a:t>こんばん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毎週　　　　　午前　　　午後　　　今朝　　　今日の朝　　　</a:t>
            </a:r>
            <a:r>
              <a:rPr lang="ja-JP" altLang="en-US"/>
              <a:t>今晩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にちようび　　げつようび　　かようび　すいようび　　もくようび　</a:t>
            </a:r>
            <a:r>
              <a:rPr lang="ja-JP" altLang="en-US"/>
              <a:t>きんようび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日曜日　　　　月曜日　　　　火曜日　　水曜日　　　　木曜日　　　</a:t>
            </a:r>
            <a:r>
              <a:rPr lang="ja-JP" altLang="en-US"/>
              <a:t>金曜日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どようび　　らいねん　　きょねん　　よる　　ばん　　あさ　　がっこう　　</a:t>
            </a:r>
            <a:r>
              <a:rPr lang="ja-JP" altLang="en-US"/>
              <a:t>あす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土曜日　　　　来年　　　　去年　　　　夜　　　晩　　　　朝　　　学校　　　明日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5530"/>
            <a:ext cx="11181715" cy="57924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しけん　　　しごと　　ちこく　　やすみ　　しゅっちょう　　</a:t>
            </a:r>
            <a:r>
              <a:rPr lang="ja-JP" altLang="en-US"/>
              <a:t>けんしゅう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試験　　　　仕事　　　遅刻　　　休み　　　　出張　　　　　　</a:t>
            </a:r>
            <a:r>
              <a:rPr lang="ja-JP" altLang="en-US"/>
              <a:t>研修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りょこう　　てんらんかい　　かんげいかい　　パーティー　　</a:t>
            </a:r>
            <a:r>
              <a:rPr lang="ja-JP" altLang="en-US"/>
              <a:t>あたく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旅行　　　　展覧会　　　　　　歓迎会　　　　　　　　　　　　　　</a:t>
            </a:r>
            <a:r>
              <a:rPr lang="ja-JP" altLang="en-US"/>
              <a:t>あ宅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あたくぞく　　　いつ　　やすみます　　　はたらきます　　</a:t>
            </a:r>
            <a:r>
              <a:rPr lang="ja-JP" altLang="en-US"/>
              <a:t>はじまります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御宅族　　　　　　　　　休みます　　　　　働きます　　　　</a:t>
            </a:r>
            <a:r>
              <a:rPr lang="ja-JP" altLang="en-US"/>
              <a:t>始まります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おわります　　おきます　　ねます　　べんきょうします　　</a:t>
            </a:r>
            <a:r>
              <a:rPr lang="ja-JP" altLang="en-US"/>
              <a:t>いつも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終わります　　起きます　　寝ます　　　</a:t>
            </a:r>
            <a:r>
              <a:rPr lang="ja-JP" altLang="en-US"/>
              <a:t>勉強します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ペキンししゃ　　こうべ　　おはよう　　じ　　ふん　はん　がつ　　にち　　</a:t>
            </a:r>
            <a:r>
              <a:rPr lang="ja-JP" altLang="en-US"/>
              <a:t>ねん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北京支社　　　　神戸　　　　　　　　　　時　　分　　半　　　月　　　日　　　</a:t>
            </a:r>
            <a:r>
              <a:rPr lang="ja-JP" altLang="en-US"/>
              <a:t>年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ごろ</a:t>
            </a:r>
            <a:endParaRPr lang="ja-JP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98950" y="87630"/>
            <a:ext cx="6751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/>
              <a:t>しんじつ</a:t>
            </a:r>
            <a:endParaRPr lang="ja-JP" altLang="zh-CN" sz="2800"/>
          </a:p>
          <a:p>
            <a:r>
              <a:rPr lang="ja-JP" altLang="zh-CN" sz="2800"/>
              <a:t>真実はいつも</a:t>
            </a:r>
            <a:r>
              <a:rPr lang="ja-JP" altLang="zh-CN" sz="2800"/>
              <a:t>ひとつ</a:t>
            </a:r>
            <a:endParaRPr lang="ja-JP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一类</a:t>
            </a:r>
            <a:r>
              <a:rPr lang="ja-JP" altLang="en-US"/>
              <a:t>動詞</a:t>
            </a:r>
            <a:r>
              <a:rPr lang="zh-CN" altLang="en-US"/>
              <a:t>语法</a:t>
            </a:r>
            <a:r>
              <a:rPr lang="en-US" altLang="zh-CN"/>
              <a:t> (</a:t>
            </a:r>
            <a:r>
              <a:rPr lang="zh-CN" altLang="en-US"/>
              <a:t>五段动词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9135" y="1536700"/>
          <a:ext cx="10654665" cy="314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720"/>
                <a:gridCol w="7433945"/>
              </a:tblGrid>
              <a:tr h="1015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ja-JP" sz="3200">
                          <a:sym typeface="+mn-ea"/>
                        </a:rPr>
                        <a:t>类型</a:t>
                      </a:r>
                      <a:endParaRPr lang="zh-CN" altLang="ja-JP" sz="3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一类动词</a:t>
                      </a:r>
                      <a:r>
                        <a:rPr lang="en-US" altLang="zh-CN" sz="3200">
                          <a:sym typeface="+mn-ea"/>
                        </a:rPr>
                        <a:t> \ </a:t>
                      </a:r>
                      <a:r>
                        <a:rPr lang="zh-CN" altLang="en-US" sz="3200">
                          <a:sym typeface="+mn-ea"/>
                        </a:rPr>
                        <a:t>五段动词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特征</a:t>
                      </a:r>
                      <a:endParaRPr lang="zh-CN" altLang="en-US" sz="3200"/>
                    </a:p>
                    <a:p>
                      <a:pPr algn="ctr">
                        <a:buNone/>
                      </a:pP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词尾在</a:t>
                      </a:r>
                      <a:r>
                        <a:rPr lang="en-US" altLang="zh-CN" sz="3200"/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う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段</a:t>
                      </a:r>
                      <a:r>
                        <a:rPr lang="en-US" altLang="zh-CN" sz="3200"/>
                        <a:t>\3</a:t>
                      </a:r>
                      <a:r>
                        <a:rPr lang="zh-CN" altLang="en-US" sz="3200"/>
                        <a:t>段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变形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词尾的段</a:t>
                      </a:r>
                      <a:r>
                        <a:rPr lang="en-US" altLang="zh-CN" sz="3200"/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う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 =&gt;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い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 +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　ます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词尾的段</a:t>
                      </a:r>
                      <a:r>
                        <a:rPr lang="en-US" altLang="zh-CN" sz="3200">
                          <a:sym typeface="+mn-ea"/>
                        </a:rPr>
                        <a:t> 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=&gt; 2 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+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　ます</a:t>
                      </a:r>
                      <a:endParaRPr lang="ja-JP" altLang="en-US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99135" y="4895850"/>
          <a:ext cx="10758170" cy="196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085"/>
                <a:gridCol w="5379085"/>
              </a:tblGrid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いく　行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く</a:t>
                      </a:r>
                      <a:endParaRPr lang="ja-JP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行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き</a:t>
                      </a:r>
                      <a:r>
                        <a:rPr lang="ja-JP" altLang="zh-CN" sz="3200"/>
                        <a:t>ます　　　</a:t>
                      </a:r>
                      <a:r>
                        <a:rPr lang="ja-JP" altLang="zh-CN" sz="3200"/>
                        <a:t>いきます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のむ　飲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む</a:t>
                      </a:r>
                      <a:endParaRPr lang="ja-JP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飲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み</a:t>
                      </a:r>
                      <a:r>
                        <a:rPr lang="ja-JP" altLang="zh-CN" sz="3200"/>
                        <a:t>ます　　</a:t>
                      </a:r>
                      <a:r>
                        <a:rPr lang="ja-JP" altLang="zh-CN" sz="3200"/>
                        <a:t>のみます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かう　買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う</a:t>
                      </a:r>
                      <a:endParaRPr lang="ja-JP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買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い</a:t>
                      </a:r>
                      <a:r>
                        <a:rPr lang="ja-JP" altLang="zh-CN" sz="3200"/>
                        <a:t>ます　　</a:t>
                      </a:r>
                      <a:r>
                        <a:rPr lang="ja-JP" altLang="zh-CN" sz="3200"/>
                        <a:t>かいます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ja-JP" altLang="zh-CN"/>
              <a:t>二</a:t>
            </a:r>
            <a:r>
              <a:rPr lang="zh-CN" altLang="ja-JP"/>
              <a:t>类</a:t>
            </a:r>
            <a:r>
              <a:rPr lang="ja-JP" altLang="en-US"/>
              <a:t>動詞</a:t>
            </a:r>
            <a:r>
              <a:rPr lang="zh-CN" altLang="en-US"/>
              <a:t>语法</a:t>
            </a:r>
            <a:r>
              <a:rPr lang="en-US" altLang="zh-CN"/>
              <a:t> (</a:t>
            </a:r>
            <a:r>
              <a:rPr lang="ja-JP" altLang="zh-CN"/>
              <a:t>一</a:t>
            </a:r>
            <a:r>
              <a:rPr lang="zh-CN" altLang="en-US"/>
              <a:t>段动词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10565" y="1536700"/>
          <a:ext cx="10770870" cy="39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645"/>
                <a:gridCol w="7515225"/>
              </a:tblGrid>
              <a:tr h="1125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ja-JP" sz="3200">
                          <a:sym typeface="+mn-ea"/>
                        </a:rPr>
                        <a:t>类型</a:t>
                      </a:r>
                      <a:endParaRPr lang="zh-CN" altLang="ja-JP" sz="3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ja-JP" altLang="zh-CN" sz="3200">
                          <a:sym typeface="+mn-ea"/>
                        </a:rPr>
                        <a:t>二</a:t>
                      </a:r>
                      <a:r>
                        <a:rPr lang="zh-CN" altLang="en-US" sz="3200">
                          <a:sym typeface="+mn-ea"/>
                        </a:rPr>
                        <a:t>类动词</a:t>
                      </a:r>
                      <a:r>
                        <a:rPr lang="en-US" altLang="zh-CN" sz="3200">
                          <a:sym typeface="+mn-ea"/>
                        </a:rPr>
                        <a:t> \ </a:t>
                      </a:r>
                      <a:r>
                        <a:rPr lang="ja-JP" altLang="zh-CN" sz="3200">
                          <a:sym typeface="+mn-ea"/>
                        </a:rPr>
                        <a:t>一</a:t>
                      </a:r>
                      <a:r>
                        <a:rPr lang="zh-CN" altLang="en-US" sz="3200">
                          <a:sym typeface="+mn-ea"/>
                        </a:rPr>
                        <a:t>段</a:t>
                      </a:r>
                      <a:r>
                        <a:rPr lang="zh-CN" altLang="en-US" sz="3200">
                          <a:sym typeface="+mn-ea"/>
                        </a:rPr>
                        <a:t>动词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125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特征</a:t>
                      </a:r>
                      <a:endParaRPr lang="zh-CN" altLang="en-US" sz="3200"/>
                    </a:p>
                    <a:p>
                      <a:pPr algn="ctr">
                        <a:buNone/>
                      </a:pP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词尾在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い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\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</a:rPr>
                        <a:t>え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段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　＋　る</a:t>
                      </a:r>
                      <a:endParaRPr lang="ja-JP" altLang="zh-CN" sz="32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词尾在</a:t>
                      </a:r>
                      <a:r>
                        <a:rPr lang="en-US" altLang="zh-CN" sz="3200">
                          <a:sym typeface="+mn-ea"/>
                        </a:rPr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２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段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r>
                        <a:rPr lang="en-US" altLang="ja-JP" sz="3200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段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  <a:sym typeface="+mn-ea"/>
                        </a:rPr>
                        <a:t>　＋　る</a:t>
                      </a:r>
                      <a:endParaRPr lang="ja-JP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669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变形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  <a:sym typeface="+mn-ea"/>
                        </a:rPr>
                        <a:t>去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  <a:sym typeface="+mn-ea"/>
                        </a:rPr>
                        <a:t>る　＋　ます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10565" y="4709795"/>
          <a:ext cx="1077087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90"/>
                <a:gridCol w="3590290"/>
                <a:gridCol w="3590290"/>
              </a:tblGrid>
              <a:tr h="977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起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き</a:t>
                      </a:r>
                      <a:r>
                        <a:rPr lang="ja-JP" altLang="zh-CN" sz="3200"/>
                        <a:t>る　おきる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起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き</a:t>
                      </a:r>
                      <a:r>
                        <a:rPr lang="ja-JP" altLang="zh-CN" sz="3200"/>
                        <a:t>ます　</a:t>
                      </a:r>
                      <a:endParaRPr lang="ja-JP" altLang="zh-CN" sz="3200"/>
                    </a:p>
                    <a:p>
                      <a:pPr algn="ctr">
                        <a:buNone/>
                      </a:pPr>
                      <a:r>
                        <a:rPr lang="ja-JP" altLang="zh-CN" sz="3200"/>
                        <a:t>おきます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おきません</a:t>
                      </a:r>
                      <a:endParaRPr lang="ja-JP" altLang="zh-CN" sz="3200"/>
                    </a:p>
                    <a:p>
                      <a:pPr algn="ctr">
                        <a:buNone/>
                      </a:pPr>
                      <a:r>
                        <a:rPr lang="ja-JP" altLang="zh-CN" sz="3200"/>
                        <a:t>起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き</a:t>
                      </a:r>
                      <a:r>
                        <a:rPr lang="ja-JP" altLang="zh-CN" sz="3200"/>
                        <a:t>ません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  <a:tr h="977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食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べ</a:t>
                      </a:r>
                      <a:r>
                        <a:rPr lang="ja-JP" altLang="zh-CN" sz="3200"/>
                        <a:t>る　たべる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食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べ</a:t>
                      </a:r>
                      <a:r>
                        <a:rPr lang="ja-JP" altLang="zh-CN" sz="3200"/>
                        <a:t>ます</a:t>
                      </a:r>
                      <a:endParaRPr lang="ja-JP" altLang="zh-CN" sz="3200"/>
                    </a:p>
                    <a:p>
                      <a:pPr algn="ctr">
                        <a:buNone/>
                      </a:pPr>
                      <a:r>
                        <a:rPr lang="ja-JP" altLang="zh-CN" sz="3200"/>
                        <a:t>たべます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たべません</a:t>
                      </a:r>
                      <a:endParaRPr lang="ja-JP" altLang="zh-CN" sz="3200"/>
                    </a:p>
                    <a:p>
                      <a:pPr algn="ctr">
                        <a:buNone/>
                      </a:pPr>
                      <a:r>
                        <a:rPr lang="ja-JP" altLang="zh-CN" sz="3200"/>
                        <a:t>食</a:t>
                      </a:r>
                      <a:r>
                        <a:rPr lang="ja-JP" altLang="zh-CN" sz="3200">
                          <a:solidFill>
                            <a:srgbClr val="FF0000"/>
                          </a:solidFill>
                        </a:rPr>
                        <a:t>べ</a:t>
                      </a:r>
                      <a:r>
                        <a:rPr lang="ja-JP" altLang="zh-CN" sz="3200"/>
                        <a:t>ません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ja-JP" altLang="zh-CN"/>
              <a:t>三</a:t>
            </a:r>
            <a:r>
              <a:rPr lang="zh-CN" altLang="ja-JP"/>
              <a:t>类</a:t>
            </a:r>
            <a:r>
              <a:rPr lang="ja-JP" altLang="en-US"/>
              <a:t>動詞</a:t>
            </a:r>
            <a:r>
              <a:rPr lang="zh-CN" altLang="en-US"/>
              <a:t>语法</a:t>
            </a:r>
            <a:r>
              <a:rPr lang="en-US" altLang="zh-CN"/>
              <a:t> (</a:t>
            </a:r>
            <a:r>
              <a:rPr lang="zh-CN" altLang="en-US"/>
              <a:t>变格动词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160145"/>
          <a:ext cx="10770870" cy="39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645"/>
                <a:gridCol w="7515225"/>
              </a:tblGrid>
              <a:tr h="1125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ja-JP" sz="3200">
                          <a:sym typeface="+mn-ea"/>
                        </a:rPr>
                        <a:t>类型</a:t>
                      </a:r>
                      <a:endParaRPr lang="zh-CN" altLang="ja-JP" sz="3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ja-JP" altLang="zh-CN" sz="3200">
                          <a:sym typeface="+mn-ea"/>
                        </a:rPr>
                        <a:t>三</a:t>
                      </a:r>
                      <a:r>
                        <a:rPr lang="zh-CN" altLang="en-US" sz="3200">
                          <a:sym typeface="+mn-ea"/>
                        </a:rPr>
                        <a:t>类动词</a:t>
                      </a:r>
                      <a:r>
                        <a:rPr lang="en-US" altLang="zh-CN" sz="3200">
                          <a:sym typeface="+mn-ea"/>
                        </a:rPr>
                        <a:t> \ </a:t>
                      </a:r>
                      <a:r>
                        <a:rPr lang="zh-CN" altLang="en-US" sz="3200">
                          <a:sym typeface="+mn-ea"/>
                        </a:rPr>
                        <a:t>变格</a:t>
                      </a:r>
                      <a:r>
                        <a:rPr lang="zh-CN" altLang="en-US" sz="3200">
                          <a:sym typeface="+mn-ea"/>
                        </a:rPr>
                        <a:t>动词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1125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特征</a:t>
                      </a:r>
                      <a:endParaRPr lang="zh-CN" altLang="en-US" sz="3200"/>
                    </a:p>
                    <a:p>
                      <a:pPr algn="ctr">
                        <a:buNone/>
                      </a:pP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>
                          <a:solidFill>
                            <a:srgbClr val="FF0000"/>
                          </a:solidFill>
                          <a:sym typeface="+mn-ea"/>
                        </a:rPr>
                        <a:t>サ</a:t>
                      </a:r>
                      <a:r>
                        <a:rPr lang="zh-CN" altLang="ja-JP" sz="3200">
                          <a:solidFill>
                            <a:srgbClr val="FF0000"/>
                          </a:solidFill>
                          <a:sym typeface="+mn-ea"/>
                        </a:rPr>
                        <a:t>变</a:t>
                      </a:r>
                      <a:r>
                        <a:rPr lang="zh-CN" altLang="ja-JP" sz="3200">
                          <a:solidFill>
                            <a:schemeClr val="tx1"/>
                          </a:solidFill>
                          <a:sym typeface="+mn-ea"/>
                        </a:rPr>
                        <a:t>动词</a:t>
                      </a:r>
                      <a:r>
                        <a:rPr lang="en-US" altLang="zh-CN" sz="32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　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する</a:t>
                      </a:r>
                      <a:endParaRPr lang="ja-JP" altLang="en-US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か</a:t>
                      </a:r>
                      <a:r>
                        <a:rPr lang="zh-CN" altLang="ja-JP" sz="3200">
                          <a:solidFill>
                            <a:srgbClr val="FF0000"/>
                          </a:solidFill>
                          <a:sym typeface="+mn-ea"/>
                        </a:rPr>
                        <a:t>变</a:t>
                      </a:r>
                      <a:r>
                        <a:rPr lang="zh-CN" altLang="ja-JP" sz="3200">
                          <a:solidFill>
                            <a:schemeClr val="tx1"/>
                          </a:solidFill>
                          <a:sym typeface="+mn-ea"/>
                        </a:rPr>
                        <a:t>动词</a:t>
                      </a:r>
                      <a:r>
                        <a:rPr lang="en-US" altLang="zh-CN" sz="32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来る　　　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くる</a:t>
                      </a:r>
                      <a:endParaRPr lang="ja-JP" altLang="en-US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669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变形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する　＝＞　します</a:t>
                      </a:r>
                      <a:endParaRPr lang="ja-JP" altLang="en-US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来る　　くる　＝＞</a:t>
                      </a:r>
                      <a:r>
                        <a:rPr lang="ja-JP" altLang="en-US" sz="3200">
                          <a:solidFill>
                            <a:srgbClr val="FF0000"/>
                          </a:solidFill>
                          <a:sym typeface="+mn-ea"/>
                        </a:rPr>
                        <a:t>来ます　きます　</a:t>
                      </a:r>
                      <a:r>
                        <a:rPr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10565" y="4709795"/>
          <a:ext cx="1077087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90"/>
                <a:gridCol w="3590290"/>
                <a:gridCol w="3590290"/>
              </a:tblGrid>
              <a:tr h="977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勉強する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>
                          <a:sym typeface="+mn-ea"/>
                        </a:rPr>
                        <a:t>勉強</a:t>
                      </a:r>
                      <a:r>
                        <a:rPr lang="ja-JP" altLang="zh-CN" sz="3200">
                          <a:sym typeface="+mn-ea"/>
                        </a:rPr>
                        <a:t>します</a:t>
                      </a:r>
                      <a:endParaRPr lang="ja-JP" altLang="zh-CN" sz="3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>
                          <a:sym typeface="+mn-ea"/>
                        </a:rPr>
                        <a:t>勉強し</a:t>
                      </a:r>
                      <a:r>
                        <a:rPr lang="ja-JP" altLang="zh-CN" sz="3200">
                          <a:sym typeface="+mn-ea"/>
                        </a:rPr>
                        <a:t>ません</a:t>
                      </a:r>
                      <a:endParaRPr lang="ja-JP" altLang="zh-CN" sz="3200">
                        <a:sym typeface="+mn-ea"/>
                      </a:endParaRPr>
                    </a:p>
                  </a:txBody>
                  <a:tcPr anchor="ctr" anchorCtr="0"/>
                </a:tc>
              </a:tr>
              <a:tr h="977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来る　</a:t>
                      </a:r>
                      <a:r>
                        <a:rPr lang="ja-JP" altLang="zh-CN" sz="3200"/>
                        <a:t>くる</a:t>
                      </a:r>
                      <a:endParaRPr lang="ja-JP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>
                          <a:sym typeface="+mn-ea"/>
                        </a:rPr>
                        <a:t>来ます　きます</a:t>
                      </a:r>
                      <a:endParaRPr lang="ja-JP" altLang="zh-CN" sz="3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3200"/>
                        <a:t>来ません　</a:t>
                      </a:r>
                      <a:r>
                        <a:rPr lang="ja-JP" altLang="zh-CN" sz="3200">
                          <a:sym typeface="+mn-ea"/>
                        </a:rPr>
                        <a:t>きま</a:t>
                      </a:r>
                      <a:r>
                        <a:rPr lang="ja-JP" altLang="zh-CN" sz="3200">
                          <a:sym typeface="+mn-ea"/>
                        </a:rPr>
                        <a:t>せん</a:t>
                      </a:r>
                      <a:endParaRPr lang="ja-JP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いま　</a:t>
            </a:r>
            <a:r>
              <a:rPr lang="ja-JP" altLang="en-US" sz="3200"/>
              <a:t>ようじ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今　四時です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　　　しちじ　</a:t>
            </a:r>
            <a:r>
              <a:rPr lang="ja-JP" altLang="en-US" sz="3200"/>
              <a:t>お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森さんは七時に起きます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　　　せんしゅう　</a:t>
            </a:r>
            <a:r>
              <a:rPr lang="ja-JP" altLang="en-US" sz="3200"/>
              <a:t>やす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森さんは先週</a:t>
            </a:r>
            <a:r>
              <a:rPr lang="ja-JP" altLang="en-US" sz="3200"/>
              <a:t>休みました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きのう　</a:t>
            </a:r>
            <a:r>
              <a:rPr lang="ja-JP" altLang="en-US" sz="3200"/>
              <a:t>はたら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私は昨日働きませんでした</a:t>
            </a:r>
            <a:endParaRPr lang="ja-JP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今四時です　　　　　　　　</a:t>
            </a:r>
            <a:r>
              <a:rPr lang="ja-JP" altLang="en-US">
                <a:sym typeface="+mn-ea"/>
              </a:rPr>
              <a:t>いまよんじです　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今何時ですか　　　　　　　</a:t>
            </a:r>
            <a:r>
              <a:rPr lang="ja-JP" altLang="en-US">
                <a:sym typeface="+mn-ea"/>
              </a:rPr>
              <a:t>いまなんじですか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八時三十分です　　　　　</a:t>
            </a:r>
            <a:r>
              <a:rPr lang="ja-JP" altLang="en-US">
                <a:sym typeface="+mn-ea"/>
              </a:rPr>
              <a:t>はちじさんじゅっぷんです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今　　～時　　～分</a:t>
            </a:r>
            <a:r>
              <a:rPr lang="ja-JP" altLang="en-US">
                <a:sym typeface="+mn-ea"/>
              </a:rPr>
              <a:t>です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今午前八時半です　　いま</a:t>
            </a:r>
            <a:r>
              <a:rPr lang="ja-JP" altLang="en-US">
                <a:sym typeface="+mn-ea"/>
              </a:rPr>
              <a:t>ごぜんはちじはんです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2ac5c10-bdf7-4158-b849-06297d33f847}"/>
  <p:tag name="TABLE_ENDDRAG_ORIGIN_RECT" val="838*235"/>
  <p:tag name="TABLE_ENDDRAG_RECT" val="55*121*838*235"/>
</p:tagLst>
</file>

<file path=ppt/tags/tag10.xml><?xml version="1.0" encoding="utf-8"?>
<p:tagLst xmlns:p="http://schemas.openxmlformats.org/presentationml/2006/main">
  <p:tag name="KSO_WM_UNIT_TABLE_BEAUTIFY" val="smartTable{bd656f25-03e8-4542-b490-7d78c9df01f4}"/>
  <p:tag name="TABLE_ENDDRAG_ORIGIN_RECT" val="960*452"/>
  <p:tag name="TABLE_ENDDRAG_RECT" val="0*87*960*452"/>
</p:tagLst>
</file>

<file path=ppt/tags/tag2.xml><?xml version="1.0" encoding="utf-8"?>
<p:tagLst xmlns:p="http://schemas.openxmlformats.org/presentationml/2006/main">
  <p:tag name="KSO_WM_UNIT_TABLE_BEAUTIFY" val="smartTable{f73169b1-17a1-490a-b8a1-0c7d3fa27b7c}"/>
  <p:tag name="TABLE_ENDDRAG_ORIGIN_RECT" val="847*154"/>
  <p:tag name="TABLE_ENDDRAG_RECT" val="55*385*847*154"/>
</p:tagLst>
</file>

<file path=ppt/tags/tag3.xml><?xml version="1.0" encoding="utf-8"?>
<p:tagLst xmlns:p="http://schemas.openxmlformats.org/presentationml/2006/main">
  <p:tag name="KSO_WM_UNIT_TABLE_BEAUTIFY" val="smartTable{a2ac5c10-bdf7-4158-b849-06297d33f847}"/>
  <p:tag name="TABLE_ENDDRAG_ORIGIN_RECT" val="848*229"/>
  <p:tag name="TABLE_ENDDRAG_RECT" val="55*121*848*229"/>
</p:tagLst>
</file>

<file path=ppt/tags/tag4.xml><?xml version="1.0" encoding="utf-8"?>
<p:tagLst xmlns:p="http://schemas.openxmlformats.org/presentationml/2006/main">
  <p:tag name="KSO_WM_UNIT_TABLE_BEAUTIFY" val="smartTable{47dc4b4f-0b39-4bdf-b600-2819922099e3}"/>
  <p:tag name="TABLE_ENDDRAG_ORIGIN_RECT" val="848*154"/>
  <p:tag name="TABLE_ENDDRAG_RECT" val="55*370*848*154"/>
</p:tagLst>
</file>

<file path=ppt/tags/tag5.xml><?xml version="1.0" encoding="utf-8"?>
<p:tagLst xmlns:p="http://schemas.openxmlformats.org/presentationml/2006/main">
  <p:tag name="KSO_WM_UNIT_TABLE_BEAUTIFY" val="smartTable{a2ac5c10-bdf7-4158-b849-06297d33f847}"/>
  <p:tag name="TABLE_ENDDRAG_ORIGIN_RECT" val="848*229"/>
  <p:tag name="TABLE_ENDDRAG_RECT" val="55*121*848*229"/>
</p:tagLst>
</file>

<file path=ppt/tags/tag6.xml><?xml version="1.0" encoding="utf-8"?>
<p:tagLst xmlns:p="http://schemas.openxmlformats.org/presentationml/2006/main">
  <p:tag name="KSO_WM_UNIT_TABLE_BEAUTIFY" val="smartTable{47dc4b4f-0b39-4bdf-b600-2819922099e3}"/>
  <p:tag name="TABLE_ENDDRAG_ORIGIN_RECT" val="848*154"/>
  <p:tag name="TABLE_ENDDRAG_RECT" val="55*370*848*154"/>
</p:tagLst>
</file>

<file path=ppt/tags/tag7.xml><?xml version="1.0" encoding="utf-8"?>
<p:tagLst xmlns:p="http://schemas.openxmlformats.org/presentationml/2006/main">
  <p:tag name="KSO_WM_UNIT_TABLE_BEAUTIFY" val="smartTable{bab0579e-de35-4fa1-92ee-23fe9a6ddf9e}"/>
  <p:tag name="TABLE_ENDDRAG_ORIGIN_RECT" val="960*350"/>
  <p:tag name="TABLE_ENDDRAG_RECT" val="0*189*960*350"/>
</p:tagLst>
</file>

<file path=ppt/tags/tag8.xml><?xml version="1.0" encoding="utf-8"?>
<p:tagLst xmlns:p="http://schemas.openxmlformats.org/presentationml/2006/main">
  <p:tag name="KSO_WM_UNIT_TABLE_BEAUTIFY" val="smartTable{d6a471ff-2cfe-4f24-abc9-8f82a24cf95b}"/>
  <p:tag name="TABLE_ENDDRAG_ORIGIN_RECT" val="959*442"/>
  <p:tag name="TABLE_ENDDRAG_RECT" val="0*97*959*442"/>
</p:tagLst>
</file>

<file path=ppt/tags/tag9.xml><?xml version="1.0" encoding="utf-8"?>
<p:tagLst xmlns:p="http://schemas.openxmlformats.org/presentationml/2006/main">
  <p:tag name="KSO_WM_UNIT_TABLE_BEAUTIFY" val="smartTable{bd656f25-03e8-4542-b490-7d78c9df01f4}"/>
  <p:tag name="TABLE_ENDDRAG_ORIGIN_RECT" val="960*444"/>
  <p:tag name="TABLE_ENDDRAG_RECT" val="0*95*960*4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3309</Words>
  <Application>WPS 演示</Application>
  <PresentationFormat>宽屏</PresentationFormat>
  <Paragraphs>518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森さんは七時に起きます</vt:lpstr>
      <vt:lpstr>本课语法</vt:lpstr>
      <vt:lpstr>单词训练１</vt:lpstr>
      <vt:lpstr>单词训练２</vt:lpstr>
      <vt:lpstr>一类動詞语法 (五段动词)</vt:lpstr>
      <vt:lpstr>二类動詞语法 (一段动词)</vt:lpstr>
      <vt:lpstr>三类動詞语法 (变格动词)</vt:lpstr>
      <vt:lpstr>基础句型</vt:lpstr>
      <vt:lpstr>基础句型</vt:lpstr>
      <vt:lpstr>基础句型</vt:lpstr>
      <vt:lpstr>基础句型</vt:lpstr>
      <vt:lpstr>基础句型</vt:lpstr>
      <vt:lpstr>基础句型</vt:lpstr>
      <vt:lpstr>基础句型</vt:lpstr>
      <vt:lpstr>基本对话A</vt:lpstr>
      <vt:lpstr>基本对话Ｂ</vt:lpstr>
      <vt:lpstr>基本对话Ｃ</vt:lpstr>
      <vt:lpstr>基本对话D</vt:lpstr>
      <vt:lpstr>时刻:</vt:lpstr>
      <vt:lpstr>曜日:</vt:lpstr>
      <vt:lpstr>日:</vt:lpstr>
      <vt:lpstr>应用课文</vt:lpstr>
      <vt:lpstr>应用课文</vt:lpstr>
      <vt:lpstr>衍生阅读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61</cp:revision>
  <dcterms:created xsi:type="dcterms:W3CDTF">2021-09-22T15:00:00Z</dcterms:created>
  <dcterms:modified xsi:type="dcterms:W3CDTF">2021-10-24T14:22:14Z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A230E9EEC4B542629E62E78000576657</vt:lpwstr>
  </property>
  <property fmtid="{D5CDD505-2E9C-101B-9397-08002B2CF9AE}" pid="3" name="KSOProductBuildVer">
    <vt:lpwstr>2052-11.1.0.10700</vt:lpwstr>
  </property>
</Properties>
</file>