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99" r:id="rId8"/>
    <p:sldId id="300" r:id="rId9"/>
    <p:sldId id="301" r:id="rId10"/>
    <p:sldId id="262" r:id="rId11"/>
    <p:sldId id="302" r:id="rId12"/>
    <p:sldId id="303" r:id="rId13"/>
    <p:sldId id="304" r:id="rId14"/>
    <p:sldId id="263" r:id="rId15"/>
    <p:sldId id="305" r:id="rId16"/>
    <p:sldId id="306" r:id="rId17"/>
    <p:sldId id="307" r:id="rId18"/>
    <p:sldId id="308" r:id="rId19"/>
    <p:sldId id="309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thub" initials="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99110" y="1122680"/>
            <a:ext cx="11116945" cy="2232660"/>
          </a:xfrm>
        </p:spPr>
        <p:txBody>
          <a:bodyPr/>
          <a:p>
            <a:r>
              <a:rPr lang="ja-JP" altLang="en-US"/>
              <a:t>吉田さんは来月中国へ行きます</a:t>
            </a:r>
            <a:endParaRPr lang="ja-JP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ja-JP" sz="4800"/>
              <a:t>Dollarkiller</a:t>
            </a:r>
            <a:endParaRPr lang="en-US" altLang="ja-JP" sz="4800"/>
          </a:p>
          <a:p>
            <a:r>
              <a:rPr lang="ja-JP" altLang="en-US" sz="4800"/>
              <a:t>だいろっか　第六</a:t>
            </a:r>
            <a:r>
              <a:rPr lang="ja-JP" altLang="en-US" sz="4800"/>
              <a:t>課</a:t>
            </a:r>
            <a:endParaRPr lang="ja-JP" altLang="en-US"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0820"/>
            <a:ext cx="10515600" cy="1325563"/>
          </a:xfrm>
        </p:spPr>
        <p:txBody>
          <a:bodyPr/>
          <a:p>
            <a:r>
              <a:rPr lang="zh-CN" altLang="en-US"/>
              <a:t>基本对话</a:t>
            </a:r>
            <a:r>
              <a:rPr lang="ja-JP" altLang="en-US"/>
              <a:t>Ｂ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4615"/>
            <a:ext cx="11181715" cy="549338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ja-JP" altLang="en-US">
                <a:sym typeface="+mn-ea"/>
              </a:rPr>
              <a:t>駅へ　</a:t>
            </a:r>
            <a:r>
              <a:rPr lang="ja-JP" altLang="en-US">
                <a:sym typeface="+mn-ea"/>
              </a:rPr>
              <a:t>何で　行きますか</a:t>
            </a:r>
            <a:endParaRPr lang="ja-JP" altLang="en-US">
              <a:sym typeface="+mn-ea"/>
            </a:endParaRPr>
          </a:p>
          <a:p>
            <a:pPr marL="0" indent="0">
              <a:buNone/>
            </a:pPr>
            <a:endParaRPr lang="ja-JP" altLang="en-US">
              <a:sym typeface="+mn-ea"/>
            </a:endParaRPr>
          </a:p>
          <a:p>
            <a:pPr marL="0" indent="0">
              <a:buNone/>
            </a:pPr>
            <a:r>
              <a:rPr lang="ja-JP" altLang="en-US">
                <a:sym typeface="+mn-ea"/>
              </a:rPr>
              <a:t>じてんしゃ</a:t>
            </a:r>
            <a:endParaRPr lang="ja-JP" altLang="en-US">
              <a:sym typeface="+mn-ea"/>
            </a:endParaRPr>
          </a:p>
          <a:p>
            <a:pPr marL="0" indent="0">
              <a:buNone/>
            </a:pPr>
            <a:r>
              <a:rPr lang="ja-JP" altLang="en-US">
                <a:sym typeface="+mn-ea"/>
              </a:rPr>
              <a:t>自転車で　行きます</a:t>
            </a:r>
            <a:endParaRPr lang="ja-JP" altLang="en-US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0820"/>
            <a:ext cx="10515600" cy="1325563"/>
          </a:xfrm>
        </p:spPr>
        <p:txBody>
          <a:bodyPr/>
          <a:p>
            <a:r>
              <a:rPr lang="zh-CN" altLang="en-US"/>
              <a:t>基本对话</a:t>
            </a:r>
            <a:r>
              <a:rPr lang="ja-JP" altLang="en-US"/>
              <a:t>Ｃ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4615"/>
            <a:ext cx="11181715" cy="549338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ja-JP" altLang="en-US">
                <a:sym typeface="+mn-ea"/>
              </a:rPr>
              <a:t>　　　　　</a:t>
            </a:r>
            <a:r>
              <a:rPr lang="ja-JP" altLang="en-US">
                <a:sym typeface="+mn-ea"/>
              </a:rPr>
              <a:t>びじゅつかん</a:t>
            </a:r>
            <a:endParaRPr lang="ja-JP" altLang="en-US">
              <a:sym typeface="+mn-ea"/>
            </a:endParaRPr>
          </a:p>
          <a:p>
            <a:pPr marL="0" indent="0">
              <a:buNone/>
            </a:pPr>
            <a:r>
              <a:rPr lang="ja-JP" altLang="en-US">
                <a:sym typeface="+mn-ea"/>
              </a:rPr>
              <a:t>だれと　美術館へ　行きますか</a:t>
            </a:r>
            <a:endParaRPr lang="ja-JP" altLang="en-US">
              <a:sym typeface="+mn-ea"/>
            </a:endParaRPr>
          </a:p>
          <a:p>
            <a:pPr marL="0" indent="0">
              <a:buNone/>
            </a:pPr>
            <a:endParaRPr lang="ja-JP" altLang="en-US">
              <a:sym typeface="+mn-ea"/>
            </a:endParaRPr>
          </a:p>
          <a:p>
            <a:pPr marL="0" indent="0">
              <a:buNone/>
            </a:pPr>
            <a:r>
              <a:rPr lang="ja-JP" altLang="en-US">
                <a:sym typeface="+mn-ea"/>
              </a:rPr>
              <a:t>ともだち</a:t>
            </a:r>
            <a:endParaRPr lang="ja-JP" altLang="en-US">
              <a:sym typeface="+mn-ea"/>
            </a:endParaRPr>
          </a:p>
          <a:p>
            <a:pPr marL="0" indent="0">
              <a:buNone/>
            </a:pPr>
            <a:r>
              <a:rPr lang="ja-JP" altLang="en-US">
                <a:sym typeface="+mn-ea"/>
              </a:rPr>
              <a:t>友達と　行きます</a:t>
            </a:r>
            <a:endParaRPr lang="ja-JP" altLang="en-US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0820"/>
            <a:ext cx="10515600" cy="1325563"/>
          </a:xfrm>
        </p:spPr>
        <p:txBody>
          <a:bodyPr/>
          <a:p>
            <a:r>
              <a:rPr lang="zh-CN" altLang="en-US"/>
              <a:t>基本对话</a:t>
            </a:r>
            <a:r>
              <a:rPr lang="ja-JP" altLang="en-US"/>
              <a:t>Ｄ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4615"/>
            <a:ext cx="11181715" cy="549338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ja-JP" altLang="en-US">
                <a:sym typeface="+mn-ea"/>
              </a:rPr>
              <a:t>　　　　　　　　　　　　　</a:t>
            </a:r>
            <a:r>
              <a:rPr lang="ja-JP" altLang="en-US">
                <a:sym typeface="+mn-ea"/>
              </a:rPr>
              <a:t>ひこうき</a:t>
            </a:r>
            <a:endParaRPr lang="ja-JP" altLang="en-US">
              <a:sym typeface="+mn-ea"/>
            </a:endParaRPr>
          </a:p>
          <a:p>
            <a:pPr marL="0" indent="0">
              <a:buNone/>
            </a:pPr>
            <a:r>
              <a:rPr lang="ja-JP" altLang="en-US">
                <a:sym typeface="+mn-ea"/>
              </a:rPr>
              <a:t>大阪から　上海まで　飛行機で　行きますか</a:t>
            </a:r>
            <a:endParaRPr lang="ja-JP" altLang="en-US">
              <a:sym typeface="+mn-ea"/>
            </a:endParaRPr>
          </a:p>
          <a:p>
            <a:pPr marL="0" indent="0">
              <a:buNone/>
            </a:pPr>
            <a:endParaRPr lang="ja-JP" altLang="en-US">
              <a:sym typeface="+mn-ea"/>
            </a:endParaRPr>
          </a:p>
          <a:p>
            <a:pPr marL="0" indent="0">
              <a:buNone/>
            </a:pPr>
            <a:r>
              <a:rPr lang="ja-JP" altLang="en-US">
                <a:sym typeface="+mn-ea"/>
              </a:rPr>
              <a:t>いいえ、</a:t>
            </a:r>
            <a:r>
              <a:rPr lang="ja-JP" altLang="en-US">
                <a:sym typeface="+mn-ea"/>
              </a:rPr>
              <a:t>フェリーで　行きます</a:t>
            </a:r>
            <a:endParaRPr lang="ja-JP" altLang="en-US">
              <a:sym typeface="+mn-ea"/>
            </a:endParaRPr>
          </a:p>
          <a:p>
            <a:pPr marL="0" indent="0">
              <a:buNone/>
            </a:pPr>
            <a:endParaRPr lang="ja-JP" altLang="en-US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7220" y="-386080"/>
            <a:ext cx="10515600" cy="1325563"/>
          </a:xfrm>
        </p:spPr>
        <p:txBody>
          <a:bodyPr/>
          <a:p>
            <a:r>
              <a:rPr lang="ja-JP" altLang="zh-CN"/>
              <a:t>今何日ですか　</a:t>
            </a:r>
            <a:r>
              <a:rPr lang="ja-JP" altLang="zh-CN"/>
              <a:t>いまなんにちですか</a:t>
            </a:r>
            <a:endParaRPr lang="ja-JP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4615"/>
            <a:ext cx="11181715" cy="5493385"/>
          </a:xfrm>
        </p:spPr>
        <p:txBody>
          <a:bodyPr>
            <a:noAutofit/>
          </a:bodyPr>
          <a:p>
            <a:pPr marL="0" indent="0">
              <a:buNone/>
            </a:pPr>
            <a:endParaRPr lang="zh-CN" altLang="en-US" sz="3200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0" y="361950"/>
          <a:ext cx="12192000" cy="6751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4190"/>
                <a:gridCol w="3045460"/>
                <a:gridCol w="3044190"/>
                <a:gridCol w="3058160"/>
              </a:tblGrid>
              <a:tr h="564515"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ja-JP" altLang="zh-CN" sz="2800">
                          <a:solidFill>
                            <a:srgbClr val="FF0000"/>
                          </a:solidFill>
                        </a:rPr>
                        <a:t>ついたち　一日</a:t>
                      </a:r>
                      <a:endParaRPr lang="ja-JP" altLang="zh-CN" sz="28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ja-JP" altLang="zh-CN" sz="2800">
                          <a:solidFill>
                            <a:srgbClr val="FF0000"/>
                          </a:solidFill>
                        </a:rPr>
                        <a:t>ふつか　二日</a:t>
                      </a:r>
                      <a:endParaRPr lang="ja-JP" altLang="zh-CN" sz="28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ja-JP" altLang="zh-CN" sz="2800">
                          <a:solidFill>
                            <a:srgbClr val="FF0000"/>
                          </a:solidFill>
                        </a:rPr>
                        <a:t>みっか　三日</a:t>
                      </a:r>
                      <a:endParaRPr lang="ja-JP" altLang="zh-CN" sz="28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ja-JP" altLang="zh-CN" sz="2800">
                          <a:solidFill>
                            <a:srgbClr val="FF0000"/>
                          </a:solidFill>
                        </a:rPr>
                        <a:t>よっか　四日</a:t>
                      </a:r>
                      <a:endParaRPr lang="ja-JP" altLang="zh-CN" sz="28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</a:tr>
              <a:tr h="518160"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ja-JP" altLang="zh-CN" sz="2800">
                          <a:solidFill>
                            <a:srgbClr val="FF0000"/>
                          </a:solidFill>
                        </a:rPr>
                        <a:t>いつか　五日</a:t>
                      </a:r>
                      <a:endParaRPr lang="ja-JP" altLang="zh-CN" sz="28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ja-JP" altLang="zh-CN" sz="2800">
                          <a:solidFill>
                            <a:srgbClr val="FF0000"/>
                          </a:solidFill>
                        </a:rPr>
                        <a:t>むいか　六日</a:t>
                      </a:r>
                      <a:endParaRPr lang="ja-JP" altLang="zh-CN" sz="28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ja-JP" altLang="zh-CN" sz="2800">
                          <a:solidFill>
                            <a:srgbClr val="FF0000"/>
                          </a:solidFill>
                        </a:rPr>
                        <a:t>なのか　七日</a:t>
                      </a:r>
                      <a:endParaRPr lang="ja-JP" altLang="zh-CN" sz="28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ja-JP" altLang="zh-CN" sz="2800">
                          <a:solidFill>
                            <a:srgbClr val="FF0000"/>
                          </a:solidFill>
                        </a:rPr>
                        <a:t>ようか　八日</a:t>
                      </a:r>
                      <a:endParaRPr lang="ja-JP" altLang="zh-CN" sz="28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</a:tr>
              <a:tr h="944880"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ja-JP" altLang="zh-CN" sz="2800">
                          <a:solidFill>
                            <a:srgbClr val="FF0000"/>
                          </a:solidFill>
                        </a:rPr>
                        <a:t>ここのか　九日</a:t>
                      </a:r>
                      <a:endParaRPr lang="ja-JP" altLang="zh-CN" sz="28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ja-JP" altLang="zh-CN" sz="2800">
                          <a:solidFill>
                            <a:srgbClr val="FF0000"/>
                          </a:solidFill>
                        </a:rPr>
                        <a:t>とおか　十日</a:t>
                      </a:r>
                      <a:endParaRPr lang="ja-JP" altLang="zh-CN" sz="28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ja-JP" altLang="zh-CN" sz="2800"/>
                        <a:t>じゅういちにち</a:t>
                      </a:r>
                      <a:endParaRPr lang="ja-JP" altLang="zh-CN" sz="2800"/>
                    </a:p>
                    <a:p>
                      <a:pPr algn="ctr" fontAlgn="ctr">
                        <a:buNone/>
                      </a:pPr>
                      <a:r>
                        <a:rPr lang="ja-JP" altLang="zh-CN" sz="2800"/>
                        <a:t>十</a:t>
                      </a:r>
                      <a:r>
                        <a:rPr lang="ja-JP" altLang="zh-CN" sz="2800"/>
                        <a:t>一日</a:t>
                      </a:r>
                      <a:endParaRPr lang="ja-JP" altLang="zh-CN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ja-JP" altLang="zh-CN" sz="2800"/>
                        <a:t>じゅうににち</a:t>
                      </a:r>
                      <a:endParaRPr lang="ja-JP" altLang="zh-CN" sz="2800"/>
                    </a:p>
                    <a:p>
                      <a:pPr algn="ctr" fontAlgn="ctr">
                        <a:buNone/>
                      </a:pPr>
                      <a:r>
                        <a:rPr lang="ja-JP" altLang="zh-CN" sz="2800"/>
                        <a:t>十二日</a:t>
                      </a:r>
                      <a:endParaRPr lang="ja-JP" altLang="zh-CN" sz="2800"/>
                    </a:p>
                  </a:txBody>
                  <a:tcPr anchor="ctr" anchorCtr="0"/>
                </a:tc>
              </a:tr>
              <a:tr h="944880"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ja-JP" altLang="zh-CN" sz="2800"/>
                        <a:t>じゅうさんにち</a:t>
                      </a:r>
                      <a:endParaRPr lang="ja-JP" altLang="zh-CN" sz="2800"/>
                    </a:p>
                    <a:p>
                      <a:pPr algn="ctr" fontAlgn="ctr">
                        <a:buNone/>
                      </a:pPr>
                      <a:r>
                        <a:rPr lang="ja-JP" altLang="zh-CN" sz="2800"/>
                        <a:t>十三日</a:t>
                      </a:r>
                      <a:endParaRPr lang="ja-JP" altLang="zh-CN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ja-JP" altLang="zh-CN" sz="2800">
                          <a:solidFill>
                            <a:srgbClr val="FF0000"/>
                          </a:solidFill>
                        </a:rPr>
                        <a:t>じゅうよっか</a:t>
                      </a:r>
                      <a:endParaRPr lang="ja-JP" altLang="zh-CN" sz="2800">
                        <a:solidFill>
                          <a:srgbClr val="FF0000"/>
                        </a:solidFill>
                      </a:endParaRPr>
                    </a:p>
                    <a:p>
                      <a:pPr algn="ctr" fontAlgn="ctr">
                        <a:buNone/>
                      </a:pPr>
                      <a:r>
                        <a:rPr lang="ja-JP" altLang="zh-CN" sz="2800">
                          <a:solidFill>
                            <a:srgbClr val="FF0000"/>
                          </a:solidFill>
                        </a:rPr>
                        <a:t>十四日</a:t>
                      </a:r>
                      <a:endParaRPr lang="ja-JP" altLang="zh-CN" sz="28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ja-JP" altLang="zh-CN" sz="2800"/>
                        <a:t>じゅうごにち</a:t>
                      </a:r>
                      <a:endParaRPr lang="ja-JP" altLang="zh-CN" sz="2800"/>
                    </a:p>
                    <a:p>
                      <a:pPr algn="ctr" fontAlgn="ctr">
                        <a:buNone/>
                      </a:pPr>
                      <a:r>
                        <a:rPr lang="ja-JP" altLang="zh-CN" sz="2800"/>
                        <a:t>十五日</a:t>
                      </a:r>
                      <a:endParaRPr lang="ja-JP" altLang="zh-CN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ja-JP" altLang="zh-CN" sz="2800"/>
                        <a:t>じゅうろくにち</a:t>
                      </a:r>
                      <a:endParaRPr lang="ja-JP" altLang="zh-CN" sz="2800"/>
                    </a:p>
                    <a:p>
                      <a:pPr algn="ctr" fontAlgn="ctr">
                        <a:buNone/>
                      </a:pPr>
                      <a:r>
                        <a:rPr lang="ja-JP" altLang="zh-CN" sz="2800"/>
                        <a:t>十六日</a:t>
                      </a:r>
                      <a:endParaRPr lang="ja-JP" altLang="zh-CN" sz="2800"/>
                    </a:p>
                  </a:txBody>
                  <a:tcPr anchor="ctr" anchorCtr="0"/>
                </a:tc>
              </a:tr>
              <a:tr h="944880"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ja-JP" altLang="zh-CN" sz="2800"/>
                        <a:t>じゅうしちにち</a:t>
                      </a:r>
                      <a:endParaRPr lang="ja-JP" altLang="zh-CN" sz="2800"/>
                    </a:p>
                    <a:p>
                      <a:pPr algn="ctr" fontAlgn="ctr">
                        <a:buNone/>
                      </a:pPr>
                      <a:r>
                        <a:rPr lang="ja-JP" altLang="zh-CN" sz="2800"/>
                        <a:t>十七日</a:t>
                      </a:r>
                      <a:endParaRPr lang="ja-JP" altLang="zh-CN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ja-JP" altLang="zh-CN" sz="2800"/>
                        <a:t>じゅうはちにち</a:t>
                      </a:r>
                      <a:endParaRPr lang="ja-JP" altLang="zh-CN" sz="2800"/>
                    </a:p>
                    <a:p>
                      <a:pPr algn="ctr" fontAlgn="ctr">
                        <a:buNone/>
                      </a:pPr>
                      <a:r>
                        <a:rPr lang="ja-JP" altLang="zh-CN" sz="2800"/>
                        <a:t>十八日</a:t>
                      </a:r>
                      <a:endParaRPr lang="ja-JP" altLang="zh-CN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ja-JP" altLang="zh-CN" sz="2800"/>
                        <a:t>じゅうくにち</a:t>
                      </a:r>
                      <a:endParaRPr lang="ja-JP" altLang="zh-CN" sz="2800"/>
                    </a:p>
                    <a:p>
                      <a:pPr algn="ctr" fontAlgn="ctr">
                        <a:buNone/>
                      </a:pPr>
                      <a:r>
                        <a:rPr lang="ja-JP" altLang="zh-CN" sz="2800"/>
                        <a:t>十九日</a:t>
                      </a:r>
                      <a:endParaRPr lang="ja-JP" altLang="zh-CN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ja-JP" altLang="zh-CN" sz="2800">
                          <a:solidFill>
                            <a:srgbClr val="FF0000"/>
                          </a:solidFill>
                        </a:rPr>
                        <a:t>はつか　</a:t>
                      </a:r>
                      <a:endParaRPr lang="ja-JP" altLang="zh-CN" sz="2800">
                        <a:solidFill>
                          <a:srgbClr val="FF0000"/>
                        </a:solidFill>
                      </a:endParaRPr>
                    </a:p>
                    <a:p>
                      <a:pPr algn="ctr" fontAlgn="ctr">
                        <a:buNone/>
                      </a:pPr>
                      <a:r>
                        <a:rPr lang="ja-JP" altLang="zh-CN" sz="2800">
                          <a:solidFill>
                            <a:srgbClr val="FF0000"/>
                          </a:solidFill>
                        </a:rPr>
                        <a:t>二十日</a:t>
                      </a:r>
                      <a:endParaRPr lang="ja-JP" altLang="zh-CN" sz="28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</a:tr>
              <a:tr h="944880"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ja-JP" altLang="zh-CN" sz="2800"/>
                        <a:t>にじゅういちにち</a:t>
                      </a:r>
                      <a:endParaRPr lang="ja-JP" altLang="zh-CN" sz="2800"/>
                    </a:p>
                    <a:p>
                      <a:pPr algn="ctr" fontAlgn="ctr">
                        <a:buNone/>
                      </a:pPr>
                      <a:r>
                        <a:rPr lang="ja-JP" altLang="zh-CN" sz="2800"/>
                        <a:t>二十一日</a:t>
                      </a:r>
                      <a:endParaRPr lang="ja-JP" altLang="zh-CN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ja-JP" altLang="zh-CN" sz="2800"/>
                        <a:t>にじゅうににち</a:t>
                      </a:r>
                      <a:endParaRPr lang="ja-JP" altLang="zh-CN" sz="2800"/>
                    </a:p>
                    <a:p>
                      <a:pPr algn="ctr" fontAlgn="ctr">
                        <a:buNone/>
                      </a:pPr>
                      <a:r>
                        <a:rPr lang="ja-JP" altLang="zh-CN" sz="2800"/>
                        <a:t>二十二日</a:t>
                      </a:r>
                      <a:endParaRPr lang="ja-JP" altLang="zh-CN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ja-JP" altLang="zh-CN" sz="2800"/>
                        <a:t>にじゅうさんにち</a:t>
                      </a:r>
                      <a:endParaRPr lang="ja-JP" altLang="zh-CN" sz="2800"/>
                    </a:p>
                    <a:p>
                      <a:pPr algn="ctr" fontAlgn="ctr">
                        <a:buNone/>
                      </a:pPr>
                      <a:r>
                        <a:rPr lang="ja-JP" altLang="zh-CN" sz="2800"/>
                        <a:t>二十三日</a:t>
                      </a:r>
                      <a:endParaRPr lang="ja-JP" altLang="zh-CN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ja-JP" altLang="zh-CN" sz="2800">
                          <a:solidFill>
                            <a:srgbClr val="FF0000"/>
                          </a:solidFill>
                        </a:rPr>
                        <a:t>にじゅうよっか</a:t>
                      </a:r>
                      <a:endParaRPr lang="ja-JP" altLang="zh-CN" sz="2800">
                        <a:solidFill>
                          <a:srgbClr val="FF0000"/>
                        </a:solidFill>
                      </a:endParaRPr>
                    </a:p>
                    <a:p>
                      <a:pPr algn="ctr" fontAlgn="ctr">
                        <a:buNone/>
                      </a:pPr>
                      <a:r>
                        <a:rPr lang="ja-JP" altLang="zh-CN" sz="2800">
                          <a:solidFill>
                            <a:srgbClr val="FF0000"/>
                          </a:solidFill>
                        </a:rPr>
                        <a:t>二十四日</a:t>
                      </a:r>
                      <a:endParaRPr lang="ja-JP" altLang="zh-CN" sz="28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</a:tr>
              <a:tr h="944880"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ja-JP" altLang="zh-CN" sz="2800"/>
                        <a:t>にじゅうごにち</a:t>
                      </a:r>
                      <a:endParaRPr lang="ja-JP" altLang="zh-CN" sz="2800"/>
                    </a:p>
                    <a:p>
                      <a:pPr algn="ctr" fontAlgn="ctr">
                        <a:buNone/>
                      </a:pPr>
                      <a:r>
                        <a:rPr lang="ja-JP" altLang="zh-CN" sz="2800"/>
                        <a:t>二十五日</a:t>
                      </a:r>
                      <a:endParaRPr lang="ja-JP" altLang="zh-CN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ja-JP" altLang="zh-CN" sz="2800"/>
                        <a:t>にじゅうろくにち</a:t>
                      </a:r>
                      <a:endParaRPr lang="ja-JP" altLang="zh-CN" sz="2800"/>
                    </a:p>
                    <a:p>
                      <a:pPr algn="ctr" fontAlgn="ctr">
                        <a:buNone/>
                      </a:pPr>
                      <a:r>
                        <a:rPr lang="ja-JP" altLang="zh-CN" sz="2800"/>
                        <a:t>二十六日</a:t>
                      </a:r>
                      <a:endParaRPr lang="ja-JP" altLang="zh-CN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ja-JP" altLang="zh-CN" sz="2800"/>
                        <a:t>にじゅうしちにち</a:t>
                      </a:r>
                      <a:endParaRPr lang="ja-JP" altLang="zh-CN" sz="2800"/>
                    </a:p>
                    <a:p>
                      <a:pPr algn="ctr" fontAlgn="ctr">
                        <a:buNone/>
                      </a:pPr>
                      <a:r>
                        <a:rPr lang="ja-JP" altLang="zh-CN" sz="2800"/>
                        <a:t>二十七日</a:t>
                      </a:r>
                      <a:endParaRPr lang="ja-JP" altLang="zh-CN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ja-JP" altLang="zh-CN" sz="2800"/>
                        <a:t>にじゅうはちにち</a:t>
                      </a:r>
                      <a:endParaRPr lang="ja-JP" altLang="zh-CN" sz="2800"/>
                    </a:p>
                    <a:p>
                      <a:pPr algn="ctr" fontAlgn="ctr">
                        <a:buNone/>
                      </a:pPr>
                      <a:r>
                        <a:rPr lang="ja-JP" altLang="zh-CN" sz="2800"/>
                        <a:t>二十八日</a:t>
                      </a:r>
                      <a:endParaRPr lang="ja-JP" altLang="zh-CN" sz="2800"/>
                    </a:p>
                  </a:txBody>
                  <a:tcPr anchor="ctr" anchorCtr="0"/>
                </a:tc>
              </a:tr>
              <a:tr h="944880"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ja-JP" altLang="zh-CN" sz="2800"/>
                        <a:t>にじゅうくにち</a:t>
                      </a:r>
                      <a:endParaRPr lang="ja-JP" altLang="zh-CN" sz="2800"/>
                    </a:p>
                    <a:p>
                      <a:pPr algn="ctr" fontAlgn="ctr">
                        <a:buNone/>
                      </a:pPr>
                      <a:r>
                        <a:rPr lang="ja-JP" altLang="zh-CN" sz="2800"/>
                        <a:t>二十九日</a:t>
                      </a:r>
                      <a:endParaRPr lang="ja-JP" altLang="zh-CN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ja-JP" altLang="zh-CN" sz="2800"/>
                        <a:t>さんじゅうにち</a:t>
                      </a:r>
                      <a:endParaRPr lang="ja-JP" altLang="zh-CN" sz="2800"/>
                    </a:p>
                    <a:p>
                      <a:pPr algn="ctr" fontAlgn="ctr">
                        <a:buNone/>
                      </a:pPr>
                      <a:r>
                        <a:rPr lang="ja-JP" altLang="zh-CN" sz="2800"/>
                        <a:t>三十日</a:t>
                      </a:r>
                      <a:endParaRPr lang="ja-JP" altLang="zh-CN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ja-JP" altLang="zh-CN" sz="2800"/>
                        <a:t>さんじゅういちにち</a:t>
                      </a:r>
                      <a:endParaRPr lang="ja-JP" altLang="zh-CN" sz="2800"/>
                    </a:p>
                    <a:p>
                      <a:pPr algn="ctr" fontAlgn="ctr">
                        <a:buNone/>
                      </a:pPr>
                      <a:r>
                        <a:rPr lang="ja-JP" altLang="zh-CN" sz="2800"/>
                        <a:t>三十</a:t>
                      </a:r>
                      <a:r>
                        <a:rPr lang="ja-JP" altLang="zh-CN" sz="2800"/>
                        <a:t>一日</a:t>
                      </a:r>
                      <a:endParaRPr lang="ja-JP" altLang="zh-CN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endParaRPr lang="ja-JP" altLang="zh-CN" sz="2800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7220" y="-386080"/>
            <a:ext cx="10515600" cy="1325563"/>
          </a:xfrm>
        </p:spPr>
        <p:txBody>
          <a:bodyPr/>
          <a:p>
            <a:r>
              <a:rPr lang="ja-JP" altLang="zh-CN"/>
              <a:t>今何月ですか　　</a:t>
            </a:r>
            <a:r>
              <a:rPr lang="ja-JP" altLang="zh-CN"/>
              <a:t>なんがつ</a:t>
            </a:r>
            <a:endParaRPr lang="ja-JP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4615"/>
            <a:ext cx="11181715" cy="5493385"/>
          </a:xfrm>
        </p:spPr>
        <p:txBody>
          <a:bodyPr>
            <a:noAutofit/>
          </a:bodyPr>
          <a:p>
            <a:pPr marL="0" indent="0">
              <a:buNone/>
            </a:pPr>
            <a:endParaRPr lang="zh-CN" altLang="en-US" sz="3200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-635" y="711835"/>
          <a:ext cx="12021185" cy="6015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2280"/>
                <a:gridCol w="3001645"/>
                <a:gridCol w="3002280"/>
                <a:gridCol w="3014980"/>
              </a:tblGrid>
              <a:tr h="1546225"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ja-JP" altLang="zh-CN" sz="2800">
                          <a:solidFill>
                            <a:schemeClr val="tx1"/>
                          </a:solidFill>
                        </a:rPr>
                        <a:t>いちがつ　一月</a:t>
                      </a:r>
                      <a:endParaRPr lang="ja-JP" altLang="zh-CN" sz="28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ja-JP" altLang="zh-CN" sz="2800">
                          <a:solidFill>
                            <a:schemeClr val="tx1"/>
                          </a:solidFill>
                        </a:rPr>
                        <a:t>にがつ　二月　</a:t>
                      </a:r>
                      <a:endParaRPr lang="ja-JP" altLang="zh-CN" sz="28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ja-JP" altLang="zh-CN" sz="2800">
                          <a:solidFill>
                            <a:schemeClr val="tx1"/>
                          </a:solidFill>
                        </a:rPr>
                        <a:t>さんがつ　三月</a:t>
                      </a:r>
                      <a:endParaRPr lang="ja-JP" altLang="zh-CN" sz="28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ja-JP" altLang="zh-CN" sz="2800">
                          <a:solidFill>
                            <a:schemeClr val="tx1"/>
                          </a:solidFill>
                        </a:rPr>
                        <a:t>しがつ　四月</a:t>
                      </a:r>
                      <a:endParaRPr lang="ja-JP" altLang="zh-CN" sz="28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</a:tr>
              <a:tr h="2339340"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ja-JP" altLang="zh-CN" sz="2800">
                          <a:solidFill>
                            <a:schemeClr val="tx1"/>
                          </a:solidFill>
                        </a:rPr>
                        <a:t>ごがつ　五月</a:t>
                      </a:r>
                      <a:endParaRPr lang="ja-JP" altLang="zh-CN" sz="28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ja-JP" altLang="zh-CN" sz="2800">
                          <a:solidFill>
                            <a:schemeClr val="tx1"/>
                          </a:solidFill>
                        </a:rPr>
                        <a:t>ろくがつ　六月</a:t>
                      </a:r>
                      <a:endParaRPr lang="ja-JP" altLang="zh-CN" sz="28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ja-JP" altLang="zh-CN" sz="2800">
                          <a:solidFill>
                            <a:schemeClr val="tx1"/>
                          </a:solidFill>
                        </a:rPr>
                        <a:t>しちがつ　七月</a:t>
                      </a:r>
                      <a:endParaRPr lang="ja-JP" altLang="zh-CN" sz="28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ja-JP" altLang="zh-CN" sz="2800">
                          <a:solidFill>
                            <a:schemeClr val="tx1"/>
                          </a:solidFill>
                        </a:rPr>
                        <a:t>はちがつ　八月</a:t>
                      </a:r>
                      <a:endParaRPr lang="ja-JP" altLang="zh-CN" sz="28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</a:tr>
              <a:tr h="2130425"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ja-JP" altLang="zh-CN" sz="2800">
                          <a:solidFill>
                            <a:schemeClr val="tx1"/>
                          </a:solidFill>
                        </a:rPr>
                        <a:t>くがつ　九月</a:t>
                      </a:r>
                      <a:endParaRPr lang="ja-JP" altLang="zh-CN" sz="28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ja-JP" altLang="zh-CN" sz="2800">
                          <a:solidFill>
                            <a:schemeClr val="tx1"/>
                          </a:solidFill>
                        </a:rPr>
                        <a:t>じゅうがつ　十月</a:t>
                      </a:r>
                      <a:endParaRPr lang="ja-JP" altLang="zh-CN" sz="28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ja-JP" altLang="zh-CN" sz="2800">
                          <a:solidFill>
                            <a:schemeClr val="tx1"/>
                          </a:solidFill>
                        </a:rPr>
                        <a:t>じゅういちがつ</a:t>
                      </a:r>
                      <a:endParaRPr lang="ja-JP" altLang="zh-CN" sz="2800">
                        <a:solidFill>
                          <a:schemeClr val="tx1"/>
                        </a:solidFill>
                      </a:endParaRPr>
                    </a:p>
                    <a:p>
                      <a:pPr algn="ctr" fontAlgn="ctr">
                        <a:buNone/>
                      </a:pPr>
                      <a:r>
                        <a:rPr lang="ja-JP" altLang="zh-CN" sz="2800">
                          <a:solidFill>
                            <a:schemeClr val="tx1"/>
                          </a:solidFill>
                        </a:rPr>
                        <a:t>十一月</a:t>
                      </a:r>
                      <a:endParaRPr lang="ja-JP" altLang="zh-CN" sz="28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ja-JP" altLang="zh-CN" sz="2800">
                          <a:solidFill>
                            <a:schemeClr val="tx1"/>
                          </a:solidFill>
                        </a:rPr>
                        <a:t>じゅうにがつ</a:t>
                      </a:r>
                      <a:endParaRPr lang="ja-JP" altLang="zh-CN" sz="2800">
                        <a:solidFill>
                          <a:schemeClr val="tx1"/>
                        </a:solidFill>
                      </a:endParaRPr>
                    </a:p>
                    <a:p>
                      <a:pPr algn="ctr" fontAlgn="ctr">
                        <a:buNone/>
                      </a:pPr>
                      <a:r>
                        <a:rPr lang="ja-JP" altLang="zh-CN" sz="2800">
                          <a:solidFill>
                            <a:schemeClr val="tx1"/>
                          </a:solidFill>
                        </a:rPr>
                        <a:t>十二月</a:t>
                      </a:r>
                      <a:endParaRPr lang="ja-JP" altLang="zh-CN" sz="28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0820"/>
            <a:ext cx="10515600" cy="1325563"/>
          </a:xfrm>
        </p:spPr>
        <p:txBody>
          <a:bodyPr/>
          <a:p>
            <a:r>
              <a:rPr lang="zh-CN" altLang="en-US"/>
              <a:t>应用课文部分</a:t>
            </a:r>
            <a:r>
              <a:rPr lang="ja-JP" altLang="zh-CN"/>
              <a:t>１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4615"/>
            <a:ext cx="11181715" cy="549338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ja-JP" altLang="en-US">
                <a:sym typeface="+mn-ea"/>
              </a:rPr>
              <a:t>李さん、　</a:t>
            </a:r>
            <a:r>
              <a:rPr lang="ja-JP" altLang="en-US">
                <a:sym typeface="+mn-ea"/>
              </a:rPr>
              <a:t>昨日は何時に　アパートへ　帰りましたか</a:t>
            </a:r>
            <a:endParaRPr lang="ja-JP" altLang="en-US">
              <a:sym typeface="+mn-ea"/>
            </a:endParaRPr>
          </a:p>
          <a:p>
            <a:pPr marL="0" indent="0">
              <a:buNone/>
            </a:pPr>
            <a:endParaRPr lang="ja-JP" altLang="en-US">
              <a:sym typeface="+mn-ea"/>
            </a:endParaRPr>
          </a:p>
          <a:p>
            <a:pPr marL="0" indent="0">
              <a:buNone/>
            </a:pPr>
            <a:r>
              <a:rPr lang="ja-JP" altLang="en-US">
                <a:sym typeface="+mn-ea"/>
              </a:rPr>
              <a:t>ええと、たしか　</a:t>
            </a:r>
            <a:r>
              <a:rPr lang="ja-JP" altLang="en-US">
                <a:sym typeface="+mn-ea"/>
              </a:rPr>
              <a:t>十一時半ごろです</a:t>
            </a:r>
            <a:endParaRPr lang="ja-JP" altLang="en-US">
              <a:sym typeface="+mn-ea"/>
            </a:endParaRPr>
          </a:p>
          <a:p>
            <a:pPr marL="0" indent="0">
              <a:buNone/>
            </a:pPr>
            <a:endParaRPr lang="ja-JP" altLang="en-US">
              <a:sym typeface="+mn-ea"/>
            </a:endParaRPr>
          </a:p>
          <a:p>
            <a:pPr marL="0" indent="0">
              <a:buNone/>
            </a:pPr>
            <a:r>
              <a:rPr lang="ja-JP" altLang="en-US">
                <a:sym typeface="+mn-ea"/>
              </a:rPr>
              <a:t>何で　帰りました</a:t>
            </a:r>
            <a:r>
              <a:rPr lang="ja-JP" altLang="en-US">
                <a:sym typeface="+mn-ea"/>
              </a:rPr>
              <a:t>か。　</a:t>
            </a:r>
            <a:r>
              <a:rPr lang="ja-JP" altLang="en-US">
                <a:sym typeface="+mn-ea"/>
              </a:rPr>
              <a:t>タクシーですか</a:t>
            </a:r>
            <a:endParaRPr lang="ja-JP" altLang="en-US">
              <a:sym typeface="+mn-ea"/>
            </a:endParaRPr>
          </a:p>
          <a:p>
            <a:pPr marL="0" indent="0">
              <a:buNone/>
            </a:pPr>
            <a:r>
              <a:rPr lang="ja-JP" altLang="en-US">
                <a:sym typeface="+mn-ea"/>
              </a:rPr>
              <a:t>　　　　　　　</a:t>
            </a:r>
            <a:r>
              <a:rPr lang="ja-JP" altLang="en-US">
                <a:sym typeface="+mn-ea"/>
              </a:rPr>
              <a:t>しぶや</a:t>
            </a:r>
            <a:endParaRPr lang="ja-JP" altLang="en-US">
              <a:sym typeface="+mn-ea"/>
            </a:endParaRPr>
          </a:p>
          <a:p>
            <a:pPr marL="0" indent="0">
              <a:buNone/>
            </a:pPr>
            <a:r>
              <a:rPr lang="ja-JP" altLang="en-US">
                <a:sym typeface="+mn-ea"/>
              </a:rPr>
              <a:t>電車です。</a:t>
            </a:r>
            <a:r>
              <a:rPr lang="ja-JP" altLang="en-US">
                <a:sym typeface="+mn-ea"/>
              </a:rPr>
              <a:t>渋谷まで　電車で　行きました</a:t>
            </a:r>
            <a:endParaRPr lang="ja-JP" altLang="en-US">
              <a:sym typeface="+mn-ea"/>
            </a:endParaRPr>
          </a:p>
          <a:p>
            <a:pPr marL="0" indent="0">
              <a:buNone/>
            </a:pPr>
            <a:endParaRPr lang="ja-JP" altLang="en-US">
              <a:sym typeface="+mn-ea"/>
            </a:endParaRPr>
          </a:p>
          <a:p>
            <a:pPr marL="0" indent="0">
              <a:buNone/>
            </a:pPr>
            <a:r>
              <a:rPr lang="ja-JP" altLang="en-US">
                <a:sym typeface="+mn-ea"/>
              </a:rPr>
              <a:t>駅から　アパートまで　歩いて　帰りました</a:t>
            </a:r>
            <a:endParaRPr lang="ja-JP" altLang="en-US">
              <a:sym typeface="+mn-ea"/>
            </a:endParaRPr>
          </a:p>
          <a:p>
            <a:pPr marL="0" indent="0">
              <a:buNone/>
            </a:pPr>
            <a:endParaRPr lang="ja-JP" altLang="en-US"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0820"/>
            <a:ext cx="10515600" cy="1325563"/>
          </a:xfrm>
        </p:spPr>
        <p:txBody>
          <a:bodyPr/>
          <a:p>
            <a:r>
              <a:rPr lang="zh-CN" altLang="en-US"/>
              <a:t>应用课文部分</a:t>
            </a:r>
            <a:r>
              <a:rPr lang="ja-JP" altLang="zh-CN"/>
              <a:t>１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4615"/>
            <a:ext cx="11181715" cy="549338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ja-JP" altLang="en-US">
                <a:sym typeface="+mn-ea"/>
              </a:rPr>
              <a:t>小野さんは？</a:t>
            </a:r>
            <a:endParaRPr lang="ja-JP" altLang="en-US">
              <a:sym typeface="+mn-ea"/>
            </a:endParaRPr>
          </a:p>
          <a:p>
            <a:pPr marL="0" indent="0">
              <a:buNone/>
            </a:pPr>
            <a:r>
              <a:rPr lang="ja-JP" altLang="en-US">
                <a:sym typeface="+mn-ea"/>
              </a:rPr>
              <a:t>　　</a:t>
            </a:r>
            <a:endParaRPr lang="ja-JP" altLang="en-US">
              <a:sym typeface="+mn-ea"/>
            </a:endParaRPr>
          </a:p>
          <a:p>
            <a:pPr marL="0" indent="0">
              <a:buNone/>
            </a:pPr>
            <a:r>
              <a:rPr lang="ja-JP" altLang="en-US">
                <a:sym typeface="+mn-ea"/>
              </a:rPr>
              <a:t>私も電車です</a:t>
            </a:r>
            <a:endParaRPr lang="ja-JP" altLang="en-US">
              <a:sym typeface="+mn-ea"/>
            </a:endParaRPr>
          </a:p>
          <a:p>
            <a:pPr marL="0" indent="0">
              <a:buNone/>
            </a:pPr>
            <a:endParaRPr lang="ja-JP" altLang="en-US">
              <a:sym typeface="+mn-ea"/>
            </a:endParaRPr>
          </a:p>
          <a:p>
            <a:pPr marL="0" indent="0">
              <a:buNone/>
            </a:pPr>
            <a:r>
              <a:rPr lang="ja-JP" altLang="en-US">
                <a:sym typeface="+mn-ea"/>
              </a:rPr>
              <a:t>駅</a:t>
            </a:r>
            <a:r>
              <a:rPr lang="ja-JP" altLang="en-US">
                <a:highlight>
                  <a:srgbClr val="FFFF00"/>
                </a:highlight>
                <a:sym typeface="+mn-ea"/>
              </a:rPr>
              <a:t>からは</a:t>
            </a:r>
            <a:r>
              <a:rPr lang="ja-JP" altLang="en-US">
                <a:sym typeface="+mn-ea"/>
              </a:rPr>
              <a:t>　タクシーで　家へ　帰りました</a:t>
            </a:r>
            <a:endParaRPr lang="ja-JP" altLang="en-US">
              <a:sym typeface="+mn-ea"/>
            </a:endParaRPr>
          </a:p>
          <a:p>
            <a:pPr marL="0" indent="0">
              <a:buNone/>
            </a:pPr>
            <a:endParaRPr lang="ja-JP" altLang="en-US">
              <a:sym typeface="+mn-ea"/>
            </a:endParaRPr>
          </a:p>
          <a:p>
            <a:pPr marL="0" indent="0">
              <a:buNone/>
            </a:pPr>
            <a:r>
              <a:rPr lang="ja-JP" altLang="en-US">
                <a:sym typeface="+mn-ea"/>
              </a:rPr>
              <a:t>何時に帰りましたか　</a:t>
            </a:r>
            <a:endParaRPr lang="ja-JP" altLang="en-US">
              <a:sym typeface="+mn-ea"/>
            </a:endParaRPr>
          </a:p>
          <a:p>
            <a:pPr marL="0" indent="0">
              <a:buNone/>
            </a:pPr>
            <a:endParaRPr lang="ja-JP" altLang="en-US">
              <a:sym typeface="+mn-ea"/>
            </a:endParaRPr>
          </a:p>
          <a:p>
            <a:pPr marL="0" indent="0">
              <a:buNone/>
            </a:pPr>
            <a:r>
              <a:rPr lang="ja-JP" altLang="en-US">
                <a:sym typeface="+mn-ea"/>
              </a:rPr>
              <a:t>十二時ごろです</a:t>
            </a:r>
            <a:endParaRPr lang="ja-JP" altLang="en-US"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0820"/>
            <a:ext cx="10515600" cy="1325563"/>
          </a:xfrm>
        </p:spPr>
        <p:txBody>
          <a:bodyPr/>
          <a:p>
            <a:r>
              <a:rPr lang="zh-CN" altLang="en-US"/>
              <a:t>应用课文部分</a:t>
            </a:r>
            <a:r>
              <a:rPr lang="ja-JP" altLang="zh-CN"/>
              <a:t>１</a:t>
            </a:r>
            <a:r>
              <a:rPr lang="en-US" altLang="ja-JP"/>
              <a:t>.5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4615"/>
            <a:ext cx="11181715" cy="549338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ja-JP" altLang="en-US">
                <a:sym typeface="+mn-ea"/>
              </a:rPr>
              <a:t>私は　部屋には　電話が　ありません</a:t>
            </a:r>
            <a:endParaRPr lang="ja-JP" altLang="en-US">
              <a:sym typeface="+mn-ea"/>
            </a:endParaRPr>
          </a:p>
          <a:p>
            <a:pPr marL="0" indent="0">
              <a:buNone/>
            </a:pPr>
            <a:endParaRPr lang="ja-JP" altLang="en-US">
              <a:sym typeface="+mn-ea"/>
            </a:endParaRPr>
          </a:p>
          <a:p>
            <a:pPr marL="0" indent="0">
              <a:buNone/>
            </a:pPr>
            <a:r>
              <a:rPr lang="ja-JP" altLang="en-US">
                <a:sym typeface="+mn-ea"/>
              </a:rPr>
              <a:t>韓国へは　行きました</a:t>
            </a:r>
            <a:endParaRPr lang="ja-JP" altLang="en-US">
              <a:sym typeface="+mn-ea"/>
            </a:endParaRPr>
          </a:p>
          <a:p>
            <a:pPr marL="0" indent="0">
              <a:buNone/>
            </a:pPr>
            <a:endParaRPr lang="ja-JP" altLang="en-US">
              <a:sym typeface="+mn-ea"/>
            </a:endParaRPr>
          </a:p>
          <a:p>
            <a:pPr marL="0" indent="0">
              <a:buNone/>
            </a:pPr>
            <a:r>
              <a:rPr lang="ja-JP" altLang="en-US">
                <a:sym typeface="+mn-ea"/>
              </a:rPr>
              <a:t>中国へは　</a:t>
            </a:r>
            <a:r>
              <a:rPr lang="ja-JP" altLang="en-US">
                <a:sym typeface="+mn-ea"/>
              </a:rPr>
              <a:t>行きませんでした</a:t>
            </a:r>
            <a:endParaRPr lang="ja-JP" altLang="en-US"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0820"/>
            <a:ext cx="10515600" cy="1325563"/>
          </a:xfrm>
        </p:spPr>
        <p:txBody>
          <a:bodyPr/>
          <a:p>
            <a:r>
              <a:rPr lang="zh-CN" altLang="en-US"/>
              <a:t>应用课文部分</a:t>
            </a:r>
            <a:r>
              <a:rPr lang="ja-JP" altLang="zh-CN"/>
              <a:t>２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4615"/>
            <a:ext cx="11181715" cy="549338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ja-JP" altLang="en-US">
                <a:sym typeface="+mn-ea"/>
              </a:rPr>
              <a:t>　　　　　</a:t>
            </a:r>
            <a:r>
              <a:rPr lang="ja-JP" altLang="en-US">
                <a:sym typeface="+mn-ea"/>
              </a:rPr>
              <a:t>ゆうべ</a:t>
            </a:r>
            <a:endParaRPr lang="ja-JP" altLang="en-US">
              <a:sym typeface="+mn-ea"/>
            </a:endParaRPr>
          </a:p>
          <a:p>
            <a:pPr marL="0" indent="0">
              <a:buNone/>
            </a:pPr>
            <a:r>
              <a:rPr lang="ja-JP" altLang="en-US">
                <a:sym typeface="+mn-ea"/>
              </a:rPr>
              <a:t>森さん　</a:t>
            </a:r>
            <a:r>
              <a:rPr lang="ja-JP" altLang="en-US">
                <a:sym typeface="+mn-ea"/>
              </a:rPr>
              <a:t>昨夜は　まっすぐ　帰りましたか</a:t>
            </a:r>
            <a:endParaRPr lang="ja-JP" altLang="en-US">
              <a:sym typeface="+mn-ea"/>
            </a:endParaRPr>
          </a:p>
          <a:p>
            <a:pPr marL="0" indent="0">
              <a:buNone/>
            </a:pPr>
            <a:r>
              <a:rPr lang="ja-JP" altLang="en-US">
                <a:sym typeface="+mn-ea"/>
              </a:rPr>
              <a:t>　　　　　かちょう　</a:t>
            </a:r>
            <a:r>
              <a:rPr lang="ja-JP" altLang="en-US">
                <a:sym typeface="+mn-ea"/>
              </a:rPr>
              <a:t>いっしょに</a:t>
            </a:r>
            <a:endParaRPr lang="ja-JP" altLang="en-US">
              <a:sym typeface="+mn-ea"/>
            </a:endParaRPr>
          </a:p>
          <a:p>
            <a:pPr marL="0" indent="0">
              <a:buNone/>
            </a:pPr>
            <a:r>
              <a:rPr lang="ja-JP" altLang="en-US">
                <a:sym typeface="+mn-ea"/>
              </a:rPr>
              <a:t>いいえ、</a:t>
            </a:r>
            <a:r>
              <a:rPr lang="ja-JP" altLang="en-US">
                <a:sym typeface="+mn-ea"/>
              </a:rPr>
              <a:t>課長と　一緒に　銀座へ　行きました</a:t>
            </a:r>
            <a:endParaRPr lang="ja-JP" altLang="en-US">
              <a:sym typeface="+mn-ea"/>
            </a:endParaRPr>
          </a:p>
          <a:p>
            <a:pPr marL="0" indent="0">
              <a:buNone/>
            </a:pPr>
            <a:r>
              <a:rPr lang="ja-JP" altLang="en-US">
                <a:sym typeface="+mn-ea"/>
              </a:rPr>
              <a:t>えっ、ぎんざですか</a:t>
            </a:r>
            <a:r>
              <a:rPr lang="ja-JP" altLang="en-US">
                <a:sym typeface="+mn-ea"/>
              </a:rPr>
              <a:t>？</a:t>
            </a:r>
            <a:endParaRPr lang="ja-JP" altLang="en-US">
              <a:sym typeface="+mn-ea"/>
            </a:endParaRPr>
          </a:p>
          <a:p>
            <a:pPr marL="0" indent="0">
              <a:buNone/>
            </a:pPr>
            <a:r>
              <a:rPr lang="ja-JP" altLang="en-US">
                <a:sym typeface="+mn-ea"/>
              </a:rPr>
              <a:t>何時に　家へ　帰りましたか</a:t>
            </a:r>
            <a:endParaRPr lang="ja-JP" altLang="en-US">
              <a:sym typeface="+mn-ea"/>
            </a:endParaRPr>
          </a:p>
          <a:p>
            <a:pPr marL="0" indent="0">
              <a:buNone/>
            </a:pPr>
            <a:r>
              <a:rPr lang="ja-JP" altLang="en-US">
                <a:sym typeface="+mn-ea"/>
              </a:rPr>
              <a:t>よなか</a:t>
            </a:r>
            <a:endParaRPr lang="ja-JP" altLang="en-US">
              <a:sym typeface="+mn-ea"/>
            </a:endParaRPr>
          </a:p>
          <a:p>
            <a:pPr marL="0" indent="0">
              <a:buNone/>
            </a:pPr>
            <a:r>
              <a:rPr lang="ja-JP" altLang="en-US">
                <a:sym typeface="+mn-ea"/>
              </a:rPr>
              <a:t>夜中の二時です　　　</a:t>
            </a:r>
            <a:endParaRPr lang="ja-JP" altLang="en-US">
              <a:sym typeface="+mn-ea"/>
            </a:endParaRPr>
          </a:p>
          <a:p>
            <a:pPr marL="0" indent="0">
              <a:buNone/>
            </a:pPr>
            <a:r>
              <a:rPr lang="ja-JP" altLang="en-US">
                <a:sym typeface="+mn-ea"/>
              </a:rPr>
              <a:t>　　　　　　　　　　　　　　　　つか　</a:t>
            </a:r>
            <a:r>
              <a:rPr lang="ja-JP" altLang="en-US">
                <a:sym typeface="+mn-ea"/>
              </a:rPr>
              <a:t>さま</a:t>
            </a:r>
            <a:endParaRPr lang="ja-JP" altLang="en-US">
              <a:sym typeface="+mn-ea"/>
            </a:endParaRPr>
          </a:p>
          <a:p>
            <a:pPr marL="0" indent="0">
              <a:buNone/>
            </a:pPr>
            <a:r>
              <a:rPr lang="ja-JP" altLang="en-US">
                <a:sym typeface="+mn-ea"/>
              </a:rPr>
              <a:t>二時ですか。　それは　お疲れ</a:t>
            </a:r>
            <a:r>
              <a:rPr lang="ja-JP" altLang="en-US">
                <a:sym typeface="+mn-ea"/>
              </a:rPr>
              <a:t>様でした</a:t>
            </a:r>
            <a:endParaRPr lang="ja-JP" altLang="en-US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02235"/>
            <a:ext cx="10515600" cy="1325563"/>
          </a:xfrm>
        </p:spPr>
        <p:txBody>
          <a:bodyPr/>
          <a:p>
            <a:r>
              <a:rPr lang="zh-CN" altLang="en-US"/>
              <a:t>本课</a:t>
            </a:r>
            <a:r>
              <a:rPr lang="zh-CN" altLang="en-US"/>
              <a:t>语法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8115"/>
            <a:ext cx="10515600" cy="5108575"/>
          </a:xfrm>
        </p:spPr>
        <p:txBody>
          <a:bodyPr>
            <a:noAutofit/>
          </a:bodyPr>
          <a:p>
            <a:r>
              <a:rPr lang="zh-CN" altLang="en-US">
                <a:sym typeface="+mn-ea"/>
              </a:rPr>
              <a:t>表示移动的动词</a:t>
            </a:r>
            <a:r>
              <a:rPr lang="en-US" altLang="zh-CN">
                <a:sym typeface="+mn-ea"/>
              </a:rPr>
              <a:t>: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ja-JP" altLang="en-US">
                <a:sym typeface="+mn-ea"/>
              </a:rPr>
              <a:t>　　い　　　　　　き　　　　　かえ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ja-JP">
                <a:sym typeface="+mn-ea"/>
              </a:rPr>
              <a:t>     </a:t>
            </a:r>
            <a:r>
              <a:rPr lang="ja-JP" altLang="ja-JP">
                <a:sym typeface="+mn-ea"/>
              </a:rPr>
              <a:t>行きます　　来ます　　帰ります</a:t>
            </a:r>
            <a:endParaRPr lang="ja-JP" altLang="ja-JP"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</a:rPr>
              <a:t>表示移动行为的目的地的助词</a:t>
            </a:r>
            <a:r>
              <a:rPr lang="en-US" altLang="zh-CN">
                <a:solidFill>
                  <a:schemeClr val="tx1"/>
                </a:solidFill>
              </a:rPr>
              <a:t>: </a:t>
            </a:r>
            <a:r>
              <a:rPr lang="ja-JP" altLang="en-US">
                <a:solidFill>
                  <a:schemeClr val="tx1"/>
                </a:solidFill>
              </a:rPr>
              <a:t>へ</a:t>
            </a:r>
            <a:endParaRPr lang="ja-JP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表示共同做某事的对象的助词</a:t>
            </a:r>
            <a:r>
              <a:rPr lang="en-US" altLang="zh-CN">
                <a:solidFill>
                  <a:schemeClr val="tx1"/>
                </a:solidFill>
              </a:rPr>
              <a:t>: </a:t>
            </a:r>
            <a:r>
              <a:rPr lang="ja-JP" altLang="zh-CN">
                <a:solidFill>
                  <a:schemeClr val="tx1"/>
                </a:solidFill>
              </a:rPr>
              <a:t>と</a:t>
            </a:r>
            <a:endParaRPr lang="ja-JP" altLang="zh-CN">
              <a:solidFill>
                <a:schemeClr val="tx1"/>
              </a:solidFill>
            </a:endParaRPr>
          </a:p>
          <a:p>
            <a:r>
              <a:rPr lang="zh-CN" altLang="ja-JP">
                <a:sym typeface="+mn-ea"/>
              </a:rPr>
              <a:t>表示移动起点的动词</a:t>
            </a:r>
            <a:r>
              <a:rPr lang="en-US" altLang="zh-CN">
                <a:sym typeface="+mn-ea"/>
              </a:rPr>
              <a:t>: </a:t>
            </a:r>
            <a:r>
              <a:rPr lang="ja-JP" altLang="zh-CN">
                <a:sym typeface="+mn-ea"/>
              </a:rPr>
              <a:t>から</a:t>
            </a:r>
            <a:endParaRPr lang="ja-JP" altLang="zh-CN">
              <a:solidFill>
                <a:schemeClr val="tx1"/>
              </a:solidFill>
              <a:sym typeface="+mn-ea"/>
            </a:endParaRPr>
          </a:p>
          <a:p>
            <a:r>
              <a:rPr lang="zh-CN" altLang="ja-JP">
                <a:sym typeface="+mn-ea"/>
              </a:rPr>
              <a:t>表示移动终点的动词</a:t>
            </a:r>
            <a:r>
              <a:rPr lang="en-US" altLang="zh-CN">
                <a:sym typeface="+mn-ea"/>
              </a:rPr>
              <a:t>: </a:t>
            </a:r>
            <a:r>
              <a:rPr lang="ja-JP" altLang="en-US">
                <a:sym typeface="+mn-ea"/>
              </a:rPr>
              <a:t>まで</a:t>
            </a:r>
            <a:endParaRPr lang="ja-JP" altLang="en-US">
              <a:sym typeface="+mn-ea"/>
            </a:endParaRPr>
          </a:p>
          <a:p>
            <a:r>
              <a:rPr lang="zh-CN" altLang="en-US">
                <a:sym typeface="+mn-ea"/>
              </a:rPr>
              <a:t>表示交通手段的助词</a:t>
            </a:r>
            <a:r>
              <a:rPr lang="en-US" altLang="zh-CN">
                <a:sym typeface="+mn-ea"/>
              </a:rPr>
              <a:t>: </a:t>
            </a:r>
            <a:r>
              <a:rPr lang="ja-JP" altLang="zh-CN">
                <a:sym typeface="+mn-ea"/>
              </a:rPr>
              <a:t>で</a:t>
            </a:r>
            <a:endParaRPr lang="ja-JP" altLang="zh-CN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0820"/>
            <a:ext cx="10515600" cy="1325563"/>
          </a:xfrm>
        </p:spPr>
        <p:txBody>
          <a:bodyPr/>
          <a:p>
            <a:r>
              <a:rPr lang="zh-CN" altLang="en-US"/>
              <a:t>单词训练</a:t>
            </a:r>
            <a:r>
              <a:rPr lang="ja-JP" altLang="zh-CN"/>
              <a:t>１</a:t>
            </a:r>
            <a:endParaRPr lang="ja-JP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4000" y="1364615"/>
            <a:ext cx="11765915" cy="549338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ja-JP" altLang="en-US"/>
              <a:t>らいげつ　　せんげつ　　よなか　　　ゆうべ　　　コンサート　　</a:t>
            </a:r>
            <a:r>
              <a:rPr lang="ja-JP" altLang="en-US"/>
              <a:t>クリスマス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　来月　　　　　先月　　　　夜中　　　　昨夜　　　　</a:t>
            </a:r>
            <a:r>
              <a:rPr lang="en-US" altLang="ja-JP"/>
              <a:t>concert</a:t>
            </a:r>
            <a:r>
              <a:rPr lang="ja-JP" altLang="en-US"/>
              <a:t>　　　　🎄</a:t>
            </a:r>
            <a:r>
              <a:rPr lang="en-US" altLang="ja-JP"/>
              <a:t>Christmas</a:t>
            </a:r>
            <a:endParaRPr lang="en-US" altLang="ja-JP"/>
          </a:p>
          <a:p>
            <a:pPr marL="0" indent="0">
              <a:buNone/>
            </a:pPr>
            <a:r>
              <a:rPr lang="ja-JP" altLang="en-US"/>
              <a:t>たんじょうび　こどものひ　　なつやすみ　　こうつうきかん　　</a:t>
            </a:r>
            <a:r>
              <a:rPr lang="ja-JP" altLang="en-US"/>
              <a:t>しんかんせん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　誕生日　　　子供の日　　　　夏休み　　　　交通機関　　　　　　</a:t>
            </a:r>
            <a:r>
              <a:rPr lang="ja-JP" altLang="en-US"/>
              <a:t>新幹線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ひこうき　　フェリー　　　でんしゃ　　バス　　タクシー　　　</a:t>
            </a:r>
            <a:r>
              <a:rPr lang="ja-JP" altLang="en-US"/>
              <a:t>びじゅつかん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飛行機　　　⛴　</a:t>
            </a:r>
            <a:r>
              <a:rPr lang="en-US" altLang="ja-JP"/>
              <a:t>ferry</a:t>
            </a:r>
            <a:r>
              <a:rPr lang="ja-JP" altLang="en-US"/>
              <a:t>　　　電車　　　🚍</a:t>
            </a:r>
            <a:r>
              <a:rPr lang="en-US" altLang="ja-JP"/>
              <a:t>bus</a:t>
            </a:r>
            <a:r>
              <a:rPr lang="ja-JP" altLang="en-US"/>
              <a:t>　　🚕　</a:t>
            </a:r>
            <a:r>
              <a:rPr lang="en-US" altLang="ja-JP"/>
              <a:t>taxi</a:t>
            </a:r>
            <a:r>
              <a:rPr lang="ja-JP" altLang="en-US"/>
              <a:t>　　　　</a:t>
            </a:r>
            <a:r>
              <a:rPr lang="ja-JP" altLang="en-US"/>
              <a:t>美術館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アパート　　　うち　　　ポール　　ともだち　　フレンド　　</a:t>
            </a:r>
            <a:r>
              <a:rPr lang="ja-JP" altLang="en-US"/>
              <a:t>おとうと　いきます（</a:t>
            </a:r>
            <a:r>
              <a:rPr lang="ja-JP" altLang="en-US"/>
              <a:t>行く）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　</a:t>
            </a:r>
            <a:r>
              <a:rPr lang="zh-CN" altLang="ja-JP"/>
              <a:t>公寓</a:t>
            </a:r>
            <a:r>
              <a:rPr lang="ja-JP" altLang="en-US"/>
              <a:t>　　　私の家　　</a:t>
            </a:r>
            <a:r>
              <a:rPr lang="zh-CN" altLang="ja-JP"/>
              <a:t>游泳池</a:t>
            </a:r>
            <a:r>
              <a:rPr lang="ja-JP" altLang="en-US"/>
              <a:t>　　　友達　　　　</a:t>
            </a:r>
            <a:r>
              <a:rPr lang="en-US" altLang="ja-JP"/>
              <a:t>friend</a:t>
            </a:r>
            <a:r>
              <a:rPr lang="ja-JP" altLang="en-US"/>
              <a:t>　　　</a:t>
            </a:r>
            <a:r>
              <a:rPr lang="ja-JP" altLang="en-US"/>
              <a:t>弟　　　　行きます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かえります（帰る）　　きます　　たしか　　まっすぐ</a:t>
            </a:r>
            <a:r>
              <a:rPr lang="en-US" altLang="ja-JP"/>
              <a:t>  </a:t>
            </a:r>
            <a:r>
              <a:rPr lang="ja-JP" altLang="en-US"/>
              <a:t>　　</a:t>
            </a:r>
            <a:r>
              <a:rPr lang="ja-JP" altLang="en-US"/>
              <a:t>いっしょに　　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帰ります　　　　　　　来ます　　　</a:t>
            </a:r>
            <a:r>
              <a:rPr lang="zh-CN" altLang="en-US"/>
              <a:t>好像</a:t>
            </a:r>
            <a:r>
              <a:rPr lang="ja-JP" altLang="en-US"/>
              <a:t>　　　　</a:t>
            </a:r>
            <a:r>
              <a:rPr lang="zh-CN" altLang="ja-JP"/>
              <a:t>笔直</a:t>
            </a:r>
            <a:r>
              <a:rPr lang="ja-JP" altLang="en-US"/>
              <a:t>　　</a:t>
            </a:r>
            <a:r>
              <a:rPr lang="en-US" altLang="ja-JP"/>
              <a:t>       </a:t>
            </a:r>
            <a:r>
              <a:rPr lang="zh-CN" altLang="en-US"/>
              <a:t>一起</a:t>
            </a:r>
            <a:endParaRPr lang="ja-JP" altLang="en-US"/>
          </a:p>
          <a:p>
            <a:pPr marL="0" indent="0">
              <a:buNone/>
            </a:pPr>
            <a:endParaRPr lang="ja-JP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0820"/>
            <a:ext cx="10515600" cy="1325563"/>
          </a:xfrm>
        </p:spPr>
        <p:txBody>
          <a:bodyPr/>
          <a:p>
            <a:r>
              <a:rPr lang="zh-CN" altLang="en-US"/>
              <a:t>单词训练</a:t>
            </a:r>
            <a:r>
              <a:rPr lang="ja-JP" altLang="zh-CN"/>
              <a:t>２</a:t>
            </a:r>
            <a:endParaRPr lang="ja-JP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65530"/>
            <a:ext cx="11181715" cy="579247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ja-JP" altLang="en-US"/>
              <a:t>さとう　　ペキン　　アメリカ　　　フランス　　　かんこく　　がいこく　　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佐藤　　　北京　　　</a:t>
            </a:r>
            <a:r>
              <a:rPr lang="en-US" altLang="ja-JP"/>
              <a:t>America</a:t>
            </a:r>
            <a:r>
              <a:rPr lang="ja-JP" altLang="en-US"/>
              <a:t>　　　</a:t>
            </a:r>
            <a:r>
              <a:rPr lang="en-US" altLang="ja-JP"/>
              <a:t>France</a:t>
            </a:r>
            <a:r>
              <a:rPr lang="ja-JP" altLang="en-US"/>
              <a:t>　　　　韓国　　　　</a:t>
            </a:r>
            <a:r>
              <a:rPr lang="ja-JP" altLang="en-US"/>
              <a:t>外国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ひろしま　　きょうと　　ほっかいどう　　はこね　　ぎんざ　　</a:t>
            </a:r>
            <a:r>
              <a:rPr lang="ja-JP" altLang="en-US"/>
              <a:t>しぶや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　広島　　　　京都　　　　北海道　　　　　箱根　　　銀座　　　</a:t>
            </a:r>
            <a:r>
              <a:rPr lang="ja-JP" altLang="en-US"/>
              <a:t>渋谷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しんじゅく　　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　新宿</a:t>
            </a: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r>
              <a:rPr lang="ja-JP" altLang="en-US"/>
              <a:t>あつかれさまでした　　</a:t>
            </a:r>
            <a:r>
              <a:rPr lang="ja-JP" altLang="en-US"/>
              <a:t>あ疲れ様でした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おさきにしつれいします　　</a:t>
            </a:r>
            <a:r>
              <a:rPr lang="ja-JP" altLang="en-US"/>
              <a:t>お先に失礼します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あるいて　歩いて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たいへんですね　　</a:t>
            </a:r>
            <a:r>
              <a:rPr lang="ja-JP" altLang="en-US"/>
              <a:t>大変ですね</a:t>
            </a:r>
            <a:endParaRPr lang="ja-JP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0820"/>
            <a:ext cx="10515600" cy="1325563"/>
          </a:xfrm>
        </p:spPr>
        <p:txBody>
          <a:bodyPr/>
          <a:p>
            <a:r>
              <a:rPr lang="zh-CN" altLang="en-US"/>
              <a:t>基础句型</a:t>
            </a:r>
            <a:r>
              <a:rPr lang="ja-JP" altLang="zh-CN"/>
              <a:t>　</a:t>
            </a:r>
            <a:r>
              <a:rPr lang="ja-JP" altLang="zh-CN"/>
              <a:t>１</a:t>
            </a:r>
            <a:endParaRPr lang="ja-JP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4615"/>
            <a:ext cx="11181715" cy="549338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ja-JP" altLang="en-US" sz="3200"/>
              <a:t>吉田さんは来月</a:t>
            </a:r>
            <a:r>
              <a:rPr lang="ja-JP" altLang="en-US" sz="3200"/>
              <a:t>中国へ行きます</a:t>
            </a:r>
            <a:endParaRPr lang="ja-JP" altLang="en-US" sz="3200"/>
          </a:p>
          <a:p>
            <a:pPr marL="0" indent="0">
              <a:buNone/>
            </a:pPr>
            <a:endParaRPr lang="ja-JP" altLang="en-US" sz="3200"/>
          </a:p>
          <a:p>
            <a:pPr marL="0" indent="0">
              <a:buNone/>
            </a:pPr>
            <a:r>
              <a:rPr lang="ja-JP" altLang="en-US" sz="3200"/>
              <a:t>李さんは先月北京から来ました</a:t>
            </a:r>
            <a:endParaRPr lang="ja-JP" altLang="en-US" sz="3200"/>
          </a:p>
          <a:p>
            <a:pPr marL="0" indent="0">
              <a:buNone/>
            </a:pPr>
            <a:endParaRPr lang="ja-JP" altLang="en-US" sz="3200"/>
          </a:p>
          <a:p>
            <a:pPr marL="0" indent="0">
              <a:buNone/>
            </a:pPr>
            <a:r>
              <a:rPr lang="ja-JP" altLang="en-US" sz="3200"/>
              <a:t>小野さんは友達と帰りました</a:t>
            </a:r>
            <a:endParaRPr lang="ja-JP" altLang="en-US" sz="3200"/>
          </a:p>
          <a:p>
            <a:pPr marL="0" indent="0">
              <a:buNone/>
            </a:pPr>
            <a:endParaRPr lang="ja-JP" altLang="en-US" sz="3200"/>
          </a:p>
          <a:p>
            <a:pPr marL="0" indent="0">
              <a:buNone/>
            </a:pPr>
            <a:r>
              <a:rPr lang="ja-JP" altLang="en-US" sz="3200"/>
              <a:t>森さんは東京から　</a:t>
            </a:r>
            <a:r>
              <a:rPr lang="ja-JP" altLang="en-US" sz="3200"/>
              <a:t>広島まで　新幹線で行きます</a:t>
            </a:r>
            <a:endParaRPr lang="ja-JP" altLang="en-US" sz="3200"/>
          </a:p>
          <a:p>
            <a:pPr marL="0" indent="0">
              <a:buNone/>
            </a:pPr>
            <a:endParaRPr lang="ja-JP" altLang="en-US" sz="3200"/>
          </a:p>
          <a:p>
            <a:pPr marL="0" indent="0">
              <a:buNone/>
            </a:pPr>
            <a:endParaRPr lang="ja-JP" altLang="en-US"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0820"/>
            <a:ext cx="10515600" cy="1325563"/>
          </a:xfrm>
        </p:spPr>
        <p:txBody>
          <a:bodyPr/>
          <a:p>
            <a:r>
              <a:rPr lang="zh-CN" altLang="en-US"/>
              <a:t>基础句型</a:t>
            </a:r>
            <a:r>
              <a:rPr lang="ja-JP" altLang="zh-CN"/>
              <a:t>　</a:t>
            </a:r>
            <a:r>
              <a:rPr lang="en-US" altLang="ja-JP"/>
              <a:t>2</a:t>
            </a:r>
            <a:endParaRPr lang="en-US" altLang="ja-JP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4615"/>
            <a:ext cx="11181715" cy="549338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ja-JP" altLang="en-US" sz="3200"/>
              <a:t>吉田さんは　中国へ　行きます</a:t>
            </a:r>
            <a:endParaRPr lang="ja-JP" altLang="en-US" sz="3200"/>
          </a:p>
          <a:p>
            <a:pPr marL="0" indent="0">
              <a:buNone/>
            </a:pPr>
            <a:r>
              <a:rPr lang="ja-JP" altLang="en-US" sz="3200"/>
              <a:t>森さんは　日本へ　帰ります</a:t>
            </a:r>
            <a:endParaRPr lang="ja-JP" altLang="en-US" sz="3200"/>
          </a:p>
          <a:p>
            <a:pPr marL="0" indent="0">
              <a:buNone/>
            </a:pPr>
            <a:r>
              <a:rPr lang="ja-JP" altLang="en-US" sz="3200"/>
              <a:t>李さんは　どこへ　行きましたか</a:t>
            </a:r>
            <a:endParaRPr lang="ja-JP" altLang="en-US" sz="3200"/>
          </a:p>
          <a:p>
            <a:pPr marL="0" indent="0">
              <a:buNone/>
            </a:pPr>
            <a:endParaRPr lang="ja-JP" altLang="en-US" sz="3200"/>
          </a:p>
          <a:p>
            <a:pPr marL="0" indent="0">
              <a:buNone/>
            </a:pPr>
            <a:r>
              <a:rPr lang="ja-JP" altLang="en-US" sz="3200"/>
              <a:t>李さんは　先月北京から　来ました</a:t>
            </a:r>
            <a:endParaRPr lang="ja-JP" altLang="en-US" sz="3200"/>
          </a:p>
          <a:p>
            <a:pPr marL="0" indent="0">
              <a:buNone/>
            </a:pPr>
            <a:r>
              <a:rPr lang="ja-JP" altLang="en-US" sz="3200"/>
              <a:t>　　　</a:t>
            </a:r>
            <a:r>
              <a:rPr lang="ja-JP" altLang="en-US" sz="3200"/>
              <a:t>かた</a:t>
            </a:r>
            <a:endParaRPr lang="ja-JP" altLang="en-US" sz="3200"/>
          </a:p>
          <a:p>
            <a:pPr marL="0" indent="0">
              <a:buNone/>
            </a:pPr>
            <a:r>
              <a:rPr lang="ja-JP" altLang="en-US" sz="3200"/>
              <a:t>あの方は　どこから　来ましたか</a:t>
            </a:r>
            <a:endParaRPr lang="ja-JP" altLang="en-US" sz="3200"/>
          </a:p>
          <a:p>
            <a:pPr marL="0" indent="0">
              <a:buNone/>
            </a:pPr>
            <a:endParaRPr lang="ja-JP" altLang="en-US"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0820"/>
            <a:ext cx="10515600" cy="1325563"/>
          </a:xfrm>
        </p:spPr>
        <p:txBody>
          <a:bodyPr/>
          <a:p>
            <a:r>
              <a:rPr lang="zh-CN" altLang="en-US"/>
              <a:t>基础句型</a:t>
            </a:r>
            <a:r>
              <a:rPr lang="ja-JP" altLang="zh-CN"/>
              <a:t>　</a:t>
            </a:r>
            <a:r>
              <a:rPr lang="ja-JP" altLang="en-US"/>
              <a:t>３</a:t>
            </a:r>
            <a:endParaRPr lang="ja-JP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4615"/>
            <a:ext cx="11181715" cy="549338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ja-JP" altLang="en-US" sz="3200"/>
              <a:t>小野さんは　友達と　</a:t>
            </a:r>
            <a:r>
              <a:rPr lang="ja-JP" altLang="en-US" sz="3200"/>
              <a:t>帰りました</a:t>
            </a:r>
            <a:endParaRPr lang="ja-JP" altLang="en-US" sz="3200"/>
          </a:p>
          <a:p>
            <a:pPr marL="0" indent="0">
              <a:buNone/>
            </a:pPr>
            <a:r>
              <a:rPr lang="ja-JP" altLang="en-US" sz="3200"/>
              <a:t>　　　　　</a:t>
            </a:r>
            <a:r>
              <a:rPr lang="ja-JP" altLang="en-US" sz="3200"/>
              <a:t>だれ</a:t>
            </a:r>
            <a:endParaRPr lang="ja-JP" altLang="en-US" sz="3200"/>
          </a:p>
          <a:p>
            <a:pPr marL="0" indent="0">
              <a:buNone/>
            </a:pPr>
            <a:r>
              <a:rPr lang="ja-JP" altLang="en-US" sz="3200"/>
              <a:t>李さんは誰と　日本へ　</a:t>
            </a:r>
            <a:r>
              <a:rPr lang="ja-JP" altLang="en-US" sz="3200"/>
              <a:t>来ましたか</a:t>
            </a:r>
            <a:endParaRPr lang="ja-JP" altLang="en-US" sz="3200"/>
          </a:p>
          <a:p>
            <a:pPr marL="0" indent="0">
              <a:buNone/>
            </a:pPr>
            <a:r>
              <a:rPr lang="ja-JP" altLang="en-US" sz="3200"/>
              <a:t>シャンハイ　</a:t>
            </a:r>
            <a:r>
              <a:rPr lang="ja-JP" altLang="en-US" sz="3200"/>
              <a:t>ひこうき</a:t>
            </a:r>
            <a:endParaRPr lang="ja-JP" altLang="en-US" sz="3200"/>
          </a:p>
          <a:p>
            <a:pPr marL="0" indent="0">
              <a:buNone/>
            </a:pPr>
            <a:r>
              <a:rPr lang="ja-JP" altLang="en-US" sz="3200"/>
              <a:t>上海まで　飛行機で　</a:t>
            </a:r>
            <a:r>
              <a:rPr lang="ja-JP" altLang="en-US" sz="3200"/>
              <a:t>行きます</a:t>
            </a:r>
            <a:endParaRPr lang="ja-JP" altLang="en-US" sz="3200"/>
          </a:p>
          <a:p>
            <a:pPr marL="0" indent="0">
              <a:buNone/>
            </a:pPr>
            <a:r>
              <a:rPr lang="ja-JP" altLang="en-US" sz="3200"/>
              <a:t>私はバスで家へ帰ります</a:t>
            </a:r>
            <a:endParaRPr lang="ja-JP" altLang="en-US" sz="3200"/>
          </a:p>
          <a:p>
            <a:pPr marL="0" indent="0">
              <a:buNone/>
            </a:pPr>
            <a:r>
              <a:rPr lang="ja-JP" altLang="en-US" sz="3200"/>
              <a:t>　　　　　　ある</a:t>
            </a:r>
            <a:endParaRPr lang="ja-JP" altLang="en-US" sz="3200"/>
          </a:p>
          <a:p>
            <a:pPr marL="0" indent="0">
              <a:buNone/>
            </a:pPr>
            <a:r>
              <a:rPr lang="ja-JP" altLang="en-US" sz="3200"/>
              <a:t>李さんは　歩いて　</a:t>
            </a:r>
            <a:r>
              <a:rPr lang="ja-JP" altLang="en-US" sz="3200"/>
              <a:t>アパートへ帰ります</a:t>
            </a:r>
            <a:endParaRPr lang="ja-JP" altLang="en-US" sz="3200"/>
          </a:p>
          <a:p>
            <a:pPr marL="0" indent="0">
              <a:buNone/>
            </a:pPr>
            <a:endParaRPr lang="ja-JP" altLang="en-US" sz="3200"/>
          </a:p>
          <a:p>
            <a:pPr marL="0" indent="0">
              <a:buNone/>
            </a:pPr>
            <a:r>
              <a:rPr lang="ja-JP" altLang="en-US" sz="3200"/>
              <a:t>京都へ　</a:t>
            </a:r>
            <a:r>
              <a:rPr lang="ja-JP" altLang="en-US" sz="3200"/>
              <a:t>何で　来ましたか</a:t>
            </a:r>
            <a:endParaRPr lang="ja-JP" altLang="en-US" sz="3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0820"/>
            <a:ext cx="10515600" cy="1325563"/>
          </a:xfrm>
        </p:spPr>
        <p:txBody>
          <a:bodyPr/>
          <a:p>
            <a:r>
              <a:rPr lang="zh-CN" altLang="en-US"/>
              <a:t>基础句型</a:t>
            </a:r>
            <a:r>
              <a:rPr lang="ja-JP" altLang="zh-CN"/>
              <a:t>　</a:t>
            </a:r>
            <a:r>
              <a:rPr lang="en-US" altLang="ja-JP"/>
              <a:t>4</a:t>
            </a:r>
            <a:endParaRPr lang="en-US" altLang="ja-JP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4615"/>
            <a:ext cx="11181715" cy="549338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ja-JP" altLang="en-US" sz="3200"/>
              <a:t>森さんは　東京から　上海まで　</a:t>
            </a:r>
            <a:r>
              <a:rPr lang="ja-JP" altLang="en-US" sz="3200"/>
              <a:t>飛行機で　行きます</a:t>
            </a:r>
            <a:endParaRPr lang="ja-JP" altLang="en-US" sz="3200"/>
          </a:p>
          <a:p>
            <a:pPr marL="0" indent="0">
              <a:buNone/>
            </a:pPr>
            <a:endParaRPr lang="ja-JP" altLang="en-US" sz="3200"/>
          </a:p>
          <a:p>
            <a:pPr marL="0" indent="0">
              <a:buNone/>
            </a:pPr>
            <a:r>
              <a:rPr lang="ja-JP" altLang="en-US" sz="3200"/>
              <a:t>李さんは　駅から　アパートまで　歩いて　帰ります</a:t>
            </a:r>
            <a:endParaRPr lang="ja-JP" altLang="en-US" sz="3200"/>
          </a:p>
          <a:p>
            <a:pPr marL="0" indent="0">
              <a:buNone/>
            </a:pPr>
            <a:endParaRPr lang="ja-JP" altLang="en-US" sz="3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0820"/>
            <a:ext cx="10515600" cy="1325563"/>
          </a:xfrm>
        </p:spPr>
        <p:txBody>
          <a:bodyPr/>
          <a:p>
            <a:r>
              <a:rPr lang="zh-CN" altLang="en-US"/>
              <a:t>基本对话</a:t>
            </a:r>
            <a:r>
              <a:rPr lang="en-US" altLang="zh-CN"/>
              <a:t>A: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4615"/>
            <a:ext cx="11181715" cy="549338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ja-JP" altLang="en-US">
                <a:sym typeface="+mn-ea"/>
              </a:rPr>
              <a:t>いつ　アメリカへ　行きますか</a:t>
            </a:r>
            <a:endParaRPr lang="ja-JP" altLang="en-US">
              <a:sym typeface="+mn-ea"/>
            </a:endParaRPr>
          </a:p>
          <a:p>
            <a:pPr marL="0" indent="0">
              <a:buNone/>
            </a:pPr>
            <a:endParaRPr lang="ja-JP" altLang="en-US">
              <a:sym typeface="+mn-ea"/>
            </a:endParaRPr>
          </a:p>
          <a:p>
            <a:pPr marL="0" indent="0">
              <a:buNone/>
            </a:pPr>
            <a:r>
              <a:rPr lang="ja-JP" altLang="en-US">
                <a:sym typeface="+mn-ea"/>
              </a:rPr>
              <a:t>十月に　行きます</a:t>
            </a:r>
            <a:endParaRPr lang="ja-JP" altLang="en-US"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bab0579e-de35-4fa1-92ee-23fe9a6ddf9e}"/>
  <p:tag name="TABLE_ENDDRAG_ORIGIN_RECT" val="960*511"/>
  <p:tag name="TABLE_ENDDRAG_RECT" val="0*28*960*511"/>
</p:tagLst>
</file>

<file path=ppt/tags/tag2.xml><?xml version="1.0" encoding="utf-8"?>
<p:tagLst xmlns:p="http://schemas.openxmlformats.org/presentationml/2006/main">
  <p:tag name="KSO_WM_UNIT_TABLE_BEAUTIFY" val="smartTable{bab0579e-de35-4fa1-92ee-23fe9a6ddf9e}"/>
  <p:tag name="TABLE_ENDDRAG_ORIGIN_RECT" val="946*473"/>
  <p:tag name="TABLE_ENDDRAG_RECT" val="0*56*946*47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2012</Words>
  <Application>WPS 演示</Application>
  <PresentationFormat>宽屏</PresentationFormat>
  <Paragraphs>275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宋体</vt:lpstr>
      <vt:lpstr>Wingdings</vt:lpstr>
      <vt:lpstr>MS PGothic</vt:lpstr>
      <vt:lpstr>Calibri</vt:lpstr>
      <vt:lpstr>微软雅黑</vt:lpstr>
      <vt:lpstr>Arial Unicode MS</vt:lpstr>
      <vt:lpstr>Office 主题</vt:lpstr>
      <vt:lpstr>吉田さんは来月中国へ行きます</vt:lpstr>
      <vt:lpstr>本课语法</vt:lpstr>
      <vt:lpstr>单词训练１</vt:lpstr>
      <vt:lpstr>单词训练２</vt:lpstr>
      <vt:lpstr>基础句型　１</vt:lpstr>
      <vt:lpstr>基础句型　2</vt:lpstr>
      <vt:lpstr>基础句型　３</vt:lpstr>
      <vt:lpstr>基础句型　4</vt:lpstr>
      <vt:lpstr>基本对话A:</vt:lpstr>
      <vt:lpstr>基本对话Ｂ:</vt:lpstr>
      <vt:lpstr>基本对话Ｃ:</vt:lpstr>
      <vt:lpstr>基本对话Ｄ:</vt:lpstr>
      <vt:lpstr>今何日ですか　いまなんにちですか</vt:lpstr>
      <vt:lpstr>今何月ですか　　なんがつ</vt:lpstr>
      <vt:lpstr>应用课文部分１:</vt:lpstr>
      <vt:lpstr>应用课文部分１:</vt:lpstr>
      <vt:lpstr>应用课文部分１.5:</vt:lpstr>
      <vt:lpstr>应用课文部分２: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github</cp:lastModifiedBy>
  <cp:revision>120</cp:revision>
  <dcterms:created xsi:type="dcterms:W3CDTF">2021-09-22T15:00:00Z</dcterms:created>
  <dcterms:modified xsi:type="dcterms:W3CDTF">2021-11-15T14:19:14Z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A230E9EEC4B542629E62E78000576657</vt:lpwstr>
  </property>
  <property fmtid="{D5CDD505-2E9C-101B-9397-08002B2CF9AE}" pid="3" name="KSOProductBuildVer">
    <vt:lpwstr>2052-11.1.0.11045</vt:lpwstr>
  </property>
</Properties>
</file>