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hub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9110" y="1122680"/>
            <a:ext cx="11116945" cy="2232660"/>
          </a:xfrm>
        </p:spPr>
        <p:txBody>
          <a:bodyPr/>
          <a:p>
            <a:r>
              <a:rPr lang="ja-JP" altLang="en-US"/>
              <a:t>李さんは毎日コーヒーを飲みます</a:t>
            </a:r>
            <a:endParaRPr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 sz="4800"/>
              <a:t>Dollarkiller</a:t>
            </a:r>
            <a:endParaRPr lang="en-US" altLang="ja-JP" sz="4800"/>
          </a:p>
          <a:p>
            <a:r>
              <a:rPr lang="ja-JP" altLang="en-US" sz="4800"/>
              <a:t>だいななか　第七</a:t>
            </a:r>
            <a:r>
              <a:rPr lang="ja-JP" altLang="en-US" sz="4800"/>
              <a:t>課</a:t>
            </a:r>
            <a:endParaRPr lang="ja-JP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600">
                <a:sym typeface="+mn-ea"/>
              </a:rPr>
              <a:t>コーラ</a:t>
            </a:r>
            <a:r>
              <a:rPr lang="ja-JP" altLang="en-US" sz="3600">
                <a:highlight>
                  <a:srgbClr val="FFFF00"/>
                </a:highlight>
                <a:sym typeface="+mn-ea"/>
              </a:rPr>
              <a:t>と</a:t>
            </a:r>
            <a:r>
              <a:rPr lang="ja-JP" altLang="en-US" sz="3600">
                <a:sym typeface="+mn-ea"/>
              </a:rPr>
              <a:t>　ケーキ</a:t>
            </a:r>
            <a:r>
              <a:rPr lang="ja-JP" altLang="en-US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en-US" sz="3600">
                <a:sym typeface="+mn-ea"/>
              </a:rPr>
              <a:t>　</a:t>
            </a:r>
            <a:r>
              <a:rPr lang="ja-JP" altLang="en-US" sz="3600">
                <a:highlight>
                  <a:srgbClr val="FFFF00"/>
                </a:highlight>
                <a:sym typeface="+mn-ea"/>
              </a:rPr>
              <a:t>ください</a:t>
            </a:r>
            <a:endParaRPr lang="ja-JP" altLang="en-US" sz="3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ja-JP" altLang="en-US" sz="3600">
                <a:highlight>
                  <a:srgbClr val="00FF00"/>
                </a:highlight>
                <a:sym typeface="+mn-ea"/>
              </a:rPr>
              <a:t>ください</a:t>
            </a:r>
            <a:r>
              <a:rPr lang="zh-CN" altLang="en-US" sz="3600">
                <a:highlight>
                  <a:srgbClr val="00FF00"/>
                </a:highlight>
                <a:sym typeface="+mn-ea"/>
              </a:rPr>
              <a:t>常用于花钱或者免费的索取</a:t>
            </a:r>
            <a:endParaRPr lang="ja-JP" altLang="en-US" sz="3600">
              <a:highlight>
                <a:srgbClr val="00FF00"/>
              </a:highlight>
              <a:sym typeface="+mn-ea"/>
            </a:endParaRPr>
          </a:p>
          <a:p>
            <a:pPr marL="0" indent="0">
              <a:buNone/>
            </a:pPr>
            <a:endParaRPr lang="ja-JP" altLang="en-US" sz="3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申込書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ください</a:t>
            </a:r>
            <a:endParaRPr lang="ja-JP" altLang="zh-CN" sz="3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この本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ください</a:t>
            </a:r>
            <a:endParaRPr lang="ja-JP" altLang="zh-CN" sz="3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endParaRPr lang="ja-JP" altLang="zh-CN" sz="3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endParaRPr lang="ja-JP" altLang="zh-CN" sz="3600"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600">
                <a:sym typeface="+mn-ea"/>
              </a:rPr>
              <a:t>李さん、今朝　うち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で</a:t>
            </a:r>
            <a:r>
              <a:rPr lang="ja-JP" altLang="zh-CN" sz="3600">
                <a:sym typeface="+mn-ea"/>
              </a:rPr>
              <a:t>　新聞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読みましたか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いいえ、</a:t>
            </a:r>
            <a:r>
              <a:rPr lang="ja-JP" altLang="zh-CN" sz="3600">
                <a:sym typeface="+mn-ea"/>
              </a:rPr>
              <a:t>読みませんでした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今朝、何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食べましたか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何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食べませんでした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 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吉田さん、　　日曜日何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</a:t>
            </a:r>
            <a:r>
              <a:rPr lang="ja-JP" altLang="zh-CN" sz="3600">
                <a:sym typeface="+mn-ea"/>
              </a:rPr>
              <a:t>しますか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テニス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か</a:t>
            </a:r>
            <a:r>
              <a:rPr lang="ja-JP" altLang="zh-CN" sz="3600">
                <a:sym typeface="+mn-ea"/>
              </a:rPr>
              <a:t>　ジョギング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します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基本对话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600">
                <a:sym typeface="+mn-ea"/>
              </a:rPr>
              <a:t>いらっしゃいませ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この　ノート　と　鉛筆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ください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600">
                <a:sym typeface="+mn-ea"/>
              </a:rPr>
              <a:t>李さん　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これから</a:t>
            </a:r>
            <a:r>
              <a:rPr lang="ja-JP" altLang="zh-CN" sz="3600">
                <a:sym typeface="+mn-ea"/>
              </a:rPr>
              <a:t>　昼ご飯ですか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はい</a:t>
            </a:r>
            <a:r>
              <a:rPr lang="ja-JP" altLang="zh-CN" sz="3600">
                <a:sym typeface="+mn-ea"/>
              </a:rPr>
              <a:t>、小野さん　と　一緒に行きます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課長は</a:t>
            </a:r>
            <a:r>
              <a:rPr lang="ja-JP" altLang="zh-CN" sz="3600">
                <a:sym typeface="+mn-ea"/>
              </a:rPr>
              <a:t>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コンビニ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で</a:t>
            </a:r>
            <a:r>
              <a:rPr lang="ja-JP" altLang="zh-CN" sz="3600">
                <a:sym typeface="+mn-ea"/>
              </a:rPr>
              <a:t>　お弁当とお茶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買いました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いつも　コンビニですか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いいえ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いつも　そば屋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で</a:t>
            </a:r>
            <a:r>
              <a:rPr lang="ja-JP" altLang="zh-CN" sz="3600">
                <a:sym typeface="+mn-ea"/>
              </a:rPr>
              <a:t>　蕎麦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か</a:t>
            </a:r>
            <a:r>
              <a:rPr lang="ja-JP" altLang="zh-CN" sz="3600">
                <a:sym typeface="+mn-ea"/>
              </a:rPr>
              <a:t>　うどん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食べます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そうですか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李さん　今日は　</a:t>
            </a:r>
            <a:r>
              <a:rPr lang="ja-JP" altLang="zh-CN" sz="3600">
                <a:sym typeface="+mn-ea"/>
              </a:rPr>
              <a:t>そば屋へ　行きますか</a:t>
            </a: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600">
                <a:sym typeface="+mn-ea"/>
              </a:rPr>
              <a:t>そうですね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じゃあ、課長、</a:t>
            </a:r>
            <a:r>
              <a:rPr lang="ja-JP" altLang="zh-CN" sz="3600">
                <a:sym typeface="+mn-ea"/>
              </a:rPr>
              <a:t>失礼します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いってらっしゃい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应用课文</a:t>
            </a:r>
            <a:r>
              <a:rPr lang="ja-JP" altLang="en-US"/>
              <a:t>Ｂ</a:t>
            </a:r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zh-CN" sz="3600">
                <a:sym typeface="+mn-ea"/>
              </a:rPr>
              <a:t>いらっしゃいませ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すみません、親子丼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ください。李さんは</a:t>
            </a:r>
            <a:r>
              <a:rPr lang="ja-JP" altLang="zh-CN" sz="3600">
                <a:sym typeface="+mn-ea"/>
              </a:rPr>
              <a:t>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私も　それ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ください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かしこまりました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2235"/>
            <a:ext cx="10515600" cy="1325563"/>
          </a:xfrm>
        </p:spPr>
        <p:txBody>
          <a:bodyPr/>
          <a:p>
            <a:r>
              <a:rPr lang="zh-CN" altLang="en-US"/>
              <a:t>本课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5108575"/>
          </a:xfrm>
        </p:spPr>
        <p:txBody>
          <a:bodyPr>
            <a:noAutofit/>
          </a:bodyPr>
          <a:p>
            <a:r>
              <a:rPr lang="zh-CN" altLang="en-US" sz="3600">
                <a:sym typeface="+mn-ea"/>
              </a:rPr>
              <a:t>表示动作对象的助词：</a:t>
            </a:r>
            <a:r>
              <a:rPr lang="en-US" altLang="zh-CN" sz="3600">
                <a:sym typeface="+mn-ea"/>
              </a:rPr>
              <a:t> </a:t>
            </a:r>
            <a:r>
              <a:rPr lang="ja-JP" altLang="zh-CN" sz="3600">
                <a:sym typeface="+mn-ea"/>
              </a:rPr>
              <a:t>を</a:t>
            </a:r>
            <a:endParaRPr lang="ja-JP" altLang="zh-CN" sz="3600">
              <a:sym typeface="+mn-ea"/>
            </a:endParaRPr>
          </a:p>
          <a:p>
            <a:r>
              <a:rPr lang="zh-CN" altLang="en-US" sz="3600">
                <a:sym typeface="+mn-ea"/>
              </a:rPr>
              <a:t>表示动作进行场所的助词：</a:t>
            </a:r>
            <a:r>
              <a:rPr lang="en-US" altLang="zh-CN" sz="3600">
                <a:sym typeface="+mn-ea"/>
              </a:rPr>
              <a:t> </a:t>
            </a:r>
            <a:r>
              <a:rPr lang="ja-JP" altLang="en-US" sz="3600">
                <a:sym typeface="+mn-ea"/>
              </a:rPr>
              <a:t>で</a:t>
            </a:r>
            <a:endParaRPr lang="ja-JP" altLang="en-US" sz="3600">
              <a:sym typeface="+mn-ea"/>
            </a:endParaRPr>
          </a:p>
          <a:p>
            <a:r>
              <a:rPr lang="zh-CN" altLang="ja-JP" sz="3600">
                <a:sym typeface="+mn-ea"/>
              </a:rPr>
              <a:t>在列举的几项事物中询问其中一项时的助词：</a:t>
            </a:r>
            <a:r>
              <a:rPr lang="en-US" altLang="zh-CN" sz="3600">
                <a:sym typeface="+mn-ea"/>
              </a:rPr>
              <a:t> </a:t>
            </a:r>
            <a:r>
              <a:rPr lang="ja-JP" altLang="en-US" sz="3600">
                <a:sym typeface="+mn-ea"/>
              </a:rPr>
              <a:t>か</a:t>
            </a:r>
            <a:endParaRPr lang="ja-JP" altLang="en-US" sz="3600">
              <a:sym typeface="+mn-ea"/>
            </a:endParaRPr>
          </a:p>
          <a:p>
            <a:r>
              <a:rPr lang="zh-CN" altLang="ja-JP" sz="3600">
                <a:sym typeface="+mn-ea"/>
              </a:rPr>
              <a:t>在购物或用餐时，要求提供某项服务时的表达形式：</a:t>
            </a:r>
            <a:endParaRPr lang="zh-CN" altLang="ja-JP" sz="3600">
              <a:sym typeface="+mn-ea"/>
            </a:endParaRPr>
          </a:p>
          <a:p>
            <a:pPr marL="457200" lvl="1" indent="0">
              <a:buNone/>
            </a:pPr>
            <a:r>
              <a:rPr lang="ja-JP" altLang="en-US" sz="3200">
                <a:sym typeface="+mn-ea"/>
              </a:rPr>
              <a:t>　</a:t>
            </a:r>
            <a:r>
              <a:rPr lang="en-US" altLang="zh-CN" sz="3200">
                <a:sym typeface="+mn-ea"/>
              </a:rPr>
              <a:t>`</a:t>
            </a:r>
            <a:r>
              <a:rPr lang="ja-JP" altLang="en-US" sz="3200">
                <a:sym typeface="+mn-ea"/>
              </a:rPr>
              <a:t>～を　ください</a:t>
            </a:r>
            <a:r>
              <a:rPr lang="en-US" altLang="zh-CN" sz="3200">
                <a:sym typeface="+mn-ea"/>
              </a:rPr>
              <a:t>`</a:t>
            </a:r>
            <a:endParaRPr lang="ja-JP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１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コーヒー　　　コーラ　　おちゃ　　ワイン　　　パン　　ケーキ　　</a:t>
            </a:r>
            <a:r>
              <a:rPr lang="ja-JP" altLang="en-US"/>
              <a:t>おかゆ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珈琲　　　　　</a:t>
            </a:r>
            <a:r>
              <a:rPr lang="en-US" altLang="ja-JP"/>
              <a:t>cola</a:t>
            </a:r>
            <a:r>
              <a:rPr lang="ja-JP" altLang="en-US"/>
              <a:t>　　　御茶　　　</a:t>
            </a:r>
            <a:r>
              <a:rPr lang="en-US" altLang="ja-JP"/>
              <a:t>wine</a:t>
            </a:r>
            <a:r>
              <a:rPr lang="ja-JP" altLang="en-US"/>
              <a:t>　　　　麺麭　　　🍰　　　　</a:t>
            </a:r>
            <a:r>
              <a:rPr lang="ja-JP" altLang="en-US"/>
              <a:t>お粥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ひるごはん　　おべんとう　　　そば　　うどん　　おやこどん　　　</a:t>
            </a:r>
            <a:r>
              <a:rPr lang="ja-JP" altLang="en-US"/>
              <a:t>カレー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昼ご飯　　　　　お弁当　　　　</a:t>
            </a:r>
            <a:r>
              <a:rPr lang="zh-CN" altLang="en-US"/>
              <a:t>荞麦面</a:t>
            </a:r>
            <a:r>
              <a:rPr lang="ja-JP" altLang="en-US"/>
              <a:t>　</a:t>
            </a:r>
            <a:r>
              <a:rPr lang="zh-CN" altLang="ja-JP"/>
              <a:t>乌冬面</a:t>
            </a:r>
            <a:r>
              <a:rPr lang="ja-JP" altLang="en-US"/>
              <a:t>　　親子丼　　　　　　🍛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たまご　　　たべます　　　　　チーズ　　リンゴ　　イチゴ　　そばや　　</a:t>
            </a:r>
            <a:r>
              <a:rPr lang="ja-JP" altLang="en-US"/>
              <a:t>テニス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卵　　　　　食べます　　　　　　🧀　　　　🍎　　　　　🍓　　　そば屋　　　</a:t>
            </a:r>
            <a:r>
              <a:rPr lang="ja-JP" altLang="en-US"/>
              <a:t>🎾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ジョギング　　サッカー　　やきゅう　　もうしこみしょ　　てがみ　　</a:t>
            </a:r>
            <a:r>
              <a:rPr lang="ja-JP" altLang="en-US"/>
              <a:t>かきます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zh-CN" altLang="ja-JP"/>
              <a:t>慢跑</a:t>
            </a:r>
            <a:r>
              <a:rPr lang="ja-JP" altLang="en-US"/>
              <a:t>　　　　　⚽　　　　　　野球　　　　　申込書　　　　手紙　　　書きます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シーディー　　おんがく　　ききます　　　えいが　　　どうぶつえん　　　</a:t>
            </a:r>
            <a:r>
              <a:rPr lang="ja-JP" altLang="en-US"/>
              <a:t>みます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💿　　　　　　　　音楽　　　　聞きます　　　映画　　　　　動物園　　　　　</a:t>
            </a:r>
            <a:r>
              <a:rPr lang="ja-JP" altLang="en-US"/>
              <a:t>見ます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２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パンダ　　のみます（飲む　のむ）　　かいます（買う　かう）　　　とります（</a:t>
            </a:r>
            <a:r>
              <a:rPr lang="ja-JP" altLang="en-US"/>
              <a:t>とる）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🐼　　　　　飲みます　　　　　　　　　　買います　　　　　　　　　　　　</a:t>
            </a:r>
            <a:r>
              <a:rPr lang="ja-JP" altLang="en-US"/>
              <a:t>撮ります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よみます　　　します　　　そうじします　　　これから　　じゃあ／</a:t>
            </a:r>
            <a:r>
              <a:rPr lang="ja-JP" altLang="en-US"/>
              <a:t>でわ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読みます　　　</a:t>
            </a:r>
            <a:r>
              <a:rPr lang="zh-CN" altLang="ja-JP"/>
              <a:t>干某事</a:t>
            </a:r>
            <a:r>
              <a:rPr lang="ja-JP" altLang="en-US"/>
              <a:t>　　掃除します　　　　</a:t>
            </a:r>
            <a:r>
              <a:rPr lang="zh-CN" altLang="ja-JP"/>
              <a:t>从今以后</a:t>
            </a:r>
            <a:r>
              <a:rPr lang="ja-JP" altLang="en-US"/>
              <a:t>　　　</a:t>
            </a:r>
            <a:r>
              <a:rPr lang="zh-CN" altLang="ja-JP"/>
              <a:t>那么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いらっしゃいませ</a:t>
            </a:r>
            <a:r>
              <a:rPr lang="en-US" altLang="ja-JP"/>
              <a:t>                                               </a:t>
            </a:r>
            <a:r>
              <a:rPr lang="zh-CN" altLang="en-US"/>
              <a:t>欢迎光临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しつれいします　　失礼します</a:t>
            </a:r>
            <a:r>
              <a:rPr lang="en-US" altLang="ja-JP"/>
              <a:t>                        </a:t>
            </a:r>
            <a:r>
              <a:rPr lang="zh-CN" altLang="en-US"/>
              <a:t>告辞了，我走了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しつれいしました　　失礼しました</a:t>
            </a:r>
            <a:r>
              <a:rPr lang="en-US" altLang="ja-JP"/>
              <a:t>                  </a:t>
            </a:r>
            <a:r>
              <a:rPr lang="zh-CN" altLang="en-US"/>
              <a:t>打扰了，失礼了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いってまいります</a:t>
            </a:r>
            <a:r>
              <a:rPr lang="en-US" altLang="ja-JP"/>
              <a:t>                                               </a:t>
            </a:r>
            <a:r>
              <a:rPr lang="zh-CN" altLang="en-US"/>
              <a:t>我走了</a:t>
            </a:r>
            <a:r>
              <a:rPr lang="en-US" altLang="zh-CN"/>
              <a:t>  (</a:t>
            </a:r>
            <a:r>
              <a:rPr lang="zh-CN" altLang="en-US"/>
              <a:t>敬语</a:t>
            </a:r>
            <a:r>
              <a:rPr lang="en-US" altLang="zh-CN"/>
              <a:t>)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いって</a:t>
            </a:r>
            <a:r>
              <a:rPr lang="ja-JP" altLang="en-US"/>
              <a:t>きます</a:t>
            </a:r>
            <a:r>
              <a:rPr lang="en-US" altLang="ja-JP"/>
              <a:t>                                                      </a:t>
            </a:r>
            <a:r>
              <a:rPr lang="zh-CN" altLang="en-US"/>
              <a:t>我走了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いってらっしゃい　　　</a:t>
            </a:r>
            <a:r>
              <a:rPr lang="en-US" altLang="ja-JP"/>
              <a:t>                                       </a:t>
            </a:r>
            <a:r>
              <a:rPr lang="zh-CN" altLang="en-US"/>
              <a:t>你走好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　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ja-JP" altLang="zh-CN"/>
              <a:t>３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ただいま　　</a:t>
            </a:r>
            <a:r>
              <a:rPr lang="en-US" altLang="ja-JP"/>
              <a:t>                                                             </a:t>
            </a:r>
            <a:r>
              <a:rPr lang="zh-CN" altLang="en-US"/>
              <a:t>我回来了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おかえりなさい　　　　お帰りなさい</a:t>
            </a:r>
            <a:r>
              <a:rPr lang="en-US" altLang="ja-JP"/>
              <a:t>                     </a:t>
            </a:r>
            <a:r>
              <a:rPr lang="zh-CN" altLang="en-US"/>
              <a:t>你回来了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 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かしこまりました</a:t>
            </a:r>
            <a:r>
              <a:rPr lang="en-US" altLang="ja-JP"/>
              <a:t>                                                     </a:t>
            </a:r>
            <a:r>
              <a:rPr lang="zh-CN" altLang="en-US"/>
              <a:t>我知道了</a:t>
            </a:r>
            <a:endParaRPr lang="ja-JP" altLang="en-US"/>
          </a:p>
          <a:p>
            <a:pPr marL="0" indent="0">
              <a:buNone/>
            </a:pPr>
            <a:r>
              <a:rPr lang="en-US" altLang="ja-JP"/>
              <a:t> 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おじゃまします　　　　　お邪魔します</a:t>
            </a:r>
            <a:r>
              <a:rPr lang="en-US" altLang="ja-JP"/>
              <a:t>                 </a:t>
            </a:r>
            <a:r>
              <a:rPr lang="zh-CN" altLang="en-US"/>
              <a:t>打扰了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ください</a:t>
            </a:r>
            <a:r>
              <a:rPr lang="en-US" altLang="ja-JP"/>
              <a:t>                                                                     </a:t>
            </a:r>
            <a:r>
              <a:rPr lang="zh-CN" altLang="en-US"/>
              <a:t>给我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ごぜんちゅう　　　　　　　午前中　　　　　　　</a:t>
            </a:r>
            <a:r>
              <a:rPr lang="en-US" altLang="ja-JP"/>
              <a:t>      </a:t>
            </a:r>
            <a:r>
              <a:rPr lang="zh-CN" altLang="en-US"/>
              <a:t>上午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单词训练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/>
              <a:t>コーヒーを飲みます　（飲む）　　　　　　お土産を買います　　（</a:t>
            </a:r>
            <a:r>
              <a:rPr lang="ja-JP" altLang="en-US"/>
              <a:t>買う）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家族写真を撮ります　（撮る）　　</a:t>
            </a:r>
            <a:r>
              <a:rPr lang="en-US" altLang="ja-JP"/>
              <a:t>          </a:t>
            </a:r>
            <a:r>
              <a:rPr lang="ja-JP" altLang="en-US"/>
              <a:t>手紙を書きます　　　　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てがみを読みます　　　　　　　　　　　　</a:t>
            </a:r>
            <a:r>
              <a:rPr lang="ja-JP" altLang="en-US"/>
              <a:t>シーディーを聞きます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親子丼を食べます　　　　　　　　　　　　パンダ</a:t>
            </a:r>
            <a:r>
              <a:rPr lang="ja-JP" altLang="en-US"/>
              <a:t>を見ます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野球をします　　　　　　　　　　　　　　　</a:t>
            </a:r>
            <a:r>
              <a:rPr lang="ja-JP" altLang="en-US"/>
              <a:t>教室を掃除します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600"/>
              <a:t>李さんは　毎日コーヒーを　飲みます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李さんは　図書館で　勉強します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わたしは　毎朝　パン　か　おかゆ　を食べます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コーラ　と　ケーキ　をください</a:t>
            </a:r>
            <a:endParaRPr lang="ja-JP" altLang="en-US" sz="3600"/>
          </a:p>
          <a:p>
            <a:pPr marL="0" indent="0">
              <a:buNone/>
            </a:pP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私は　毎日　ジョギング　をします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私は　新聞　を読みません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/>
              <a:t>李さんは　毎朝　何を　食べますか</a:t>
            </a:r>
            <a:endParaRPr lang="ja-JP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en-US" altLang="zh-CN"/>
              <a:t>1.1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-1905" y="1322070"/>
          <a:ext cx="12193905" cy="553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/>
                <a:gridCol w="1820545"/>
                <a:gridCol w="8539480"/>
              </a:tblGrid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何　</a:t>
                      </a:r>
                      <a:r>
                        <a:rPr lang="ja-JP" altLang="zh-CN" sz="3200"/>
                        <a:t>なに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と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何と　何を　　</a:t>
                      </a:r>
                      <a:r>
                        <a:rPr lang="ja-JP" altLang="zh-CN" sz="3200"/>
                        <a:t>買いますか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なに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が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あそこに　何が　ありますか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なに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を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何を　</a:t>
                      </a:r>
                      <a:r>
                        <a:rPr lang="ja-JP" altLang="zh-CN" sz="3200"/>
                        <a:t>食べますか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なに</a:t>
                      </a:r>
                      <a:r>
                        <a:rPr lang="ja-JP" altLang="zh-CN" sz="3200"/>
                        <a:t>・なん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で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何で　会社へ　行きますか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なん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の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それは何の本ですか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  <a:tr h="923290"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なん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何時・</a:t>
                      </a:r>
                      <a:r>
                        <a:rPr lang="ja-JP" altLang="zh-CN" sz="3200"/>
                        <a:t>曜日</a:t>
                      </a:r>
                      <a:endParaRPr lang="ja-JP" altLang="zh-CN" sz="3200"/>
                    </a:p>
                  </a:txBody>
                  <a:tcPr vert="horz" anchor="ctr" anchorCtr="0"/>
                </a:tc>
                <a:tc>
                  <a:txBody>
                    <a:bodyPr/>
                    <a:p>
                      <a:pPr algn="ctr" fontAlgn="ctr">
                        <a:lnSpc>
                          <a:spcPct val="90000"/>
                        </a:lnSpc>
                        <a:buNone/>
                      </a:pPr>
                      <a:r>
                        <a:rPr lang="ja-JP" altLang="zh-CN" sz="3200"/>
                        <a:t>李さんは　何時に　来ますか</a:t>
                      </a:r>
                      <a:endParaRPr lang="ja-JP" altLang="zh-CN" sz="3200"/>
                    </a:p>
                  </a:txBody>
                  <a:tcPr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zh-CN" altLang="en-US"/>
              <a:t>基础句型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364615"/>
            <a:ext cx="11765915" cy="54933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ja-JP" altLang="en-US" sz="3600"/>
              <a:t>私は　コンビニ</a:t>
            </a:r>
            <a:r>
              <a:rPr lang="ja-JP" altLang="en-US" sz="3600">
                <a:highlight>
                  <a:srgbClr val="FFFF00"/>
                </a:highlight>
              </a:rPr>
              <a:t>で</a:t>
            </a:r>
            <a:r>
              <a:rPr lang="ja-JP" altLang="en-US" sz="3600"/>
              <a:t>　お弁当</a:t>
            </a:r>
            <a:r>
              <a:rPr lang="ja-JP" altLang="en-US" sz="3600">
                <a:highlight>
                  <a:srgbClr val="FFFF00"/>
                </a:highlight>
              </a:rPr>
              <a:t>を</a:t>
            </a:r>
            <a:r>
              <a:rPr lang="ja-JP" altLang="en-US" sz="3600"/>
              <a:t>　買います</a:t>
            </a:r>
            <a:endParaRPr lang="ja-JP" altLang="en-US" sz="3600"/>
          </a:p>
          <a:p>
            <a:pPr marL="0" indent="0">
              <a:buNone/>
            </a:pPr>
            <a:r>
              <a:rPr lang="zh-CN" altLang="ja-JP" sz="3600">
                <a:solidFill>
                  <a:schemeClr val="tx1"/>
                </a:solidFill>
                <a:highlight>
                  <a:srgbClr val="00FF00"/>
                </a:highlight>
              </a:rPr>
              <a:t>场所</a:t>
            </a:r>
            <a:r>
              <a:rPr lang="en-US" altLang="zh-CN" sz="3600">
                <a:solidFill>
                  <a:schemeClr val="tx1"/>
                </a:solidFill>
                <a:highlight>
                  <a:srgbClr val="00FF00"/>
                </a:highlight>
              </a:rPr>
              <a:t> + </a:t>
            </a:r>
            <a:r>
              <a:rPr lang="ja-JP" altLang="en-US" sz="3600">
                <a:solidFill>
                  <a:schemeClr val="tx1"/>
                </a:solidFill>
                <a:highlight>
                  <a:srgbClr val="00FF00"/>
                </a:highlight>
              </a:rPr>
              <a:t>で</a:t>
            </a:r>
            <a:r>
              <a:rPr lang="en-US" altLang="ja-JP" sz="3600">
                <a:solidFill>
                  <a:schemeClr val="tx1"/>
                </a:solidFill>
                <a:highlight>
                  <a:srgbClr val="00FF00"/>
                </a:highlight>
              </a:rPr>
              <a:t> + </a:t>
            </a:r>
            <a:r>
              <a:rPr lang="zh-CN" altLang="en-US" sz="3600">
                <a:solidFill>
                  <a:schemeClr val="tx1"/>
                </a:solidFill>
                <a:highlight>
                  <a:srgbClr val="00FF00"/>
                </a:highlight>
              </a:rPr>
              <a:t>动词</a:t>
            </a:r>
            <a:r>
              <a:rPr lang="zh-CN" altLang="ja-JP" sz="3600">
                <a:solidFill>
                  <a:schemeClr val="tx1"/>
                </a:solidFill>
                <a:highlight>
                  <a:srgbClr val="00FF00"/>
                </a:highlight>
              </a:rPr>
              <a:t>，</a:t>
            </a:r>
            <a:r>
              <a:rPr lang="en-US" altLang="zh-CN" sz="3600">
                <a:solidFill>
                  <a:schemeClr val="tx1"/>
                </a:solidFill>
                <a:highlight>
                  <a:srgbClr val="00FF00"/>
                </a:highlight>
              </a:rPr>
              <a:t>   </a:t>
            </a:r>
            <a:r>
              <a:rPr lang="zh-CN" altLang="en-US" sz="3600">
                <a:solidFill>
                  <a:schemeClr val="tx1"/>
                </a:solidFill>
                <a:highlight>
                  <a:srgbClr val="00FF00"/>
                </a:highlight>
              </a:rPr>
              <a:t>事物</a:t>
            </a:r>
            <a:r>
              <a:rPr lang="en-US" altLang="zh-CN" sz="3600">
                <a:solidFill>
                  <a:schemeClr val="tx1"/>
                </a:solidFill>
                <a:highlight>
                  <a:srgbClr val="00FF00"/>
                </a:highlight>
              </a:rPr>
              <a:t> +  </a:t>
            </a:r>
            <a:r>
              <a:rPr lang="ja-JP" altLang="en-US" sz="3600">
                <a:solidFill>
                  <a:schemeClr val="tx1"/>
                </a:solidFill>
                <a:highlight>
                  <a:srgbClr val="00FF00"/>
                </a:highlight>
                <a:sym typeface="+mn-ea"/>
              </a:rPr>
              <a:t>を</a:t>
            </a:r>
            <a:r>
              <a:rPr lang="en-US" altLang="ja-JP" sz="3600">
                <a:solidFill>
                  <a:schemeClr val="tx1"/>
                </a:solidFill>
                <a:highlight>
                  <a:srgbClr val="00FF00"/>
                </a:highlight>
                <a:sym typeface="+mn-ea"/>
              </a:rPr>
              <a:t>  +  </a:t>
            </a:r>
            <a:r>
              <a:rPr lang="zh-CN" altLang="en-US" sz="3600">
                <a:solidFill>
                  <a:schemeClr val="tx1"/>
                </a:solidFill>
                <a:highlight>
                  <a:srgbClr val="00FF00"/>
                </a:highlight>
                <a:sym typeface="+mn-ea"/>
              </a:rPr>
              <a:t>动词</a:t>
            </a:r>
            <a:endParaRPr lang="zh-CN" altLang="en-US" sz="3600">
              <a:solidFill>
                <a:schemeClr val="tx1"/>
              </a:solidFill>
              <a:highlight>
                <a:srgbClr val="00FF00"/>
              </a:highlight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今日は　どこ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で</a:t>
            </a:r>
            <a:r>
              <a:rPr lang="ja-JP" altLang="zh-CN" sz="3600">
                <a:sym typeface="+mn-ea"/>
              </a:rPr>
              <a:t>　新聞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読みましたか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私は　毎朝　パン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か</a:t>
            </a:r>
            <a:r>
              <a:rPr lang="ja-JP" altLang="zh-CN" sz="3600">
                <a:sym typeface="+mn-ea"/>
              </a:rPr>
              <a:t>　おかゆ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を</a:t>
            </a:r>
            <a:r>
              <a:rPr lang="ja-JP" altLang="zh-CN" sz="3600">
                <a:sym typeface="+mn-ea"/>
              </a:rPr>
              <a:t>　食べます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highlight>
                  <a:srgbClr val="00FF00"/>
                </a:highlight>
                <a:sym typeface="+mn-ea"/>
              </a:rPr>
              <a:t>か</a:t>
            </a:r>
            <a:r>
              <a:rPr lang="en-US" altLang="ja-JP" sz="3600">
                <a:highlight>
                  <a:srgbClr val="00FF00"/>
                </a:highlight>
                <a:sym typeface="+mn-ea"/>
              </a:rPr>
              <a:t> </a:t>
            </a:r>
            <a:r>
              <a:rPr lang="zh-CN" altLang="zh-CN" sz="3600">
                <a:highlight>
                  <a:srgbClr val="00FF00"/>
                </a:highlight>
                <a:sym typeface="+mn-ea"/>
              </a:rPr>
              <a:t>表示或者</a:t>
            </a:r>
            <a:endParaRPr lang="ja-JP" altLang="zh-CN" sz="3600">
              <a:highlight>
                <a:srgbClr val="00FF00"/>
              </a:highlight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休みは　何曜日ですか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r>
              <a:rPr lang="ja-JP" altLang="zh-CN" sz="3600">
                <a:sym typeface="+mn-ea"/>
              </a:rPr>
              <a:t>休みは　月曜日</a:t>
            </a:r>
            <a:r>
              <a:rPr lang="ja-JP" altLang="zh-CN" sz="3600">
                <a:highlight>
                  <a:srgbClr val="FFFF00"/>
                </a:highlight>
                <a:sym typeface="+mn-ea"/>
              </a:rPr>
              <a:t>か</a:t>
            </a:r>
            <a:r>
              <a:rPr lang="ja-JP" altLang="zh-CN" sz="3600">
                <a:sym typeface="+mn-ea"/>
              </a:rPr>
              <a:t>　火曜日です</a:t>
            </a: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  <a:p>
            <a:pPr marL="0" indent="0">
              <a:buNone/>
            </a:pPr>
            <a:endParaRPr lang="ja-JP" altLang="zh-CN" sz="36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6db1411-7520-41b3-8743-960ac173cc2f}"/>
  <p:tag name="TABLE_ENDDRAG_ORIGIN_RECT" val="960*435"/>
  <p:tag name="TABLE_ENDDRAG_RECT" val="0*104*960*43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2201</Words>
  <Application>WPS 演示</Application>
  <PresentationFormat>宽屏</PresentationFormat>
  <Paragraphs>188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MS PGothic</vt:lpstr>
      <vt:lpstr>Calibri</vt:lpstr>
      <vt:lpstr>微软雅黑</vt:lpstr>
      <vt:lpstr>Arial Unicode MS</vt:lpstr>
      <vt:lpstr>Office 主题</vt:lpstr>
      <vt:lpstr>李さんは毎日コーヒーを飲みます</vt:lpstr>
      <vt:lpstr>本课语法</vt:lpstr>
      <vt:lpstr>单词训练１</vt:lpstr>
      <vt:lpstr>单词训练２</vt:lpstr>
      <vt:lpstr>单词训练３</vt:lpstr>
      <vt:lpstr>单词训练4</vt:lpstr>
      <vt:lpstr>基础句型1</vt:lpstr>
      <vt:lpstr>基础句型1.1</vt:lpstr>
      <vt:lpstr>基础句型2</vt:lpstr>
      <vt:lpstr>基础句型3</vt:lpstr>
      <vt:lpstr>基本对话A</vt:lpstr>
      <vt:lpstr>基本对话Ｂ</vt:lpstr>
      <vt:lpstr>应用课文A</vt:lpstr>
      <vt:lpstr>应用课文A</vt:lpstr>
      <vt:lpstr>应用课文Ｂ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175</cp:revision>
  <dcterms:created xsi:type="dcterms:W3CDTF">2021-09-22T15:00:00Z</dcterms:created>
  <dcterms:modified xsi:type="dcterms:W3CDTF">2022-01-09T07:01:54Z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A230E9EEC4B542629E62E78000576657</vt:lpwstr>
  </property>
  <property fmtid="{D5CDD505-2E9C-101B-9397-08002B2CF9AE}" pid="3" name="KSOProductBuildVer">
    <vt:lpwstr>2052-11.1.0.11194</vt:lpwstr>
  </property>
</Properties>
</file>