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thub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ja-JP" altLang="zh-CN"/>
              <a:t>李さんは日本語で手紙を書きます</a:t>
            </a:r>
            <a:endParaRPr lang="ja-JP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ja-JP" altLang="zh-CN"/>
              <a:t>だいはちか　　第八課</a:t>
            </a:r>
            <a:endParaRPr lang="ja-JP" altLang="zh-CN"/>
          </a:p>
          <a:p>
            <a:endParaRPr lang="ja-JP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基本对话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1473835"/>
            <a:ext cx="108546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3600"/>
              <a:t>昨日、母に　誕生日のプレゼントを　送りました</a:t>
            </a:r>
            <a:endParaRPr lang="ja-JP" altLang="zh-CN" sz="3600"/>
          </a:p>
          <a:p>
            <a:endParaRPr lang="ja-JP" altLang="zh-CN" sz="3600"/>
          </a:p>
          <a:p>
            <a:r>
              <a:rPr lang="ja-JP" altLang="zh-CN" sz="3600"/>
              <a:t>何で送りま</a:t>
            </a:r>
            <a:r>
              <a:rPr lang="ja-JP" altLang="zh-CN" sz="3600"/>
              <a:t>すか</a:t>
            </a:r>
            <a:endParaRPr lang="ja-JP" altLang="zh-CN" sz="3600"/>
          </a:p>
          <a:p>
            <a:endParaRPr lang="ja-JP" altLang="zh-CN" sz="3600"/>
          </a:p>
          <a:p>
            <a:r>
              <a:rPr lang="ja-JP" altLang="zh-CN" sz="3600"/>
              <a:t>航空便で　送りました</a:t>
            </a:r>
            <a:endParaRPr lang="ja-JP" altLang="zh-CN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基本对话</a:t>
            </a:r>
            <a:r>
              <a:rPr lang="ja-JP" altLang="zh-CN"/>
              <a:t>Ｂ</a:t>
            </a:r>
            <a:endParaRPr lang="ja-JP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1473835"/>
            <a:ext cx="108546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3200"/>
              <a:t>その映画のチケットを　だれに　あげますか</a:t>
            </a:r>
            <a:endParaRPr lang="ja-JP" altLang="zh-CN" sz="3200"/>
          </a:p>
          <a:p>
            <a:endParaRPr lang="ja-JP" altLang="zh-CN" sz="3200"/>
          </a:p>
          <a:p>
            <a:r>
              <a:rPr lang="ja-JP" altLang="zh-CN" sz="3200"/>
              <a:t>李さんに　あげます　　</a:t>
            </a:r>
            <a:endParaRPr lang="ja-JP" altLang="zh-CN" sz="3200"/>
          </a:p>
          <a:p>
            <a:endParaRPr lang="ja-JP" altLang="zh-CN" sz="3200"/>
          </a:p>
          <a:p>
            <a:endParaRPr lang="ja-JP" altLang="zh-CN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基本对话</a:t>
            </a:r>
            <a:r>
              <a:rPr lang="ja-JP" altLang="zh-CN"/>
              <a:t>Ｃ</a:t>
            </a:r>
            <a:endParaRPr lang="ja-JP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1473835"/>
            <a:ext cx="108546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3200"/>
              <a:t>誰に　そのパンフレートを　もらいましたか</a:t>
            </a:r>
            <a:endParaRPr lang="ja-JP" altLang="zh-CN" sz="3200"/>
          </a:p>
          <a:p>
            <a:endParaRPr lang="ja-JP" altLang="zh-CN" sz="3200"/>
          </a:p>
          <a:p>
            <a:r>
              <a:rPr lang="ja-JP" altLang="zh-CN" sz="3200"/>
              <a:t>長嶋さんに　もらいました</a:t>
            </a:r>
            <a:endParaRPr lang="ja-JP" altLang="zh-CN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基本对话</a:t>
            </a:r>
            <a:r>
              <a:rPr lang="ja-JP" altLang="zh-CN"/>
              <a:t>Ｄ</a:t>
            </a:r>
            <a:endParaRPr lang="ja-JP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1473835"/>
            <a:ext cx="108546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3200"/>
              <a:t>すみません　</a:t>
            </a:r>
            <a:r>
              <a:rPr lang="ja-JP" altLang="zh-CN" sz="3200"/>
              <a:t>李さんは　いますか</a:t>
            </a:r>
            <a:endParaRPr lang="ja-JP" altLang="zh-CN" sz="3200"/>
          </a:p>
          <a:p>
            <a:endParaRPr lang="ja-JP" altLang="zh-CN" sz="3200"/>
          </a:p>
          <a:p>
            <a:r>
              <a:rPr lang="ja-JP" altLang="zh-CN" sz="3200"/>
              <a:t>もう　</a:t>
            </a:r>
            <a:r>
              <a:rPr lang="ja-JP" altLang="zh-CN" sz="3200"/>
              <a:t>帰りましたよ</a:t>
            </a:r>
            <a:endParaRPr lang="ja-JP" altLang="zh-CN" sz="3200"/>
          </a:p>
          <a:p>
            <a:endParaRPr lang="ja-JP" altLang="zh-CN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通讯工具</a:t>
            </a:r>
            <a:r>
              <a:rPr lang="zh-CN" altLang="en-US"/>
              <a:t>使用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0" y="1422400"/>
          <a:ext cx="1219200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</a:tblGrid>
              <a:tr h="1087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通讯工具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もらいます・</a:t>
                      </a:r>
                      <a:r>
                        <a:rPr lang="zh-CN" altLang="en-US" sz="3200"/>
                        <a:t>收到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送ります・</a:t>
                      </a:r>
                      <a:r>
                        <a:rPr lang="zh-CN" altLang="en-US" sz="3200"/>
                        <a:t>发出</a:t>
                      </a:r>
                      <a:endParaRPr lang="zh-CN" altLang="en-US" sz="3200"/>
                    </a:p>
                  </a:txBody>
                  <a:tcPr anchor="ctr" anchorCtr="0"/>
                </a:tc>
              </a:tr>
              <a:tr h="1087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電話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電話をもらいます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電話をします</a:t>
                      </a:r>
                      <a:endParaRPr lang="ja-JP" altLang="zh-CN" sz="2800"/>
                    </a:p>
                    <a:p>
                      <a:pPr algn="ctr">
                        <a:buNone/>
                      </a:pPr>
                      <a:r>
                        <a:rPr lang="ja-JP" altLang="zh-CN" sz="2800"/>
                        <a:t>電話をかけます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1087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ファックス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ファックスをもらいます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ファックスを送ります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1087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メール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メールをもらいます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メールを</a:t>
                      </a:r>
                      <a:r>
                        <a:rPr lang="ja-JP" altLang="zh-CN" sz="2800"/>
                        <a:t>送ります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1087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手紙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手紙をもらいます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手紙を送ります</a:t>
                      </a:r>
                      <a:endParaRPr lang="ja-JP" altLang="zh-CN" sz="2800"/>
                    </a:p>
                    <a:p>
                      <a:pPr algn="ctr">
                        <a:buNone/>
                      </a:pPr>
                      <a:r>
                        <a:rPr lang="ja-JP" altLang="zh-CN" sz="2800"/>
                        <a:t>手紙を出します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p>
            <a:r>
              <a:rPr lang="zh-CN" altLang="en-US"/>
              <a:t>应用课文部分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8510" y="1396365"/>
            <a:ext cx="11127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38200" y="1065530"/>
            <a:ext cx="107118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さっき、　長嶋さんに　電話を　もらいました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スケジュール表　の件ですか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はい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もう　ファックスで　送りましたよ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何時ですか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昨日、夕方です</a:t>
            </a:r>
            <a:r>
              <a:rPr lang="ja-JP" altLang="zh-CN" sz="2400"/>
              <a:t>。　　　もう一度　送りますか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ええ、お願いします。　　</a:t>
            </a:r>
            <a:r>
              <a:rPr lang="ja-JP" altLang="zh-CN" sz="2400"/>
              <a:t>私は　メールで　送ります　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分かりました</a:t>
            </a:r>
            <a:endParaRPr lang="ja-JP" altLang="zh-CN" sz="2400"/>
          </a:p>
          <a:p>
            <a:endParaRPr lang="ja-JP" altLang="zh-CN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p>
            <a:r>
              <a:rPr lang="zh-CN" altLang="en-US"/>
              <a:t>应用课文部分</a:t>
            </a:r>
            <a:r>
              <a:rPr lang="ja-JP" altLang="en-US"/>
              <a:t>Ｂ</a:t>
            </a:r>
            <a:endParaRPr lang="ja-JP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2475" y="1136650"/>
            <a:ext cx="111277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800"/>
              <a:t>さっき、　長嶋さんに　メールを　もらいました</a:t>
            </a:r>
            <a:r>
              <a:rPr lang="en-US" altLang="zh-CN" sz="2800"/>
              <a:t> </a:t>
            </a:r>
            <a:endParaRPr lang="en-US" altLang="zh-CN" sz="2800"/>
          </a:p>
          <a:p>
            <a:endParaRPr lang="en-US" altLang="zh-CN" sz="2800"/>
          </a:p>
          <a:p>
            <a:r>
              <a:rPr lang="ja-JP" altLang="en-US" sz="2800"/>
              <a:t>ファックスは　届きましたか</a:t>
            </a:r>
            <a:endParaRPr lang="ja-JP" altLang="en-US" sz="2800"/>
          </a:p>
          <a:p>
            <a:endParaRPr lang="ja-JP" altLang="en-US" sz="2800"/>
          </a:p>
          <a:p>
            <a:r>
              <a:rPr lang="ja-JP" altLang="en-US" sz="2800"/>
              <a:t>ええ、ファックスも　メールも　届きましたよ</a:t>
            </a:r>
            <a:endParaRPr lang="ja-JP" altLang="en-US" sz="2800"/>
          </a:p>
          <a:p>
            <a:endParaRPr lang="ja-JP" altLang="en-US" sz="2800"/>
          </a:p>
          <a:p>
            <a:r>
              <a:rPr lang="ja-JP" altLang="en-US" sz="2800"/>
              <a:t>そうですか、よかったです</a:t>
            </a:r>
            <a:endParaRPr lang="ja-JP" altLang="en-US" sz="2800"/>
          </a:p>
          <a:p>
            <a:endParaRPr lang="ja-JP" altLang="en-US" sz="2800"/>
          </a:p>
          <a:p>
            <a:r>
              <a:rPr lang="ja-JP" altLang="en-US" sz="2800"/>
              <a:t>李さん、　これ、どうぞ。　箱根の写真集です</a:t>
            </a:r>
            <a:endParaRPr lang="ja-JP" altLang="en-US" sz="2800"/>
          </a:p>
          <a:p>
            <a:endParaRPr lang="ja-JP" altLang="en-US" sz="2800"/>
          </a:p>
          <a:p>
            <a:r>
              <a:rPr lang="ja-JP" altLang="en-US" sz="2800"/>
              <a:t>前に　長嶋さんに　もらいました</a:t>
            </a:r>
            <a:endParaRPr lang="ja-JP" altLang="en-US" sz="2800"/>
          </a:p>
          <a:p>
            <a:endParaRPr lang="ja-JP" altLang="en-US" sz="2800"/>
          </a:p>
          <a:p>
            <a:r>
              <a:rPr lang="ja-JP" altLang="en-US" sz="2800"/>
              <a:t>ありがとう　ございます</a:t>
            </a:r>
            <a:endParaRPr lang="ja-JP" altLang="en-US" sz="2800"/>
          </a:p>
          <a:p>
            <a:endParaRPr lang="ja-JP" altLang="en-US" sz="2800"/>
          </a:p>
          <a:p>
            <a:endParaRPr lang="ja-JP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本课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ja-JP" altLang="zh-CN"/>
              <a:t>１．</a:t>
            </a:r>
            <a:r>
              <a:rPr lang="zh-CN" altLang="ja-JP"/>
              <a:t>表示各种手段，方式以及原材料的助词：</a:t>
            </a:r>
            <a:r>
              <a:rPr lang="ja-JP" altLang="ja-JP"/>
              <a:t>で</a:t>
            </a:r>
            <a:endParaRPr lang="ja-JP" altLang="ja-JP"/>
          </a:p>
          <a:p>
            <a:pPr marL="0" indent="0">
              <a:buNone/>
            </a:pPr>
            <a:r>
              <a:rPr lang="en-US" altLang="ja-JP"/>
              <a:t>2.  </a:t>
            </a:r>
            <a:r>
              <a:rPr lang="zh-CN" altLang="en-US"/>
              <a:t>表示物品授受关系的动词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”</a:t>
            </a:r>
            <a:r>
              <a:rPr lang="ja-JP" altLang="en-US"/>
              <a:t>あげます</a:t>
            </a:r>
            <a:r>
              <a:rPr lang="en-US" altLang="zh-CN"/>
              <a:t>”</a:t>
            </a:r>
            <a:r>
              <a:rPr lang="ja-JP" altLang="en-US"/>
              <a:t>　　</a:t>
            </a:r>
            <a:r>
              <a:rPr lang="en-US" altLang="ja-JP"/>
              <a:t>”</a:t>
            </a:r>
            <a:r>
              <a:rPr lang="ja-JP" altLang="en-US"/>
              <a:t>もらいます</a:t>
            </a:r>
            <a:r>
              <a:rPr lang="en-US" altLang="ja-JP"/>
              <a:t>”</a:t>
            </a:r>
            <a:r>
              <a:rPr lang="ja-JP" altLang="en-US"/>
              <a:t>　　</a:t>
            </a:r>
            <a:r>
              <a:rPr lang="zh-CN" altLang="en-US"/>
              <a:t>以及</a:t>
            </a:r>
            <a:r>
              <a:rPr lang="zh-CN" altLang="en-US">
                <a:sym typeface="+mn-ea"/>
              </a:rPr>
              <a:t>授受关系的表达方式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表示见到某人时的助词</a:t>
            </a:r>
            <a:r>
              <a:rPr lang="en-US" altLang="zh-CN">
                <a:sym typeface="+mn-ea"/>
              </a:rPr>
              <a:t>: </a:t>
            </a:r>
            <a:r>
              <a:rPr lang="ja-JP" altLang="zh-CN">
                <a:sym typeface="+mn-ea"/>
              </a:rPr>
              <a:t>に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单词</a:t>
            </a:r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515600" cy="5233670"/>
          </a:xfrm>
        </p:spPr>
        <p:txBody>
          <a:bodyPr/>
          <a:p>
            <a:pPr marL="0" indent="0">
              <a:buNone/>
            </a:pPr>
            <a:r>
              <a:rPr lang="ja-JP" altLang="zh-CN"/>
              <a:t>プレゼント　　　　チケット　　　パンフレット　　記念品（きねんひん</a:t>
            </a:r>
            <a:r>
              <a:rPr lang="ja-JP" altLang="zh-CN"/>
              <a:t>）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スケジュール表（スケジュールヒュウ）　　　　写真集（</a:t>
            </a:r>
            <a:r>
              <a:rPr lang="ja-JP" altLang="zh-CN"/>
              <a:t>しゃしんしゅう）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はな（花）　　おがね（お金）　　ボールペン　　　宿題（</a:t>
            </a:r>
            <a:r>
              <a:rPr lang="ja-JP" altLang="zh-CN"/>
              <a:t>しゅくだい）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航空便（こうくうびん）　　そくたつ（速達）　　　ファックス　　　</a:t>
            </a:r>
            <a:r>
              <a:rPr lang="ja-JP" altLang="zh-CN"/>
              <a:t>メール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でんわばんごう（電話番号）　　　じゅうしょ（住所）　　なまえ（</a:t>
            </a:r>
            <a:r>
              <a:rPr lang="ja-JP" altLang="zh-CN"/>
              <a:t>名前）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きみのなは（君の名は）　　けん（件）　　しんぶんし（</a:t>
            </a:r>
            <a:r>
              <a:rPr lang="ja-JP" altLang="zh-CN"/>
              <a:t>新聞紙）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かみひこうき（紙飛行機）　　　　チョコレート　　　　アイスクリーム　　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こむぎこ（小麦粉）　　はし（</a:t>
            </a:r>
            <a:r>
              <a:rPr lang="ja-JP" altLang="zh-CN"/>
              <a:t>箸）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スプーン　　お兄さん（おにいさん）　　あにき（兄貴）　　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かんこくご（韓国語）　　　ゆうがた（</a:t>
            </a:r>
            <a:r>
              <a:rPr lang="ja-JP" altLang="zh-CN"/>
              <a:t>夕方）　　　　</a:t>
            </a:r>
            <a:endParaRPr lang="ja-JP" altLang="zh-CN"/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endParaRPr lang="ja-JP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单词</a:t>
            </a:r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1181080" cy="529717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ja-JP" altLang="zh-CN"/>
              <a:t>ひるやすみ（昼休み）　　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もらいます（もらう）　　　　</a:t>
            </a:r>
            <a:r>
              <a:rPr lang="ja-JP" altLang="zh-CN"/>
              <a:t>プレゼントをもらいます　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あいます（会います、会う）　　先生に会います　　ともだちにあいます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つくります（作ります、作る）　　</a:t>
            </a:r>
            <a:r>
              <a:rPr lang="ja-JP" altLang="zh-CN"/>
              <a:t>料理を作ります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おくります（送ります、送る）　　プレゼント</a:t>
            </a:r>
            <a:r>
              <a:rPr lang="ja-JP" altLang="zh-CN"/>
              <a:t>を送ります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ふとります（太ります、太る）　　俺は太りません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だします（出します</a:t>
            </a:r>
            <a:r>
              <a:rPr lang="ja-JP" altLang="zh-CN"/>
              <a:t>、出す）　　　手紙を出します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とどきます（届きます、届く）　　　　</a:t>
            </a:r>
            <a:r>
              <a:rPr lang="ja-JP" altLang="en-US">
                <a:sym typeface="+mn-ea"/>
              </a:rPr>
              <a:t>ファックスは届きました</a:t>
            </a:r>
            <a:r>
              <a:rPr lang="ja-JP" altLang="zh-CN"/>
              <a:t>　　　　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かきます（</a:t>
            </a:r>
            <a:r>
              <a:rPr lang="ja-JP" altLang="zh-CN"/>
              <a:t>描きます）　　　　　　　　　え（絵）　　　　　　</a:t>
            </a:r>
            <a:r>
              <a:rPr lang="ja-JP" altLang="zh-CN"/>
              <a:t>絵を描きます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かします（貸します、貸す）　　　　本を貸します　　　</a:t>
            </a:r>
            <a:r>
              <a:rPr lang="ja-JP" altLang="zh-CN"/>
              <a:t>友達に本を貸します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ならいます（習います、習う）　　　</a:t>
            </a:r>
            <a:r>
              <a:rPr lang="ja-JP" altLang="zh-CN"/>
              <a:t>先生に日本語を習います</a:t>
            </a:r>
            <a:endParaRPr lang="ja-JP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单词</a:t>
            </a:r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1181080" cy="529717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ja-JP" altLang="zh-CN"/>
              <a:t>あげます　　　　先生に　</a:t>
            </a:r>
            <a:r>
              <a:rPr lang="ja-JP" altLang="zh-CN"/>
              <a:t>本を　あげます　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かけます　　　　先生に　電話を　かけます　　（</a:t>
            </a:r>
            <a:r>
              <a:rPr lang="ja-JP" altLang="zh-CN"/>
              <a:t>電話をします）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かります（借ります）　　　　　　</a:t>
            </a:r>
            <a:r>
              <a:rPr lang="ja-JP" altLang="zh-CN"/>
              <a:t>友達に本を借ります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おしえます（教えます、教える）　　　　</a:t>
            </a:r>
            <a:endParaRPr lang="ja-JP" altLang="zh-CN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ja-JP" altLang="zh-CN"/>
              <a:t>日本語を教えます</a:t>
            </a:r>
            <a:endParaRPr lang="ja-JP" altLang="zh-CN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ja-JP" altLang="en-US"/>
              <a:t>電話番号を教えます　　　</a:t>
            </a:r>
            <a:r>
              <a:rPr lang="en-US" altLang="zh-CN"/>
              <a:t>(</a:t>
            </a:r>
            <a:r>
              <a:rPr lang="zh-CN" altLang="en-US"/>
              <a:t>告诉我电话号码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ja-JP" altLang="en-US"/>
              <a:t>もう　</a:t>
            </a:r>
            <a:r>
              <a:rPr lang="zh-CN" altLang="en-US">
                <a:sym typeface="+mn-ea"/>
              </a:rPr>
              <a:t>（以及过去）</a:t>
            </a:r>
            <a:r>
              <a:rPr lang="en-US" altLang="zh-CN">
                <a:sym typeface="+mn-ea"/>
              </a:rPr>
              <a:t> </a:t>
            </a:r>
            <a:r>
              <a:rPr lang="ja-JP" altLang="en-US"/>
              <a:t>　もう食べました　</a:t>
            </a:r>
            <a:r>
              <a:rPr lang="en-US" altLang="ja-JP"/>
              <a:t> </a:t>
            </a:r>
            <a:r>
              <a:rPr lang="zh-CN" altLang="en-US"/>
              <a:t>（以及</a:t>
            </a:r>
            <a:r>
              <a:rPr lang="zh-CN" altLang="en-US"/>
              <a:t>过去）</a:t>
            </a:r>
            <a:r>
              <a:rPr lang="ja-JP" altLang="en-US"/>
              <a:t>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さっき　</a:t>
            </a:r>
            <a:r>
              <a:rPr lang="en-US" altLang="ja-JP"/>
              <a:t>(</a:t>
            </a:r>
            <a:r>
              <a:rPr lang="zh-CN" altLang="en-US"/>
              <a:t>过去不久，刚刚</a:t>
            </a:r>
            <a:r>
              <a:rPr lang="en-US" altLang="ja-JP"/>
              <a:t>)</a:t>
            </a:r>
            <a:r>
              <a:rPr lang="ja-JP" altLang="en-US"/>
              <a:t>　</a:t>
            </a:r>
            <a:r>
              <a:rPr lang="en-US" altLang="ja-JP"/>
              <a:t>    </a:t>
            </a:r>
            <a:r>
              <a:rPr lang="ja-JP" altLang="en-US"/>
              <a:t>　</a:t>
            </a:r>
            <a:r>
              <a:rPr lang="ja-JP" altLang="en-US"/>
              <a:t>さっき食べました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たったいま（たった今、　</a:t>
            </a:r>
            <a:r>
              <a:rPr lang="zh-CN" altLang="en-US">
                <a:sym typeface="+mn-ea"/>
              </a:rPr>
              <a:t>刚刚</a:t>
            </a:r>
            <a:r>
              <a:rPr lang="ja-JP" altLang="en-US"/>
              <a:t>）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もういちど（もう一度）　　</a:t>
            </a:r>
            <a:r>
              <a:rPr lang="ja-JP" altLang="en-US"/>
              <a:t>もう一度行きます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まえに（前に）　　　　前に行きました</a:t>
            </a:r>
            <a:r>
              <a:rPr lang="en-US" altLang="ja-JP"/>
              <a:t> (</a:t>
            </a:r>
            <a:r>
              <a:rPr lang="zh-CN" altLang="en-US"/>
              <a:t>之前去过了</a:t>
            </a:r>
            <a:r>
              <a:rPr lang="en-US" altLang="ja-JP"/>
              <a:t>)</a:t>
            </a:r>
            <a:endParaRPr lang="en-US" altLang="ja-JP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单词</a:t>
            </a:r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1181080" cy="529717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ja-JP" altLang="en-US"/>
              <a:t>陳（</a:t>
            </a:r>
            <a:r>
              <a:rPr lang="ja-JP" altLang="en-US">
                <a:sym typeface="+mn-ea"/>
              </a:rPr>
              <a:t>ちん）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/>
              <a:t>どうですか　　</a:t>
            </a:r>
            <a:r>
              <a:rPr lang="en-US" altLang="ja-JP"/>
              <a:t> </a:t>
            </a:r>
            <a:r>
              <a:rPr lang="zh-CN" altLang="ja-JP"/>
              <a:t>怎样</a:t>
            </a:r>
            <a:endParaRPr lang="zh-CN" altLang="ja-JP"/>
          </a:p>
          <a:p>
            <a:pPr marL="0" indent="0">
              <a:buNone/>
            </a:pPr>
            <a:r>
              <a:rPr lang="ja-JP" altLang="zh-CN"/>
              <a:t>あねがいします　　</a:t>
            </a:r>
            <a:r>
              <a:rPr lang="ja-JP" altLang="zh-CN"/>
              <a:t>お願いします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わかりました　　分かりました　　　　　　　　　　　　</a:t>
            </a:r>
            <a:r>
              <a:rPr lang="ja-JP" altLang="zh-CN"/>
              <a:t>かしこまりました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わかります（</a:t>
            </a:r>
            <a:r>
              <a:rPr lang="zh-CN" altLang="ja-JP"/>
              <a:t>本来就知道</a:t>
            </a:r>
            <a:r>
              <a:rPr lang="ja-JP" altLang="zh-CN"/>
              <a:t>）</a:t>
            </a:r>
            <a:r>
              <a:rPr lang="en-US" altLang="ja-JP"/>
              <a:t>  </a:t>
            </a:r>
            <a:r>
              <a:rPr lang="ja-JP" altLang="en-US"/>
              <a:t>わかりました（</a:t>
            </a:r>
            <a:r>
              <a:rPr lang="zh-CN" altLang="en-US"/>
              <a:t>讲解后知道</a:t>
            </a:r>
            <a:r>
              <a:rPr lang="ja-JP" altLang="en-US"/>
              <a:t>）</a:t>
            </a:r>
            <a:endParaRPr lang="ja-JP" altLang="en-US"/>
          </a:p>
          <a:p>
            <a:pPr marL="0" indent="0">
              <a:buNone/>
            </a:pPr>
            <a:r>
              <a:rPr lang="ja-JP" altLang="zh-CN"/>
              <a:t>よかったです　</a:t>
            </a:r>
            <a:r>
              <a:rPr lang="zh-CN" altLang="ja-JP"/>
              <a:t>太好了</a:t>
            </a:r>
            <a:endParaRPr lang="zh-CN" altLang="ja-JP"/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r>
              <a:rPr lang="ja-JP" altLang="zh-CN"/>
              <a:t>さま　</a:t>
            </a:r>
            <a:r>
              <a:rPr lang="ja-JP" altLang="zh-CN"/>
              <a:t>様</a:t>
            </a:r>
            <a:endParaRPr lang="ja-JP" altLang="zh-CN"/>
          </a:p>
          <a:p>
            <a:pPr marL="0" indent="0">
              <a:buNone/>
            </a:pPr>
            <a:endParaRPr lang="ja-JP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>
                <a:highlight>
                  <a:srgbClr val="FFFF00"/>
                </a:highlight>
                <a:sym typeface="+mn-ea"/>
              </a:rPr>
              <a:t>で</a:t>
            </a:r>
            <a:r>
              <a:rPr lang="zh-CN" altLang="en-US"/>
              <a:t>例句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1422400"/>
          <a:ext cx="10881360" cy="507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120"/>
                <a:gridCol w="3627120"/>
                <a:gridCol w="3627120"/>
              </a:tblGrid>
              <a:tr h="1269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类型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意思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例句</a:t>
                      </a:r>
                      <a:endParaRPr lang="zh-CN" altLang="en-US" sz="3200"/>
                    </a:p>
                  </a:txBody>
                  <a:tcPr anchor="ctr" anchorCtr="0"/>
                </a:tc>
              </a:tr>
              <a:tr h="1269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交通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坐</a:t>
                      </a:r>
                      <a:r>
                        <a:rPr lang="en-US" altLang="zh-CN" sz="3200"/>
                        <a:t>~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/>
                        <a:t>バス</a:t>
                      </a:r>
                      <a:r>
                        <a:rPr lang="ja-JP" altLang="en-US" sz="3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で</a:t>
                      </a:r>
                      <a:r>
                        <a:rPr lang="ja-JP" altLang="en-US" sz="3200"/>
                        <a:t>行きます</a:t>
                      </a:r>
                      <a:endParaRPr lang="ja-JP" altLang="en-US" sz="3200"/>
                    </a:p>
                  </a:txBody>
                  <a:tcPr anchor="ctr" anchorCtr="0"/>
                </a:tc>
              </a:tr>
              <a:tr h="1269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地点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在</a:t>
                      </a:r>
                      <a:r>
                        <a:rPr lang="en-US" altLang="zh-CN" sz="3200"/>
                        <a:t>~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家</a:t>
                      </a:r>
                      <a:r>
                        <a:rPr lang="ja-JP" altLang="zh-CN" sz="3200">
                          <a:highlight>
                            <a:srgbClr val="FFFF00"/>
                          </a:highlight>
                        </a:rPr>
                        <a:t>で</a:t>
                      </a:r>
                      <a:r>
                        <a:rPr lang="ja-JP" altLang="zh-CN" sz="3200"/>
                        <a:t>本を読みます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  <a:tr h="1269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工具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用</a:t>
                      </a:r>
                      <a:r>
                        <a:rPr lang="en-US" altLang="zh-CN" sz="3200"/>
                        <a:t>~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電話</a:t>
                      </a:r>
                      <a:r>
                        <a:rPr lang="ja-JP" altLang="zh-CN" sz="3200">
                          <a:highlight>
                            <a:srgbClr val="FFFF00"/>
                          </a:highlight>
                        </a:rPr>
                        <a:t>で</a:t>
                      </a:r>
                      <a:r>
                        <a:rPr lang="ja-JP" altLang="zh-CN" sz="3200"/>
                        <a:t>話します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476105" y="5212080"/>
            <a:ext cx="142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はな</a:t>
            </a:r>
            <a:endParaRPr lang="ja-JP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基本课文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48055" y="1691005"/>
            <a:ext cx="1076896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李さんは　日本語で　手紙を　書きます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私は　小野さんに　お土産を　あげます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私は　小野さんに　辞書を　もらいました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李さんは　明日　長嶋さんに　会います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手紙を　速達で　送りました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新聞紙で　紙飛行機を　作りました</a:t>
            </a:r>
            <a:br>
              <a:rPr lang="ja-JP" altLang="zh-CN" sz="2400"/>
            </a:br>
            <a:endParaRPr lang="ja-JP" altLang="zh-CN" sz="2400"/>
          </a:p>
          <a:p>
            <a:r>
              <a:rPr lang="ja-JP" altLang="zh-CN" sz="2400"/>
              <a:t>何で　うどんを　作りました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　</a:t>
            </a:r>
            <a:endParaRPr lang="ja-JP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基本课文</a:t>
            </a:r>
            <a:r>
              <a:rPr lang="ja-JP" altLang="zh-CN"/>
              <a:t>Ｂ</a:t>
            </a:r>
            <a:endParaRPr lang="ja-JP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99490" y="1054735"/>
            <a:ext cx="1076896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弟は　小野さんに　花を　</a:t>
            </a:r>
            <a:r>
              <a:rPr lang="ja-JP" altLang="zh-CN" sz="2400"/>
              <a:t>あげます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母は　長嶋さんに　ウインを　</a:t>
            </a:r>
            <a:r>
              <a:rPr lang="ja-JP" altLang="zh-CN" sz="2400"/>
              <a:t>あげます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小野さんは　李さんに　ハンカチを　もらいました</a:t>
            </a:r>
            <a:endParaRPr lang="ja-JP" altLang="zh-CN" sz="2400"/>
          </a:p>
          <a:p>
            <a:r>
              <a:rPr lang="ja-JP" altLang="zh-CN" sz="2400"/>
              <a:t>　</a:t>
            </a:r>
            <a:endParaRPr lang="ja-JP" altLang="zh-CN" sz="2400"/>
          </a:p>
          <a:p>
            <a:r>
              <a:rPr lang="ja-JP" altLang="zh-CN" sz="2400"/>
              <a:t>私は　小野さんから　辞書を　もらいました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>
                <a:highlight>
                  <a:srgbClr val="FFFF00"/>
                </a:highlight>
              </a:rPr>
              <a:t>「名（人）」　　は　　「名（人）」　　に／から</a:t>
            </a:r>
            <a:endParaRPr lang="ja-JP" altLang="zh-CN" sz="2400">
              <a:highlight>
                <a:srgbClr val="FFFF00"/>
              </a:highlight>
            </a:endParaRPr>
          </a:p>
          <a:p>
            <a:endParaRPr lang="ja-JP" altLang="zh-CN" sz="2400">
              <a:highlight>
                <a:srgbClr val="FFFF00"/>
              </a:highlight>
            </a:endParaRPr>
          </a:p>
          <a:p>
            <a:r>
              <a:rPr lang="ja-JP" altLang="zh-CN" sz="2400">
                <a:highlight>
                  <a:srgbClr val="FFFF00"/>
                </a:highlight>
              </a:rPr>
              <a:t>「名（物）」　を　もらいます　</a:t>
            </a:r>
            <a:endParaRPr lang="ja-JP" altLang="zh-CN" sz="2400">
              <a:highlight>
                <a:srgbClr val="FFFF00"/>
              </a:highlight>
            </a:endParaRPr>
          </a:p>
          <a:p>
            <a:endParaRPr lang="ja-JP" altLang="zh-CN" sz="2400">
              <a:highlight>
                <a:srgbClr val="FFFF00"/>
              </a:highlight>
            </a:endParaRPr>
          </a:p>
          <a:p>
            <a:r>
              <a:rPr lang="ja-JP" altLang="zh-CN" sz="2400">
                <a:sym typeface="+mn-ea"/>
              </a:rPr>
              <a:t>私は　駅で　森さんに　会いました　</a:t>
            </a:r>
            <a:endParaRPr lang="ja-JP" altLang="zh-CN" sz="2400"/>
          </a:p>
          <a:p>
            <a:endParaRPr lang="ja-JP" altLang="zh-CN" sz="2400">
              <a:highlight>
                <a:srgbClr val="FFFF00"/>
              </a:highlight>
            </a:endParaRPr>
          </a:p>
          <a:p>
            <a:endParaRPr lang="ja-JP" altLang="zh-CN" sz="2400">
              <a:highlight>
                <a:srgbClr val="FFFF00"/>
              </a:highlight>
            </a:endParaRPr>
          </a:p>
          <a:p>
            <a:endParaRPr lang="ja-JP" altLang="zh-CN" sz="24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17e0cb8-6eed-474e-85ec-eb855750a1bc}"/>
  <p:tag name="TABLE_ENDDRAG_ORIGIN_RECT" val="856*399"/>
  <p:tag name="TABLE_ENDDRAG_RECT" val="66*112*856*399"/>
</p:tagLst>
</file>

<file path=ppt/tags/tag2.xml><?xml version="1.0" encoding="utf-8"?>
<p:tagLst xmlns:p="http://schemas.openxmlformats.org/presentationml/2006/main">
  <p:tag name="KSO_WM_UNIT_TABLE_BEAUTIFY" val="smartTable{d4f10edb-27c0-4cc7-9724-dadbe7d2b077}"/>
  <p:tag name="TABLE_ENDDRAG_ORIGIN_RECT" val="959*428"/>
  <p:tag name="TABLE_ENDDRAG_RECT" val="0*112*959*42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1885</Words>
  <Application>WPS 演示</Application>
  <PresentationFormat>宽屏</PresentationFormat>
  <Paragraphs>240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MS PGothic</vt:lpstr>
      <vt:lpstr>Calibri</vt:lpstr>
      <vt:lpstr>微软雅黑</vt:lpstr>
      <vt:lpstr>Arial Unicode MS</vt:lpstr>
      <vt:lpstr>Office 主题</vt:lpstr>
      <vt:lpstr>李さんは日本語で手紙を書きます</vt:lpstr>
      <vt:lpstr>本课语法</vt:lpstr>
      <vt:lpstr>单词训练</vt:lpstr>
      <vt:lpstr>单词训练</vt:lpstr>
      <vt:lpstr>单词训练</vt:lpstr>
      <vt:lpstr>单词训练</vt:lpstr>
      <vt:lpstr>例句</vt:lpstr>
      <vt:lpstr> 基本课文A</vt:lpstr>
      <vt:lpstr> 基本课文Ｂ</vt:lpstr>
      <vt:lpstr>基本对话A</vt:lpstr>
      <vt:lpstr>基本对话Ｂ</vt:lpstr>
      <vt:lpstr>基本对话Ｃ</vt:lpstr>
      <vt:lpstr>基本对话Ｄ</vt:lpstr>
      <vt:lpstr>通讯工具使用</vt:lpstr>
      <vt:lpstr>应用课文部分A</vt:lpstr>
      <vt:lpstr>应用课文部分Ｂ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github</cp:lastModifiedBy>
  <cp:revision>66</cp:revision>
  <dcterms:created xsi:type="dcterms:W3CDTF">2022-01-09T07:01:00Z</dcterms:created>
  <dcterms:modified xsi:type="dcterms:W3CDTF">2022-01-17T14:42:17Z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7A76955A034A42C7BBBB6F89888F8000</vt:lpwstr>
  </property>
  <property fmtid="{D5CDD505-2E9C-101B-9397-08002B2CF9AE}" pid="3" name="KSOProductBuildVer">
    <vt:lpwstr>2052-11.1.0.11294</vt:lpwstr>
  </property>
</Properties>
</file>