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73" r:id="rId7"/>
    <p:sldId id="260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zh-CN"/>
              <a:t>四川料理は辛いです</a:t>
            </a:r>
            <a:endParaRPr lang="ja-JP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zh-CN" sz="3200"/>
              <a:t>だいきゅうか　　第九課</a:t>
            </a:r>
            <a:endParaRPr lang="ja-JP" altLang="zh-CN" sz="3200"/>
          </a:p>
          <a:p>
            <a:endParaRPr lang="ja-JP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600"/>
              <a:t>昨日、母に　誕生日のプレゼントを　送りました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3600"/>
              <a:t>何で送りま</a:t>
            </a:r>
            <a:r>
              <a:rPr lang="ja-JP" altLang="zh-CN" sz="3600"/>
              <a:t>すか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3600"/>
              <a:t>航空便で　送りました</a:t>
            </a:r>
            <a:endParaRPr lang="ja-JP" altLang="zh-CN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Ｂ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200"/>
              <a:t>その映画のチケットを　だれに　あげますか</a:t>
            </a:r>
            <a:endParaRPr lang="ja-JP" altLang="zh-CN" sz="3200"/>
          </a:p>
          <a:p>
            <a:endParaRPr lang="ja-JP" altLang="zh-CN" sz="3200"/>
          </a:p>
          <a:p>
            <a:r>
              <a:rPr lang="ja-JP" altLang="zh-CN" sz="3200"/>
              <a:t>李さんに　あげます　　</a:t>
            </a:r>
            <a:endParaRPr lang="ja-JP" altLang="zh-CN" sz="3200"/>
          </a:p>
          <a:p>
            <a:endParaRPr lang="ja-JP" altLang="zh-CN" sz="3200"/>
          </a:p>
          <a:p>
            <a:endParaRPr lang="ja-JP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Ｃ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200"/>
              <a:t>誰に　そのパンフレートを　もらいましたか</a:t>
            </a:r>
            <a:endParaRPr lang="ja-JP" altLang="zh-CN" sz="3200"/>
          </a:p>
          <a:p>
            <a:endParaRPr lang="ja-JP" altLang="zh-CN" sz="3200"/>
          </a:p>
          <a:p>
            <a:r>
              <a:rPr lang="ja-JP" altLang="zh-CN" sz="3200"/>
              <a:t>長嶋さんに　もらいました</a:t>
            </a:r>
            <a:endParaRPr lang="ja-JP" altLang="zh-CN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Ｄ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73835"/>
            <a:ext cx="108546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200"/>
              <a:t>すみません　</a:t>
            </a:r>
            <a:r>
              <a:rPr lang="ja-JP" altLang="zh-CN" sz="3200"/>
              <a:t>李さんは　いますか</a:t>
            </a:r>
            <a:endParaRPr lang="ja-JP" altLang="zh-CN" sz="3200"/>
          </a:p>
          <a:p>
            <a:endParaRPr lang="ja-JP" altLang="zh-CN" sz="3200"/>
          </a:p>
          <a:p>
            <a:r>
              <a:rPr lang="ja-JP" altLang="zh-CN" sz="3200"/>
              <a:t>もう　</a:t>
            </a:r>
            <a:r>
              <a:rPr lang="ja-JP" altLang="zh-CN" sz="3200"/>
              <a:t>帰りましたよ</a:t>
            </a:r>
            <a:endParaRPr lang="ja-JP" altLang="zh-CN" sz="3200"/>
          </a:p>
          <a:p>
            <a:endParaRPr lang="ja-JP" altLang="zh-CN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通讯工具</a:t>
            </a:r>
            <a:r>
              <a:rPr lang="zh-CN" altLang="en-US"/>
              <a:t>使用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0" y="1422400"/>
          <a:ext cx="12192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通讯工具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もらいます・</a:t>
                      </a:r>
                      <a:r>
                        <a:rPr lang="zh-CN" altLang="en-US" sz="3200"/>
                        <a:t>收到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送ります・</a:t>
                      </a:r>
                      <a:r>
                        <a:rPr lang="zh-CN" altLang="en-US" sz="3200"/>
                        <a:t>发出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電話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電話をもらいます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電話をします</a:t>
                      </a:r>
                      <a:endParaRPr lang="ja-JP" altLang="zh-CN" sz="2800"/>
                    </a:p>
                    <a:p>
                      <a:pPr algn="ctr">
                        <a:buNone/>
                      </a:pPr>
                      <a:r>
                        <a:rPr lang="ja-JP" altLang="zh-CN" sz="2800"/>
                        <a:t>電話をかけます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ファックス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ファックスをもらいます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ファックスを送ります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メール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メールをもらいます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メールを</a:t>
                      </a:r>
                      <a:r>
                        <a:rPr lang="ja-JP" altLang="zh-CN" sz="2800"/>
                        <a:t>送ります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1087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手紙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手紙をもらいます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手紙を送ります</a:t>
                      </a:r>
                      <a:endParaRPr lang="ja-JP" altLang="zh-CN" sz="2800"/>
                    </a:p>
                    <a:p>
                      <a:pPr algn="ctr">
                        <a:buNone/>
                      </a:pPr>
                      <a:r>
                        <a:rPr lang="ja-JP" altLang="zh-CN" sz="2800"/>
                        <a:t>手紙を出します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8510" y="1396365"/>
            <a:ext cx="1112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1065530"/>
            <a:ext cx="107118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さっき、　長嶋さんに　電話を　もらいました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スケジュール表　の件ですか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はい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もう　ファックスで　送りましたよ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何時ですか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昨日、夕方です</a:t>
            </a:r>
            <a:r>
              <a:rPr lang="ja-JP" altLang="zh-CN" sz="2400"/>
              <a:t>。　　　もう一度　送りますか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ええ、お願いします。　　</a:t>
            </a:r>
            <a:r>
              <a:rPr lang="ja-JP" altLang="zh-CN" sz="2400"/>
              <a:t>私は　メールで　送ります　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分かりました</a:t>
            </a:r>
            <a:endParaRPr lang="ja-JP" altLang="zh-CN" sz="2400"/>
          </a:p>
          <a:p>
            <a:endParaRPr lang="ja-JP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ja-JP" altLang="en-US"/>
              <a:t>Ｂ</a:t>
            </a:r>
            <a:endParaRPr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2475" y="1136650"/>
            <a:ext cx="111277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/>
              <a:t>さっき、　長嶋さんに　メールを　もらいました</a:t>
            </a:r>
            <a:r>
              <a:rPr lang="en-US" altLang="zh-CN" sz="2800"/>
              <a:t> </a:t>
            </a:r>
            <a:endParaRPr lang="en-US" altLang="zh-CN" sz="2800"/>
          </a:p>
          <a:p>
            <a:endParaRPr lang="en-US" altLang="zh-CN" sz="2800"/>
          </a:p>
          <a:p>
            <a:r>
              <a:rPr lang="ja-JP" altLang="en-US" sz="2800"/>
              <a:t>ファックスは　届きましたか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ええ、ファックスも　メールも　届きましたよ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そうですか、よかったです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李さん、　これ、どうぞ。　箱根の写真集です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前に　長嶋さんに　もらいました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ありがとう　ございます</a:t>
            </a:r>
            <a:endParaRPr lang="ja-JP" altLang="en-US" sz="2800"/>
          </a:p>
          <a:p>
            <a:endParaRPr lang="ja-JP" altLang="en-US" sz="2800"/>
          </a:p>
          <a:p>
            <a:endParaRPr lang="ja-JP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zh-CN"/>
              <a:t>１．</a:t>
            </a:r>
            <a:r>
              <a:rPr lang="zh-CN" altLang="zh-CN"/>
              <a:t>第一类形容词的概念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ja-JP" altLang="en-US"/>
              <a:t>辛い（からい）　　熱い（あつい）　　楽しい（</a:t>
            </a:r>
            <a:r>
              <a:rPr lang="ja-JP" altLang="en-US"/>
              <a:t>たのしい）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広い（</a:t>
            </a:r>
            <a:r>
              <a:rPr lang="ja-JP" altLang="en-US"/>
              <a:t>ひろい）　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0" y="1454150"/>
            <a:ext cx="11353800" cy="52336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2400"/>
              <a:t>四川料理（しせんりょうり）　四川料理は辛いです　</a:t>
            </a:r>
            <a:r>
              <a:rPr lang="ja-JP" altLang="zh-CN" sz="2400">
                <a:sym typeface="+mn-ea"/>
              </a:rPr>
              <a:t>辛い（からい）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スープ　　　　このスープは酸っぱいです　</a:t>
            </a:r>
            <a:r>
              <a:rPr lang="ja-JP" altLang="zh-CN" sz="2400">
                <a:sym typeface="+mn-ea"/>
              </a:rPr>
              <a:t>酸っぱい（すっぱい）　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ペンキダック　　　　食べ物（たべもの）　　　　　すき焼き（すきやき）　　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>
                <a:sym typeface="+mn-ea"/>
              </a:rPr>
              <a:t>飲み物は甘いです　　甘い（あまい）　飲み物（のみもの）</a:t>
            </a:r>
            <a:r>
              <a:rPr lang="ja-JP" altLang="zh-CN" sz="2400"/>
              <a:t>　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温泉（おんせん）　　温泉のお湯は</a:t>
            </a:r>
            <a:r>
              <a:rPr lang="ja-JP" altLang="zh-CN" sz="2400">
                <a:sym typeface="+mn-ea"/>
              </a:rPr>
              <a:t>熱</a:t>
            </a:r>
            <a:r>
              <a:rPr lang="ja-JP" altLang="zh-CN" sz="2400"/>
              <a:t>いです　　　お湯（おゆ）　</a:t>
            </a:r>
            <a:r>
              <a:rPr lang="ja-JP" altLang="zh-CN" sz="2400">
                <a:sym typeface="+mn-ea"/>
              </a:rPr>
              <a:t>熱い（あつい　</a:t>
            </a:r>
            <a:r>
              <a:rPr lang="zh-CN" altLang="ja-JP" sz="2400">
                <a:sym typeface="+mn-ea"/>
              </a:rPr>
              <a:t>烫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水温</a:t>
            </a:r>
            <a:r>
              <a:rPr lang="ja-JP" altLang="zh-CN" sz="2400">
                <a:sym typeface="+mn-ea"/>
              </a:rPr>
              <a:t>）</a:t>
            </a:r>
            <a:r>
              <a:rPr lang="en-US" altLang="ja-JP" sz="2400">
                <a:sym typeface="+mn-ea"/>
              </a:rPr>
              <a:t> </a:t>
            </a:r>
            <a:endParaRPr lang="en-US" altLang="ja-JP" sz="2400">
              <a:sym typeface="+mn-ea"/>
            </a:endParaRPr>
          </a:p>
          <a:p>
            <a:pPr marL="0" indent="0">
              <a:buNone/>
            </a:pPr>
            <a:r>
              <a:rPr lang="ja-JP" altLang="zh-CN" sz="2400"/>
              <a:t>今天気は暑いです</a:t>
            </a:r>
            <a:r>
              <a:rPr lang="ja-JP" altLang="zh-CN" sz="2400">
                <a:sym typeface="+mn-ea"/>
              </a:rPr>
              <a:t>　　天気（てんき）　　</a:t>
            </a:r>
            <a:r>
              <a:rPr lang="ja-JP" altLang="zh-CN" sz="2400">
                <a:sym typeface="+mn-ea"/>
              </a:rPr>
              <a:t>暑い（あつい</a:t>
            </a:r>
            <a:r>
              <a:rPr lang="en-US" altLang="ja-JP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天气</a:t>
            </a:r>
            <a:r>
              <a:rPr lang="en-US" altLang="zh-CN" sz="2400">
                <a:sym typeface="+mn-ea"/>
              </a:rPr>
              <a:t> </a:t>
            </a:r>
            <a:r>
              <a:rPr lang="zh-CN" altLang="ja-JP" sz="2400">
                <a:sym typeface="+mn-ea"/>
              </a:rPr>
              <a:t>汉字不同修饰不同</a:t>
            </a:r>
            <a:r>
              <a:rPr lang="ja-JP" altLang="zh-CN" sz="2400">
                <a:sym typeface="+mn-ea"/>
              </a:rPr>
              <a:t>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山の眺めは素晴らしい　　眺め（ながめ）　</a:t>
            </a:r>
            <a:r>
              <a:rPr lang="ja-JP" altLang="zh-CN" sz="2400">
                <a:sym typeface="+mn-ea"/>
              </a:rPr>
              <a:t>　山（やま）　素晴らしい（すばらしい）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海の水は塩辛い　　　　　海（うみ）　　</a:t>
            </a:r>
            <a:r>
              <a:rPr lang="ja-JP" altLang="zh-CN" sz="2400">
                <a:sym typeface="+mn-ea"/>
              </a:rPr>
              <a:t>　</a:t>
            </a:r>
            <a:r>
              <a:rPr lang="ja-JP" altLang="zh-CN" sz="2400">
                <a:sym typeface="+mn-ea"/>
              </a:rPr>
              <a:t>水（みず）　　</a:t>
            </a:r>
            <a:r>
              <a:rPr lang="ja-JP" altLang="zh-CN" sz="2400">
                <a:sym typeface="+mn-ea"/>
              </a:rPr>
              <a:t>　</a:t>
            </a:r>
            <a:r>
              <a:rPr lang="ja-JP" altLang="zh-CN" sz="2400">
                <a:sym typeface="+mn-ea"/>
              </a:rPr>
              <a:t>塩辛い（しおからい・しょっぱい）　　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冷たいのうどんはまずいです　</a:t>
            </a:r>
            <a:r>
              <a:rPr lang="ja-JP" altLang="zh-CN" sz="2400">
                <a:sym typeface="+mn-ea"/>
              </a:rPr>
              <a:t>まずい　　　　冷たい（つめたい）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>
                <a:sym typeface="+mn-ea"/>
              </a:rPr>
              <a:t>薬（くすり）　　</a:t>
            </a:r>
            <a:r>
              <a:rPr lang="ja-JP" altLang="zh-CN" sz="2400"/>
              <a:t>　薬は苦いです　　　苦い（にがい）　</a:t>
            </a: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523367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ja-JP" altLang="zh-CN">
                <a:sym typeface="+mn-ea"/>
              </a:rPr>
              <a:t>ニュース　　いいニュース　　よいニュース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僕は大好き青いの浴衣　　　　浴衣（ゆかた）　　</a:t>
            </a:r>
            <a:r>
              <a:rPr lang="ja-JP" altLang="zh-CN">
                <a:sym typeface="+mn-ea"/>
              </a:rPr>
              <a:t>青い（あおい）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お客様は歌舞伎を見ました　気持ちは楽しいです　</a:t>
            </a:r>
            <a:r>
              <a:rPr lang="en-US" altLang="ja-JP">
                <a:sym typeface="+mn-ea"/>
              </a:rPr>
              <a:t> </a:t>
            </a:r>
            <a:endParaRPr lang="en-US" altLang="ja-JP"/>
          </a:p>
          <a:p>
            <a:pPr marL="0" indent="0">
              <a:buNone/>
            </a:pPr>
            <a:r>
              <a:rPr lang="ja-JP" altLang="zh-CN">
                <a:sym typeface="+mn-ea"/>
              </a:rPr>
              <a:t>歌舞伎（かぶき）気持ち（きもち）楽しい（たのしい）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温泉は本当に気持ちがいいです</a:t>
            </a:r>
            <a:r>
              <a:rPr lang="en-US" altLang="ja-JP">
                <a:sym typeface="+mn-ea"/>
              </a:rPr>
              <a:t>   </a:t>
            </a:r>
            <a:endParaRPr lang="en-US" altLang="ja-JP">
              <a:sym typeface="+mn-ea"/>
            </a:endParaRPr>
          </a:p>
          <a:p>
            <a:pPr marL="0" indent="0">
              <a:buNone/>
            </a:pPr>
            <a:r>
              <a:rPr lang="en-US" altLang="ja-JP">
                <a:sym typeface="+mn-ea"/>
              </a:rPr>
              <a:t> </a:t>
            </a:r>
            <a:r>
              <a:rPr lang="ja-JP" altLang="zh-CN">
                <a:sym typeface="+mn-ea"/>
              </a:rPr>
              <a:t>気持ちがいい（きもちがいい）</a:t>
            </a:r>
            <a:r>
              <a:rPr lang="en-US" altLang="ja-JP">
                <a:sym typeface="+mn-ea"/>
              </a:rPr>
              <a:t> </a:t>
            </a:r>
            <a:r>
              <a:rPr lang="ja-JP" altLang="zh-CN">
                <a:sym typeface="+mn-ea"/>
              </a:rPr>
              <a:t>本当に（ほんとうに）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この件は面白い　　　</a:t>
            </a:r>
            <a:r>
              <a:rPr lang="ja-JP" altLang="zh-CN">
                <a:sym typeface="+mn-ea"/>
              </a:rPr>
              <a:t>面白い（おもしろい）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/>
              <a:t>この件はつまらない　</a:t>
            </a:r>
            <a:r>
              <a:rPr lang="ja-JP" altLang="zh-CN">
                <a:sym typeface="+mn-ea"/>
              </a:rPr>
              <a:t>つまらない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/>
              <a:t>この部屋は広い　　</a:t>
            </a:r>
            <a:r>
              <a:rPr lang="en-US" altLang="ja-JP"/>
              <a:t>  </a:t>
            </a:r>
            <a:r>
              <a:rPr lang="ja-JP" altLang="en-US"/>
              <a:t>この部屋は狭い　</a:t>
            </a:r>
            <a:r>
              <a:rPr lang="ja-JP" altLang="zh-CN">
                <a:sym typeface="+mn-ea"/>
              </a:rPr>
              <a:t>広い（ひろい）　　狭い（せまい）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天安門は大きいです　　</a:t>
            </a:r>
            <a:r>
              <a:rPr lang="ja-JP" altLang="zh-CN">
                <a:sym typeface="+mn-ea"/>
              </a:rPr>
              <a:t>天安門（てんあんもん）　　</a:t>
            </a:r>
            <a:r>
              <a:rPr lang="ja-JP" altLang="zh-CN">
                <a:sym typeface="+mn-ea"/>
              </a:rPr>
              <a:t>大きい（おおきい）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ここにはたくさんの人がいます　</a:t>
            </a:r>
            <a:r>
              <a:rPr lang="en-US" altLang="ja-JP">
                <a:sym typeface="+mn-ea"/>
              </a:rPr>
              <a:t> </a:t>
            </a:r>
            <a:r>
              <a:rPr lang="ja-JP" altLang="zh-CN">
                <a:sym typeface="+mn-ea"/>
              </a:rPr>
              <a:t>　</a:t>
            </a:r>
            <a:r>
              <a:rPr lang="ja-JP" altLang="zh-CN">
                <a:sym typeface="+mn-ea"/>
              </a:rPr>
              <a:t>たくさん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グラス　　　</a:t>
            </a:r>
            <a:r>
              <a:rPr lang="ja-JP" altLang="zh-CN">
                <a:sym typeface="+mn-ea"/>
              </a:rPr>
              <a:t>紙（かみ）　　　　女性（じょせい）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1181080" cy="52971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2400"/>
              <a:t>家は小さいです　　</a:t>
            </a:r>
            <a:r>
              <a:rPr lang="ja-JP" altLang="zh-CN" sz="2400">
                <a:sym typeface="+mn-ea"/>
              </a:rPr>
              <a:t>小さい（ちいさい）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俺は忙しい　　忙しい（いそがしい）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彼は悪いです　（かれはわるいです）　　悪い（わるい）　　　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私から遠い　　遠い（とおい）　</a:t>
            </a:r>
            <a:r>
              <a:rPr lang="ja-JP" altLang="zh-CN" sz="2400"/>
              <a:t>私から近いで　</a:t>
            </a:r>
            <a:r>
              <a:rPr lang="ja-JP" altLang="zh-CN" sz="2400">
                <a:sym typeface="+mn-ea"/>
              </a:rPr>
              <a:t>近い（ちかい）　近く（ちかく）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白い壁　　（しろいかべ）　　白い（しろい）</a:t>
            </a:r>
            <a:r>
              <a:rPr lang="en-US" altLang="ja-JP" sz="2400"/>
              <a:t>    </a:t>
            </a:r>
            <a:endParaRPr lang="en-US" altLang="ja-JP" sz="2400"/>
          </a:p>
          <a:p>
            <a:pPr marL="0" indent="0">
              <a:buNone/>
            </a:pPr>
            <a:r>
              <a:rPr lang="ja-JP" altLang="zh-CN" sz="2400"/>
              <a:t>この建物は高いです　　（このたてものはたかいです）　　</a:t>
            </a:r>
            <a:r>
              <a:rPr lang="ja-JP" altLang="zh-CN" sz="2400">
                <a:sym typeface="+mn-ea"/>
              </a:rPr>
              <a:t>高い（たかい</a:t>
            </a:r>
            <a:r>
              <a:rPr lang="en-US" altLang="ja-JP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可修饰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人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建筑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价格</a:t>
            </a:r>
            <a:r>
              <a:rPr lang="ja-JP" altLang="zh-CN" sz="2400">
                <a:sym typeface="+mn-ea"/>
              </a:rPr>
              <a:t>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彼は低いません　　　　低い（ひくい</a:t>
            </a:r>
            <a:r>
              <a:rPr lang="en-US" altLang="ja-JP" sz="2400"/>
              <a:t> </a:t>
            </a:r>
            <a:r>
              <a:rPr lang="zh-CN" altLang="en-US" sz="2400">
                <a:sym typeface="+mn-ea"/>
              </a:rPr>
              <a:t>可修饰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人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建筑</a:t>
            </a:r>
            <a:r>
              <a:rPr lang="ja-JP" altLang="zh-CN" sz="2400"/>
              <a:t>）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これは安い　　　安い（やすい）　　　</a:t>
            </a:r>
            <a:r>
              <a:rPr lang="en-US" altLang="ja-JP" sz="2400">
                <a:sym typeface="+mn-ea"/>
              </a:rPr>
              <a:t> </a:t>
            </a:r>
            <a:endParaRPr lang="en-US" altLang="ja-JP" sz="2400">
              <a:sym typeface="+mn-ea"/>
            </a:endParaRPr>
          </a:p>
          <a:p>
            <a:pPr marL="0" indent="0">
              <a:buNone/>
            </a:pPr>
            <a:r>
              <a:rPr lang="ja-JP" altLang="en-US" sz="2400">
                <a:sym typeface="+mn-ea"/>
              </a:rPr>
              <a:t>天気は寒い　　　</a:t>
            </a:r>
            <a:r>
              <a:rPr lang="ja-JP" altLang="zh-CN" sz="2400">
                <a:sym typeface="+mn-ea"/>
              </a:rPr>
              <a:t>寒い（さむい</a:t>
            </a:r>
            <a:r>
              <a:rPr lang="zh-CN" altLang="ja-JP" sz="2400">
                <a:sym typeface="+mn-ea"/>
              </a:rPr>
              <a:t>一般指天气</a:t>
            </a:r>
            <a:r>
              <a:rPr lang="ja-JP" altLang="zh-CN" sz="2400">
                <a:sym typeface="+mn-ea"/>
              </a:rPr>
              <a:t>）　</a:t>
            </a:r>
            <a:endParaRPr lang="ja-JP" altLang="zh-CN" sz="2400">
              <a:sym typeface="+mn-ea"/>
            </a:endParaRPr>
          </a:p>
          <a:p>
            <a:pPr marL="0" indent="0">
              <a:buNone/>
            </a:pPr>
            <a:r>
              <a:rPr lang="ja-JP" altLang="zh-CN" sz="2400">
                <a:sym typeface="+mn-ea"/>
              </a:rPr>
              <a:t>この服は新しい　　新しい（あたらしい）　　</a:t>
            </a:r>
            <a:endParaRPr lang="ja-JP" altLang="zh-CN" sz="2400">
              <a:sym typeface="+mn-ea"/>
            </a:endParaRPr>
          </a:p>
          <a:p>
            <a:pPr marL="0" indent="0">
              <a:buNone/>
            </a:pPr>
            <a:r>
              <a:rPr lang="ja-JP" altLang="zh-CN" sz="2400">
                <a:sym typeface="+mn-ea"/>
              </a:rPr>
              <a:t>この服は古い　古い（ふるい）　　</a:t>
            </a:r>
            <a:endParaRPr lang="ja-JP" altLang="zh-CN" sz="2400">
              <a:sym typeface="+mn-ea"/>
            </a:endParaRPr>
          </a:p>
          <a:p>
            <a:pPr marL="0" indent="0">
              <a:buNone/>
            </a:pPr>
            <a:endParaRPr lang="ja-JP" altLang="zh-CN" sz="2400">
              <a:sym typeface="+mn-ea"/>
            </a:endParaRPr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1181080" cy="529717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ja-JP" altLang="zh-CN">
                <a:sym typeface="+mn-ea"/>
              </a:rPr>
              <a:t>テストは全然難しいです　　</a:t>
            </a:r>
            <a:r>
              <a:rPr lang="ja-JP" altLang="zh-CN">
                <a:sym typeface="+mn-ea"/>
              </a:rPr>
              <a:t>全然（ぜんぜん）　難しい（むずかしい）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このテストは易しいです　　易しい（やさしい）　　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多いのお金　　</a:t>
            </a:r>
            <a:r>
              <a:rPr lang="ja-JP" altLang="zh-CN">
                <a:sym typeface="+mn-ea"/>
              </a:rPr>
              <a:t>多い（おおい）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少ないの給料（</a:t>
            </a:r>
            <a:r>
              <a:rPr lang="ja-JP" altLang="zh-CN">
                <a:sym typeface="+mn-ea"/>
              </a:rPr>
              <a:t>すくないのきゅうりょう）　　少ない（すくない）　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可愛いの彼女　（</a:t>
            </a:r>
            <a:r>
              <a:rPr lang="ja-JP" altLang="zh-CN">
                <a:sym typeface="+mn-ea"/>
              </a:rPr>
              <a:t>かわいいのかのじょ）　可愛い（わかいい）　　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この試験はちょうど難しい　　ちょうど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このスープは少し辛いです　</a:t>
            </a:r>
            <a:r>
              <a:rPr lang="ja-JP" altLang="zh-CN">
                <a:sym typeface="+mn-ea"/>
              </a:rPr>
              <a:t>すこし・ちょっと　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この料理は　とても　おいしいです　　とても・たいへん　　おいしい　</a:t>
            </a:r>
            <a:r>
              <a:rPr lang="ja-JP" altLang="zh-CN">
                <a:sym typeface="+mn-ea"/>
              </a:rPr>
              <a:t>りょうり　　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あら・あれ　　ああ　　用（よう）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万里の長城（ばんりのちょうじょう）　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　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endParaRPr lang="ja-JP" altLang="zh-CN">
              <a:sym typeface="+mn-ea"/>
            </a:endParaRPr>
          </a:p>
          <a:p>
            <a:pPr marL="0" indent="0">
              <a:buNone/>
            </a:pPr>
            <a:endParaRPr lang="ja-JP" altLang="zh-CN">
              <a:sym typeface="+mn-ea"/>
            </a:endParaRPr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endParaRPr lang="ja-JP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highlight>
                  <a:srgbClr val="FFFF00"/>
                </a:highlight>
                <a:sym typeface="+mn-ea"/>
              </a:rPr>
              <a:t>で</a:t>
            </a:r>
            <a:r>
              <a:rPr lang="zh-CN" altLang="en-US"/>
              <a:t>例句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422400"/>
          <a:ext cx="10881360" cy="507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120"/>
                <a:gridCol w="3627120"/>
                <a:gridCol w="3627120"/>
              </a:tblGrid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类型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意思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例句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交通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坐</a:t>
                      </a:r>
                      <a:r>
                        <a:rPr lang="en-US" altLang="zh-CN" sz="3200"/>
                        <a:t>~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/>
                        <a:t>バス</a:t>
                      </a:r>
                      <a:r>
                        <a:rPr lang="ja-JP" altLang="en-US" sz="3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で</a:t>
                      </a:r>
                      <a:r>
                        <a:rPr lang="ja-JP" altLang="en-US" sz="3200"/>
                        <a:t>行きます</a:t>
                      </a:r>
                      <a:endParaRPr lang="ja-JP" altLang="en-US" sz="3200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地点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在</a:t>
                      </a:r>
                      <a:r>
                        <a:rPr lang="en-US" altLang="zh-CN" sz="3200"/>
                        <a:t>~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家</a:t>
                      </a:r>
                      <a:r>
                        <a:rPr lang="ja-JP" altLang="zh-CN" sz="3200">
                          <a:highlight>
                            <a:srgbClr val="FFFF00"/>
                          </a:highlight>
                        </a:rPr>
                        <a:t>で</a:t>
                      </a:r>
                      <a:r>
                        <a:rPr lang="ja-JP" altLang="zh-CN" sz="3200"/>
                        <a:t>本を読みます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269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工具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用</a:t>
                      </a:r>
                      <a:r>
                        <a:rPr lang="en-US" altLang="zh-CN" sz="3200"/>
                        <a:t>~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電話</a:t>
                      </a:r>
                      <a:r>
                        <a:rPr lang="ja-JP" altLang="zh-CN" sz="3200">
                          <a:highlight>
                            <a:srgbClr val="FFFF00"/>
                          </a:highlight>
                        </a:rPr>
                        <a:t>で</a:t>
                      </a:r>
                      <a:r>
                        <a:rPr lang="ja-JP" altLang="zh-CN" sz="3200"/>
                        <a:t>話します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476105" y="5212080"/>
            <a:ext cx="142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はな</a:t>
            </a:r>
            <a:endParaRPr lang="ja-JP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基本课文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48055" y="1691005"/>
            <a:ext cx="107689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李さんは　日本語で　手紙を　書きます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私は　小野さんに　お土産を　あげます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私は　小野さんに　辞書を　もらいました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李さんは　明日　長嶋さんに　会います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手紙を　速達で　送りました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新聞紙で　紙飛行機を　作りました</a:t>
            </a:r>
            <a:br>
              <a:rPr lang="ja-JP" altLang="zh-CN" sz="2400"/>
            </a:br>
            <a:endParaRPr lang="ja-JP" altLang="zh-CN" sz="2400"/>
          </a:p>
          <a:p>
            <a:r>
              <a:rPr lang="ja-JP" altLang="zh-CN" sz="2400"/>
              <a:t>何で　うどんを　作りました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　</a:t>
            </a:r>
            <a:endParaRPr lang="ja-JP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基本课文</a:t>
            </a:r>
            <a:r>
              <a:rPr lang="ja-JP" altLang="zh-CN"/>
              <a:t>Ｂ</a:t>
            </a:r>
            <a:endParaRPr lang="ja-JP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9490" y="1054735"/>
            <a:ext cx="107689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弟は　小野さんに　花を　</a:t>
            </a:r>
            <a:r>
              <a:rPr lang="ja-JP" altLang="zh-CN" sz="2400"/>
              <a:t>あげます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母は　長嶋さんに　ウインを　</a:t>
            </a:r>
            <a:r>
              <a:rPr lang="ja-JP" altLang="zh-CN" sz="2400"/>
              <a:t>あげます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/>
              <a:t>小野さんは　李さんに　ハンカチを　もらいました</a:t>
            </a:r>
            <a:endParaRPr lang="ja-JP" altLang="zh-CN" sz="2400"/>
          </a:p>
          <a:p>
            <a:r>
              <a:rPr lang="ja-JP" altLang="zh-CN" sz="2400"/>
              <a:t>　</a:t>
            </a:r>
            <a:endParaRPr lang="ja-JP" altLang="zh-CN" sz="2400"/>
          </a:p>
          <a:p>
            <a:r>
              <a:rPr lang="ja-JP" altLang="zh-CN" sz="2400"/>
              <a:t>私は　小野さんから　辞書を　もらいました</a:t>
            </a:r>
            <a:endParaRPr lang="ja-JP" altLang="zh-CN" sz="2400"/>
          </a:p>
          <a:p>
            <a:endParaRPr lang="ja-JP" altLang="zh-CN" sz="2400"/>
          </a:p>
          <a:p>
            <a:r>
              <a:rPr lang="ja-JP" altLang="zh-CN" sz="2400">
                <a:highlight>
                  <a:srgbClr val="FFFF00"/>
                </a:highlight>
              </a:rPr>
              <a:t>「名（人）」　　は　　「名（人）」　　に／から</a:t>
            </a:r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  <a:p>
            <a:r>
              <a:rPr lang="ja-JP" altLang="zh-CN" sz="2400">
                <a:highlight>
                  <a:srgbClr val="FFFF00"/>
                </a:highlight>
              </a:rPr>
              <a:t>「名（物）」　を　もらいます　</a:t>
            </a:r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  <a:p>
            <a:r>
              <a:rPr lang="ja-JP" altLang="zh-CN" sz="2400">
                <a:sym typeface="+mn-ea"/>
              </a:rPr>
              <a:t>私は　駅で　森さんに　会いました　</a:t>
            </a:r>
            <a:endParaRPr lang="ja-JP" altLang="zh-CN" sz="2400"/>
          </a:p>
          <a:p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  <a:p>
            <a:endParaRPr lang="ja-JP" altLang="zh-CN" sz="2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17e0cb8-6eed-474e-85ec-eb855750a1bc}"/>
  <p:tag name="TABLE_ENDDRAG_ORIGIN_RECT" val="856*399"/>
  <p:tag name="TABLE_ENDDRAG_RECT" val="66*112*856*399"/>
</p:tagLst>
</file>

<file path=ppt/tags/tag2.xml><?xml version="1.0" encoding="utf-8"?>
<p:tagLst xmlns:p="http://schemas.openxmlformats.org/presentationml/2006/main">
  <p:tag name="KSO_WM_UNIT_TABLE_BEAUTIFY" val="smartTable{d4f10edb-27c0-4cc7-9724-dadbe7d2b077}"/>
  <p:tag name="TABLE_ENDDRAG_ORIGIN_RECT" val="959*428"/>
  <p:tag name="TABLE_ENDDRAG_RECT" val="0*112*959*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WPS 演示</Application>
  <PresentationFormat>宽屏</PresentationFormat>
  <Paragraphs>250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MS PGothic</vt:lpstr>
      <vt:lpstr>Calibri</vt:lpstr>
      <vt:lpstr>微软雅黑</vt:lpstr>
      <vt:lpstr>Arial Unicode MS</vt:lpstr>
      <vt:lpstr>Office 主题</vt:lpstr>
      <vt:lpstr>李さんは日本語で手紙を書きます</vt:lpstr>
      <vt:lpstr>本课语法</vt:lpstr>
      <vt:lpstr>单词训练</vt:lpstr>
      <vt:lpstr>单词训练</vt:lpstr>
      <vt:lpstr>单词训练</vt:lpstr>
      <vt:lpstr>单词训练</vt:lpstr>
      <vt:lpstr>で例句</vt:lpstr>
      <vt:lpstr> 基本课文A</vt:lpstr>
      <vt:lpstr> 基本课文Ｂ</vt:lpstr>
      <vt:lpstr>基本对话A</vt:lpstr>
      <vt:lpstr>基本对话Ｂ</vt:lpstr>
      <vt:lpstr>基本对话Ｃ</vt:lpstr>
      <vt:lpstr>基本对话Ｄ</vt:lpstr>
      <vt:lpstr>通讯工具使用</vt:lpstr>
      <vt:lpstr>应用课文部分A</vt:lpstr>
      <vt:lpstr>应用课文部分Ｂ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173</cp:revision>
  <dcterms:created xsi:type="dcterms:W3CDTF">2022-01-09T07:01:00Z</dcterms:created>
  <dcterms:modified xsi:type="dcterms:W3CDTF">2022-01-23T14:14:52Z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7A76955A034A42C7BBBB6F89888F8000</vt:lpwstr>
  </property>
  <property fmtid="{D5CDD505-2E9C-101B-9397-08002B2CF9AE}" pid="3" name="KSOProductBuildVer">
    <vt:lpwstr>2052-11.1.0.11294</vt:lpwstr>
  </property>
</Properties>
</file>