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thub" initials="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标日第一</a:t>
            </a:r>
            <a:r>
              <a:rPr lang="zh-CN" altLang="en-US"/>
              <a:t>课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我的日语学习分享</a:t>
            </a:r>
            <a:r>
              <a:rPr lang="en-US" altLang="zh-CN"/>
              <a:t> </a:t>
            </a:r>
            <a:r>
              <a:rPr lang="en-US" altLang="zh-CN">
                <a:sym typeface="+mn-ea"/>
              </a:rPr>
              <a:t>Dollarkiller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233680" y="734060"/>
            <a:ext cx="5507990" cy="391160"/>
          </a:xfrm>
        </p:spPr>
        <p:txBody>
          <a:bodyPr>
            <a:normAutofit fontScale="90000"/>
          </a:bodyPr>
          <a:p>
            <a:r>
              <a:rPr lang="zh-CN" altLang="en-US"/>
              <a:t>基本对话</a:t>
            </a:r>
            <a:r>
              <a:rPr lang="ja-JP" altLang="zh-CN"/>
              <a:t>２</a:t>
            </a:r>
            <a:endParaRPr lang="ja-JP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819150" y="1657350"/>
            <a:ext cx="11050905" cy="5200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zh-CN" sz="2400"/>
              <a:t>もり</a:t>
            </a:r>
            <a:endParaRPr lang="ja-JP" altLang="zh-CN" sz="2400"/>
          </a:p>
          <a:p>
            <a:r>
              <a:rPr lang="ja-JP" altLang="zh-CN" sz="4400"/>
              <a:t>森さんは　にほんじん　ではありません。</a:t>
            </a:r>
            <a:endParaRPr lang="ja-JP" altLang="zh-CN" sz="4400">
              <a:sym typeface="+mn-ea"/>
            </a:endParaRPr>
          </a:p>
          <a:p>
            <a:endParaRPr lang="zh-CN" altLang="ja-JP" sz="4400">
              <a:sym typeface="+mn-ea"/>
            </a:endParaRPr>
          </a:p>
          <a:p>
            <a:r>
              <a:rPr lang="ja-JP" altLang="zh-CN" sz="4400">
                <a:sym typeface="+mn-ea"/>
              </a:rPr>
              <a:t>～～　は　～～　では　ありません</a:t>
            </a:r>
            <a:r>
              <a:rPr lang="en-US" altLang="ja-JP" sz="4400">
                <a:sym typeface="+mn-ea"/>
              </a:rPr>
              <a:t>    </a:t>
            </a:r>
            <a:r>
              <a:rPr lang="zh-CN" altLang="zh-CN" sz="4400">
                <a:sym typeface="+mn-ea"/>
              </a:rPr>
              <a:t>表否定</a:t>
            </a:r>
            <a:r>
              <a:rPr lang="ja-JP" altLang="zh-CN" sz="2400">
                <a:sym typeface="+mn-ea"/>
              </a:rPr>
              <a:t>（</a:t>
            </a:r>
            <a:r>
              <a:rPr lang="zh-CN" altLang="ja-JP" sz="2400">
                <a:sym typeface="+mn-ea"/>
              </a:rPr>
              <a:t>正式</a:t>
            </a:r>
            <a:r>
              <a:rPr lang="ja-JP" altLang="zh-CN" sz="2400">
                <a:sym typeface="+mn-ea"/>
              </a:rPr>
              <a:t>）</a:t>
            </a:r>
            <a:endParaRPr lang="ja-JP" altLang="zh-CN" sz="2400">
              <a:sym typeface="+mn-ea"/>
            </a:endParaRPr>
          </a:p>
          <a:p>
            <a:r>
              <a:rPr lang="ja-JP" altLang="zh-CN" sz="4400">
                <a:sym typeface="+mn-ea"/>
              </a:rPr>
              <a:t>　　　</a:t>
            </a:r>
            <a:endParaRPr lang="ja-JP" altLang="zh-CN" sz="4400">
              <a:sym typeface="+mn-ea"/>
            </a:endParaRPr>
          </a:p>
          <a:p>
            <a:endParaRPr lang="ja-JP" altLang="zh-CN" sz="4400">
              <a:sym typeface="+mn-ea"/>
            </a:endParaRPr>
          </a:p>
          <a:p>
            <a:endParaRPr lang="ja-JP" altLang="zh-CN" sz="4400">
              <a:sym typeface="+mn-ea"/>
            </a:endParaRPr>
          </a:p>
          <a:p>
            <a:endParaRPr lang="ja-JP" altLang="zh-CN" sz="4400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233680" y="734060"/>
            <a:ext cx="5507990" cy="391160"/>
          </a:xfrm>
        </p:spPr>
        <p:txBody>
          <a:bodyPr>
            <a:normAutofit fontScale="90000"/>
          </a:bodyPr>
          <a:p>
            <a:r>
              <a:rPr lang="zh-CN" altLang="en-US"/>
              <a:t>基本对话</a:t>
            </a:r>
            <a:r>
              <a:rPr lang="ja-JP" altLang="zh-CN"/>
              <a:t>３</a:t>
            </a:r>
            <a:endParaRPr lang="ja-JP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650875" y="1857375"/>
            <a:ext cx="11050905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zh-CN" sz="2400"/>
              <a:t>　おの</a:t>
            </a:r>
            <a:endParaRPr lang="ja-JP" altLang="zh-CN" sz="2400"/>
          </a:p>
          <a:p>
            <a:r>
              <a:rPr lang="ja-JP" altLang="zh-CN" sz="4400">
                <a:sym typeface="+mn-ea"/>
              </a:rPr>
              <a:t>小野さんは　アメリカじん　じゃない</a:t>
            </a:r>
            <a:r>
              <a:rPr lang="ja-JP" altLang="zh-CN" sz="4400">
                <a:sym typeface="+mn-ea"/>
              </a:rPr>
              <a:t>。</a:t>
            </a:r>
            <a:endParaRPr lang="ja-JP" altLang="zh-CN" sz="4400">
              <a:sym typeface="+mn-ea"/>
            </a:endParaRPr>
          </a:p>
          <a:p>
            <a:endParaRPr lang="ja-JP" altLang="zh-CN" sz="2400">
              <a:sym typeface="+mn-ea"/>
            </a:endParaRPr>
          </a:p>
          <a:p>
            <a:r>
              <a:rPr lang="ja-JP" altLang="zh-CN" sz="4400">
                <a:sym typeface="+mn-ea"/>
              </a:rPr>
              <a:t>～～　は　～～　じゃない　　　　　</a:t>
            </a:r>
            <a:r>
              <a:rPr lang="en-US" altLang="ja-JP" sz="4400">
                <a:sym typeface="+mn-ea"/>
              </a:rPr>
              <a:t> </a:t>
            </a:r>
            <a:r>
              <a:rPr lang="zh-CN" altLang="zh-CN" sz="4400">
                <a:sym typeface="+mn-ea"/>
              </a:rPr>
              <a:t>表否定</a:t>
            </a:r>
            <a:r>
              <a:rPr lang="ja-JP" altLang="zh-CN" sz="2800">
                <a:sym typeface="+mn-ea"/>
              </a:rPr>
              <a:t>（</a:t>
            </a:r>
            <a:r>
              <a:rPr lang="zh-CN" altLang="ja-JP" sz="2800">
                <a:sym typeface="+mn-ea"/>
              </a:rPr>
              <a:t>口语化</a:t>
            </a:r>
            <a:r>
              <a:rPr lang="ja-JP" altLang="zh-CN" sz="2800">
                <a:sym typeface="+mn-ea"/>
              </a:rPr>
              <a:t>）</a:t>
            </a:r>
            <a:endParaRPr lang="ja-JP" altLang="zh-CN" sz="2800">
              <a:sym typeface="+mn-ea"/>
            </a:endParaRPr>
          </a:p>
          <a:p>
            <a:endParaRPr lang="ja-JP" altLang="zh-CN" sz="2800">
              <a:sym typeface="+mn-ea"/>
            </a:endParaRPr>
          </a:p>
          <a:p>
            <a:r>
              <a:rPr lang="ja-JP" altLang="zh-CN" sz="4400">
                <a:sym typeface="+mn-ea"/>
              </a:rPr>
              <a:t>　　　　　</a:t>
            </a:r>
            <a:endParaRPr lang="ja-JP" altLang="zh-CN" sz="4400">
              <a:sym typeface="+mn-ea"/>
            </a:endParaRPr>
          </a:p>
          <a:p>
            <a:endParaRPr lang="ja-JP" altLang="zh-CN" sz="4400">
              <a:sym typeface="+mn-ea"/>
            </a:endParaRPr>
          </a:p>
          <a:p>
            <a:endParaRPr lang="ja-JP" altLang="zh-CN" sz="4400">
              <a:sym typeface="+mn-ea"/>
            </a:endParaRPr>
          </a:p>
          <a:p>
            <a:endParaRPr lang="ja-JP" altLang="zh-CN" sz="4400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233680" y="734060"/>
            <a:ext cx="5507990" cy="391160"/>
          </a:xfrm>
        </p:spPr>
        <p:txBody>
          <a:bodyPr>
            <a:normAutofit fontScale="90000"/>
          </a:bodyPr>
          <a:p>
            <a:r>
              <a:rPr lang="zh-CN" altLang="en-US"/>
              <a:t>基本对话</a:t>
            </a:r>
            <a:r>
              <a:rPr lang="ja-JP" altLang="zh-CN"/>
              <a:t>４</a:t>
            </a:r>
            <a:endParaRPr lang="ja-JP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715645" y="1454785"/>
            <a:ext cx="11050905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zh-CN" sz="2400"/>
              <a:t>はやし　　　　　　　ちゅ　ごく　</a:t>
            </a:r>
            <a:r>
              <a:rPr lang="ja-JP" altLang="zh-CN" sz="2400"/>
              <a:t>じん</a:t>
            </a:r>
            <a:endParaRPr lang="ja-JP" altLang="zh-CN" sz="2400"/>
          </a:p>
          <a:p>
            <a:r>
              <a:rPr lang="ja-JP" altLang="zh-CN" sz="4400"/>
              <a:t>林さんは　中国人　</a:t>
            </a:r>
            <a:r>
              <a:rPr lang="ja-JP" altLang="zh-CN" sz="4400"/>
              <a:t>でしか。　</a:t>
            </a:r>
            <a:endParaRPr lang="ja-JP" altLang="zh-CN" sz="4400">
              <a:sym typeface="+mn-ea"/>
            </a:endParaRPr>
          </a:p>
          <a:p>
            <a:endParaRPr lang="ja-JP" altLang="zh-CN" sz="2800">
              <a:sym typeface="+mn-ea"/>
            </a:endParaRPr>
          </a:p>
          <a:p>
            <a:r>
              <a:rPr lang="ja-JP" altLang="zh-CN" sz="4400">
                <a:sym typeface="+mn-ea"/>
              </a:rPr>
              <a:t>～～　は　～～　ですか　　　</a:t>
            </a:r>
            <a:r>
              <a:rPr lang="zh-CN" altLang="zh-CN" sz="4400">
                <a:sym typeface="+mn-ea"/>
              </a:rPr>
              <a:t>表疑问</a:t>
            </a:r>
            <a:r>
              <a:rPr lang="ja-JP" altLang="zh-CN" sz="4400">
                <a:sym typeface="+mn-ea"/>
              </a:rPr>
              <a:t>　　　　</a:t>
            </a:r>
            <a:endParaRPr lang="ja-JP" altLang="zh-CN" sz="4400">
              <a:sym typeface="+mn-ea"/>
            </a:endParaRPr>
          </a:p>
          <a:p>
            <a:endParaRPr lang="ja-JP" altLang="zh-CN" sz="4400">
              <a:sym typeface="+mn-ea"/>
            </a:endParaRPr>
          </a:p>
          <a:p>
            <a:endParaRPr lang="ja-JP" altLang="zh-CN" sz="4400">
              <a:sym typeface="+mn-ea"/>
            </a:endParaRPr>
          </a:p>
          <a:p>
            <a:endParaRPr lang="ja-JP" altLang="zh-CN" sz="4400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233680" y="734060"/>
            <a:ext cx="5507990" cy="391160"/>
          </a:xfrm>
        </p:spPr>
        <p:txBody>
          <a:bodyPr>
            <a:normAutofit fontScale="90000"/>
          </a:bodyPr>
          <a:p>
            <a:r>
              <a:rPr lang="zh-CN" altLang="en-US"/>
              <a:t>基本对话</a:t>
            </a:r>
            <a:r>
              <a:rPr lang="en-US" altLang="ja-JP"/>
              <a:t>5</a:t>
            </a:r>
            <a:endParaRPr lang="en-US" altLang="ja-JP"/>
          </a:p>
        </p:txBody>
      </p:sp>
      <p:sp>
        <p:nvSpPr>
          <p:cNvPr id="3" name="文本框 2"/>
          <p:cNvSpPr txBox="1"/>
          <p:nvPr/>
        </p:nvSpPr>
        <p:spPr>
          <a:xfrm>
            <a:off x="715645" y="1454785"/>
            <a:ext cx="11050905" cy="38461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zh-CN" sz="2400"/>
              <a:t>　　　　　　　　　　　　　おの</a:t>
            </a:r>
            <a:endParaRPr lang="ja-JP" altLang="zh-CN" sz="2400"/>
          </a:p>
          <a:p>
            <a:r>
              <a:rPr lang="ja-JP" altLang="zh-CN" sz="4400">
                <a:sym typeface="+mn-ea"/>
              </a:rPr>
              <a:t>あなたは　小野さん　</a:t>
            </a:r>
            <a:r>
              <a:rPr lang="ja-JP" altLang="zh-CN" sz="4400">
                <a:sym typeface="+mn-ea"/>
              </a:rPr>
              <a:t>ですか　　</a:t>
            </a:r>
            <a:endParaRPr lang="ja-JP" altLang="zh-CN" sz="4400">
              <a:sym typeface="+mn-ea"/>
            </a:endParaRPr>
          </a:p>
          <a:p>
            <a:r>
              <a:rPr lang="ja-JP" altLang="zh-CN" sz="4400">
                <a:sym typeface="+mn-ea"/>
              </a:rPr>
              <a:t>　　　　　</a:t>
            </a:r>
            <a:r>
              <a:rPr lang="ja-JP" altLang="zh-CN" sz="2800">
                <a:sym typeface="+mn-ea"/>
              </a:rPr>
              <a:t>おの</a:t>
            </a:r>
            <a:endParaRPr lang="ja-JP" altLang="zh-CN" sz="4400">
              <a:sym typeface="+mn-ea"/>
            </a:endParaRPr>
          </a:p>
          <a:p>
            <a:r>
              <a:rPr lang="ja-JP" altLang="zh-CN" sz="4400">
                <a:sym typeface="+mn-ea"/>
              </a:rPr>
              <a:t>はい、小野です。　　</a:t>
            </a:r>
            <a:r>
              <a:rPr lang="zh-CN" altLang="ja-JP" sz="4400">
                <a:sym typeface="+mn-ea"/>
              </a:rPr>
              <a:t>（</a:t>
            </a:r>
            <a:r>
              <a:rPr lang="zh-CN" altLang="zh-CN" sz="4400">
                <a:sym typeface="+mn-ea"/>
              </a:rPr>
              <a:t>是的我是小野</a:t>
            </a:r>
            <a:r>
              <a:rPr lang="zh-CN" altLang="ja-JP" sz="4400">
                <a:sym typeface="+mn-ea"/>
              </a:rPr>
              <a:t>）</a:t>
            </a:r>
            <a:endParaRPr lang="zh-CN" altLang="ja-JP" sz="4400">
              <a:sym typeface="+mn-ea"/>
            </a:endParaRPr>
          </a:p>
          <a:p>
            <a:endParaRPr lang="ja-JP" altLang="zh-CN" sz="4400">
              <a:sym typeface="+mn-ea"/>
            </a:endParaRPr>
          </a:p>
          <a:p>
            <a:r>
              <a:rPr lang="ja-JP" altLang="zh-CN" sz="4400">
                <a:sym typeface="+mn-ea"/>
              </a:rPr>
              <a:t>はい、そうです。</a:t>
            </a:r>
            <a:r>
              <a:rPr lang="en-US" altLang="ja-JP" sz="4400">
                <a:sym typeface="+mn-ea"/>
              </a:rPr>
              <a:t>         </a:t>
            </a:r>
            <a:r>
              <a:rPr lang="zh-CN" altLang="en-US" sz="4400">
                <a:sym typeface="+mn-ea"/>
              </a:rPr>
              <a:t>（</a:t>
            </a:r>
            <a:r>
              <a:rPr lang="zh-CN" altLang="en-US" sz="4400">
                <a:sym typeface="+mn-ea"/>
              </a:rPr>
              <a:t>是的）</a:t>
            </a:r>
            <a:endParaRPr lang="zh-CN" altLang="en-US" sz="4400"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233680" y="734060"/>
            <a:ext cx="5507990" cy="391160"/>
          </a:xfrm>
        </p:spPr>
        <p:txBody>
          <a:bodyPr>
            <a:normAutofit fontScale="90000"/>
          </a:bodyPr>
          <a:p>
            <a:r>
              <a:rPr lang="zh-CN" altLang="en-US"/>
              <a:t>基本对话</a:t>
            </a:r>
            <a:r>
              <a:rPr lang="en-US" altLang="ja-JP"/>
              <a:t>6</a:t>
            </a:r>
            <a:endParaRPr lang="en-US" altLang="ja-JP"/>
          </a:p>
        </p:txBody>
      </p:sp>
      <p:sp>
        <p:nvSpPr>
          <p:cNvPr id="3" name="文本框 2"/>
          <p:cNvSpPr txBox="1"/>
          <p:nvPr/>
        </p:nvSpPr>
        <p:spPr>
          <a:xfrm>
            <a:off x="715645" y="1454785"/>
            <a:ext cx="11050905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zh-CN" sz="2400"/>
              <a:t>　　　　　　　　　　　　　　　　ちゅ　ごく　</a:t>
            </a:r>
            <a:r>
              <a:rPr lang="ja-JP" altLang="zh-CN" sz="2400"/>
              <a:t>じん</a:t>
            </a:r>
            <a:endParaRPr lang="ja-JP" altLang="zh-CN" sz="2400"/>
          </a:p>
          <a:p>
            <a:r>
              <a:rPr lang="ja-JP" altLang="zh-CN" sz="4400">
                <a:sym typeface="+mn-ea"/>
              </a:rPr>
              <a:t>キムさん　は　中国人　でしが</a:t>
            </a:r>
            <a:r>
              <a:rPr lang="ja-JP" altLang="zh-CN" sz="4400">
                <a:sym typeface="+mn-ea"/>
              </a:rPr>
              <a:t>。</a:t>
            </a:r>
            <a:endParaRPr lang="ja-JP" altLang="zh-CN" sz="4400">
              <a:sym typeface="+mn-ea"/>
            </a:endParaRPr>
          </a:p>
          <a:p>
            <a:endParaRPr lang="ja-JP" altLang="zh-CN" sz="2800">
              <a:sym typeface="+mn-ea"/>
            </a:endParaRPr>
          </a:p>
          <a:p>
            <a:r>
              <a:rPr lang="ja-JP" altLang="zh-CN" sz="2800">
                <a:sym typeface="+mn-ea"/>
              </a:rPr>
              <a:t>　　　　　　　　　</a:t>
            </a:r>
            <a:r>
              <a:rPr lang="ja-JP" altLang="zh-CN" sz="2400">
                <a:sym typeface="+mn-ea"/>
              </a:rPr>
              <a:t>ちゅ　ごく　じん　</a:t>
            </a:r>
            <a:endParaRPr lang="ja-JP" altLang="zh-CN" sz="4400">
              <a:sym typeface="+mn-ea"/>
            </a:endParaRPr>
          </a:p>
          <a:p>
            <a:r>
              <a:rPr lang="ja-JP" altLang="zh-CN" sz="4400">
                <a:sym typeface="+mn-ea"/>
              </a:rPr>
              <a:t>いいえ、　中国人では　ありません</a:t>
            </a:r>
            <a:r>
              <a:rPr lang="en-US" altLang="ja-JP" sz="4400">
                <a:sym typeface="+mn-ea"/>
              </a:rPr>
              <a:t>   </a:t>
            </a:r>
            <a:r>
              <a:rPr lang="en-US" altLang="ja-JP" sz="2800">
                <a:sym typeface="+mn-ea"/>
              </a:rPr>
              <a:t> (</a:t>
            </a:r>
            <a:r>
              <a:rPr lang="zh-CN" altLang="en-US" sz="2800">
                <a:sym typeface="+mn-ea"/>
              </a:rPr>
              <a:t>不</a:t>
            </a:r>
            <a:r>
              <a:rPr lang="en-US" altLang="zh-CN" sz="2800">
                <a:sym typeface="+mn-ea"/>
              </a:rPr>
              <a:t>,</a:t>
            </a:r>
            <a:r>
              <a:rPr lang="zh-CN" altLang="en-US" sz="2800">
                <a:sym typeface="+mn-ea"/>
              </a:rPr>
              <a:t>不是中国人</a:t>
            </a:r>
            <a:r>
              <a:rPr lang="en-US" altLang="zh-CN" sz="2800">
                <a:sym typeface="+mn-ea"/>
              </a:rPr>
              <a:t>)</a:t>
            </a:r>
            <a:endParaRPr lang="ja-JP" altLang="zh-CN" sz="4400">
              <a:sym typeface="+mn-ea"/>
            </a:endParaRPr>
          </a:p>
          <a:p>
            <a:endParaRPr lang="ja-JP" altLang="zh-CN" sz="4400">
              <a:sym typeface="+mn-ea"/>
            </a:endParaRPr>
          </a:p>
          <a:p>
            <a:r>
              <a:rPr lang="ja-JP" altLang="zh-CN" sz="4400">
                <a:sym typeface="+mn-ea"/>
              </a:rPr>
              <a:t>いいえ、　ちがいます。　　　</a:t>
            </a:r>
            <a:r>
              <a:rPr lang="zh-CN" altLang="ja-JP" sz="3200">
                <a:sym typeface="+mn-ea"/>
              </a:rPr>
              <a:t>（</a:t>
            </a:r>
            <a:r>
              <a:rPr lang="zh-CN" altLang="zh-CN" sz="3200">
                <a:sym typeface="+mn-ea"/>
              </a:rPr>
              <a:t>不是的）</a:t>
            </a:r>
            <a:endParaRPr lang="zh-CN" altLang="zh-CN" sz="3200"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233680" y="734060"/>
            <a:ext cx="5507990" cy="391160"/>
          </a:xfrm>
        </p:spPr>
        <p:txBody>
          <a:bodyPr>
            <a:normAutofit fontScale="90000"/>
          </a:bodyPr>
          <a:p>
            <a:r>
              <a:rPr lang="zh-CN" altLang="en-US"/>
              <a:t>基本对话</a:t>
            </a:r>
            <a:r>
              <a:rPr lang="en-US" altLang="ja-JP"/>
              <a:t>7</a:t>
            </a:r>
            <a:endParaRPr lang="en-US" altLang="ja-JP"/>
          </a:p>
        </p:txBody>
      </p:sp>
      <p:sp>
        <p:nvSpPr>
          <p:cNvPr id="3" name="文本框 2"/>
          <p:cNvSpPr txBox="1"/>
          <p:nvPr/>
        </p:nvSpPr>
        <p:spPr>
          <a:xfrm>
            <a:off x="715645" y="1454785"/>
            <a:ext cx="11050905" cy="3230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zh-CN" sz="2400"/>
              <a:t>もり　　　　　　　　　がく　せい</a:t>
            </a:r>
            <a:endParaRPr lang="ja-JP" altLang="zh-CN" sz="2400"/>
          </a:p>
          <a:p>
            <a:r>
              <a:rPr lang="ja-JP" altLang="zh-CN" sz="4400"/>
              <a:t>森さんは　学生ですか</a:t>
            </a:r>
            <a:r>
              <a:rPr lang="ja-JP" altLang="zh-CN" sz="4400"/>
              <a:t>。</a:t>
            </a:r>
            <a:endParaRPr lang="ja-JP" altLang="zh-CN" sz="4400"/>
          </a:p>
          <a:p>
            <a:endParaRPr lang="ja-JP" altLang="zh-CN" sz="2400"/>
          </a:p>
          <a:p>
            <a:r>
              <a:rPr lang="ja-JP" altLang="zh-CN" sz="2400"/>
              <a:t>わ</a:t>
            </a:r>
            <a:endParaRPr lang="ja-JP" altLang="zh-CN" sz="2400"/>
          </a:p>
          <a:p>
            <a:r>
              <a:rPr lang="ja-JP" altLang="zh-CN" sz="4400">
                <a:sym typeface="+mn-ea"/>
              </a:rPr>
              <a:t>分かりません。　</a:t>
            </a:r>
            <a:r>
              <a:rPr lang="en-US" altLang="ja-JP" sz="4400">
                <a:sym typeface="+mn-ea"/>
              </a:rPr>
              <a:t>  </a:t>
            </a:r>
            <a:r>
              <a:rPr lang="zh-CN" altLang="en-US" sz="3200">
                <a:sym typeface="+mn-ea"/>
              </a:rPr>
              <a:t>（不知道）</a:t>
            </a:r>
            <a:r>
              <a:rPr lang="ja-JP" altLang="zh-CN" sz="3200">
                <a:sym typeface="+mn-ea"/>
              </a:rPr>
              <a:t>　</a:t>
            </a:r>
            <a:r>
              <a:rPr lang="ja-JP" altLang="zh-CN" sz="4400">
                <a:sym typeface="+mn-ea"/>
              </a:rPr>
              <a:t>　　　</a:t>
            </a:r>
            <a:endParaRPr lang="ja-JP" altLang="zh-CN" sz="4400">
              <a:sym typeface="+mn-ea"/>
            </a:endParaRPr>
          </a:p>
          <a:p>
            <a:endParaRPr lang="ja-JP" altLang="zh-CN" sz="4400"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233680" y="734060"/>
            <a:ext cx="10156190" cy="391160"/>
          </a:xfrm>
        </p:spPr>
        <p:txBody>
          <a:bodyPr>
            <a:normAutofit fontScale="90000"/>
          </a:bodyPr>
          <a:p>
            <a:r>
              <a:rPr lang="ja-JP" altLang="zh-CN"/>
              <a:t>　</a:t>
            </a:r>
            <a:r>
              <a:rPr lang="zh-CN" altLang="en-US"/>
              <a:t>基本对话</a:t>
            </a:r>
            <a:r>
              <a:rPr lang="en-US" altLang="ja-JP"/>
              <a:t>8</a:t>
            </a:r>
            <a:r>
              <a:rPr lang="ja-JP" altLang="en-US"/>
              <a:t>　　の　</a:t>
            </a:r>
            <a:r>
              <a:rPr lang="zh-CN" altLang="ja-JP" sz="2700"/>
              <a:t>无论名词之间什么关系都加</a:t>
            </a:r>
            <a:r>
              <a:rPr lang="ja-JP" altLang="en-US" sz="2700">
                <a:sym typeface="+mn-ea"/>
              </a:rPr>
              <a:t>の</a:t>
            </a:r>
            <a:r>
              <a:rPr lang="ja-JP" altLang="en-US"/>
              <a:t>　</a:t>
            </a:r>
            <a:endParaRPr lang="ja-JP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5645" y="1454785"/>
            <a:ext cx="11050905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zh-CN" sz="2400"/>
              <a:t>わたし　　</a:t>
            </a:r>
            <a:r>
              <a:rPr lang="ja-JP" altLang="zh-CN" sz="2400"/>
              <a:t>ちち</a:t>
            </a:r>
            <a:endParaRPr lang="ja-JP" altLang="zh-CN" sz="2400"/>
          </a:p>
          <a:p>
            <a:r>
              <a:rPr lang="ja-JP" altLang="zh-CN" sz="4400"/>
              <a:t>私の父</a:t>
            </a:r>
            <a:r>
              <a:rPr lang="ja-JP" altLang="zh-CN" sz="3200">
                <a:sym typeface="+mn-ea"/>
              </a:rPr>
              <a:t>　</a:t>
            </a:r>
            <a:r>
              <a:rPr lang="ja-JP" altLang="zh-CN" sz="4400">
                <a:sym typeface="+mn-ea"/>
              </a:rPr>
              <a:t>　　</a:t>
            </a:r>
            <a:r>
              <a:rPr lang="zh-CN" altLang="zh-CN" sz="2800">
                <a:sym typeface="+mn-ea"/>
              </a:rPr>
              <a:t>（我的父亲）</a:t>
            </a:r>
            <a:endParaRPr lang="zh-CN" altLang="zh-CN" sz="2800">
              <a:sym typeface="+mn-ea"/>
            </a:endParaRPr>
          </a:p>
          <a:p>
            <a:r>
              <a:rPr lang="ja-JP" altLang="zh-CN" sz="4400">
                <a:sym typeface="+mn-ea"/>
              </a:rPr>
              <a:t>　</a:t>
            </a:r>
            <a:endParaRPr lang="ja-JP" altLang="zh-CN" sz="4400">
              <a:sym typeface="+mn-ea"/>
            </a:endParaRPr>
          </a:p>
          <a:p>
            <a:r>
              <a:rPr lang="ja-JP" altLang="zh-CN" sz="2800"/>
              <a:t>おれ　いもうと　</a:t>
            </a:r>
            <a:r>
              <a:rPr lang="ja-JP" altLang="zh-CN" sz="2800"/>
              <a:t>かわいい　　</a:t>
            </a:r>
            <a:endParaRPr lang="ja-JP" altLang="zh-CN" sz="2800"/>
          </a:p>
          <a:p>
            <a:r>
              <a:rPr lang="ja-JP" altLang="zh-CN" sz="4400">
                <a:sym typeface="+mn-ea"/>
              </a:rPr>
              <a:t>俺</a:t>
            </a:r>
            <a:r>
              <a:rPr lang="ja-JP" altLang="zh-CN" sz="4400">
                <a:sym typeface="+mn-ea"/>
              </a:rPr>
              <a:t>の妹可愛いではありません</a:t>
            </a:r>
            <a:endParaRPr lang="ja-JP" altLang="zh-CN" sz="4400">
              <a:sym typeface="+mn-ea"/>
            </a:endParaRPr>
          </a:p>
          <a:p>
            <a:endParaRPr lang="ja-JP" altLang="zh-CN" sz="4400">
              <a:sym typeface="+mn-ea"/>
            </a:endParaRPr>
          </a:p>
          <a:p>
            <a:endParaRPr lang="ja-JP" altLang="zh-CN" sz="4400"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233680" y="734060"/>
            <a:ext cx="5481955" cy="353060"/>
          </a:xfrm>
        </p:spPr>
        <p:txBody>
          <a:bodyPr>
            <a:normAutofit fontScale="90000"/>
          </a:bodyPr>
          <a:p>
            <a:r>
              <a:rPr lang="ja-JP" altLang="zh-CN"/>
              <a:t>　</a:t>
            </a:r>
            <a:r>
              <a:rPr lang="zh-CN" altLang="ja-JP"/>
              <a:t>对话练习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715645" y="1454785"/>
            <a:ext cx="11050905" cy="5200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zh-CN" sz="2400"/>
              <a:t>　　　　　　　　　　　　り　　　　　　　　　　　おの</a:t>
            </a:r>
            <a:endParaRPr lang="ja-JP" altLang="zh-CN" sz="2400"/>
          </a:p>
          <a:p>
            <a:r>
              <a:rPr lang="ja-JP" altLang="zh-CN" sz="4400"/>
              <a:t>わたしは　李です。　小野さんですか。</a:t>
            </a:r>
            <a:endParaRPr lang="ja-JP" altLang="zh-CN" sz="4400">
              <a:sym typeface="+mn-ea"/>
            </a:endParaRPr>
          </a:p>
          <a:p>
            <a:r>
              <a:rPr lang="ja-JP" altLang="zh-CN" sz="4400">
                <a:sym typeface="+mn-ea"/>
              </a:rPr>
              <a:t>　　　　　　　　　　　</a:t>
            </a:r>
            <a:r>
              <a:rPr lang="ja-JP" altLang="zh-CN" sz="3200">
                <a:sym typeface="+mn-ea"/>
              </a:rPr>
              <a:t>おの</a:t>
            </a:r>
            <a:endParaRPr lang="ja-JP" altLang="zh-CN" sz="4400">
              <a:sym typeface="+mn-ea"/>
            </a:endParaRPr>
          </a:p>
          <a:p>
            <a:r>
              <a:rPr lang="ja-JP" altLang="zh-CN" sz="4400">
                <a:sym typeface="+mn-ea"/>
              </a:rPr>
              <a:t>はい、そうで</a:t>
            </a:r>
            <a:r>
              <a:rPr lang="ja-JP" altLang="zh-CN" sz="4400">
                <a:sym typeface="+mn-ea"/>
              </a:rPr>
              <a:t>す</a:t>
            </a:r>
            <a:r>
              <a:rPr lang="ja-JP" altLang="zh-CN" sz="4400">
                <a:sym typeface="+mn-ea"/>
              </a:rPr>
              <a:t>。　小野です</a:t>
            </a:r>
            <a:r>
              <a:rPr lang="ja-JP" altLang="zh-CN" sz="4400">
                <a:sym typeface="+mn-ea"/>
              </a:rPr>
              <a:t>。</a:t>
            </a:r>
            <a:endParaRPr lang="ja-JP" altLang="zh-CN" sz="4400">
              <a:sym typeface="+mn-ea"/>
            </a:endParaRPr>
          </a:p>
          <a:p>
            <a:endParaRPr lang="ja-JP" altLang="zh-CN" sz="4400">
              <a:sym typeface="+mn-ea"/>
            </a:endParaRPr>
          </a:p>
          <a:p>
            <a:r>
              <a:rPr lang="zh-CN" altLang="zh-CN" sz="4400">
                <a:sym typeface="+mn-ea"/>
              </a:rPr>
              <a:t>完整</a:t>
            </a:r>
            <a:r>
              <a:rPr lang="en-US" altLang="zh-CN" sz="4400">
                <a:sym typeface="+mn-ea"/>
              </a:rPr>
              <a:t>: </a:t>
            </a:r>
            <a:r>
              <a:rPr lang="ja-JP" altLang="en-US" sz="4400">
                <a:sym typeface="+mn-ea"/>
              </a:rPr>
              <a:t>　　　　　　</a:t>
            </a:r>
            <a:r>
              <a:rPr lang="ja-JP" altLang="en-US" sz="3200">
                <a:sym typeface="+mn-ea"/>
              </a:rPr>
              <a:t>（</a:t>
            </a:r>
            <a:r>
              <a:rPr lang="zh-CN" altLang="ja-JP" sz="3200">
                <a:sym typeface="+mn-ea"/>
              </a:rPr>
              <a:t>明确对象时</a:t>
            </a:r>
            <a:r>
              <a:rPr lang="en-US" altLang="zh-CN" sz="3200">
                <a:sym typeface="+mn-ea"/>
              </a:rPr>
              <a:t>    </a:t>
            </a:r>
            <a:r>
              <a:rPr lang="zh-CN" altLang="ja-JP" sz="3200">
                <a:sym typeface="+mn-ea"/>
              </a:rPr>
              <a:t>一般省略主语</a:t>
            </a:r>
            <a:r>
              <a:rPr lang="ja-JP" altLang="en-US" sz="3200">
                <a:sym typeface="+mn-ea"/>
              </a:rPr>
              <a:t>）</a:t>
            </a:r>
            <a:endParaRPr lang="en-US" altLang="zh-CN" sz="4400">
              <a:sym typeface="+mn-ea"/>
            </a:endParaRPr>
          </a:p>
          <a:p>
            <a:r>
              <a:rPr lang="ja-JP" altLang="en-US" sz="4400">
                <a:sym typeface="+mn-ea"/>
              </a:rPr>
              <a:t>あなたは　小野さんですか</a:t>
            </a:r>
            <a:r>
              <a:rPr lang="ja-JP" altLang="en-US" sz="4400">
                <a:sym typeface="+mn-ea"/>
              </a:rPr>
              <a:t>。</a:t>
            </a:r>
            <a:endParaRPr lang="ja-JP" altLang="en-US" sz="4400">
              <a:sym typeface="+mn-ea"/>
            </a:endParaRPr>
          </a:p>
          <a:p>
            <a:r>
              <a:rPr lang="ja-JP" altLang="en-US" sz="4400">
                <a:sym typeface="+mn-ea"/>
              </a:rPr>
              <a:t>わたしは　小野です</a:t>
            </a:r>
            <a:r>
              <a:rPr lang="ja-JP" altLang="en-US" sz="4400">
                <a:sym typeface="+mn-ea"/>
              </a:rPr>
              <a:t>。</a:t>
            </a:r>
            <a:endParaRPr lang="ja-JP" altLang="en-US" sz="4400"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233680" y="734060"/>
            <a:ext cx="5481955" cy="353060"/>
          </a:xfrm>
        </p:spPr>
        <p:txBody>
          <a:bodyPr>
            <a:normAutofit fontScale="90000"/>
          </a:bodyPr>
          <a:p>
            <a:r>
              <a:rPr lang="ja-JP" altLang="zh-CN"/>
              <a:t>　</a:t>
            </a:r>
            <a:r>
              <a:rPr lang="zh-CN" altLang="ja-JP"/>
              <a:t>对话练习</a:t>
            </a:r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715645" y="1454785"/>
            <a:ext cx="11050905" cy="38461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zh-CN" sz="2400"/>
              <a:t>もり　　　　　　　　　がく　</a:t>
            </a:r>
            <a:r>
              <a:rPr lang="ja-JP" altLang="zh-CN" sz="2400"/>
              <a:t>せい</a:t>
            </a:r>
            <a:endParaRPr lang="ja-JP" altLang="zh-CN" sz="2400"/>
          </a:p>
          <a:p>
            <a:r>
              <a:rPr lang="ja-JP" altLang="zh-CN" sz="4400"/>
              <a:t>森さんは　学生ですか</a:t>
            </a:r>
            <a:r>
              <a:rPr lang="ja-JP" altLang="zh-CN" sz="4400"/>
              <a:t>。</a:t>
            </a:r>
            <a:endParaRPr lang="ja-JP" altLang="zh-CN" sz="4400"/>
          </a:p>
          <a:p>
            <a:r>
              <a:rPr lang="ja-JP" altLang="zh-CN" sz="4400">
                <a:sym typeface="+mn-ea"/>
              </a:rPr>
              <a:t>　</a:t>
            </a:r>
            <a:r>
              <a:rPr lang="ja-JP" altLang="zh-CN" sz="2400">
                <a:sym typeface="+mn-ea"/>
              </a:rPr>
              <a:t>　　　　　　　がく　せい　　　　　　　　　　　　　　　　　　　　　　かい　しゃ　</a:t>
            </a:r>
            <a:r>
              <a:rPr lang="ja-JP" altLang="zh-CN" sz="2400">
                <a:sym typeface="+mn-ea"/>
              </a:rPr>
              <a:t>いん　　</a:t>
            </a:r>
            <a:endParaRPr lang="ja-JP" altLang="zh-CN" sz="4400"/>
          </a:p>
          <a:p>
            <a:r>
              <a:rPr lang="ja-JP" altLang="zh-CN" sz="4400"/>
              <a:t>いいえ、学生では　ありません。　会社員です</a:t>
            </a:r>
            <a:r>
              <a:rPr lang="ja-JP" altLang="zh-CN" sz="4400"/>
              <a:t>。</a:t>
            </a:r>
            <a:endParaRPr lang="ja-JP" altLang="zh-CN" sz="4400"/>
          </a:p>
          <a:p>
            <a:endParaRPr lang="ja-JP" altLang="zh-CN" sz="4400"/>
          </a:p>
          <a:p>
            <a:r>
              <a:rPr lang="ja-JP" altLang="zh-CN" sz="4400"/>
              <a:t>　</a:t>
            </a:r>
            <a:endParaRPr lang="ja-JP" altLang="zh-CN" sz="4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233680" y="734060"/>
            <a:ext cx="5481955" cy="353060"/>
          </a:xfrm>
        </p:spPr>
        <p:txBody>
          <a:bodyPr>
            <a:normAutofit fontScale="90000"/>
          </a:bodyPr>
          <a:p>
            <a:r>
              <a:rPr lang="ja-JP" altLang="zh-CN"/>
              <a:t>　</a:t>
            </a:r>
            <a:r>
              <a:rPr lang="zh-CN" altLang="ja-JP"/>
              <a:t>对话练习</a:t>
            </a:r>
            <a:r>
              <a:rPr lang="ja-JP" altLang="en-US"/>
              <a:t>Ｃ</a:t>
            </a:r>
            <a:endParaRPr lang="ja-JP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5645" y="1454785"/>
            <a:ext cx="11050905" cy="4584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zh-CN" sz="2400"/>
              <a:t>よし　</a:t>
            </a:r>
            <a:r>
              <a:rPr lang="ja-JP" altLang="zh-CN" sz="2400"/>
              <a:t>だ　　　　　　　　　</a:t>
            </a:r>
            <a:endParaRPr lang="ja-JP" altLang="zh-CN" sz="2400"/>
          </a:p>
          <a:p>
            <a:r>
              <a:rPr lang="ja-JP" altLang="zh-CN" sz="4400">
                <a:sym typeface="+mn-ea"/>
              </a:rPr>
              <a:t>吉田さんですか</a:t>
            </a:r>
            <a:r>
              <a:rPr lang="ja-JP" altLang="zh-CN" sz="4400">
                <a:sym typeface="+mn-ea"/>
              </a:rPr>
              <a:t>。</a:t>
            </a:r>
            <a:endParaRPr lang="ja-JP" altLang="zh-CN" sz="4400">
              <a:sym typeface="+mn-ea"/>
            </a:endParaRPr>
          </a:p>
          <a:p>
            <a:r>
              <a:rPr lang="ja-JP" altLang="zh-CN" sz="2400">
                <a:sym typeface="+mn-ea"/>
              </a:rPr>
              <a:t>　　　　　　　</a:t>
            </a:r>
            <a:endParaRPr lang="ja-JP" altLang="zh-CN" sz="2400">
              <a:sym typeface="+mn-ea"/>
            </a:endParaRPr>
          </a:p>
          <a:p>
            <a:pPr lvl="2"/>
            <a:r>
              <a:rPr lang="en-US" altLang="ja-JP" sz="2400">
                <a:sym typeface="+mn-ea"/>
              </a:rPr>
              <a:t>				</a:t>
            </a:r>
            <a:r>
              <a:rPr lang="ja-JP" altLang="en-US" sz="2400">
                <a:sym typeface="+mn-ea"/>
              </a:rPr>
              <a:t>　　　もり</a:t>
            </a:r>
            <a:r>
              <a:rPr lang="en-US" altLang="ja-JP" sz="2400">
                <a:sym typeface="+mn-ea"/>
              </a:rPr>
              <a:t>		</a:t>
            </a:r>
            <a:r>
              <a:rPr lang="ja-JP" altLang="zh-CN" sz="2400">
                <a:sym typeface="+mn-ea"/>
              </a:rPr>
              <a:t>　</a:t>
            </a:r>
            <a:endParaRPr lang="ja-JP" altLang="zh-CN" sz="4400"/>
          </a:p>
          <a:p>
            <a:r>
              <a:rPr lang="ja-JP" altLang="zh-CN" sz="4400"/>
              <a:t>いいえ、ちがいます。　森です</a:t>
            </a:r>
            <a:r>
              <a:rPr lang="ja-JP" altLang="zh-CN" sz="4400"/>
              <a:t>。</a:t>
            </a:r>
            <a:endParaRPr lang="ja-JP" altLang="zh-CN" sz="4400"/>
          </a:p>
          <a:p>
            <a:endParaRPr lang="ja-JP" altLang="zh-CN" sz="4400"/>
          </a:p>
          <a:p>
            <a:endParaRPr lang="ja-JP" altLang="zh-CN" sz="4400"/>
          </a:p>
          <a:p>
            <a:r>
              <a:rPr lang="ja-JP" altLang="zh-CN" sz="4400"/>
              <a:t>　</a:t>
            </a:r>
            <a:endParaRPr lang="ja-JP" altLang="zh-CN"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8470" y="746760"/>
            <a:ext cx="5507990" cy="391160"/>
          </a:xfrm>
        </p:spPr>
        <p:txBody>
          <a:bodyPr>
            <a:normAutofit fontScale="90000"/>
          </a:bodyPr>
          <a:p>
            <a:r>
              <a:rPr lang="zh-CN" altLang="en-US"/>
              <a:t>基础对话</a:t>
            </a:r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998220" y="1501775"/>
            <a:ext cx="10498455" cy="47104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4400"/>
          </a:p>
        </p:txBody>
      </p:sp>
      <p:sp>
        <p:nvSpPr>
          <p:cNvPr id="6" name="文本框 5"/>
          <p:cNvSpPr txBox="1"/>
          <p:nvPr/>
        </p:nvSpPr>
        <p:spPr>
          <a:xfrm>
            <a:off x="1169035" y="1348740"/>
            <a:ext cx="1038288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zh-CN" sz="3600"/>
              <a:t>みなさん　</a:t>
            </a:r>
            <a:r>
              <a:rPr lang="en-US" altLang="ja-JP" sz="3600"/>
              <a:t> </a:t>
            </a:r>
            <a:r>
              <a:rPr lang="ja-JP" altLang="en-US" sz="3600"/>
              <a:t>おはようございま</a:t>
            </a:r>
            <a:r>
              <a:rPr lang="ja-JP" altLang="en-US" sz="3600"/>
              <a:t>す　　　</a:t>
            </a:r>
            <a:r>
              <a:rPr lang="zh-CN" altLang="ja-JP" sz="3600"/>
              <a:t>大家早上好</a:t>
            </a:r>
            <a:endParaRPr lang="ja-JP" altLang="zh-CN" sz="3600"/>
          </a:p>
          <a:p>
            <a:endParaRPr lang="ja-JP" altLang="zh-CN" sz="3600"/>
          </a:p>
          <a:p>
            <a:r>
              <a:rPr lang="ja-JP" altLang="zh-CN" sz="2800"/>
              <a:t>おれ</a:t>
            </a:r>
            <a:r>
              <a:rPr lang="en-US" altLang="ja-JP" sz="2800"/>
              <a:t> </a:t>
            </a:r>
            <a:r>
              <a:rPr lang="ja-JP" altLang="zh-CN" sz="2800"/>
              <a:t>おう</a:t>
            </a:r>
            <a:endParaRPr lang="ja-JP" altLang="zh-CN" sz="2800"/>
          </a:p>
          <a:p>
            <a:r>
              <a:rPr lang="ja-JP" altLang="zh-CN" sz="3600"/>
              <a:t>俺は王です</a:t>
            </a:r>
            <a:r>
              <a:rPr lang="en-US" altLang="ja-JP" sz="3600"/>
              <a:t>       </a:t>
            </a:r>
            <a:r>
              <a:rPr lang="zh-CN" altLang="en-US" sz="3600"/>
              <a:t>我姓王</a:t>
            </a:r>
            <a:endParaRPr lang="zh-CN" altLang="en-US" sz="3600"/>
          </a:p>
          <a:p>
            <a:endParaRPr lang="ja-JP" altLang="zh-CN" sz="3600"/>
          </a:p>
          <a:p>
            <a:r>
              <a:rPr lang="ja-JP" altLang="zh-CN" sz="3600"/>
              <a:t>　　　　　　　　　　　　　　　　　　　　　</a:t>
            </a:r>
            <a:r>
              <a:rPr lang="ja-JP" altLang="zh-CN" sz="2400"/>
              <a:t>ねが</a:t>
            </a:r>
            <a:endParaRPr lang="ja-JP" altLang="zh-CN" sz="3600"/>
          </a:p>
          <a:p>
            <a:r>
              <a:rPr lang="ja-JP" altLang="zh-CN" sz="3600"/>
              <a:t>はじめまして　どうぞ　よろしく　お願いします</a:t>
            </a:r>
            <a:endParaRPr lang="ja-JP" altLang="zh-CN" sz="3600"/>
          </a:p>
          <a:p>
            <a:endParaRPr lang="ja-JP" altLang="zh-CN"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233680" y="734060"/>
            <a:ext cx="5481955" cy="353060"/>
          </a:xfrm>
        </p:spPr>
        <p:txBody>
          <a:bodyPr>
            <a:normAutofit fontScale="90000"/>
          </a:bodyPr>
          <a:p>
            <a:r>
              <a:rPr lang="ja-JP" altLang="zh-CN"/>
              <a:t>　</a:t>
            </a:r>
            <a:r>
              <a:rPr lang="zh-CN" altLang="ja-JP"/>
              <a:t>对话练习</a:t>
            </a:r>
            <a:r>
              <a:rPr lang="ja-JP" altLang="en-US"/>
              <a:t>Ｄ</a:t>
            </a:r>
            <a:endParaRPr lang="ja-JP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5645" y="1454785"/>
            <a:ext cx="1105090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zh-CN" sz="2400"/>
              <a:t>り　　　　　　　　　ジェーシー　き　かく　　　　　しゃ　</a:t>
            </a:r>
            <a:r>
              <a:rPr lang="ja-JP" altLang="zh-CN" sz="2400"/>
              <a:t>いん　　　</a:t>
            </a:r>
            <a:endParaRPr lang="ja-JP" altLang="zh-CN" sz="2400"/>
          </a:p>
          <a:p>
            <a:r>
              <a:rPr lang="ja-JP" altLang="zh-CN" sz="4400">
                <a:sym typeface="+mn-ea"/>
              </a:rPr>
              <a:t>李さんは　ＪＣ　企画の　社員ですか。</a:t>
            </a:r>
            <a:r>
              <a:rPr lang="ja-JP" altLang="zh-CN" sz="2400">
                <a:sym typeface="+mn-ea"/>
              </a:rPr>
              <a:t>　　　　　　　</a:t>
            </a:r>
            <a:endParaRPr lang="ja-JP" altLang="zh-CN" sz="2400">
              <a:sym typeface="+mn-ea"/>
            </a:endParaRPr>
          </a:p>
          <a:p>
            <a:pPr lvl="2"/>
            <a:r>
              <a:rPr lang="en-US" altLang="ja-JP" sz="2400">
                <a:sym typeface="+mn-ea"/>
              </a:rPr>
              <a:t>				</a:t>
            </a:r>
            <a:r>
              <a:rPr lang="ja-JP" altLang="en-US" sz="2400">
                <a:sym typeface="+mn-ea"/>
              </a:rPr>
              <a:t>　　　</a:t>
            </a:r>
            <a:r>
              <a:rPr lang="en-US" altLang="ja-JP" sz="2400">
                <a:sym typeface="+mn-ea"/>
              </a:rPr>
              <a:t>		</a:t>
            </a:r>
            <a:r>
              <a:rPr lang="ja-JP" altLang="zh-CN" sz="2400">
                <a:sym typeface="+mn-ea"/>
              </a:rPr>
              <a:t>　</a:t>
            </a:r>
            <a:endParaRPr lang="ja-JP" altLang="zh-CN" sz="4400"/>
          </a:p>
          <a:p>
            <a:r>
              <a:rPr lang="ja-JP" altLang="zh-CN" sz="4400"/>
              <a:t>はい、そうです</a:t>
            </a:r>
            <a:r>
              <a:rPr lang="ja-JP" altLang="zh-CN" sz="4400"/>
              <a:t>。</a:t>
            </a:r>
            <a:endParaRPr lang="ja-JP" altLang="zh-CN" sz="4400"/>
          </a:p>
          <a:p>
            <a:endParaRPr lang="ja-JP" altLang="zh-CN" sz="4400"/>
          </a:p>
          <a:p>
            <a:endParaRPr lang="ja-JP" altLang="zh-CN" sz="4400"/>
          </a:p>
          <a:p>
            <a:endParaRPr lang="ja-JP" altLang="zh-CN" sz="4400"/>
          </a:p>
          <a:p>
            <a:r>
              <a:rPr lang="ja-JP" altLang="zh-CN" sz="4400"/>
              <a:t>　</a:t>
            </a:r>
            <a:endParaRPr lang="ja-JP" altLang="zh-CN" sz="4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233680" y="734060"/>
            <a:ext cx="7676515" cy="391160"/>
          </a:xfrm>
        </p:spPr>
        <p:txBody>
          <a:bodyPr>
            <a:normAutofit fontScale="90000"/>
          </a:bodyPr>
          <a:p>
            <a:r>
              <a:rPr lang="ja-JP" altLang="zh-CN"/>
              <a:t>　</a:t>
            </a:r>
            <a:r>
              <a:rPr lang="zh-CN" altLang="ja-JP"/>
              <a:t>对话练习</a:t>
            </a:r>
            <a:r>
              <a:rPr lang="en-US" altLang="zh-CN"/>
              <a:t>E </a:t>
            </a:r>
            <a:r>
              <a:rPr lang="ja-JP" altLang="en-US"/>
              <a:t>出迎え</a:t>
            </a:r>
            <a:endParaRPr lang="ja-JP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02310" y="1026160"/>
            <a:ext cx="11050905" cy="7662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zh-CN" sz="2400"/>
              <a:t>　　　　き　かく　　　　　　　</a:t>
            </a:r>
            <a:r>
              <a:rPr lang="ja-JP" altLang="zh-CN" sz="2400"/>
              <a:t>おの　　　</a:t>
            </a:r>
            <a:endParaRPr lang="ja-JP" altLang="zh-CN" sz="2400"/>
          </a:p>
          <a:p>
            <a:r>
              <a:rPr lang="ja-JP" altLang="zh-CN" sz="4400">
                <a:sym typeface="+mn-ea"/>
              </a:rPr>
              <a:t>ＪＣ企画の　小野さんですか。</a:t>
            </a:r>
            <a:r>
              <a:rPr lang="ja-JP" altLang="zh-CN" sz="2400">
                <a:sym typeface="+mn-ea"/>
              </a:rPr>
              <a:t>　　　　　　　</a:t>
            </a:r>
            <a:endParaRPr lang="ja-JP" altLang="zh-CN" sz="2400">
              <a:sym typeface="+mn-ea"/>
            </a:endParaRPr>
          </a:p>
          <a:p>
            <a:pPr lvl="2"/>
            <a:r>
              <a:rPr lang="ja-JP" altLang="en-US" sz="2400">
                <a:sym typeface="+mn-ea"/>
              </a:rPr>
              <a:t>　　　　おの</a:t>
            </a:r>
            <a:r>
              <a:rPr lang="en-US" altLang="ja-JP" sz="2400">
                <a:sym typeface="+mn-ea"/>
              </a:rPr>
              <a:t>		</a:t>
            </a:r>
            <a:r>
              <a:rPr lang="ja-JP" altLang="en-US" sz="2400">
                <a:sym typeface="+mn-ea"/>
              </a:rPr>
              <a:t>　り　しゅう　れい</a:t>
            </a:r>
            <a:r>
              <a:rPr lang="en-US" altLang="ja-JP" sz="2400">
                <a:sym typeface="+mn-ea"/>
              </a:rPr>
              <a:t>	</a:t>
            </a:r>
            <a:r>
              <a:rPr lang="ja-JP" altLang="en-US" sz="2400">
                <a:sym typeface="+mn-ea"/>
              </a:rPr>
              <a:t>　　　</a:t>
            </a:r>
            <a:r>
              <a:rPr lang="en-US" altLang="ja-JP" sz="2400">
                <a:sym typeface="+mn-ea"/>
              </a:rPr>
              <a:t>		</a:t>
            </a:r>
            <a:r>
              <a:rPr lang="ja-JP" altLang="zh-CN" sz="2400">
                <a:sym typeface="+mn-ea"/>
              </a:rPr>
              <a:t>　</a:t>
            </a:r>
            <a:endParaRPr lang="ja-JP" altLang="zh-CN" sz="4400"/>
          </a:p>
          <a:p>
            <a:r>
              <a:rPr lang="ja-JP" altLang="zh-CN" sz="4400"/>
              <a:t>はい、小野です。李秀麗さんですか</a:t>
            </a:r>
            <a:r>
              <a:rPr lang="ja-JP" altLang="zh-CN" sz="4400"/>
              <a:t>。</a:t>
            </a:r>
            <a:endParaRPr lang="ja-JP" altLang="zh-CN" sz="4400"/>
          </a:p>
          <a:p>
            <a:r>
              <a:rPr lang="en-US" altLang="ja-JP" sz="4400"/>
              <a:t>	</a:t>
            </a:r>
            <a:r>
              <a:rPr lang="ja-JP" altLang="en-US" sz="4400"/>
              <a:t>　</a:t>
            </a:r>
            <a:r>
              <a:rPr lang="ja-JP" altLang="en-US" sz="2400"/>
              <a:t>り　　しゅう　</a:t>
            </a:r>
            <a:r>
              <a:rPr lang="ja-JP" altLang="en-US" sz="2400"/>
              <a:t>れい　</a:t>
            </a:r>
            <a:endParaRPr lang="ja-JP" altLang="zh-CN" sz="4400"/>
          </a:p>
          <a:p>
            <a:r>
              <a:rPr lang="ja-JP" altLang="zh-CN" sz="4400"/>
              <a:t>はい、李秀麗です。　はじめまして</a:t>
            </a:r>
            <a:r>
              <a:rPr lang="ja-JP" altLang="zh-CN" sz="4400"/>
              <a:t>。</a:t>
            </a:r>
            <a:endParaRPr lang="ja-JP" altLang="zh-CN" sz="4400"/>
          </a:p>
          <a:p>
            <a:r>
              <a:rPr lang="ja-JP" altLang="zh-CN" sz="2400"/>
              <a:t>　　　　　　　　　　　　　　　　　　　　　　ねが</a:t>
            </a:r>
            <a:endParaRPr lang="ja-JP" altLang="zh-CN" sz="4400"/>
          </a:p>
          <a:p>
            <a:r>
              <a:rPr lang="ja-JP" altLang="zh-CN" sz="4400"/>
              <a:t>どうぞ　よろしく　お願いします</a:t>
            </a:r>
            <a:r>
              <a:rPr lang="ja-JP" altLang="zh-CN" sz="4400"/>
              <a:t>。</a:t>
            </a:r>
            <a:endParaRPr lang="ja-JP" altLang="zh-CN" sz="4400"/>
          </a:p>
          <a:p>
            <a:r>
              <a:rPr lang="en-US" altLang="ja-JP" sz="2400"/>
              <a:t>				</a:t>
            </a:r>
            <a:r>
              <a:rPr lang="ja-JP" altLang="en-US" sz="2400"/>
              <a:t>　おの　みどり</a:t>
            </a:r>
            <a:endParaRPr lang="ja-JP" altLang="zh-CN" sz="2400"/>
          </a:p>
          <a:p>
            <a:r>
              <a:rPr lang="ja-JP" altLang="zh-CN" sz="4400"/>
              <a:t>はじめまして。　小野緑です</a:t>
            </a:r>
            <a:r>
              <a:rPr lang="ja-JP" altLang="zh-CN" sz="4400"/>
              <a:t>。</a:t>
            </a:r>
            <a:endParaRPr lang="ja-JP" altLang="zh-CN" sz="4400"/>
          </a:p>
          <a:p>
            <a:endParaRPr lang="ja-JP" altLang="zh-CN" sz="4400"/>
          </a:p>
          <a:p>
            <a:endParaRPr lang="ja-JP" altLang="zh-CN" sz="4400"/>
          </a:p>
          <a:p>
            <a:r>
              <a:rPr lang="ja-JP" altLang="zh-CN" sz="4400"/>
              <a:t>　</a:t>
            </a:r>
            <a:endParaRPr lang="ja-JP" altLang="zh-CN" sz="4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70865" y="0"/>
            <a:ext cx="11050905" cy="83400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zh-CN" sz="2400"/>
              <a:t>　り　　　</a:t>
            </a:r>
            <a:endParaRPr lang="ja-JP" altLang="zh-CN" sz="2400"/>
          </a:p>
          <a:p>
            <a:r>
              <a:rPr lang="ja-JP" altLang="zh-CN" sz="4400">
                <a:sym typeface="+mn-ea"/>
              </a:rPr>
              <a:t>李さん、こんにちは。</a:t>
            </a:r>
            <a:r>
              <a:rPr lang="ja-JP" altLang="zh-CN" sz="2400">
                <a:sym typeface="+mn-ea"/>
              </a:rPr>
              <a:t>　　　　　　　</a:t>
            </a:r>
            <a:endParaRPr lang="ja-JP" altLang="zh-CN" sz="2400">
              <a:sym typeface="+mn-ea"/>
            </a:endParaRPr>
          </a:p>
          <a:p>
            <a:r>
              <a:rPr lang="ja-JP" altLang="en-US" sz="2400">
                <a:sym typeface="+mn-ea"/>
              </a:rPr>
              <a:t>よし　だ　　　　</a:t>
            </a:r>
            <a:r>
              <a:rPr lang="en-US" altLang="ja-JP" sz="2400">
                <a:sym typeface="+mn-ea"/>
              </a:rPr>
              <a:t>	</a:t>
            </a:r>
            <a:r>
              <a:rPr lang="ja-JP" altLang="en-US" sz="2400">
                <a:sym typeface="+mn-ea"/>
              </a:rPr>
              <a:t>　　　</a:t>
            </a:r>
            <a:r>
              <a:rPr lang="en-US" altLang="ja-JP" sz="2400">
                <a:sym typeface="+mn-ea"/>
              </a:rPr>
              <a:t>		</a:t>
            </a:r>
            <a:r>
              <a:rPr lang="ja-JP" altLang="zh-CN" sz="2400">
                <a:sym typeface="+mn-ea"/>
              </a:rPr>
              <a:t>　</a:t>
            </a:r>
            <a:endParaRPr lang="ja-JP" altLang="zh-CN" sz="4400"/>
          </a:p>
          <a:p>
            <a:r>
              <a:rPr lang="ja-JP" altLang="zh-CN" sz="4400"/>
              <a:t>吉田さんですか。</a:t>
            </a:r>
            <a:endParaRPr lang="ja-JP" altLang="en-US" sz="4400"/>
          </a:p>
          <a:p>
            <a:pPr lvl="8"/>
            <a:r>
              <a:rPr lang="ja-JP" altLang="en-US" sz="2400"/>
              <a:t>　　　　　よし　だ　</a:t>
            </a:r>
            <a:endParaRPr lang="ja-JP" altLang="zh-CN" sz="4400"/>
          </a:p>
          <a:p>
            <a:r>
              <a:rPr lang="ja-JP" altLang="zh-CN" sz="4400"/>
              <a:t>いいえ、　わたしは　吉田じゃ　ありません</a:t>
            </a:r>
            <a:r>
              <a:rPr lang="ja-JP" altLang="zh-CN" sz="4400"/>
              <a:t>。</a:t>
            </a:r>
            <a:endParaRPr lang="ja-JP" altLang="zh-CN" sz="4400"/>
          </a:p>
          <a:p>
            <a:r>
              <a:rPr lang="ja-JP" altLang="zh-CN" sz="2400"/>
              <a:t>もり　</a:t>
            </a:r>
            <a:endParaRPr lang="ja-JP" altLang="zh-CN" sz="2400"/>
          </a:p>
          <a:p>
            <a:r>
              <a:rPr lang="ja-JP" altLang="zh-CN" sz="4400"/>
              <a:t>森です</a:t>
            </a:r>
            <a:r>
              <a:rPr lang="ja-JP" altLang="zh-CN" sz="4400"/>
              <a:t>。</a:t>
            </a:r>
            <a:endParaRPr lang="ja-JP" altLang="zh-CN" sz="4400"/>
          </a:p>
          <a:p>
            <a:r>
              <a:rPr lang="ja-JP" altLang="zh-CN" sz="2400"/>
              <a:t>　　　　　　　</a:t>
            </a:r>
            <a:r>
              <a:rPr lang="ja-JP" altLang="zh-CN" sz="2400">
                <a:sym typeface="+mn-ea"/>
              </a:rPr>
              <a:t>も</a:t>
            </a:r>
            <a:r>
              <a:rPr lang="ja-JP" altLang="zh-CN" sz="2400"/>
              <a:t>り</a:t>
            </a:r>
            <a:endParaRPr lang="ja-JP" altLang="zh-CN" sz="2400"/>
          </a:p>
          <a:p>
            <a:r>
              <a:rPr lang="ja-JP" altLang="zh-CN" sz="4400"/>
              <a:t>おっ、森さんですか。どうも　</a:t>
            </a:r>
            <a:r>
              <a:rPr lang="ja-JP" altLang="zh-CN" sz="4400"/>
              <a:t>すみません</a:t>
            </a:r>
            <a:endParaRPr lang="ja-JP" altLang="zh-CN" sz="2400"/>
          </a:p>
          <a:p>
            <a:r>
              <a:rPr lang="ja-JP" altLang="zh-CN" sz="4400"/>
              <a:t>いいえ。　どうぞ　よろしく</a:t>
            </a:r>
            <a:r>
              <a:rPr lang="ja-JP" altLang="zh-CN" sz="4400"/>
              <a:t>。</a:t>
            </a:r>
            <a:endParaRPr lang="ja-JP" altLang="zh-CN" sz="4400"/>
          </a:p>
          <a:p>
            <a:r>
              <a:rPr lang="ja-JP" altLang="zh-CN" sz="2400">
                <a:sym typeface="+mn-ea"/>
              </a:rPr>
              <a:t>り　しゅう　れい　　　　　　　　　　　　　　　　　　　　　　　　　　　　ねが</a:t>
            </a:r>
            <a:endParaRPr lang="ja-JP" altLang="zh-CN" sz="2400"/>
          </a:p>
          <a:p>
            <a:r>
              <a:rPr lang="ja-JP" altLang="zh-CN" sz="4000"/>
              <a:t>李秀麗です。こちらこそ、よろしく　あ願いします。</a:t>
            </a:r>
            <a:endParaRPr lang="ja-JP" altLang="zh-CN" sz="4000"/>
          </a:p>
          <a:p>
            <a:endParaRPr lang="ja-JP" altLang="zh-CN" sz="4400"/>
          </a:p>
          <a:p>
            <a:r>
              <a:rPr lang="ja-JP" altLang="zh-CN" sz="4400"/>
              <a:t>　</a:t>
            </a:r>
            <a:endParaRPr lang="ja-JP" altLang="zh-CN" sz="4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233680" y="734060"/>
            <a:ext cx="5507990" cy="391160"/>
          </a:xfrm>
        </p:spPr>
        <p:txBody>
          <a:bodyPr>
            <a:normAutofit fontScale="90000"/>
          </a:bodyPr>
          <a:p>
            <a:r>
              <a:rPr lang="zh-CN" altLang="en-US"/>
              <a:t>基础</a:t>
            </a:r>
            <a:r>
              <a:rPr lang="zh-CN" altLang="en-US"/>
              <a:t>句型</a:t>
            </a: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998220" y="1501775"/>
            <a:ext cx="10498455" cy="47104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4400"/>
          </a:p>
        </p:txBody>
      </p:sp>
      <p:sp>
        <p:nvSpPr>
          <p:cNvPr id="6" name="文本框 5"/>
          <p:cNvSpPr txBox="1"/>
          <p:nvPr/>
        </p:nvSpPr>
        <p:spPr>
          <a:xfrm>
            <a:off x="1156970" y="1041400"/>
            <a:ext cx="1040828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ja-JP" sz="3600"/>
              <a:t>肯定：</a:t>
            </a:r>
            <a:endParaRPr lang="zh-CN" altLang="ja-JP" sz="3600"/>
          </a:p>
          <a:p>
            <a:r>
              <a:rPr lang="zh-CN" altLang="ja-JP" sz="3600"/>
              <a:t>【名】</a:t>
            </a:r>
            <a:r>
              <a:rPr lang="en-US" altLang="zh-CN" sz="3600"/>
              <a:t> </a:t>
            </a:r>
            <a:r>
              <a:rPr lang="ja-JP" altLang="en-US" sz="3600"/>
              <a:t>　は　</a:t>
            </a:r>
            <a:r>
              <a:rPr lang="zh-CN" altLang="ja-JP" sz="3600">
                <a:sym typeface="+mn-ea"/>
              </a:rPr>
              <a:t>【名】</a:t>
            </a:r>
            <a:r>
              <a:rPr lang="ja-JP" altLang="zh-CN" sz="3600">
                <a:sym typeface="+mn-ea"/>
              </a:rPr>
              <a:t>　です　　　</a:t>
            </a:r>
            <a:r>
              <a:rPr lang="ja-JP" altLang="zh-CN">
                <a:sym typeface="+mn-ea"/>
              </a:rPr>
              <a:t>俺は王です</a:t>
            </a:r>
            <a:endParaRPr lang="ja-JP" altLang="zh-CN" sz="3600">
              <a:sym typeface="+mn-ea"/>
            </a:endParaRPr>
          </a:p>
          <a:p>
            <a:r>
              <a:rPr lang="zh-CN" altLang="ja-JP" sz="3600">
                <a:sym typeface="+mn-ea"/>
              </a:rPr>
              <a:t>否定：</a:t>
            </a:r>
            <a:endParaRPr lang="ja-JP" altLang="zh-CN" sz="3600">
              <a:sym typeface="+mn-ea"/>
            </a:endParaRPr>
          </a:p>
          <a:p>
            <a:r>
              <a:rPr lang="zh-CN" altLang="ja-JP" sz="3600">
                <a:sym typeface="+mn-ea"/>
              </a:rPr>
              <a:t>【名】</a:t>
            </a:r>
            <a:r>
              <a:rPr lang="ja-JP" altLang="zh-CN" sz="3600">
                <a:sym typeface="+mn-ea"/>
              </a:rPr>
              <a:t>　は</a:t>
            </a:r>
            <a:r>
              <a:rPr lang="ja-JP" altLang="en-US" sz="3600"/>
              <a:t>　　</a:t>
            </a:r>
            <a:r>
              <a:rPr lang="zh-CN" altLang="ja-JP" sz="3600">
                <a:sym typeface="+mn-ea"/>
              </a:rPr>
              <a:t>【名】</a:t>
            </a:r>
            <a:r>
              <a:rPr lang="ja-JP" altLang="zh-CN" sz="3600">
                <a:sym typeface="+mn-ea"/>
              </a:rPr>
              <a:t>では　ありません　　</a:t>
            </a:r>
            <a:endParaRPr lang="ja-JP" altLang="zh-CN" sz="3600">
              <a:sym typeface="+mn-ea"/>
            </a:endParaRPr>
          </a:p>
          <a:p>
            <a:r>
              <a:rPr lang="en-US" altLang="ja-JP" sz="3600">
                <a:sym typeface="+mn-ea"/>
              </a:rPr>
              <a:t>	</a:t>
            </a:r>
            <a:r>
              <a:rPr lang="ja-JP" altLang="zh-CN" sz="2000">
                <a:sym typeface="+mn-ea"/>
              </a:rPr>
              <a:t>王さんはにほんじんでは　ありません</a:t>
            </a:r>
            <a:endParaRPr lang="ja-JP" altLang="zh-CN" sz="3600">
              <a:sym typeface="+mn-ea"/>
            </a:endParaRPr>
          </a:p>
          <a:p>
            <a:r>
              <a:rPr lang="zh-CN" altLang="ja-JP" sz="3600">
                <a:sym typeface="+mn-ea"/>
              </a:rPr>
              <a:t>【名】</a:t>
            </a:r>
            <a:r>
              <a:rPr lang="ja-JP" altLang="zh-CN" sz="3600">
                <a:sym typeface="+mn-ea"/>
              </a:rPr>
              <a:t>　は</a:t>
            </a:r>
            <a:r>
              <a:rPr lang="ja-JP" altLang="en-US" sz="3600">
                <a:sym typeface="+mn-ea"/>
              </a:rPr>
              <a:t>　　</a:t>
            </a:r>
            <a:r>
              <a:rPr lang="zh-CN" altLang="ja-JP" sz="3600">
                <a:sym typeface="+mn-ea"/>
              </a:rPr>
              <a:t>【名】</a:t>
            </a:r>
            <a:r>
              <a:rPr lang="ja-JP" altLang="zh-CN" sz="3600">
                <a:sym typeface="+mn-ea"/>
              </a:rPr>
              <a:t>じゃ　ない　　</a:t>
            </a:r>
            <a:r>
              <a:rPr lang="ja-JP" altLang="zh-CN">
                <a:sym typeface="+mn-ea"/>
              </a:rPr>
              <a:t>（</a:t>
            </a:r>
            <a:r>
              <a:rPr lang="zh-CN" altLang="ja-JP">
                <a:sym typeface="+mn-ea"/>
              </a:rPr>
              <a:t>口语化</a:t>
            </a:r>
            <a:r>
              <a:rPr lang="ja-JP" altLang="zh-CN">
                <a:sym typeface="+mn-ea"/>
              </a:rPr>
              <a:t>）</a:t>
            </a:r>
            <a:r>
              <a:rPr lang="ja-JP" altLang="zh-CN" sz="3600">
                <a:sym typeface="+mn-ea"/>
              </a:rPr>
              <a:t>　</a:t>
            </a:r>
            <a:r>
              <a:rPr lang="ja-JP" altLang="zh-CN">
                <a:sym typeface="+mn-ea"/>
              </a:rPr>
              <a:t>王さんはにほんじゃない</a:t>
            </a:r>
            <a:endParaRPr lang="ja-JP" altLang="zh-CN" sz="3600">
              <a:sym typeface="+mn-ea"/>
            </a:endParaRPr>
          </a:p>
          <a:p>
            <a:r>
              <a:rPr lang="zh-CN" altLang="ja-JP" sz="3600">
                <a:sym typeface="+mn-ea"/>
              </a:rPr>
              <a:t>疑问：</a:t>
            </a:r>
            <a:endParaRPr lang="ja-JP" altLang="zh-CN" sz="3600">
              <a:sym typeface="+mn-ea"/>
            </a:endParaRPr>
          </a:p>
          <a:p>
            <a:r>
              <a:rPr lang="zh-CN" altLang="ja-JP" sz="3600">
                <a:sym typeface="+mn-ea"/>
              </a:rPr>
              <a:t>【名】</a:t>
            </a:r>
            <a:r>
              <a:rPr lang="ja-JP" altLang="zh-CN" sz="3600">
                <a:sym typeface="+mn-ea"/>
              </a:rPr>
              <a:t>　は　　</a:t>
            </a:r>
            <a:r>
              <a:rPr lang="zh-CN" altLang="ja-JP" sz="3600">
                <a:sym typeface="+mn-ea"/>
              </a:rPr>
              <a:t>【名】</a:t>
            </a:r>
            <a:r>
              <a:rPr lang="ja-JP" altLang="zh-CN" sz="3600">
                <a:sym typeface="+mn-ea"/>
              </a:rPr>
              <a:t>　ですか　　　</a:t>
            </a:r>
            <a:r>
              <a:rPr lang="ja-JP" altLang="zh-CN" sz="2400">
                <a:sym typeface="+mn-ea"/>
              </a:rPr>
              <a:t>李さんは</a:t>
            </a:r>
            <a:r>
              <a:rPr lang="ja-JP" altLang="zh-CN" sz="2400">
                <a:sym typeface="+mn-ea"/>
              </a:rPr>
              <a:t>学生ですか</a:t>
            </a:r>
            <a:endParaRPr lang="ja-JP" altLang="zh-CN" sz="2400">
              <a:sym typeface="+mn-ea"/>
            </a:endParaRPr>
          </a:p>
          <a:p>
            <a:r>
              <a:rPr lang="zh-CN" altLang="ja-JP" sz="3600">
                <a:sym typeface="+mn-ea"/>
              </a:rPr>
              <a:t>关系：</a:t>
            </a:r>
            <a:endParaRPr lang="ja-JP" altLang="zh-CN" sz="3600">
              <a:sym typeface="+mn-ea"/>
            </a:endParaRPr>
          </a:p>
          <a:p>
            <a:r>
              <a:rPr lang="zh-CN" altLang="ja-JP" sz="3600">
                <a:sym typeface="+mn-ea"/>
              </a:rPr>
              <a:t>【名】</a:t>
            </a:r>
            <a:r>
              <a:rPr lang="en-US" altLang="zh-CN" sz="3600">
                <a:sym typeface="+mn-ea"/>
              </a:rPr>
              <a:t>   </a:t>
            </a:r>
            <a:r>
              <a:rPr lang="ja-JP" altLang="zh-CN" sz="3600">
                <a:sym typeface="+mn-ea"/>
              </a:rPr>
              <a:t>の　</a:t>
            </a:r>
            <a:r>
              <a:rPr lang="zh-CN" altLang="ja-JP" sz="3600">
                <a:sym typeface="+mn-ea"/>
              </a:rPr>
              <a:t>【名】</a:t>
            </a:r>
            <a:r>
              <a:rPr lang="ja-JP" altLang="en-US" sz="3600"/>
              <a:t>　</a:t>
            </a:r>
            <a:r>
              <a:rPr lang="en-US" altLang="ja-JP" sz="3600"/>
              <a:t>     </a:t>
            </a:r>
            <a:r>
              <a:rPr lang="zh-CN" altLang="en-US" sz="2400"/>
              <a:t>奈雪</a:t>
            </a:r>
            <a:r>
              <a:rPr lang="ja-JP" altLang="zh-CN" sz="2400"/>
              <a:t>の</a:t>
            </a:r>
            <a:r>
              <a:rPr lang="zh-CN" altLang="en-US" sz="2400"/>
              <a:t>茶</a:t>
            </a:r>
            <a:r>
              <a:rPr lang="ja-JP" altLang="en-US" sz="3600"/>
              <a:t>　</a:t>
            </a:r>
            <a:endParaRPr lang="ja-JP" altLang="en-US"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233680" y="734060"/>
            <a:ext cx="5507990" cy="391160"/>
          </a:xfrm>
        </p:spPr>
        <p:txBody>
          <a:bodyPr>
            <a:normAutofit fontScale="90000"/>
          </a:bodyPr>
          <a:p>
            <a:r>
              <a:rPr lang="zh-CN" altLang="en-US"/>
              <a:t>基础单词</a:t>
            </a:r>
            <a:r>
              <a:rPr lang="ja-JP" altLang="zh-CN"/>
              <a:t>１</a:t>
            </a:r>
            <a:endParaRPr lang="ja-JP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779780" y="1125220"/>
            <a:ext cx="11050905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zh-CN" sz="2400"/>
              <a:t>ちゅ</a:t>
            </a:r>
            <a:r>
              <a:rPr lang="ja-JP" altLang="zh-CN" sz="2400"/>
              <a:t>う　　ごく　　　じん　　　　　に　　　ほん　　じん　　　　　　　　　　　　　　</a:t>
            </a:r>
            <a:r>
              <a:rPr lang="ja-JP" altLang="zh-CN" sz="2400"/>
              <a:t>じん　　</a:t>
            </a:r>
            <a:endParaRPr lang="ja-JP" altLang="zh-CN" sz="2400"/>
          </a:p>
          <a:p>
            <a:r>
              <a:rPr lang="ja-JP" altLang="zh-CN" sz="4400"/>
              <a:t>中　国　人　　　日　本　人　　　</a:t>
            </a:r>
            <a:r>
              <a:rPr lang="ja-JP" altLang="zh-CN" sz="4400"/>
              <a:t>アメリカ人　　　</a:t>
            </a:r>
            <a:endParaRPr lang="ja-JP" altLang="zh-CN" sz="4400"/>
          </a:p>
          <a:p>
            <a:endParaRPr lang="ja-JP" altLang="zh-CN" sz="2400">
              <a:sym typeface="+mn-ea"/>
            </a:endParaRPr>
          </a:p>
          <a:p>
            <a:r>
              <a:rPr lang="ja-JP" altLang="zh-CN" sz="2400">
                <a:sym typeface="+mn-ea"/>
              </a:rPr>
              <a:t>かん　　こく　　じん　　　　　　　　　　　　　　　じん　　　　　　がく　　せい</a:t>
            </a:r>
            <a:endParaRPr lang="ja-JP" altLang="zh-CN" sz="2400"/>
          </a:p>
          <a:p>
            <a:r>
              <a:rPr lang="ja-JP" altLang="zh-CN" sz="4400"/>
              <a:t>韓　国　人　　　フランス人　　　</a:t>
            </a:r>
            <a:r>
              <a:rPr lang="ja-JP" altLang="zh-CN" sz="4400"/>
              <a:t>学　生</a:t>
            </a:r>
            <a:endParaRPr lang="ja-JP" altLang="zh-CN" sz="4400"/>
          </a:p>
          <a:p>
            <a:endParaRPr lang="ja-JP" altLang="zh-CN" sz="2400">
              <a:sym typeface="+mn-ea"/>
            </a:endParaRPr>
          </a:p>
          <a:p>
            <a:r>
              <a:rPr lang="ja-JP" altLang="zh-CN" sz="2400">
                <a:sym typeface="+mn-ea"/>
              </a:rPr>
              <a:t>せん　　せい　　　　　りゅ　　がく　　せい　　　　　　</a:t>
            </a:r>
            <a:r>
              <a:rPr lang="ja-JP" altLang="zh-CN" sz="2400">
                <a:sym typeface="+mn-ea"/>
              </a:rPr>
              <a:t>きょう　</a:t>
            </a:r>
            <a:r>
              <a:rPr lang="ja-JP" altLang="zh-CN" sz="2400">
                <a:sym typeface="+mn-ea"/>
              </a:rPr>
              <a:t>じゅ</a:t>
            </a:r>
            <a:endParaRPr lang="ja-JP" altLang="zh-CN" sz="2400">
              <a:sym typeface="+mn-ea"/>
            </a:endParaRPr>
          </a:p>
          <a:p>
            <a:r>
              <a:rPr lang="ja-JP" altLang="zh-CN" sz="4400"/>
              <a:t>先　生　　　留　学　生　　　</a:t>
            </a:r>
            <a:r>
              <a:rPr lang="ja-JP" altLang="zh-CN" sz="4400"/>
              <a:t>教　授</a:t>
            </a:r>
            <a:endParaRPr lang="ja-JP" altLang="zh-CN" sz="4400"/>
          </a:p>
          <a:p>
            <a:endParaRPr lang="ja-JP" altLang="zh-CN" sz="2400">
              <a:sym typeface="+mn-ea"/>
            </a:endParaRPr>
          </a:p>
          <a:p>
            <a:r>
              <a:rPr lang="ja-JP" altLang="zh-CN" sz="2400">
                <a:sym typeface="+mn-ea"/>
              </a:rPr>
              <a:t>しゃ　　いん　　　　　　　かい　　しゃ　　いん　　　　てん　　いん　　　けん　　しゅう　</a:t>
            </a:r>
            <a:r>
              <a:rPr lang="ja-JP" altLang="zh-CN" sz="2400">
                <a:sym typeface="+mn-ea"/>
              </a:rPr>
              <a:t>せい　　</a:t>
            </a:r>
            <a:endParaRPr lang="ja-JP" altLang="zh-CN" sz="2400">
              <a:sym typeface="+mn-ea"/>
            </a:endParaRPr>
          </a:p>
          <a:p>
            <a:r>
              <a:rPr lang="ja-JP" altLang="zh-CN" sz="4400">
                <a:sym typeface="+mn-ea"/>
              </a:rPr>
              <a:t>社　員　　　　会　社　員　　店　員　　研　修　生</a:t>
            </a:r>
            <a:endParaRPr lang="ja-JP" altLang="zh-CN" sz="4400"/>
          </a:p>
          <a:p>
            <a:endParaRPr lang="ja-JP" altLang="zh-CN" sz="4400"/>
          </a:p>
          <a:p>
            <a:r>
              <a:rPr lang="ja-JP" altLang="zh-CN" sz="4400"/>
              <a:t>　　　</a:t>
            </a:r>
            <a:endParaRPr lang="ja-JP" altLang="zh-CN" sz="4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233680" y="734060"/>
            <a:ext cx="5507990" cy="391160"/>
          </a:xfrm>
        </p:spPr>
        <p:txBody>
          <a:bodyPr>
            <a:normAutofit fontScale="90000"/>
          </a:bodyPr>
          <a:p>
            <a:r>
              <a:rPr lang="zh-CN" altLang="en-US"/>
              <a:t>基础单词</a:t>
            </a:r>
            <a:r>
              <a:rPr lang="ja-JP" altLang="zh-CN"/>
              <a:t>２</a:t>
            </a:r>
            <a:endParaRPr lang="ja-JP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779780" y="1125220"/>
            <a:ext cx="11050905" cy="6062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zh-CN" sz="2400"/>
              <a:t>　き　　ぎょう　　　　　　　だい　　がく　　　　　ちち　　　　　　　か　　</a:t>
            </a:r>
            <a:r>
              <a:rPr lang="ja-JP" altLang="zh-CN" sz="2400"/>
              <a:t>ちょう　　</a:t>
            </a:r>
            <a:endParaRPr lang="ja-JP" altLang="zh-CN" sz="2400"/>
          </a:p>
          <a:p>
            <a:r>
              <a:rPr lang="ja-JP" altLang="zh-CN" sz="4400"/>
              <a:t>企　業　　　　大　学　　　父　　　</a:t>
            </a:r>
            <a:r>
              <a:rPr lang="ja-JP" altLang="zh-CN" sz="4400"/>
              <a:t>課　長　　　　</a:t>
            </a:r>
            <a:endParaRPr lang="ja-JP" altLang="zh-CN" sz="4400"/>
          </a:p>
          <a:p>
            <a:endParaRPr lang="ja-JP" altLang="zh-CN" sz="2400">
              <a:sym typeface="+mn-ea"/>
            </a:endParaRPr>
          </a:p>
          <a:p>
            <a:r>
              <a:rPr lang="ja-JP" altLang="zh-CN" sz="2400">
                <a:sym typeface="+mn-ea"/>
              </a:rPr>
              <a:t>ちゃ　　ちょう　　　　　で　　　むか　　　　　　　　　　　　　ひと　　　わたし　　　　</a:t>
            </a:r>
            <a:r>
              <a:rPr lang="ja-JP" altLang="zh-CN" sz="2400">
                <a:sym typeface="+mn-ea"/>
              </a:rPr>
              <a:t>あなた</a:t>
            </a:r>
            <a:endParaRPr lang="ja-JP" altLang="zh-CN" sz="2400">
              <a:sym typeface="+mn-ea"/>
            </a:endParaRPr>
          </a:p>
          <a:p>
            <a:r>
              <a:rPr lang="ja-JP" altLang="zh-CN" sz="4400"/>
              <a:t>社　長　　　出　迎　え　　あの人　　私　　</a:t>
            </a:r>
            <a:r>
              <a:rPr lang="ja-JP" altLang="zh-CN" sz="4400"/>
              <a:t>彼方</a:t>
            </a:r>
            <a:endParaRPr lang="ja-JP" altLang="zh-CN" sz="4400"/>
          </a:p>
          <a:p>
            <a:r>
              <a:rPr lang="ja-JP" altLang="zh-CN" sz="2400">
                <a:sym typeface="+mn-ea"/>
              </a:rPr>
              <a:t>　　</a:t>
            </a:r>
            <a:endParaRPr lang="ja-JP" altLang="zh-CN" sz="2400">
              <a:sym typeface="+mn-ea"/>
            </a:endParaRPr>
          </a:p>
          <a:p>
            <a:r>
              <a:rPr lang="ja-JP" altLang="zh-CN" sz="2400">
                <a:sym typeface="+mn-ea"/>
              </a:rPr>
              <a:t>おれ　　　か</a:t>
            </a:r>
            <a:r>
              <a:rPr lang="ja-JP" altLang="zh-CN" sz="2400">
                <a:sym typeface="+mn-ea"/>
              </a:rPr>
              <a:t>れ</a:t>
            </a:r>
            <a:endParaRPr lang="ja-JP" altLang="zh-CN" sz="2400">
              <a:sym typeface="+mn-ea"/>
            </a:endParaRPr>
          </a:p>
          <a:p>
            <a:r>
              <a:rPr lang="ja-JP" altLang="zh-CN" sz="4400"/>
              <a:t>俺　　彼　　どうも</a:t>
            </a:r>
            <a:r>
              <a:rPr lang="ja-JP" altLang="zh-CN" sz="2800"/>
              <a:t>（谢谢）</a:t>
            </a:r>
            <a:r>
              <a:rPr lang="en-US" altLang="ja-JP" sz="4400"/>
              <a:t>    </a:t>
            </a:r>
            <a:r>
              <a:rPr lang="ja-JP" altLang="en-US" sz="4400"/>
              <a:t>はい　　いいえ　　あっ</a:t>
            </a:r>
            <a:endParaRPr lang="ja-JP" altLang="en-US" sz="4400"/>
          </a:p>
          <a:p>
            <a:endParaRPr lang="ja-JP" altLang="zh-CN" sz="2400">
              <a:sym typeface="+mn-ea"/>
            </a:endParaRPr>
          </a:p>
          <a:p>
            <a:r>
              <a:rPr lang="ja-JP" altLang="zh-CN" sz="2400">
                <a:sym typeface="+mn-ea"/>
              </a:rPr>
              <a:t>　り　　　　おう　　　　ちょう　　　もり　　　　はやし　　　　おの　　　　　よし　　</a:t>
            </a:r>
            <a:r>
              <a:rPr lang="ja-JP" altLang="zh-CN" sz="2400">
                <a:sym typeface="+mn-ea"/>
              </a:rPr>
              <a:t>だ</a:t>
            </a:r>
            <a:endParaRPr lang="ja-JP" altLang="zh-CN" sz="2400">
              <a:sym typeface="+mn-ea"/>
            </a:endParaRPr>
          </a:p>
          <a:p>
            <a:r>
              <a:rPr lang="ja-JP" altLang="zh-CN" sz="4400">
                <a:sym typeface="+mn-ea"/>
              </a:rPr>
              <a:t>李　　王　　張　　森　　林　　小野　　吉　田</a:t>
            </a:r>
            <a:endParaRPr lang="ja-JP" altLang="zh-CN" sz="4400"/>
          </a:p>
          <a:p>
            <a:r>
              <a:rPr lang="ja-JP" altLang="zh-CN" sz="4400"/>
              <a:t>　　　</a:t>
            </a:r>
            <a:endParaRPr lang="ja-JP" altLang="zh-CN" sz="4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233680" y="734060"/>
            <a:ext cx="5507990" cy="391160"/>
          </a:xfrm>
        </p:spPr>
        <p:txBody>
          <a:bodyPr>
            <a:normAutofit fontScale="90000"/>
          </a:bodyPr>
          <a:p>
            <a:r>
              <a:rPr lang="zh-CN" altLang="en-US"/>
              <a:t>基础单词</a:t>
            </a:r>
            <a:r>
              <a:rPr lang="ja-JP" altLang="zh-CN"/>
              <a:t>３</a:t>
            </a:r>
            <a:endParaRPr lang="ja-JP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779780" y="1125220"/>
            <a:ext cx="11050905" cy="538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zh-CN" sz="2400"/>
              <a:t>　た　　なか　　　　なか　　むら　　　　た　　ろう　　　　　　</a:t>
            </a:r>
            <a:endParaRPr lang="ja-JP" altLang="zh-CN" sz="2400"/>
          </a:p>
          <a:p>
            <a:r>
              <a:rPr lang="ja-JP" altLang="zh-CN" sz="4400"/>
              <a:t>田　中　　中　村　　太　郎　　</a:t>
            </a:r>
            <a:r>
              <a:rPr lang="ja-JP" altLang="zh-CN" sz="4400">
                <a:sym typeface="+mn-ea"/>
              </a:rPr>
              <a:t>キム</a:t>
            </a:r>
            <a:r>
              <a:rPr lang="ja-JP" altLang="zh-CN" sz="4400"/>
              <a:t>　　デ</a:t>
            </a:r>
            <a:r>
              <a:rPr lang="ja-JP" altLang="zh-CN" sz="4400"/>
              <a:t>ュポン　</a:t>
            </a:r>
            <a:endParaRPr lang="ja-JP" altLang="zh-CN" sz="4400"/>
          </a:p>
          <a:p>
            <a:endParaRPr lang="ja-JP" altLang="zh-CN" sz="2400">
              <a:sym typeface="+mn-ea"/>
            </a:endParaRPr>
          </a:p>
          <a:p>
            <a:r>
              <a:rPr lang="ja-JP" altLang="zh-CN" sz="2400">
                <a:sym typeface="+mn-ea"/>
              </a:rPr>
              <a:t>　　　　　　　　　　　　　　　　　　　　　　　　　ちゅ</a:t>
            </a:r>
            <a:r>
              <a:rPr lang="ja-JP" altLang="zh-CN" sz="2400">
                <a:sym typeface="+mn-ea"/>
              </a:rPr>
              <a:t>う　ごく　　　　とう　　きょう　　だい　　かく</a:t>
            </a:r>
            <a:endParaRPr lang="ja-JP" altLang="zh-CN" sz="2400">
              <a:sym typeface="+mn-ea"/>
            </a:endParaRPr>
          </a:p>
          <a:p>
            <a:r>
              <a:rPr lang="ja-JP" altLang="zh-CN" sz="4400"/>
              <a:t>スミス</a:t>
            </a:r>
            <a:r>
              <a:rPr lang="ja-JP" altLang="zh-CN" sz="2400">
                <a:sym typeface="+mn-ea"/>
              </a:rPr>
              <a:t>　　　　</a:t>
            </a:r>
            <a:r>
              <a:rPr lang="ja-JP" altLang="zh-CN" sz="4400">
                <a:sym typeface="+mn-ea"/>
              </a:rPr>
              <a:t>ジョンソン　　中国　　東　京　大　学</a:t>
            </a:r>
            <a:endParaRPr lang="ja-JP" altLang="zh-CN" sz="2400">
              <a:sym typeface="+mn-ea"/>
            </a:endParaRPr>
          </a:p>
          <a:p>
            <a:endParaRPr lang="ja-JP" altLang="zh-CN" sz="2400">
              <a:sym typeface="+mn-ea"/>
            </a:endParaRPr>
          </a:p>
          <a:p>
            <a:r>
              <a:rPr lang="ja-JP" altLang="zh-CN" sz="2400">
                <a:sym typeface="+mn-ea"/>
              </a:rPr>
              <a:t>ぺ　　　キン　　だい　　がく　　　　ジェー　シー　　き　　　</a:t>
            </a:r>
            <a:r>
              <a:rPr lang="ja-JP" altLang="zh-CN" sz="2400">
                <a:sym typeface="+mn-ea"/>
              </a:rPr>
              <a:t>かく</a:t>
            </a:r>
            <a:endParaRPr lang="ja-JP" altLang="zh-CN" sz="2400">
              <a:sym typeface="+mn-ea"/>
            </a:endParaRPr>
          </a:p>
          <a:p>
            <a:r>
              <a:rPr lang="ja-JP" altLang="zh-CN" sz="4400"/>
              <a:t>北　京　大　学　　Ｊ　　Ｃ　</a:t>
            </a:r>
            <a:r>
              <a:rPr lang="ja-JP" altLang="zh-CN" sz="4400"/>
              <a:t>企　画　　　</a:t>
            </a:r>
            <a:endParaRPr lang="ja-JP" altLang="zh-CN" sz="4400"/>
          </a:p>
          <a:p>
            <a:endParaRPr lang="ja-JP" altLang="zh-CN" sz="2400">
              <a:sym typeface="+mn-ea"/>
            </a:endParaRPr>
          </a:p>
          <a:p>
            <a:r>
              <a:rPr lang="ja-JP" altLang="zh-CN" sz="2400">
                <a:sym typeface="+mn-ea"/>
              </a:rPr>
              <a:t>ぺ　　　キン　　りょ　　こう　　　しゃ　　　　　　にっ　ちゅう　　しょう　</a:t>
            </a:r>
            <a:r>
              <a:rPr lang="ja-JP" altLang="zh-CN" sz="2400">
                <a:sym typeface="+mn-ea"/>
              </a:rPr>
              <a:t>じ　　　　</a:t>
            </a:r>
            <a:endParaRPr lang="ja-JP" altLang="zh-CN" sz="2400">
              <a:sym typeface="+mn-ea"/>
            </a:endParaRPr>
          </a:p>
          <a:p>
            <a:r>
              <a:rPr lang="ja-JP" altLang="zh-CN" sz="4400">
                <a:sym typeface="+mn-ea"/>
              </a:rPr>
              <a:t>北　京　旅　行　社</a:t>
            </a:r>
            <a:r>
              <a:rPr lang="ja-JP" altLang="zh-CN" sz="4400"/>
              <a:t>　　　</a:t>
            </a:r>
            <a:r>
              <a:rPr lang="ja-JP" altLang="zh-CN" sz="4400"/>
              <a:t>日　中　商　事</a:t>
            </a:r>
            <a:endParaRPr lang="ja-JP" altLang="zh-CN" sz="4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233680" y="734060"/>
            <a:ext cx="5507990" cy="391160"/>
          </a:xfrm>
        </p:spPr>
        <p:txBody>
          <a:bodyPr>
            <a:normAutofit fontScale="90000"/>
          </a:bodyPr>
          <a:p>
            <a:r>
              <a:rPr lang="zh-CN" altLang="en-US"/>
              <a:t>基础单词</a:t>
            </a:r>
            <a:r>
              <a:rPr lang="ja-JP" altLang="zh-CN"/>
              <a:t>４</a:t>
            </a:r>
            <a:endParaRPr lang="ja-JP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715645" y="857250"/>
            <a:ext cx="11050905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zh-CN" sz="2400"/>
              <a:t>　</a:t>
            </a:r>
            <a:endParaRPr lang="ja-JP" altLang="zh-CN" sz="2400"/>
          </a:p>
          <a:p>
            <a:r>
              <a:rPr lang="ja-JP" altLang="zh-CN" sz="4400"/>
              <a:t>こんにちは　　すみません　　　どうぞ</a:t>
            </a:r>
            <a:r>
              <a:rPr lang="ja-JP" altLang="zh-CN" sz="2800"/>
              <a:t>（请）</a:t>
            </a:r>
            <a:endParaRPr lang="ja-JP" altLang="zh-CN" sz="2400">
              <a:sym typeface="+mn-ea"/>
            </a:endParaRPr>
          </a:p>
          <a:p>
            <a:r>
              <a:rPr lang="ja-JP" altLang="zh-CN" sz="2400">
                <a:sym typeface="+mn-ea"/>
              </a:rPr>
              <a:t>　　　　　　　　　　　　　</a:t>
            </a:r>
            <a:r>
              <a:rPr lang="ja-JP" altLang="zh-CN" sz="2400">
                <a:sym typeface="+mn-ea"/>
              </a:rPr>
              <a:t>ねが</a:t>
            </a:r>
            <a:endParaRPr lang="ja-JP" altLang="zh-CN" sz="2400">
              <a:sym typeface="+mn-ea"/>
            </a:endParaRPr>
          </a:p>
          <a:p>
            <a:r>
              <a:rPr lang="ja-JP" altLang="zh-CN" sz="4400"/>
              <a:t>よろしく　お願いします</a:t>
            </a:r>
            <a:endParaRPr lang="ja-JP" altLang="zh-CN" sz="4400"/>
          </a:p>
          <a:p>
            <a:endParaRPr lang="ja-JP" altLang="zh-CN" sz="2400">
              <a:sym typeface="+mn-ea"/>
            </a:endParaRPr>
          </a:p>
          <a:p>
            <a:r>
              <a:rPr lang="ja-JP" altLang="zh-CN" sz="4400"/>
              <a:t>はじめまして　　こちらこそ　　　</a:t>
            </a:r>
            <a:r>
              <a:rPr lang="ja-JP" altLang="zh-CN" sz="4400"/>
              <a:t>そうです　</a:t>
            </a:r>
            <a:endParaRPr lang="ja-JP" altLang="zh-CN" sz="4400"/>
          </a:p>
          <a:p>
            <a:endParaRPr lang="ja-JP" altLang="zh-CN" sz="2400">
              <a:sym typeface="+mn-ea"/>
            </a:endParaRPr>
          </a:p>
          <a:p>
            <a:r>
              <a:rPr lang="ja-JP" altLang="zh-CN" sz="2400">
                <a:sym typeface="+mn-ea"/>
              </a:rPr>
              <a:t>　　　　　　　　　　　　　　　　　</a:t>
            </a:r>
            <a:r>
              <a:rPr lang="ja-JP" altLang="zh-CN" sz="2400">
                <a:sym typeface="+mn-ea"/>
              </a:rPr>
              <a:t>わ　　　</a:t>
            </a:r>
            <a:endParaRPr lang="ja-JP" altLang="zh-CN" sz="2400">
              <a:sym typeface="+mn-ea"/>
            </a:endParaRPr>
          </a:p>
          <a:p>
            <a:r>
              <a:rPr lang="ja-JP" altLang="zh-CN" sz="4400">
                <a:sym typeface="+mn-ea"/>
              </a:rPr>
              <a:t>ちがいます　　</a:t>
            </a:r>
            <a:r>
              <a:rPr lang="ja-JP" altLang="zh-CN" sz="4400">
                <a:sym typeface="+mn-ea"/>
              </a:rPr>
              <a:t>分かりません</a:t>
            </a:r>
            <a:endParaRPr lang="ja-JP" altLang="zh-CN" sz="4400">
              <a:sym typeface="+mn-ea"/>
            </a:endParaRPr>
          </a:p>
          <a:p>
            <a:endParaRPr lang="ja-JP" altLang="zh-CN" sz="4400">
              <a:sym typeface="+mn-ea"/>
            </a:endParaRPr>
          </a:p>
          <a:p>
            <a:r>
              <a:rPr lang="ja-JP" altLang="zh-CN" sz="4400">
                <a:sym typeface="+mn-ea"/>
              </a:rPr>
              <a:t>どうも　すみません、　　どうも　</a:t>
            </a:r>
            <a:r>
              <a:rPr lang="ja-JP" altLang="zh-CN" sz="4400">
                <a:sym typeface="+mn-ea"/>
              </a:rPr>
              <a:t>ありがど　</a:t>
            </a:r>
            <a:endParaRPr lang="ja-JP" altLang="zh-CN" sz="4400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233680" y="734060"/>
            <a:ext cx="5507990" cy="391160"/>
          </a:xfrm>
        </p:spPr>
        <p:txBody>
          <a:bodyPr>
            <a:normAutofit fontScale="90000"/>
          </a:bodyPr>
          <a:p>
            <a:r>
              <a:rPr lang="zh-CN" altLang="en-US"/>
              <a:t>基础单词</a:t>
            </a:r>
            <a:r>
              <a:rPr lang="en-US" altLang="ja-JP"/>
              <a:t>5</a:t>
            </a:r>
            <a:endParaRPr lang="en-US" altLang="ja-JP"/>
          </a:p>
        </p:txBody>
      </p:sp>
      <p:sp>
        <p:nvSpPr>
          <p:cNvPr id="3" name="文本框 2"/>
          <p:cNvSpPr txBox="1"/>
          <p:nvPr/>
        </p:nvSpPr>
        <p:spPr>
          <a:xfrm>
            <a:off x="715645" y="857250"/>
            <a:ext cx="1105090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zh-CN" sz="2400"/>
              <a:t>　　　　　　　　　　　　　　　　　　　　　　</a:t>
            </a:r>
            <a:r>
              <a:rPr lang="ja-JP" altLang="zh-CN" sz="2400"/>
              <a:t>くん</a:t>
            </a:r>
            <a:endParaRPr lang="ja-JP" altLang="zh-CN" sz="2400"/>
          </a:p>
          <a:p>
            <a:r>
              <a:rPr lang="ja-JP" altLang="zh-CN" sz="4400"/>
              <a:t>さん　　ちゃん</a:t>
            </a:r>
            <a:r>
              <a:rPr lang="ja-JP" altLang="zh-CN" sz="2400"/>
              <a:t>（酱）</a:t>
            </a:r>
            <a:r>
              <a:rPr lang="ja-JP" altLang="zh-CN" sz="4400"/>
              <a:t>　　君</a:t>
            </a:r>
            <a:endParaRPr lang="ja-JP" altLang="zh-CN" sz="4400"/>
          </a:p>
          <a:p>
            <a:r>
              <a:rPr lang="ja-JP" altLang="zh-CN" sz="4400">
                <a:sym typeface="+mn-ea"/>
              </a:rPr>
              <a:t>　</a:t>
            </a:r>
            <a:endParaRPr lang="ja-JP" altLang="zh-CN" sz="4400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233680" y="734060"/>
            <a:ext cx="5507990" cy="391160"/>
          </a:xfrm>
        </p:spPr>
        <p:txBody>
          <a:bodyPr>
            <a:normAutofit fontScale="90000"/>
          </a:bodyPr>
          <a:p>
            <a:r>
              <a:rPr lang="zh-CN" altLang="en-US"/>
              <a:t>基本对话</a:t>
            </a:r>
            <a:r>
              <a:rPr lang="ja-JP" altLang="zh-CN"/>
              <a:t>１</a:t>
            </a:r>
            <a:endParaRPr lang="ja-JP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780415" y="2143125"/>
            <a:ext cx="11050905" cy="5877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zh-CN" sz="2400"/>
              <a:t>り　　　　　　　　　　　ちゅ</a:t>
            </a:r>
            <a:r>
              <a:rPr lang="ja-JP" altLang="zh-CN" sz="2400"/>
              <a:t>う　ごく　</a:t>
            </a:r>
            <a:r>
              <a:rPr lang="ja-JP" altLang="zh-CN" sz="2400"/>
              <a:t>じん</a:t>
            </a:r>
            <a:endParaRPr lang="ja-JP" altLang="zh-CN" sz="2400"/>
          </a:p>
          <a:p>
            <a:r>
              <a:rPr lang="ja-JP" altLang="zh-CN" sz="4400"/>
              <a:t>李さんは　中国人　です。</a:t>
            </a:r>
            <a:endParaRPr lang="ja-JP" altLang="zh-CN" sz="4400"/>
          </a:p>
          <a:p>
            <a:r>
              <a:rPr lang="ja-JP" altLang="zh-CN" sz="4400">
                <a:sym typeface="+mn-ea"/>
              </a:rPr>
              <a:t>　</a:t>
            </a:r>
            <a:endParaRPr lang="ja-JP" altLang="zh-CN" sz="4400">
              <a:sym typeface="+mn-ea"/>
            </a:endParaRPr>
          </a:p>
          <a:p>
            <a:r>
              <a:rPr lang="ja-JP" altLang="zh-CN" sz="4400">
                <a:sym typeface="+mn-ea"/>
              </a:rPr>
              <a:t>～</a:t>
            </a:r>
            <a:r>
              <a:rPr lang="ja-JP" altLang="zh-CN" sz="4400">
                <a:sym typeface="+mn-ea"/>
              </a:rPr>
              <a:t>～</a:t>
            </a:r>
            <a:r>
              <a:rPr lang="ja-JP" altLang="zh-CN" sz="4400">
                <a:sym typeface="+mn-ea"/>
              </a:rPr>
              <a:t>　は　</a:t>
            </a:r>
            <a:r>
              <a:rPr lang="ja-JP" altLang="zh-CN" sz="4400">
                <a:sym typeface="+mn-ea"/>
              </a:rPr>
              <a:t>～～</a:t>
            </a:r>
            <a:r>
              <a:rPr lang="ja-JP" altLang="zh-CN" sz="4400">
                <a:sym typeface="+mn-ea"/>
              </a:rPr>
              <a:t>　です　　　　　　　　　　</a:t>
            </a:r>
            <a:r>
              <a:rPr lang="zh-CN" altLang="ja-JP" sz="4400">
                <a:sym typeface="+mn-ea"/>
              </a:rPr>
              <a:t>表肯定</a:t>
            </a:r>
            <a:endParaRPr lang="zh-CN" altLang="ja-JP" sz="4400">
              <a:sym typeface="+mn-ea"/>
            </a:endParaRPr>
          </a:p>
          <a:p>
            <a:endParaRPr lang="zh-CN" altLang="ja-JP" sz="4400">
              <a:sym typeface="+mn-ea"/>
            </a:endParaRPr>
          </a:p>
          <a:p>
            <a:r>
              <a:rPr lang="ja-JP" altLang="zh-CN" sz="4400">
                <a:sym typeface="+mn-ea"/>
              </a:rPr>
              <a:t>　　　　　　</a:t>
            </a:r>
            <a:endParaRPr lang="ja-JP" altLang="zh-CN" sz="4400">
              <a:sym typeface="+mn-ea"/>
            </a:endParaRPr>
          </a:p>
          <a:p>
            <a:endParaRPr lang="ja-JP" altLang="zh-CN" sz="4400">
              <a:sym typeface="+mn-ea"/>
            </a:endParaRPr>
          </a:p>
          <a:p>
            <a:endParaRPr lang="ja-JP" altLang="zh-CN" sz="4400">
              <a:sym typeface="+mn-ea"/>
            </a:endParaRPr>
          </a:p>
          <a:p>
            <a:endParaRPr lang="ja-JP" altLang="zh-CN" sz="4400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2500</Words>
  <Application>WPS 演示</Application>
  <PresentationFormat>宽屏</PresentationFormat>
  <Paragraphs>250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Arial</vt:lpstr>
      <vt:lpstr>宋体</vt:lpstr>
      <vt:lpstr>Wingdings</vt:lpstr>
      <vt:lpstr>Arial Unicode MS</vt:lpstr>
      <vt:lpstr>Calibri</vt:lpstr>
      <vt:lpstr>微软雅黑</vt:lpstr>
      <vt:lpstr>MS PGothic</vt:lpstr>
      <vt:lpstr>Office 主题</vt:lpstr>
      <vt:lpstr>PowerPoint 演示文稿</vt:lpstr>
      <vt:lpstr>基础对话练习</vt:lpstr>
      <vt:lpstr>基础对话练习</vt:lpstr>
      <vt:lpstr>基础句型</vt:lpstr>
      <vt:lpstr>基础单词１</vt:lpstr>
      <vt:lpstr>基础单词２</vt:lpstr>
      <vt:lpstr>基础单词３</vt:lpstr>
      <vt:lpstr>基础单词４</vt:lpstr>
      <vt:lpstr>基础单词5</vt:lpstr>
      <vt:lpstr>基本对话</vt:lpstr>
      <vt:lpstr>基本对话</vt:lpstr>
      <vt:lpstr>基本对话</vt:lpstr>
      <vt:lpstr>基本对话４</vt:lpstr>
      <vt:lpstr>基本对话5</vt:lpstr>
      <vt:lpstr>基本对话6</vt:lpstr>
      <vt:lpstr>基本对话7</vt:lpstr>
      <vt:lpstr>　基本对话8　　の　无论名词之间什么关系都加の　</vt:lpstr>
      <vt:lpstr>　对话练习A</vt:lpstr>
      <vt:lpstr>　对话练习B</vt:lpstr>
      <vt:lpstr>　对话练习Ｃ</vt:lpstr>
      <vt:lpstr>　对话练习Ｄ</vt:lpstr>
      <vt:lpstr>　对话练习E 出迎え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github</cp:lastModifiedBy>
  <cp:revision>20</cp:revision>
  <dcterms:created xsi:type="dcterms:W3CDTF">2021-08-28T03:27:42Z</dcterms:created>
  <dcterms:modified xsi:type="dcterms:W3CDTF">2021-08-28T14:44:08Z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677E9348438841C1AC1B1D1AD814F56A</vt:lpwstr>
  </property>
  <property fmtid="{D5CDD505-2E9C-101B-9397-08002B2CF9AE}" pid="3" name="KSOProductBuildVer">
    <vt:lpwstr>2052-11.1.0.10700</vt:lpwstr>
  </property>
</Properties>
</file>