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Proxima Nova"/>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E2DAAB-F4F6-427D-97E6-BE58BD58B069}">
  <a:tblStyle styleId="{28E2DAAB-F4F6-427D-97E6-BE58BD58B06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roximaNova-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ProximaNova-italic.fntdata"/><Relationship Id="rId14" Type="http://schemas.openxmlformats.org/officeDocument/2006/relationships/slide" Target="slides/slide8.xml"/><Relationship Id="rId36" Type="http://schemas.openxmlformats.org/officeDocument/2006/relationships/font" Target="fonts/ProximaNova-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ProximaNova-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dab65a4c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dab65a4c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dab65a4c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dab65a4c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dab659c2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dab659c2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dab659c2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dab659c2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dc4fbbfa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dc4fbbfa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dab65a4c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dab65a4c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dc4fbbfa5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dc4fbbfa5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dab65a4c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dab65a4c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dab659c20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dab659c2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dab659c20_2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dab659c20_2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dab659c20_2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dab659c20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dab65a4c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dab65a4c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dab659c20_2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dab659c20_2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dab659c20_2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dab659c20_2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dab659c20_2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dab659c20_2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dab659c20_2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dab659c20_2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dc4fbbfa5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dc4fbbfa5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dab659c20_2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dab659c20_2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dab659c20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dab659c20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dab659c20_2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adab659c20_2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dab65a4c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dab65a4c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dab659c2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dab659c2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dab659c2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dab659c2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dab659c2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dab659c2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dab659c2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dab659c2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02124"/>
                </a:solidFill>
                <a:highlight>
                  <a:srgbClr val="FFFFFF"/>
                </a:highlight>
              </a:rPr>
              <a:t>Swarm intelligence</a:t>
            </a:r>
            <a:r>
              <a:rPr lang="en" sz="1200">
                <a:solidFill>
                  <a:srgbClr val="202124"/>
                </a:solidFill>
                <a:highlight>
                  <a:srgbClr val="FFFFFF"/>
                </a:highlight>
              </a:rPr>
              <a:t> (SI) is the collective behavior of decentralized, self-organized systems, natural or artificial. The concept is employed in work on artificial </a:t>
            </a:r>
            <a:r>
              <a:rPr b="1" lang="en" sz="1200">
                <a:solidFill>
                  <a:srgbClr val="202124"/>
                </a:solidFill>
                <a:highlight>
                  <a:srgbClr val="FFFFFF"/>
                </a:highlight>
              </a:rPr>
              <a:t>intelligence</a:t>
            </a:r>
            <a:r>
              <a:rPr lang="en" sz="1200">
                <a:solidFill>
                  <a:srgbClr val="202124"/>
                </a:solidFill>
                <a:highlight>
                  <a:srgbClr val="FFFFFF"/>
                </a:highlight>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dab659c2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dab659c2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dab659c2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dab659c2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researchgate.net/publication/338172841_The_Effectiveness_of_Parameter_Tuning_on_Ant_Colony_Optimization_for_Solving_the_Travelling_Salesman_Problem" TargetMode="External"/><Relationship Id="rId4" Type="http://schemas.openxmlformats.org/officeDocument/2006/relationships/hyperlink" Target="https://www.researchgate.net/publication/338172841_The_Effectiveness_of_Parameter_Tuning_on_Ant_Colony_Optimization_for_Solving_the_Travelling_Salesman_Problem" TargetMode="External"/><Relationship Id="rId5" Type="http://schemas.openxmlformats.org/officeDocument/2006/relationships/hyperlink" Target="https://www.researchgate.net/publication/338172841_The_Effectiveness_of_Parameter_Tuning_on_Ant_Colony_Optimization_for_Solving_the_Travelling_Salesman_Proble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researchgate.net/publication/264855262_Solving_the_Travelling_Salesman_Problem_Using_the_Ant_Colony_Optimization" TargetMode="External"/><Relationship Id="rId4" Type="http://schemas.openxmlformats.org/officeDocument/2006/relationships/hyperlink" Target="https://www.researchgate.net/publication/264855262_Solving_the_Travelling_Salesman_Problem_Using_the_Ant_Colony_Optimization" TargetMode="External"/><Relationship Id="rId5" Type="http://schemas.openxmlformats.org/officeDocument/2006/relationships/hyperlink" Target="https://www.researchgate.net/publication/338172841_The_Effectiveness_of_Parameter_Tuning_on_Ant_Colony_Optimization_for_Solving_the_Travelling_Salesman_Proble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comopt.ifi.uni-heidelberg.de/software/TSPLIB95/" TargetMode="External"/><Relationship Id="rId4" Type="http://schemas.openxmlformats.org/officeDocument/2006/relationships/hyperlink" Target="http://comopt.ifi.uni-heidelberg.de/software/TSPLIB95/" TargetMode="External"/><Relationship Id="rId5" Type="http://schemas.openxmlformats.org/officeDocument/2006/relationships/hyperlink" Target="https://people.sc.fsu.edu/~jburkardt/datasets/tsp/gr17_d.tx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656000"/>
            <a:ext cx="8123100" cy="108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Arial"/>
                <a:ea typeface="Arial"/>
                <a:cs typeface="Arial"/>
                <a:sym typeface="Arial"/>
              </a:rPr>
              <a:t>Ant Colony Optimization method for Travelling Salesman Problem (TSP)</a:t>
            </a:r>
            <a:endParaRPr sz="3600">
              <a:latin typeface="Arial"/>
              <a:ea typeface="Arial"/>
              <a:cs typeface="Arial"/>
              <a:sym typeface="Arial"/>
            </a:endParaRPr>
          </a:p>
        </p:txBody>
      </p:sp>
      <p:sp>
        <p:nvSpPr>
          <p:cNvPr id="60" name="Google Shape;60;p13"/>
          <p:cNvSpPr txBox="1"/>
          <p:nvPr>
            <p:ph idx="1" type="subTitle"/>
          </p:nvPr>
        </p:nvSpPr>
        <p:spPr>
          <a:xfrm>
            <a:off x="292675" y="3043325"/>
            <a:ext cx="8763600" cy="205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sz="1600">
              <a:latin typeface="Arial"/>
              <a:ea typeface="Arial"/>
              <a:cs typeface="Arial"/>
              <a:sym typeface="Arial"/>
            </a:endParaRPr>
          </a:p>
          <a:p>
            <a:pPr indent="0" lvl="0" marL="0" rtl="0" algn="r">
              <a:spcBef>
                <a:spcPts val="0"/>
              </a:spcBef>
              <a:spcAft>
                <a:spcPts val="0"/>
              </a:spcAft>
              <a:buNone/>
            </a:pPr>
            <a:r>
              <a:rPr lang="en" sz="1600">
                <a:latin typeface="Arial"/>
                <a:ea typeface="Arial"/>
                <a:cs typeface="Arial"/>
                <a:sym typeface="Arial"/>
              </a:rPr>
              <a:t>Team Members:</a:t>
            </a:r>
            <a:endParaRPr sz="1600">
              <a:latin typeface="Arial"/>
              <a:ea typeface="Arial"/>
              <a:cs typeface="Arial"/>
              <a:sym typeface="Arial"/>
            </a:endParaRPr>
          </a:p>
          <a:p>
            <a:pPr indent="0" lvl="0" marL="0" rtl="0" algn="r">
              <a:spcBef>
                <a:spcPts val="1000"/>
              </a:spcBef>
              <a:spcAft>
                <a:spcPts val="0"/>
              </a:spcAft>
              <a:buNone/>
            </a:pPr>
            <a:r>
              <a:rPr lang="en" sz="1600">
                <a:latin typeface="Arial"/>
                <a:ea typeface="Arial"/>
                <a:cs typeface="Arial"/>
                <a:sym typeface="Arial"/>
              </a:rPr>
              <a:t>Dolly Gupta (181IT115) - 8081761629</a:t>
            </a:r>
            <a:r>
              <a:rPr lang="en" sz="1600">
                <a:latin typeface="Arial"/>
                <a:ea typeface="Arial"/>
                <a:cs typeface="Arial"/>
                <a:sym typeface="Arial"/>
              </a:rPr>
              <a:t> </a:t>
            </a:r>
            <a:endParaRPr sz="1600">
              <a:latin typeface="Arial"/>
              <a:ea typeface="Arial"/>
              <a:cs typeface="Arial"/>
              <a:sym typeface="Arial"/>
            </a:endParaRPr>
          </a:p>
          <a:p>
            <a:pPr indent="0" lvl="0" marL="0" rtl="0" algn="r">
              <a:spcBef>
                <a:spcPts val="0"/>
              </a:spcBef>
              <a:spcAft>
                <a:spcPts val="0"/>
              </a:spcAft>
              <a:buNone/>
            </a:pPr>
            <a:r>
              <a:rPr lang="en" sz="1600">
                <a:latin typeface="Arial"/>
                <a:ea typeface="Arial"/>
                <a:cs typeface="Arial"/>
                <a:sym typeface="Arial"/>
              </a:rPr>
              <a:t>Mansi Saxena (181IT126) - 9686638444 </a:t>
            </a:r>
            <a:endParaRPr sz="1600">
              <a:latin typeface="Arial"/>
              <a:ea typeface="Arial"/>
              <a:cs typeface="Arial"/>
              <a:sym typeface="Arial"/>
            </a:endParaRPr>
          </a:p>
          <a:p>
            <a:pPr indent="0" lvl="0" marL="0" rtl="0" algn="r">
              <a:spcBef>
                <a:spcPts val="0"/>
              </a:spcBef>
              <a:spcAft>
                <a:spcPts val="0"/>
              </a:spcAft>
              <a:buNone/>
            </a:pPr>
            <a:r>
              <a:rPr lang="en" sz="1600">
                <a:latin typeface="Arial"/>
                <a:ea typeface="Arial"/>
                <a:cs typeface="Arial"/>
                <a:sym typeface="Arial"/>
              </a:rPr>
              <a:t>Meghna Kashyap (181IT127) - 9880921333 </a:t>
            </a:r>
            <a:endParaRPr sz="1600">
              <a:latin typeface="Arial"/>
              <a:ea typeface="Arial"/>
              <a:cs typeface="Arial"/>
              <a:sym typeface="Arial"/>
            </a:endParaRPr>
          </a:p>
          <a:p>
            <a:pPr indent="0" lvl="0" marL="0" rtl="0" algn="r">
              <a:spcBef>
                <a:spcPts val="0"/>
              </a:spcBef>
              <a:spcAft>
                <a:spcPts val="0"/>
              </a:spcAft>
              <a:buNone/>
            </a:pPr>
            <a:r>
              <a:rPr lang="en" sz="1600">
                <a:latin typeface="Arial"/>
                <a:ea typeface="Arial"/>
                <a:cs typeface="Arial"/>
                <a:sym typeface="Arial"/>
              </a:rPr>
              <a:t>Priyanka B. G. (181IT135) - 9449936518 </a:t>
            </a:r>
            <a:endParaRPr sz="1600">
              <a:latin typeface="Arial"/>
              <a:ea typeface="Arial"/>
              <a:cs typeface="Arial"/>
              <a:sym typeface="Arial"/>
            </a:endParaRPr>
          </a:p>
          <a:p>
            <a:pPr indent="0" lvl="0" marL="0" rtl="0" algn="r">
              <a:spcBef>
                <a:spcPts val="0"/>
              </a:spcBef>
              <a:spcAft>
                <a:spcPts val="0"/>
              </a:spcAft>
              <a:buNone/>
            </a:pPr>
            <a:r>
              <a:t/>
            </a:r>
            <a:endParaRPr sz="20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SOLUTION CONSTRUCTION</a:t>
            </a:r>
            <a:endParaRPr>
              <a:latin typeface="Arial"/>
              <a:ea typeface="Arial"/>
              <a:cs typeface="Arial"/>
              <a:sym typeface="Arial"/>
            </a:endParaRPr>
          </a:p>
        </p:txBody>
      </p:sp>
      <p:sp>
        <p:nvSpPr>
          <p:cNvPr id="118" name="Google Shape;118;p22"/>
          <p:cNvSpPr txBox="1"/>
          <p:nvPr>
            <p:ph idx="1" type="body"/>
          </p:nvPr>
        </p:nvSpPr>
        <p:spPr>
          <a:xfrm>
            <a:off x="311700" y="1080700"/>
            <a:ext cx="8520600" cy="3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434343"/>
              </a:solidFill>
              <a:latin typeface="Arial"/>
              <a:ea typeface="Arial"/>
              <a:cs typeface="Arial"/>
              <a:sym typeface="Arial"/>
            </a:endParaRPr>
          </a:p>
          <a:p>
            <a:pPr indent="0" lvl="0" marL="0" rtl="0" algn="l">
              <a:spcBef>
                <a:spcPts val="1600"/>
              </a:spcBef>
              <a:spcAft>
                <a:spcPts val="0"/>
              </a:spcAft>
              <a:buNone/>
            </a:pPr>
            <a:r>
              <a:t/>
            </a:r>
            <a:endParaRPr>
              <a:solidFill>
                <a:srgbClr val="434343"/>
              </a:solidFill>
              <a:latin typeface="Arial"/>
              <a:ea typeface="Arial"/>
              <a:cs typeface="Arial"/>
              <a:sym typeface="Arial"/>
            </a:endParaRPr>
          </a:p>
          <a:p>
            <a:pPr indent="0" lvl="0" marL="0" rtl="0" algn="l">
              <a:spcBef>
                <a:spcPts val="1600"/>
              </a:spcBef>
              <a:spcAft>
                <a:spcPts val="0"/>
              </a:spcAft>
              <a:buNone/>
            </a:pPr>
            <a:r>
              <a:t/>
            </a:r>
            <a:endParaRPr>
              <a:solidFill>
                <a:srgbClr val="434343"/>
              </a:solidFill>
              <a:latin typeface="Arial"/>
              <a:ea typeface="Arial"/>
              <a:cs typeface="Arial"/>
              <a:sym typeface="Arial"/>
            </a:endParaRPr>
          </a:p>
          <a:p>
            <a:pPr indent="0" lvl="0" marL="0" rtl="0" algn="l">
              <a:spcBef>
                <a:spcPts val="1600"/>
              </a:spcBef>
              <a:spcAft>
                <a:spcPts val="0"/>
              </a:spcAft>
              <a:buNone/>
            </a:pPr>
            <a:r>
              <a:rPr lang="en">
                <a:solidFill>
                  <a:srgbClr val="434343"/>
                </a:solidFill>
                <a:latin typeface="Arial"/>
                <a:ea typeface="Arial"/>
                <a:cs typeface="Arial"/>
                <a:sym typeface="Arial"/>
              </a:rPr>
              <a:t>Where </a:t>
            </a:r>
            <a:r>
              <a:rPr lang="en">
                <a:solidFill>
                  <a:srgbClr val="434343"/>
                </a:solidFill>
                <a:latin typeface="Arial"/>
                <a:ea typeface="Arial"/>
                <a:cs typeface="Arial"/>
                <a:sym typeface="Arial"/>
              </a:rPr>
              <a:t>N</a:t>
            </a:r>
            <a:r>
              <a:rPr baseline="30000" lang="en">
                <a:solidFill>
                  <a:srgbClr val="434343"/>
                </a:solidFill>
                <a:latin typeface="Arial"/>
                <a:ea typeface="Arial"/>
                <a:cs typeface="Arial"/>
                <a:sym typeface="Arial"/>
              </a:rPr>
              <a:t>k</a:t>
            </a:r>
            <a:r>
              <a:rPr baseline="-25000" lang="en">
                <a:solidFill>
                  <a:srgbClr val="434343"/>
                </a:solidFill>
                <a:latin typeface="Arial"/>
                <a:ea typeface="Arial"/>
                <a:cs typeface="Arial"/>
                <a:sym typeface="Arial"/>
              </a:rPr>
              <a:t>i  </a:t>
            </a:r>
            <a:r>
              <a:rPr lang="en">
                <a:solidFill>
                  <a:srgbClr val="434343"/>
                </a:solidFill>
                <a:latin typeface="Arial"/>
                <a:ea typeface="Arial"/>
                <a:cs typeface="Arial"/>
                <a:sym typeface="Arial"/>
              </a:rPr>
              <a:t>is the set of cities not yet visited by ant k.</a:t>
            </a:r>
            <a:br>
              <a:rPr lang="en">
                <a:solidFill>
                  <a:srgbClr val="434343"/>
                </a:solidFill>
                <a:latin typeface="Arial"/>
                <a:ea typeface="Arial"/>
                <a:cs typeface="Arial"/>
                <a:sym typeface="Arial"/>
              </a:rPr>
            </a:br>
            <a:r>
              <a:rPr lang="en">
                <a:solidFill>
                  <a:srgbClr val="434343"/>
                </a:solidFill>
                <a:latin typeface="Arial"/>
                <a:ea typeface="Arial"/>
                <a:cs typeface="Arial"/>
                <a:sym typeface="Arial"/>
              </a:rPr>
              <a:t>τ</a:t>
            </a:r>
            <a:r>
              <a:rPr baseline="-25000" lang="en">
                <a:solidFill>
                  <a:srgbClr val="434343"/>
                </a:solidFill>
                <a:latin typeface="Arial"/>
                <a:ea typeface="Arial"/>
                <a:cs typeface="Arial"/>
                <a:sym typeface="Arial"/>
              </a:rPr>
              <a:t>ij</a:t>
            </a:r>
            <a:r>
              <a:rPr lang="en">
                <a:solidFill>
                  <a:srgbClr val="434343"/>
                </a:solidFill>
                <a:latin typeface="Arial"/>
                <a:ea typeface="Arial"/>
                <a:cs typeface="Arial"/>
                <a:sym typeface="Arial"/>
              </a:rPr>
              <a:t> the intensity of the </a:t>
            </a:r>
            <a:r>
              <a:rPr lang="en">
                <a:solidFill>
                  <a:srgbClr val="434343"/>
                </a:solidFill>
                <a:latin typeface="Arial"/>
                <a:ea typeface="Arial"/>
                <a:cs typeface="Arial"/>
                <a:sym typeface="Arial"/>
              </a:rPr>
              <a:t>pheromone trail between cities i and j</a:t>
            </a:r>
            <a:br>
              <a:rPr lang="en">
                <a:solidFill>
                  <a:srgbClr val="434343"/>
                </a:solidFill>
                <a:latin typeface="Arial"/>
                <a:ea typeface="Arial"/>
                <a:cs typeface="Arial"/>
                <a:sym typeface="Arial"/>
              </a:rPr>
            </a:br>
            <a:r>
              <a:rPr lang="en">
                <a:solidFill>
                  <a:srgbClr val="434343"/>
                </a:solidFill>
                <a:latin typeface="Arial"/>
                <a:ea typeface="Arial"/>
                <a:cs typeface="Arial"/>
                <a:sym typeface="Arial"/>
              </a:rPr>
              <a:t>α</a:t>
            </a:r>
            <a:r>
              <a:rPr lang="en">
                <a:solidFill>
                  <a:srgbClr val="434343"/>
                </a:solidFill>
                <a:latin typeface="Arial"/>
                <a:ea typeface="Arial"/>
                <a:cs typeface="Arial"/>
                <a:sym typeface="Arial"/>
              </a:rPr>
              <a:t> is the parameter to regulate influence of τ</a:t>
            </a:r>
            <a:r>
              <a:rPr baseline="-25000" lang="en">
                <a:solidFill>
                  <a:srgbClr val="434343"/>
                </a:solidFill>
                <a:latin typeface="Arial"/>
                <a:ea typeface="Arial"/>
                <a:cs typeface="Arial"/>
                <a:sym typeface="Arial"/>
              </a:rPr>
              <a:t>ij</a:t>
            </a:r>
            <a:r>
              <a:rPr lang="en">
                <a:solidFill>
                  <a:srgbClr val="434343"/>
                </a:solidFill>
                <a:latin typeface="Arial"/>
                <a:ea typeface="Arial"/>
                <a:cs typeface="Arial"/>
                <a:sym typeface="Arial"/>
              </a:rPr>
              <a:t> </a:t>
            </a:r>
            <a:br>
              <a:rPr lang="en">
                <a:solidFill>
                  <a:srgbClr val="434343"/>
                </a:solidFill>
                <a:latin typeface="Arial"/>
                <a:ea typeface="Arial"/>
                <a:cs typeface="Arial"/>
                <a:sym typeface="Arial"/>
              </a:rPr>
            </a:br>
            <a:r>
              <a:rPr lang="en">
                <a:solidFill>
                  <a:srgbClr val="434343"/>
                </a:solidFill>
                <a:latin typeface="Arial"/>
                <a:ea typeface="Arial"/>
                <a:cs typeface="Arial"/>
                <a:sym typeface="Arial"/>
              </a:rPr>
              <a:t>η</a:t>
            </a:r>
            <a:r>
              <a:rPr baseline="-25000" lang="en">
                <a:solidFill>
                  <a:srgbClr val="434343"/>
                </a:solidFill>
                <a:latin typeface="Arial"/>
                <a:ea typeface="Arial"/>
                <a:cs typeface="Arial"/>
                <a:sym typeface="Arial"/>
              </a:rPr>
              <a:t>ij</a:t>
            </a:r>
            <a:r>
              <a:rPr lang="en">
                <a:solidFill>
                  <a:srgbClr val="434343"/>
                </a:solidFill>
                <a:latin typeface="Arial"/>
                <a:ea typeface="Arial"/>
                <a:cs typeface="Arial"/>
                <a:sym typeface="Arial"/>
              </a:rPr>
              <a:t> the </a:t>
            </a:r>
            <a:r>
              <a:rPr lang="en">
                <a:solidFill>
                  <a:srgbClr val="434343"/>
                </a:solidFill>
                <a:latin typeface="Arial"/>
                <a:ea typeface="Arial"/>
                <a:cs typeface="Arial"/>
                <a:sym typeface="Arial"/>
              </a:rPr>
              <a:t>visibility</a:t>
            </a:r>
            <a:r>
              <a:rPr lang="en">
                <a:solidFill>
                  <a:srgbClr val="434343"/>
                </a:solidFill>
                <a:latin typeface="Arial"/>
                <a:ea typeface="Arial"/>
                <a:cs typeface="Arial"/>
                <a:sym typeface="Arial"/>
              </a:rPr>
              <a:t> of ci</a:t>
            </a:r>
            <a:r>
              <a:rPr lang="en">
                <a:solidFill>
                  <a:srgbClr val="434343"/>
                </a:solidFill>
                <a:latin typeface="Arial"/>
                <a:ea typeface="Arial"/>
                <a:cs typeface="Arial"/>
                <a:sym typeface="Arial"/>
              </a:rPr>
              <a:t>t</a:t>
            </a:r>
            <a:r>
              <a:rPr lang="en">
                <a:solidFill>
                  <a:srgbClr val="434343"/>
                </a:solidFill>
                <a:latin typeface="Arial"/>
                <a:ea typeface="Arial"/>
                <a:cs typeface="Arial"/>
                <a:sym typeface="Arial"/>
              </a:rPr>
              <a:t>y j from city i = 1/d</a:t>
            </a:r>
            <a:r>
              <a:rPr baseline="-25000" lang="en">
                <a:solidFill>
                  <a:srgbClr val="434343"/>
                </a:solidFill>
                <a:latin typeface="Arial"/>
                <a:ea typeface="Arial"/>
                <a:cs typeface="Arial"/>
                <a:sym typeface="Arial"/>
              </a:rPr>
              <a:t>ij</a:t>
            </a:r>
            <a:r>
              <a:rPr lang="en">
                <a:solidFill>
                  <a:srgbClr val="434343"/>
                </a:solidFill>
                <a:latin typeface="Arial"/>
                <a:ea typeface="Arial"/>
                <a:cs typeface="Arial"/>
                <a:sym typeface="Arial"/>
              </a:rPr>
              <a:t> (d</a:t>
            </a:r>
            <a:r>
              <a:rPr baseline="-25000" lang="en">
                <a:solidFill>
                  <a:srgbClr val="434343"/>
                </a:solidFill>
                <a:latin typeface="Arial"/>
                <a:ea typeface="Arial"/>
                <a:cs typeface="Arial"/>
                <a:sym typeface="Arial"/>
              </a:rPr>
              <a:t>ij</a:t>
            </a:r>
            <a:r>
              <a:rPr lang="en">
                <a:solidFill>
                  <a:srgbClr val="434343"/>
                </a:solidFill>
                <a:latin typeface="Arial"/>
                <a:ea typeface="Arial"/>
                <a:cs typeface="Arial"/>
                <a:sym typeface="Arial"/>
              </a:rPr>
              <a:t> is the distance between city i and j)</a:t>
            </a:r>
            <a:br>
              <a:rPr lang="en">
                <a:solidFill>
                  <a:srgbClr val="434343"/>
                </a:solidFill>
                <a:latin typeface="Arial"/>
                <a:ea typeface="Arial"/>
                <a:cs typeface="Arial"/>
                <a:sym typeface="Arial"/>
              </a:rPr>
            </a:br>
            <a:r>
              <a:rPr lang="en">
                <a:solidFill>
                  <a:srgbClr val="434343"/>
                </a:solidFill>
                <a:latin typeface="Arial"/>
                <a:ea typeface="Arial"/>
                <a:cs typeface="Arial"/>
                <a:sym typeface="Arial"/>
              </a:rPr>
              <a:t>β is the parameter to regulate the influence of </a:t>
            </a:r>
            <a:r>
              <a:rPr lang="en">
                <a:solidFill>
                  <a:srgbClr val="434343"/>
                </a:solidFill>
                <a:latin typeface="Arial"/>
                <a:ea typeface="Arial"/>
                <a:cs typeface="Arial"/>
                <a:sym typeface="Arial"/>
              </a:rPr>
              <a:t>η</a:t>
            </a:r>
            <a:r>
              <a:rPr baseline="-25000" lang="en">
                <a:solidFill>
                  <a:srgbClr val="434343"/>
                </a:solidFill>
                <a:latin typeface="Arial"/>
                <a:ea typeface="Arial"/>
                <a:cs typeface="Arial"/>
                <a:sym typeface="Arial"/>
              </a:rPr>
              <a:t>ij</a:t>
            </a:r>
            <a:endParaRPr>
              <a:solidFill>
                <a:srgbClr val="434343"/>
              </a:solidFill>
              <a:latin typeface="Arial"/>
              <a:ea typeface="Arial"/>
              <a:cs typeface="Arial"/>
              <a:sym typeface="Arial"/>
            </a:endParaRPr>
          </a:p>
          <a:p>
            <a:pPr indent="0" lvl="0" marL="0" rtl="0" algn="l">
              <a:spcBef>
                <a:spcPts val="1600"/>
              </a:spcBef>
              <a:spcAft>
                <a:spcPts val="1600"/>
              </a:spcAft>
              <a:buNone/>
            </a:pPr>
            <a:r>
              <a:t/>
            </a:r>
            <a:endParaRPr>
              <a:solidFill>
                <a:srgbClr val="434343"/>
              </a:solidFill>
              <a:latin typeface="Arial"/>
              <a:ea typeface="Arial"/>
              <a:cs typeface="Arial"/>
              <a:sym typeface="Arial"/>
            </a:endParaRPr>
          </a:p>
        </p:txBody>
      </p:sp>
      <p:pic>
        <p:nvPicPr>
          <p:cNvPr id="119" name="Google Shape;119;p22"/>
          <p:cNvPicPr preferRelativeResize="0"/>
          <p:nvPr/>
        </p:nvPicPr>
        <p:blipFill>
          <a:blip r:embed="rId3">
            <a:alphaModFix/>
          </a:blip>
          <a:stretch>
            <a:fillRect/>
          </a:stretch>
        </p:blipFill>
        <p:spPr>
          <a:xfrm>
            <a:off x="2483600" y="1331624"/>
            <a:ext cx="4011475" cy="1060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PHEROMONE UPDATION</a:t>
            </a:r>
            <a:endParaRPr>
              <a:latin typeface="Arial"/>
              <a:ea typeface="Arial"/>
              <a:cs typeface="Arial"/>
              <a:sym typeface="Arial"/>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Arial"/>
              <a:buAutoNum type="arabicPeriod"/>
            </a:pPr>
            <a:r>
              <a:rPr lang="en">
                <a:solidFill>
                  <a:srgbClr val="434343"/>
                </a:solidFill>
                <a:latin typeface="Arial"/>
                <a:ea typeface="Arial"/>
                <a:cs typeface="Arial"/>
                <a:sym typeface="Arial"/>
              </a:rPr>
              <a:t>After each ant completes n iterations, </a:t>
            </a:r>
            <a:br>
              <a:rPr lang="en">
                <a:solidFill>
                  <a:srgbClr val="434343"/>
                </a:solidFill>
                <a:latin typeface="Arial"/>
                <a:ea typeface="Arial"/>
                <a:cs typeface="Arial"/>
                <a:sym typeface="Arial"/>
              </a:rPr>
            </a:br>
            <a:r>
              <a:rPr lang="en">
                <a:solidFill>
                  <a:srgbClr val="434343"/>
                </a:solidFill>
                <a:latin typeface="Arial"/>
                <a:ea typeface="Arial"/>
                <a:cs typeface="Arial"/>
                <a:sym typeface="Arial"/>
              </a:rPr>
              <a:t>the complete tour is obtained</a:t>
            </a:r>
            <a:endParaRPr>
              <a:solidFill>
                <a:srgbClr val="434343"/>
              </a:solidFill>
              <a:latin typeface="Arial"/>
              <a:ea typeface="Arial"/>
              <a:cs typeface="Arial"/>
              <a:sym typeface="Arial"/>
            </a:endParaRPr>
          </a:p>
          <a:p>
            <a:pPr indent="-342900" lvl="0" marL="457200" rtl="0" algn="l">
              <a:spcBef>
                <a:spcPts val="0"/>
              </a:spcBef>
              <a:spcAft>
                <a:spcPts val="0"/>
              </a:spcAft>
              <a:buClr>
                <a:srgbClr val="434343"/>
              </a:buClr>
              <a:buSzPts val="1800"/>
              <a:buFont typeface="Arial"/>
              <a:buAutoNum type="arabicPeriod"/>
            </a:pPr>
            <a:r>
              <a:rPr lang="en">
                <a:solidFill>
                  <a:srgbClr val="434343"/>
                </a:solidFill>
                <a:latin typeface="Arial"/>
                <a:ea typeface="Arial"/>
                <a:cs typeface="Arial"/>
                <a:sym typeface="Arial"/>
              </a:rPr>
              <a:t>The </a:t>
            </a:r>
            <a:r>
              <a:rPr lang="en">
                <a:solidFill>
                  <a:srgbClr val="434343"/>
                </a:solidFill>
                <a:latin typeface="Arial"/>
                <a:ea typeface="Arial"/>
                <a:cs typeface="Arial"/>
                <a:sym typeface="Arial"/>
              </a:rPr>
              <a:t>pheromones</a:t>
            </a:r>
            <a:r>
              <a:rPr lang="en">
                <a:solidFill>
                  <a:srgbClr val="434343"/>
                </a:solidFill>
                <a:latin typeface="Arial"/>
                <a:ea typeface="Arial"/>
                <a:cs typeface="Arial"/>
                <a:sym typeface="Arial"/>
              </a:rPr>
              <a:t> are updated in such</a:t>
            </a:r>
            <a:br>
              <a:rPr lang="en">
                <a:solidFill>
                  <a:srgbClr val="434343"/>
                </a:solidFill>
                <a:latin typeface="Arial"/>
                <a:ea typeface="Arial"/>
                <a:cs typeface="Arial"/>
                <a:sym typeface="Arial"/>
              </a:rPr>
            </a:br>
            <a:r>
              <a:rPr lang="en">
                <a:solidFill>
                  <a:srgbClr val="434343"/>
                </a:solidFill>
                <a:latin typeface="Arial"/>
                <a:ea typeface="Arial"/>
                <a:cs typeface="Arial"/>
                <a:sym typeface="Arial"/>
              </a:rPr>
              <a:t>a</a:t>
            </a:r>
            <a:r>
              <a:rPr lang="en">
                <a:solidFill>
                  <a:srgbClr val="434343"/>
                </a:solidFill>
                <a:latin typeface="Arial"/>
                <a:ea typeface="Arial"/>
                <a:cs typeface="Arial"/>
                <a:sym typeface="Arial"/>
              </a:rPr>
              <a:t> way that shorter path gets more </a:t>
            </a:r>
            <a:br>
              <a:rPr lang="en">
                <a:solidFill>
                  <a:srgbClr val="434343"/>
                </a:solidFill>
                <a:latin typeface="Arial"/>
                <a:ea typeface="Arial"/>
                <a:cs typeface="Arial"/>
                <a:sym typeface="Arial"/>
              </a:rPr>
            </a:br>
            <a:r>
              <a:rPr lang="en">
                <a:solidFill>
                  <a:srgbClr val="434343"/>
                </a:solidFill>
                <a:latin typeface="Arial"/>
                <a:ea typeface="Arial"/>
                <a:cs typeface="Arial"/>
                <a:sym typeface="Arial"/>
              </a:rPr>
              <a:t>pheromone than longer path </a:t>
            </a:r>
            <a:endParaRPr>
              <a:solidFill>
                <a:srgbClr val="434343"/>
              </a:solidFill>
              <a:latin typeface="Arial"/>
              <a:ea typeface="Arial"/>
              <a:cs typeface="Arial"/>
              <a:sym typeface="Arial"/>
            </a:endParaRPr>
          </a:p>
          <a:p>
            <a:pPr indent="-342900" lvl="0" marL="457200" rtl="0" algn="l">
              <a:spcBef>
                <a:spcPts val="0"/>
              </a:spcBef>
              <a:spcAft>
                <a:spcPts val="0"/>
              </a:spcAft>
              <a:buClr>
                <a:srgbClr val="434343"/>
              </a:buClr>
              <a:buSzPts val="1800"/>
              <a:buFont typeface="Arial"/>
              <a:buAutoNum type="arabicPeriod"/>
            </a:pPr>
            <a:r>
              <a:rPr lang="en">
                <a:solidFill>
                  <a:srgbClr val="434343"/>
                </a:solidFill>
                <a:latin typeface="Arial"/>
                <a:ea typeface="Arial"/>
                <a:cs typeface="Arial"/>
                <a:sym typeface="Arial"/>
              </a:rPr>
              <a:t>L</a:t>
            </a:r>
            <a:r>
              <a:rPr baseline="-25000" lang="en">
                <a:solidFill>
                  <a:srgbClr val="434343"/>
                </a:solidFill>
                <a:latin typeface="Arial"/>
                <a:ea typeface="Arial"/>
                <a:cs typeface="Arial"/>
                <a:sym typeface="Arial"/>
              </a:rPr>
              <a:t>k</a:t>
            </a:r>
            <a:r>
              <a:rPr lang="en">
                <a:solidFill>
                  <a:srgbClr val="434343"/>
                </a:solidFill>
                <a:latin typeface="Arial"/>
                <a:ea typeface="Arial"/>
                <a:cs typeface="Arial"/>
                <a:sym typeface="Arial"/>
              </a:rPr>
              <a:t> is the length of the ants tour</a:t>
            </a:r>
            <a:endParaRPr>
              <a:solidFill>
                <a:srgbClr val="434343"/>
              </a:solidFill>
              <a:latin typeface="Arial"/>
              <a:ea typeface="Arial"/>
              <a:cs typeface="Arial"/>
              <a:sym typeface="Arial"/>
            </a:endParaRPr>
          </a:p>
          <a:p>
            <a:pPr indent="-342900" lvl="0" marL="457200" rtl="0" algn="l">
              <a:spcBef>
                <a:spcPts val="0"/>
              </a:spcBef>
              <a:spcAft>
                <a:spcPts val="0"/>
              </a:spcAft>
              <a:buClr>
                <a:srgbClr val="434343"/>
              </a:buClr>
              <a:buSzPts val="1800"/>
              <a:buFont typeface="Arial"/>
              <a:buAutoNum type="arabicPeriod"/>
            </a:pPr>
            <a:r>
              <a:rPr lang="en">
                <a:solidFill>
                  <a:srgbClr val="434343"/>
                </a:solidFill>
                <a:latin typeface="Arial"/>
                <a:ea typeface="Arial"/>
                <a:cs typeface="Arial"/>
                <a:sym typeface="Arial"/>
              </a:rPr>
              <a:t>Q is a constant</a:t>
            </a:r>
            <a:endParaRPr>
              <a:solidFill>
                <a:srgbClr val="434343"/>
              </a:solidFill>
              <a:latin typeface="Arial"/>
              <a:ea typeface="Arial"/>
              <a:cs typeface="Arial"/>
              <a:sym typeface="Arial"/>
            </a:endParaRPr>
          </a:p>
          <a:p>
            <a:pPr indent="-342900" lvl="0" marL="457200" rtl="0" algn="l">
              <a:spcBef>
                <a:spcPts val="0"/>
              </a:spcBef>
              <a:spcAft>
                <a:spcPts val="0"/>
              </a:spcAft>
              <a:buClr>
                <a:srgbClr val="434343"/>
              </a:buClr>
              <a:buSzPts val="1800"/>
              <a:buFont typeface="Arial"/>
              <a:buAutoNum type="arabicPeriod"/>
            </a:pPr>
            <a:r>
              <a:rPr lang="en">
                <a:solidFill>
                  <a:srgbClr val="434343"/>
                </a:solidFill>
                <a:latin typeface="Arial"/>
                <a:ea typeface="Arial"/>
                <a:cs typeface="Arial"/>
                <a:sym typeface="Arial"/>
              </a:rPr>
              <a:t>t</a:t>
            </a:r>
            <a:r>
              <a:rPr lang="en">
                <a:solidFill>
                  <a:srgbClr val="434343"/>
                </a:solidFill>
                <a:latin typeface="Arial"/>
                <a:ea typeface="Arial"/>
                <a:cs typeface="Arial"/>
                <a:sym typeface="Arial"/>
              </a:rPr>
              <a:t> is the iteration counter</a:t>
            </a:r>
            <a:endParaRPr>
              <a:solidFill>
                <a:srgbClr val="434343"/>
              </a:solidFill>
              <a:latin typeface="Arial"/>
              <a:ea typeface="Arial"/>
              <a:cs typeface="Arial"/>
              <a:sym typeface="Arial"/>
            </a:endParaRPr>
          </a:p>
          <a:p>
            <a:pPr indent="-342900" lvl="0" marL="457200" rtl="0" algn="l">
              <a:spcBef>
                <a:spcPts val="0"/>
              </a:spcBef>
              <a:spcAft>
                <a:spcPts val="0"/>
              </a:spcAft>
              <a:buClr>
                <a:srgbClr val="434343"/>
              </a:buClr>
              <a:buSzPts val="1800"/>
              <a:buFont typeface="Arial"/>
              <a:buAutoNum type="arabicPeriod"/>
            </a:pPr>
            <a:r>
              <a:rPr lang="en">
                <a:solidFill>
                  <a:srgbClr val="434343"/>
                </a:solidFill>
                <a:latin typeface="Arial"/>
                <a:ea typeface="Arial"/>
                <a:cs typeface="Arial"/>
                <a:sym typeface="Arial"/>
              </a:rPr>
              <a:t>⍴ is the evaporation factor</a:t>
            </a:r>
            <a:endParaRPr>
              <a:solidFill>
                <a:srgbClr val="434343"/>
              </a:solidFill>
              <a:latin typeface="Arial"/>
              <a:ea typeface="Arial"/>
              <a:cs typeface="Arial"/>
              <a:sym typeface="Arial"/>
            </a:endParaRPr>
          </a:p>
          <a:p>
            <a:pPr indent="-342900" lvl="0" marL="457200" rtl="0" algn="l">
              <a:spcBef>
                <a:spcPts val="0"/>
              </a:spcBef>
              <a:spcAft>
                <a:spcPts val="0"/>
              </a:spcAft>
              <a:buClr>
                <a:srgbClr val="434343"/>
              </a:buClr>
              <a:buSzPts val="1800"/>
              <a:buFont typeface="Arial"/>
              <a:buAutoNum type="arabicPeriod"/>
            </a:pPr>
            <a:r>
              <a:rPr lang="en">
                <a:solidFill>
                  <a:srgbClr val="434343"/>
                </a:solidFill>
                <a:latin typeface="Arial"/>
                <a:ea typeface="Arial"/>
                <a:cs typeface="Arial"/>
                <a:sym typeface="Arial"/>
              </a:rPr>
              <a:t>Δτij is the total increase of trail level on edge (i,j) by all ants</a:t>
            </a:r>
            <a:br>
              <a:rPr lang="en">
                <a:solidFill>
                  <a:srgbClr val="434343"/>
                </a:solidFill>
                <a:latin typeface="Arial"/>
                <a:ea typeface="Arial"/>
                <a:cs typeface="Arial"/>
                <a:sym typeface="Arial"/>
              </a:rPr>
            </a:br>
            <a:endParaRPr>
              <a:solidFill>
                <a:srgbClr val="434343"/>
              </a:solidFill>
              <a:latin typeface="Arial"/>
              <a:ea typeface="Arial"/>
              <a:cs typeface="Arial"/>
              <a:sym typeface="Arial"/>
            </a:endParaRPr>
          </a:p>
          <a:p>
            <a:pPr indent="0" lvl="0" marL="0" rtl="0" algn="l">
              <a:spcBef>
                <a:spcPts val="1600"/>
              </a:spcBef>
              <a:spcAft>
                <a:spcPts val="1600"/>
              </a:spcAft>
              <a:buNone/>
            </a:pPr>
            <a:r>
              <a:t/>
            </a:r>
            <a:endParaRPr>
              <a:solidFill>
                <a:srgbClr val="434343"/>
              </a:solidFill>
              <a:latin typeface="Arial"/>
              <a:ea typeface="Arial"/>
              <a:cs typeface="Arial"/>
              <a:sym typeface="Arial"/>
            </a:endParaRPr>
          </a:p>
        </p:txBody>
      </p:sp>
      <p:pic>
        <p:nvPicPr>
          <p:cNvPr id="126" name="Google Shape;126;p23"/>
          <p:cNvPicPr preferRelativeResize="0"/>
          <p:nvPr/>
        </p:nvPicPr>
        <p:blipFill>
          <a:blip r:embed="rId3">
            <a:alphaModFix/>
          </a:blip>
          <a:stretch>
            <a:fillRect/>
          </a:stretch>
        </p:blipFill>
        <p:spPr>
          <a:xfrm>
            <a:off x="4849775" y="1411025"/>
            <a:ext cx="3982525" cy="1604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123575"/>
            <a:ext cx="3113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METHODOLOGY</a:t>
            </a:r>
            <a:endParaRPr>
              <a:latin typeface="Arial"/>
              <a:ea typeface="Arial"/>
              <a:cs typeface="Arial"/>
              <a:sym typeface="Arial"/>
            </a:endParaRPr>
          </a:p>
        </p:txBody>
      </p:sp>
      <p:pic>
        <p:nvPicPr>
          <p:cNvPr id="132" name="Google Shape;132;p24"/>
          <p:cNvPicPr preferRelativeResize="0"/>
          <p:nvPr/>
        </p:nvPicPr>
        <p:blipFill rotWithShape="1">
          <a:blip r:embed="rId3">
            <a:alphaModFix/>
          </a:blip>
          <a:srcRect b="1380" l="0" r="0" t="0"/>
          <a:stretch/>
        </p:blipFill>
        <p:spPr>
          <a:xfrm>
            <a:off x="3781075" y="320363"/>
            <a:ext cx="4488325" cy="4502774"/>
          </a:xfrm>
          <a:prstGeom prst="rect">
            <a:avLst/>
          </a:prstGeom>
          <a:noFill/>
          <a:ln>
            <a:noFill/>
          </a:ln>
        </p:spPr>
      </p:pic>
      <p:sp>
        <p:nvSpPr>
          <p:cNvPr id="133" name="Google Shape;133;p24"/>
          <p:cNvSpPr txBox="1"/>
          <p:nvPr/>
        </p:nvSpPr>
        <p:spPr>
          <a:xfrm>
            <a:off x="3703650" y="123575"/>
            <a:ext cx="541800" cy="656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34" name="Google Shape;134;p24"/>
          <p:cNvSpPr txBox="1"/>
          <p:nvPr/>
        </p:nvSpPr>
        <p:spPr>
          <a:xfrm>
            <a:off x="7300600" y="90425"/>
            <a:ext cx="1088100" cy="63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PSEUDO CODE</a:t>
            </a:r>
            <a:endParaRPr>
              <a:latin typeface="Arial"/>
              <a:ea typeface="Arial"/>
              <a:cs typeface="Arial"/>
              <a:sym typeface="Arial"/>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434343"/>
              </a:buClr>
              <a:buSzPts val="1800"/>
              <a:buFont typeface="Arial"/>
              <a:buAutoNum type="arabicPeriod"/>
            </a:pPr>
            <a:r>
              <a:rPr lang="en">
                <a:solidFill>
                  <a:srgbClr val="434343"/>
                </a:solidFill>
                <a:latin typeface="Arial"/>
                <a:ea typeface="Arial"/>
                <a:cs typeface="Arial"/>
                <a:sym typeface="Arial"/>
              </a:rPr>
              <a:t>Initialize Trail</a:t>
            </a:r>
            <a:endParaRPr>
              <a:solidFill>
                <a:srgbClr val="434343"/>
              </a:solidFill>
              <a:latin typeface="Arial"/>
              <a:ea typeface="Arial"/>
              <a:cs typeface="Arial"/>
              <a:sym typeface="Arial"/>
            </a:endParaRPr>
          </a:p>
          <a:p>
            <a:pPr indent="-342900" lvl="0" marL="457200" rtl="0" algn="l">
              <a:lnSpc>
                <a:spcPct val="115000"/>
              </a:lnSpc>
              <a:spcBef>
                <a:spcPts val="0"/>
              </a:spcBef>
              <a:spcAft>
                <a:spcPts val="0"/>
              </a:spcAft>
              <a:buClr>
                <a:srgbClr val="434343"/>
              </a:buClr>
              <a:buSzPts val="1800"/>
              <a:buFont typeface="Arial"/>
              <a:buAutoNum type="arabicPeriod"/>
            </a:pPr>
            <a:r>
              <a:rPr lang="en">
                <a:solidFill>
                  <a:srgbClr val="434343"/>
                </a:solidFill>
                <a:latin typeface="Arial"/>
                <a:ea typeface="Arial"/>
                <a:cs typeface="Arial"/>
                <a:sym typeface="Arial"/>
              </a:rPr>
              <a:t>Do While(Stopping Criteria not Satisfied) - Cycle Loop</a:t>
            </a:r>
            <a:br>
              <a:rPr lang="en">
                <a:solidFill>
                  <a:srgbClr val="434343"/>
                </a:solidFill>
                <a:latin typeface="Arial"/>
                <a:ea typeface="Arial"/>
                <a:cs typeface="Arial"/>
                <a:sym typeface="Arial"/>
              </a:rPr>
            </a:br>
            <a:r>
              <a:rPr lang="en">
                <a:solidFill>
                  <a:srgbClr val="434343"/>
                </a:solidFill>
                <a:latin typeface="Arial"/>
                <a:ea typeface="Arial"/>
                <a:cs typeface="Arial"/>
                <a:sym typeface="Arial"/>
              </a:rPr>
              <a:t>	For ant k=1 to Ith ant</a:t>
            </a:r>
            <a:br>
              <a:rPr lang="en">
                <a:solidFill>
                  <a:srgbClr val="434343"/>
                </a:solidFill>
                <a:latin typeface="Arial"/>
                <a:ea typeface="Arial"/>
                <a:cs typeface="Arial"/>
                <a:sym typeface="Arial"/>
              </a:rPr>
            </a:br>
            <a:r>
              <a:rPr lang="en">
                <a:solidFill>
                  <a:srgbClr val="434343"/>
                </a:solidFill>
                <a:latin typeface="Arial"/>
                <a:ea typeface="Arial"/>
                <a:cs typeface="Arial"/>
                <a:sym typeface="Arial"/>
              </a:rPr>
              <a:t>		</a:t>
            </a:r>
            <a:r>
              <a:rPr lang="en" sz="1800">
                <a:solidFill>
                  <a:srgbClr val="434343"/>
                </a:solidFill>
                <a:latin typeface="Arial"/>
                <a:ea typeface="Arial"/>
                <a:cs typeface="Arial"/>
                <a:sym typeface="Arial"/>
              </a:rPr>
              <a:t>Do Until (Each Ant Completes the Tour) - Tour Loop</a:t>
            </a:r>
            <a:br>
              <a:rPr lang="en">
                <a:solidFill>
                  <a:srgbClr val="434343"/>
                </a:solidFill>
                <a:latin typeface="Arial"/>
                <a:ea typeface="Arial"/>
                <a:cs typeface="Arial"/>
                <a:sym typeface="Arial"/>
              </a:rPr>
            </a:br>
            <a:r>
              <a:rPr lang="en">
                <a:solidFill>
                  <a:srgbClr val="434343"/>
                </a:solidFill>
                <a:latin typeface="Arial"/>
                <a:ea typeface="Arial"/>
                <a:cs typeface="Arial"/>
                <a:sym typeface="Arial"/>
              </a:rPr>
              <a:t>			</a:t>
            </a:r>
            <a:r>
              <a:rPr lang="en" sz="1800">
                <a:solidFill>
                  <a:srgbClr val="434343"/>
                </a:solidFill>
                <a:latin typeface="Arial"/>
                <a:ea typeface="Arial"/>
                <a:cs typeface="Arial"/>
                <a:sym typeface="Arial"/>
              </a:rPr>
              <a:t>Local Trail Update - ant moves based on P</a:t>
            </a:r>
            <a:r>
              <a:rPr baseline="-25000" lang="en" sz="1800">
                <a:solidFill>
                  <a:srgbClr val="434343"/>
                </a:solidFill>
                <a:latin typeface="Arial"/>
                <a:ea typeface="Arial"/>
                <a:cs typeface="Arial"/>
                <a:sym typeface="Arial"/>
              </a:rPr>
              <a:t>ij</a:t>
            </a:r>
            <a:r>
              <a:rPr baseline="30000" lang="en" sz="1800">
                <a:solidFill>
                  <a:srgbClr val="434343"/>
                </a:solidFill>
                <a:latin typeface="Arial"/>
                <a:ea typeface="Arial"/>
                <a:cs typeface="Arial"/>
                <a:sym typeface="Arial"/>
              </a:rPr>
              <a:t>k</a:t>
            </a:r>
            <a:br>
              <a:rPr baseline="30000" lang="en">
                <a:solidFill>
                  <a:srgbClr val="434343"/>
                </a:solidFill>
                <a:latin typeface="Arial"/>
                <a:ea typeface="Arial"/>
                <a:cs typeface="Arial"/>
                <a:sym typeface="Arial"/>
              </a:rPr>
            </a:br>
            <a:r>
              <a:rPr baseline="30000" lang="en">
                <a:solidFill>
                  <a:srgbClr val="434343"/>
                </a:solidFill>
                <a:latin typeface="Arial"/>
                <a:ea typeface="Arial"/>
                <a:cs typeface="Arial"/>
                <a:sym typeface="Arial"/>
              </a:rPr>
              <a:t>		</a:t>
            </a:r>
            <a:r>
              <a:rPr lang="en" sz="1800">
                <a:solidFill>
                  <a:srgbClr val="434343"/>
                </a:solidFill>
                <a:latin typeface="Arial"/>
                <a:ea typeface="Arial"/>
                <a:cs typeface="Arial"/>
                <a:sym typeface="Arial"/>
              </a:rPr>
              <a:t>End Loop</a:t>
            </a:r>
            <a:br>
              <a:rPr lang="en">
                <a:solidFill>
                  <a:srgbClr val="434343"/>
                </a:solidFill>
                <a:latin typeface="Arial"/>
                <a:ea typeface="Arial"/>
                <a:cs typeface="Arial"/>
                <a:sym typeface="Arial"/>
              </a:rPr>
            </a:br>
            <a:r>
              <a:rPr lang="en">
                <a:solidFill>
                  <a:srgbClr val="434343"/>
                </a:solidFill>
                <a:latin typeface="Arial"/>
                <a:ea typeface="Arial"/>
                <a:cs typeface="Arial"/>
                <a:sym typeface="Arial"/>
              </a:rPr>
              <a:t>		</a:t>
            </a:r>
            <a:r>
              <a:rPr lang="en" sz="1800">
                <a:solidFill>
                  <a:srgbClr val="434343"/>
                </a:solidFill>
                <a:latin typeface="Arial"/>
                <a:ea typeface="Arial"/>
                <a:cs typeface="Arial"/>
                <a:sym typeface="Arial"/>
              </a:rPr>
              <a:t>Analyze Tours </a:t>
            </a:r>
            <a:r>
              <a:rPr lang="en">
                <a:solidFill>
                  <a:srgbClr val="434343"/>
                </a:solidFill>
                <a:latin typeface="Arial"/>
                <a:ea typeface="Arial"/>
                <a:cs typeface="Arial"/>
                <a:sym typeface="Arial"/>
              </a:rPr>
              <a:t> - </a:t>
            </a:r>
            <a:r>
              <a:rPr lang="en">
                <a:solidFill>
                  <a:srgbClr val="434343"/>
                </a:solidFill>
                <a:latin typeface="Arial"/>
                <a:ea typeface="Arial"/>
                <a:cs typeface="Arial"/>
                <a:sym typeface="Arial"/>
              </a:rPr>
              <a:t>Calculate</a:t>
            </a:r>
            <a:r>
              <a:rPr lang="en">
                <a:solidFill>
                  <a:srgbClr val="434343"/>
                </a:solidFill>
                <a:latin typeface="Arial"/>
                <a:ea typeface="Arial"/>
                <a:cs typeface="Arial"/>
                <a:sym typeface="Arial"/>
              </a:rPr>
              <a:t> L</a:t>
            </a:r>
            <a:r>
              <a:rPr baseline="-25000" lang="en">
                <a:solidFill>
                  <a:srgbClr val="434343"/>
                </a:solidFill>
                <a:latin typeface="Arial"/>
                <a:ea typeface="Arial"/>
                <a:cs typeface="Arial"/>
                <a:sym typeface="Arial"/>
              </a:rPr>
              <a:t>k </a:t>
            </a:r>
            <a:br>
              <a:rPr lang="en">
                <a:solidFill>
                  <a:srgbClr val="434343"/>
                </a:solidFill>
                <a:latin typeface="Arial"/>
                <a:ea typeface="Arial"/>
                <a:cs typeface="Arial"/>
                <a:sym typeface="Arial"/>
              </a:rPr>
            </a:br>
            <a:r>
              <a:rPr lang="en">
                <a:solidFill>
                  <a:srgbClr val="434343"/>
                </a:solidFill>
                <a:latin typeface="Arial"/>
                <a:ea typeface="Arial"/>
                <a:cs typeface="Arial"/>
                <a:sym typeface="Arial"/>
              </a:rPr>
              <a:t>	End Loop</a:t>
            </a:r>
            <a:br>
              <a:rPr lang="en">
                <a:solidFill>
                  <a:srgbClr val="434343"/>
                </a:solidFill>
                <a:latin typeface="Arial"/>
                <a:ea typeface="Arial"/>
                <a:cs typeface="Arial"/>
                <a:sym typeface="Arial"/>
              </a:rPr>
            </a:br>
            <a:r>
              <a:rPr lang="en">
                <a:solidFill>
                  <a:srgbClr val="434343"/>
                </a:solidFill>
                <a:latin typeface="Arial"/>
                <a:ea typeface="Arial"/>
                <a:cs typeface="Arial"/>
                <a:sym typeface="Arial"/>
              </a:rPr>
              <a:t>	G</a:t>
            </a:r>
            <a:r>
              <a:rPr lang="en" sz="1800">
                <a:solidFill>
                  <a:srgbClr val="434343"/>
                </a:solidFill>
                <a:latin typeface="Arial"/>
                <a:ea typeface="Arial"/>
                <a:cs typeface="Arial"/>
                <a:sym typeface="Arial"/>
              </a:rPr>
              <a:t>lobal Trail Update - U</a:t>
            </a:r>
            <a:r>
              <a:rPr lang="en">
                <a:solidFill>
                  <a:srgbClr val="434343"/>
                </a:solidFill>
                <a:latin typeface="Arial"/>
                <a:ea typeface="Arial"/>
                <a:cs typeface="Arial"/>
                <a:sym typeface="Arial"/>
              </a:rPr>
              <a:t>pdate </a:t>
            </a:r>
            <a:r>
              <a:rPr lang="en">
                <a:solidFill>
                  <a:srgbClr val="434343"/>
                </a:solidFill>
                <a:latin typeface="Arial"/>
                <a:ea typeface="Arial"/>
                <a:cs typeface="Arial"/>
                <a:sym typeface="Arial"/>
              </a:rPr>
              <a:t>pheromone</a:t>
            </a:r>
            <a:r>
              <a:rPr lang="en">
                <a:solidFill>
                  <a:srgbClr val="434343"/>
                </a:solidFill>
                <a:latin typeface="Arial"/>
                <a:ea typeface="Arial"/>
                <a:cs typeface="Arial"/>
                <a:sym typeface="Arial"/>
              </a:rPr>
              <a:t> levels by formula Δτ</a:t>
            </a:r>
            <a:r>
              <a:rPr baseline="-25000" lang="en">
                <a:solidFill>
                  <a:srgbClr val="434343"/>
                </a:solidFill>
                <a:latin typeface="Arial"/>
                <a:ea typeface="Arial"/>
                <a:cs typeface="Arial"/>
                <a:sym typeface="Arial"/>
              </a:rPr>
              <a:t>ij</a:t>
            </a:r>
            <a:endParaRPr baseline="-25000" sz="1800">
              <a:solidFill>
                <a:srgbClr val="434343"/>
              </a:solidFill>
              <a:latin typeface="Arial"/>
              <a:ea typeface="Arial"/>
              <a:cs typeface="Arial"/>
              <a:sym typeface="Arial"/>
            </a:endParaRPr>
          </a:p>
          <a:p>
            <a:pPr indent="-342900" lvl="0" marL="457200" rtl="0" algn="l">
              <a:lnSpc>
                <a:spcPct val="115000"/>
              </a:lnSpc>
              <a:spcBef>
                <a:spcPts val="0"/>
              </a:spcBef>
              <a:spcAft>
                <a:spcPts val="0"/>
              </a:spcAft>
              <a:buClr>
                <a:srgbClr val="434343"/>
              </a:buClr>
              <a:buSzPts val="1800"/>
              <a:buFont typeface="Arial"/>
              <a:buAutoNum type="arabicPeriod"/>
            </a:pPr>
            <a:r>
              <a:rPr lang="en">
                <a:solidFill>
                  <a:srgbClr val="434343"/>
                </a:solidFill>
                <a:latin typeface="Arial"/>
                <a:ea typeface="Arial"/>
                <a:cs typeface="Arial"/>
                <a:sym typeface="Arial"/>
              </a:rPr>
              <a:t>End Do</a:t>
            </a:r>
            <a:endParaRPr>
              <a:solidFill>
                <a:srgbClr val="434343"/>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Hardness of the Problem</a:t>
            </a:r>
            <a:endParaRPr sz="3100"/>
          </a:p>
        </p:txBody>
      </p:sp>
      <p:sp>
        <p:nvSpPr>
          <p:cNvPr id="146" name="Google Shape;146;p26"/>
          <p:cNvSpPr txBox="1"/>
          <p:nvPr>
            <p:ph idx="1" type="body"/>
          </p:nvPr>
        </p:nvSpPr>
        <p:spPr>
          <a:xfrm>
            <a:off x="480725" y="1308525"/>
            <a:ext cx="8293200" cy="3486300"/>
          </a:xfrm>
          <a:prstGeom prst="rect">
            <a:avLst/>
          </a:prstGeom>
        </p:spPr>
        <p:txBody>
          <a:bodyPr anchorCtr="0" anchor="t" bIns="91425" lIns="91425" spcFirstLastPara="1" rIns="91425" wrap="square" tIns="91425">
            <a:noAutofit/>
          </a:bodyPr>
          <a:lstStyle/>
          <a:p>
            <a:pPr indent="-342900" lvl="0" marL="457200" rtl="0" algn="just">
              <a:lnSpc>
                <a:spcPct val="200000"/>
              </a:lnSpc>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The travelling salesman problem is NP Hard </a:t>
            </a:r>
            <a:endParaRPr>
              <a:solidFill>
                <a:srgbClr val="434343"/>
              </a:solidFill>
              <a:latin typeface="Arial"/>
              <a:ea typeface="Arial"/>
              <a:cs typeface="Arial"/>
              <a:sym typeface="Arial"/>
            </a:endParaRPr>
          </a:p>
          <a:p>
            <a:pPr indent="-342900" lvl="0" marL="457200" rtl="0" algn="just">
              <a:lnSpc>
                <a:spcPct val="200000"/>
              </a:lnSpc>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The decision version (not search) of TSP is NP-Complete</a:t>
            </a:r>
            <a:endParaRPr>
              <a:solidFill>
                <a:srgbClr val="434343"/>
              </a:solidFill>
              <a:latin typeface="Arial"/>
              <a:ea typeface="Arial"/>
              <a:cs typeface="Arial"/>
              <a:sym typeface="Arial"/>
            </a:endParaRPr>
          </a:p>
          <a:p>
            <a:pPr indent="-342900" lvl="0" marL="457200" rtl="0" algn="just">
              <a:lnSpc>
                <a:spcPct val="200000"/>
              </a:lnSpc>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Hence heuristics are used to get solutions in reasonable time</a:t>
            </a:r>
            <a:endParaRPr>
              <a:solidFill>
                <a:srgbClr val="434343"/>
              </a:solidFill>
              <a:latin typeface="Arial"/>
              <a:ea typeface="Arial"/>
              <a:cs typeface="Arial"/>
              <a:sym typeface="Arial"/>
            </a:endParaRPr>
          </a:p>
          <a:p>
            <a:pPr indent="0" lvl="0" marL="0" rtl="0" algn="just">
              <a:spcBef>
                <a:spcPts val="1600"/>
              </a:spcBef>
              <a:spcAft>
                <a:spcPts val="0"/>
              </a:spcAft>
              <a:buNone/>
            </a:pPr>
            <a:r>
              <a:t/>
            </a:r>
            <a:endParaRPr>
              <a:solidFill>
                <a:srgbClr val="434343"/>
              </a:solidFill>
              <a:latin typeface="Arial"/>
              <a:ea typeface="Arial"/>
              <a:cs typeface="Arial"/>
              <a:sym typeface="Arial"/>
            </a:endParaRPr>
          </a:p>
          <a:p>
            <a:pPr indent="0" lvl="0" marL="0" rtl="0" algn="just">
              <a:spcBef>
                <a:spcPts val="1600"/>
              </a:spcBef>
              <a:spcAft>
                <a:spcPts val="1600"/>
              </a:spcAft>
              <a:buNone/>
            </a:pPr>
            <a:r>
              <a:t/>
            </a:r>
            <a:endParaRPr>
              <a:solidFill>
                <a:srgbClr val="434343"/>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TIME COMPLEXITY</a:t>
            </a:r>
            <a:endParaRPr>
              <a:latin typeface="Arial"/>
              <a:ea typeface="Arial"/>
              <a:cs typeface="Arial"/>
              <a:sym typeface="Arial"/>
            </a:endParaRPr>
          </a:p>
        </p:txBody>
      </p:sp>
      <p:graphicFrame>
        <p:nvGraphicFramePr>
          <p:cNvPr id="152" name="Google Shape;152;p27"/>
          <p:cNvGraphicFramePr/>
          <p:nvPr/>
        </p:nvGraphicFramePr>
        <p:xfrm>
          <a:off x="311700" y="1242925"/>
          <a:ext cx="3000000" cy="3000000"/>
        </p:xfrm>
        <a:graphic>
          <a:graphicData uri="http://schemas.openxmlformats.org/drawingml/2006/table">
            <a:tbl>
              <a:tblPr>
                <a:noFill/>
                <a:tableStyleId>{28E2DAAB-F4F6-427D-97E6-BE58BD58B069}</a:tableStyleId>
              </a:tblPr>
              <a:tblGrid>
                <a:gridCol w="2653050"/>
                <a:gridCol w="2653050"/>
              </a:tblGrid>
              <a:tr h="381000">
                <a:tc>
                  <a:txBody>
                    <a:bodyPr/>
                    <a:lstStyle/>
                    <a:p>
                      <a:pPr indent="0" lvl="0" marL="0" rtl="0" algn="l">
                        <a:spcBef>
                          <a:spcPts val="0"/>
                        </a:spcBef>
                        <a:spcAft>
                          <a:spcPts val="0"/>
                        </a:spcAft>
                        <a:buNone/>
                      </a:pPr>
                      <a:r>
                        <a:rPr b="1" lang="en"/>
                        <a:t>Step</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Time Complexity</a:t>
                      </a:r>
                      <a:endParaRPr b="1"/>
                    </a:p>
                  </a:txBody>
                  <a:tcPr marT="91425" marB="91425" marR="91425" marL="91425">
                    <a:solidFill>
                      <a:srgbClr val="D9D9D9"/>
                    </a:solidFill>
                  </a:tcPr>
                </a:tc>
              </a:tr>
              <a:tr h="381000">
                <a:tc>
                  <a:txBody>
                    <a:bodyPr/>
                    <a:lstStyle/>
                    <a:p>
                      <a:pPr indent="0" lvl="0" marL="0" rtl="0" algn="l">
                        <a:spcBef>
                          <a:spcPts val="0"/>
                        </a:spcBef>
                        <a:spcAft>
                          <a:spcPts val="0"/>
                        </a:spcAft>
                        <a:buNone/>
                      </a:pPr>
                      <a:r>
                        <a:rPr lang="en"/>
                        <a:t>Initialize the </a:t>
                      </a:r>
                      <a:r>
                        <a:rPr lang="en"/>
                        <a:t>parameters</a:t>
                      </a:r>
                      <a:endParaRPr/>
                    </a:p>
                  </a:txBody>
                  <a:tcPr marT="91425" marB="91425" marR="91425" marL="91425"/>
                </a:tc>
                <a:tc>
                  <a:txBody>
                    <a:bodyPr/>
                    <a:lstStyle/>
                    <a:p>
                      <a:pPr indent="0" lvl="0" marL="0" rtl="0" algn="l">
                        <a:spcBef>
                          <a:spcPts val="0"/>
                        </a:spcBef>
                        <a:spcAft>
                          <a:spcPts val="0"/>
                        </a:spcAft>
                        <a:buNone/>
                      </a:pPr>
                      <a:r>
                        <a:rPr lang="en"/>
                        <a:t>O(n</a:t>
                      </a:r>
                      <a:r>
                        <a:rPr baseline="30000" lang="en"/>
                        <a:t>2</a:t>
                      </a:r>
                      <a:r>
                        <a:rPr lang="en"/>
                        <a:t>+m)</a:t>
                      </a:r>
                      <a:endParaRPr/>
                    </a:p>
                  </a:txBody>
                  <a:tcPr marT="91425" marB="91425" marR="91425" marL="91425"/>
                </a:tc>
              </a:tr>
              <a:tr h="381000">
                <a:tc>
                  <a:txBody>
                    <a:bodyPr/>
                    <a:lstStyle/>
                    <a:p>
                      <a:pPr indent="0" lvl="0" marL="0" rtl="0" algn="l">
                        <a:spcBef>
                          <a:spcPts val="0"/>
                        </a:spcBef>
                        <a:spcAft>
                          <a:spcPts val="0"/>
                        </a:spcAft>
                        <a:buNone/>
                      </a:pPr>
                      <a:r>
                        <a:rPr lang="en"/>
                        <a:t>Set the tabulist</a:t>
                      </a:r>
                      <a:endParaRPr/>
                    </a:p>
                  </a:txBody>
                  <a:tcPr marT="91425" marB="91425" marR="91425" marL="91425"/>
                </a:tc>
                <a:tc>
                  <a:txBody>
                    <a:bodyPr/>
                    <a:lstStyle/>
                    <a:p>
                      <a:pPr indent="0" lvl="0" marL="0" rtl="0" algn="l">
                        <a:spcBef>
                          <a:spcPts val="0"/>
                        </a:spcBef>
                        <a:spcAft>
                          <a:spcPts val="0"/>
                        </a:spcAft>
                        <a:buNone/>
                      </a:pPr>
                      <a:r>
                        <a:rPr lang="en"/>
                        <a:t>O(m)</a:t>
                      </a:r>
                      <a:endParaRPr/>
                    </a:p>
                  </a:txBody>
                  <a:tcPr marT="91425" marB="91425" marR="91425" marL="91425"/>
                </a:tc>
              </a:tr>
              <a:tr h="381000">
                <a:tc>
                  <a:txBody>
                    <a:bodyPr/>
                    <a:lstStyle/>
                    <a:p>
                      <a:pPr indent="0" lvl="0" marL="0" rtl="0" algn="l">
                        <a:spcBef>
                          <a:spcPts val="0"/>
                        </a:spcBef>
                        <a:spcAft>
                          <a:spcPts val="0"/>
                        </a:spcAft>
                        <a:buNone/>
                      </a:pPr>
                      <a:r>
                        <a:rPr lang="en"/>
                        <a:t>Get </a:t>
                      </a:r>
                      <a:r>
                        <a:rPr lang="en"/>
                        <a:t>separate</a:t>
                      </a:r>
                      <a:r>
                        <a:rPr lang="en"/>
                        <a:t> solution for each ant</a:t>
                      </a:r>
                      <a:endParaRPr/>
                    </a:p>
                  </a:txBody>
                  <a:tcPr marT="91425" marB="91425" marR="91425" marL="91425"/>
                </a:tc>
                <a:tc>
                  <a:txBody>
                    <a:bodyPr/>
                    <a:lstStyle/>
                    <a:p>
                      <a:pPr indent="0" lvl="0" marL="0" rtl="0" algn="l">
                        <a:spcBef>
                          <a:spcPts val="0"/>
                        </a:spcBef>
                        <a:spcAft>
                          <a:spcPts val="0"/>
                        </a:spcAft>
                        <a:buNone/>
                      </a:pPr>
                      <a:r>
                        <a:rPr lang="en"/>
                        <a:t>O(n</a:t>
                      </a:r>
                      <a:r>
                        <a:rPr baseline="30000" lang="en"/>
                        <a:t>2</a:t>
                      </a:r>
                      <a:r>
                        <a:rPr lang="en"/>
                        <a:t>m)</a:t>
                      </a:r>
                      <a:endParaRPr/>
                    </a:p>
                  </a:txBody>
                  <a:tcPr marT="91425" marB="91425" marR="91425" marL="91425"/>
                </a:tc>
              </a:tr>
              <a:tr h="381000">
                <a:tc>
                  <a:txBody>
                    <a:bodyPr/>
                    <a:lstStyle/>
                    <a:p>
                      <a:pPr indent="0" lvl="0" marL="0" rtl="0" algn="l">
                        <a:spcBef>
                          <a:spcPts val="0"/>
                        </a:spcBef>
                        <a:spcAft>
                          <a:spcPts val="0"/>
                        </a:spcAft>
                        <a:buNone/>
                      </a:pPr>
                      <a:r>
                        <a:rPr lang="en"/>
                        <a:t>Update the </a:t>
                      </a:r>
                      <a:r>
                        <a:rPr lang="en"/>
                        <a:t>pheromone</a:t>
                      </a:r>
                      <a:endParaRPr/>
                    </a:p>
                  </a:txBody>
                  <a:tcPr marT="91425" marB="91425" marR="91425" marL="91425"/>
                </a:tc>
                <a:tc>
                  <a:txBody>
                    <a:bodyPr/>
                    <a:lstStyle/>
                    <a:p>
                      <a:pPr indent="0" lvl="0" marL="0" rtl="0" algn="l">
                        <a:spcBef>
                          <a:spcPts val="0"/>
                        </a:spcBef>
                        <a:spcAft>
                          <a:spcPts val="0"/>
                        </a:spcAft>
                        <a:buNone/>
                      </a:pPr>
                      <a:r>
                        <a:rPr lang="en"/>
                        <a:t>O(n</a:t>
                      </a:r>
                      <a:r>
                        <a:rPr baseline="30000" lang="en"/>
                        <a:t>2</a:t>
                      </a:r>
                      <a:r>
                        <a:rPr lang="en"/>
                        <a:t>)</a:t>
                      </a:r>
                      <a:endParaRPr/>
                    </a:p>
                  </a:txBody>
                  <a:tcPr marT="91425" marB="91425" marR="91425" marL="91425"/>
                </a:tc>
              </a:tr>
              <a:tr h="381000">
                <a:tc>
                  <a:txBody>
                    <a:bodyPr/>
                    <a:lstStyle/>
                    <a:p>
                      <a:pPr indent="0" lvl="0" marL="0" rtl="0" algn="l">
                        <a:spcBef>
                          <a:spcPts val="0"/>
                        </a:spcBef>
                        <a:spcAft>
                          <a:spcPts val="0"/>
                        </a:spcAft>
                        <a:buNone/>
                      </a:pPr>
                      <a:r>
                        <a:rPr lang="en"/>
                        <a:t>Check whether the stopping criteria is met</a:t>
                      </a:r>
                      <a:endParaRPr/>
                    </a:p>
                  </a:txBody>
                  <a:tcPr marT="91425" marB="91425" marR="91425" marL="91425"/>
                </a:tc>
                <a:tc>
                  <a:txBody>
                    <a:bodyPr/>
                    <a:lstStyle/>
                    <a:p>
                      <a:pPr indent="0" lvl="0" marL="0" rtl="0" algn="l">
                        <a:spcBef>
                          <a:spcPts val="0"/>
                        </a:spcBef>
                        <a:spcAft>
                          <a:spcPts val="0"/>
                        </a:spcAft>
                        <a:buNone/>
                      </a:pPr>
                      <a:r>
                        <a:rPr lang="en"/>
                        <a:t>O(nm)</a:t>
                      </a:r>
                      <a:endParaRPr/>
                    </a:p>
                  </a:txBody>
                  <a:tcPr marT="91425" marB="91425" marR="91425" marL="91425"/>
                </a:tc>
              </a:tr>
              <a:tr h="381000">
                <a:tc>
                  <a:txBody>
                    <a:bodyPr/>
                    <a:lstStyle/>
                    <a:p>
                      <a:pPr indent="0" lvl="0" marL="0" rtl="0" algn="l">
                        <a:spcBef>
                          <a:spcPts val="0"/>
                        </a:spcBef>
                        <a:spcAft>
                          <a:spcPts val="0"/>
                        </a:spcAft>
                        <a:buNone/>
                      </a:pPr>
                      <a:r>
                        <a:rPr lang="en"/>
                        <a:t>Output the result</a:t>
                      </a:r>
                      <a:endParaRPr/>
                    </a:p>
                  </a:txBody>
                  <a:tcPr marT="91425" marB="91425" marR="91425" marL="91425"/>
                </a:tc>
                <a:tc>
                  <a:txBody>
                    <a:bodyPr/>
                    <a:lstStyle/>
                    <a:p>
                      <a:pPr indent="0" lvl="0" marL="0" rtl="0" algn="l">
                        <a:spcBef>
                          <a:spcPts val="0"/>
                        </a:spcBef>
                        <a:spcAft>
                          <a:spcPts val="0"/>
                        </a:spcAft>
                        <a:buNone/>
                      </a:pPr>
                      <a:r>
                        <a:rPr lang="en"/>
                        <a:t>O(1)</a:t>
                      </a:r>
                      <a:endParaRPr/>
                    </a:p>
                  </a:txBody>
                  <a:tcPr marT="91425" marB="91425" marR="91425" marL="91425"/>
                </a:tc>
              </a:tr>
            </a:tbl>
          </a:graphicData>
        </a:graphic>
      </p:graphicFrame>
      <p:sp>
        <p:nvSpPr>
          <p:cNvPr id="153" name="Google Shape;153;p27"/>
          <p:cNvSpPr txBox="1"/>
          <p:nvPr/>
        </p:nvSpPr>
        <p:spPr>
          <a:xfrm>
            <a:off x="6016600" y="1814250"/>
            <a:ext cx="2684100" cy="15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rPr>
              <a:t>Where n is number of cities and </a:t>
            </a:r>
            <a:r>
              <a:rPr lang="en" sz="1800">
                <a:solidFill>
                  <a:srgbClr val="434343"/>
                </a:solidFill>
              </a:rPr>
              <a:t>m is the number of ants. </a:t>
            </a:r>
            <a:br>
              <a:rPr lang="en" sz="1800">
                <a:solidFill>
                  <a:srgbClr val="434343"/>
                </a:solidFill>
              </a:rPr>
            </a:br>
            <a:br>
              <a:rPr lang="en" sz="1800">
                <a:solidFill>
                  <a:srgbClr val="434343"/>
                </a:solidFill>
              </a:rPr>
            </a:br>
            <a:endParaRPr sz="1800">
              <a:solidFill>
                <a:srgbClr val="43434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Time Complexity </a:t>
            </a:r>
            <a:endParaRPr sz="3000"/>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434343"/>
                </a:solidFill>
                <a:latin typeface="Arial"/>
                <a:ea typeface="Arial"/>
                <a:cs typeface="Arial"/>
                <a:sym typeface="Arial"/>
              </a:rPr>
              <a:t>The computational complexity of ACO algorithm can be expressed as the function of the problem scale which is the (number of cities)</a:t>
            </a:r>
            <a:r>
              <a:rPr baseline="30000" lang="en">
                <a:solidFill>
                  <a:srgbClr val="434343"/>
                </a:solidFill>
                <a:latin typeface="Arial"/>
                <a:ea typeface="Arial"/>
                <a:cs typeface="Arial"/>
                <a:sym typeface="Arial"/>
              </a:rPr>
              <a:t>n</a:t>
            </a:r>
            <a:r>
              <a:rPr lang="en">
                <a:solidFill>
                  <a:srgbClr val="434343"/>
                </a:solidFill>
                <a:latin typeface="Arial"/>
                <a:ea typeface="Arial"/>
                <a:cs typeface="Arial"/>
                <a:sym typeface="Arial"/>
              </a:rPr>
              <a:t>.</a:t>
            </a:r>
            <a:endParaRPr>
              <a:solidFill>
                <a:srgbClr val="434343"/>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434343"/>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434343"/>
                </a:solidFill>
                <a:latin typeface="Arial"/>
                <a:ea typeface="Arial"/>
                <a:cs typeface="Arial"/>
                <a:sym typeface="Arial"/>
              </a:rPr>
              <a:t>When n is large enough, the impact of low power is negligible. Therefore after N iterations, the time complexity of ACO algorithm is O(Nn</a:t>
            </a:r>
            <a:r>
              <a:rPr baseline="30000" lang="en">
                <a:solidFill>
                  <a:srgbClr val="434343"/>
                </a:solidFill>
                <a:latin typeface="Arial"/>
                <a:ea typeface="Arial"/>
                <a:cs typeface="Arial"/>
                <a:sym typeface="Arial"/>
              </a:rPr>
              <a:t>2</a:t>
            </a:r>
            <a:r>
              <a:rPr lang="en">
                <a:solidFill>
                  <a:srgbClr val="434343"/>
                </a:solidFill>
                <a:latin typeface="Arial"/>
                <a:ea typeface="Arial"/>
                <a:cs typeface="Arial"/>
                <a:sym typeface="Arial"/>
              </a:rPr>
              <a:t>m)</a:t>
            </a:r>
            <a:br>
              <a:rPr lang="en">
                <a:solidFill>
                  <a:srgbClr val="434343"/>
                </a:solidFill>
                <a:latin typeface="Arial"/>
                <a:ea typeface="Arial"/>
                <a:cs typeface="Arial"/>
                <a:sym typeface="Arial"/>
              </a:rPr>
            </a:br>
            <a:endParaRPr>
              <a:solidFill>
                <a:srgbClr val="434343"/>
              </a:solidFill>
              <a:latin typeface="Arial"/>
              <a:ea typeface="Arial"/>
              <a:cs typeface="Arial"/>
              <a:sym typeface="Arial"/>
            </a:endParaRPr>
          </a:p>
          <a:p>
            <a:pPr indent="0" lvl="0" marL="0" rtl="0" algn="l">
              <a:spcBef>
                <a:spcPts val="0"/>
              </a:spcBef>
              <a:spcAft>
                <a:spcPts val="1600"/>
              </a:spcAft>
              <a:buNone/>
            </a:pPr>
            <a:r>
              <a:t/>
            </a:r>
            <a:endParaRPr>
              <a:solidFill>
                <a:srgbClr val="434343"/>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SPACE COMPLEXITY</a:t>
            </a:r>
            <a:endParaRPr>
              <a:latin typeface="Arial"/>
              <a:ea typeface="Arial"/>
              <a:cs typeface="Arial"/>
              <a:sym typeface="Arial"/>
            </a:endParaRPr>
          </a:p>
        </p:txBody>
      </p:sp>
      <p:sp>
        <p:nvSpPr>
          <p:cNvPr id="165" name="Google Shape;16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434343"/>
                </a:solidFill>
                <a:latin typeface="Arial"/>
                <a:ea typeface="Arial"/>
                <a:cs typeface="Arial"/>
                <a:sym typeface="Arial"/>
              </a:rPr>
              <a:t>T</a:t>
            </a:r>
            <a:r>
              <a:rPr lang="en">
                <a:solidFill>
                  <a:srgbClr val="434343"/>
                </a:solidFill>
                <a:latin typeface="Arial"/>
                <a:ea typeface="Arial"/>
                <a:cs typeface="Arial"/>
                <a:sym typeface="Arial"/>
              </a:rPr>
              <a:t>hrough comprehensive analysis of each step the space complexity is </a:t>
            </a:r>
            <a:br>
              <a:rPr lang="en">
                <a:solidFill>
                  <a:srgbClr val="434343"/>
                </a:solidFill>
                <a:latin typeface="Arial"/>
                <a:ea typeface="Arial"/>
                <a:cs typeface="Arial"/>
                <a:sym typeface="Arial"/>
              </a:rPr>
            </a:br>
            <a:r>
              <a:rPr lang="en">
                <a:solidFill>
                  <a:srgbClr val="434343"/>
                </a:solidFill>
                <a:latin typeface="Arial"/>
                <a:ea typeface="Arial"/>
                <a:cs typeface="Arial"/>
                <a:sym typeface="Arial"/>
              </a:rPr>
              <a:t>O(n</a:t>
            </a:r>
            <a:r>
              <a:rPr baseline="30000" lang="en">
                <a:solidFill>
                  <a:srgbClr val="434343"/>
                </a:solidFill>
                <a:latin typeface="Arial"/>
                <a:ea typeface="Arial"/>
                <a:cs typeface="Arial"/>
                <a:sym typeface="Arial"/>
              </a:rPr>
              <a:t>2</a:t>
            </a:r>
            <a:r>
              <a:rPr lang="en">
                <a:solidFill>
                  <a:srgbClr val="434343"/>
                </a:solidFill>
                <a:latin typeface="Arial"/>
                <a:ea typeface="Arial"/>
                <a:cs typeface="Arial"/>
                <a:sym typeface="Arial"/>
              </a:rPr>
              <a:t>) + O(nm)</a:t>
            </a:r>
            <a:r>
              <a:rPr lang="en">
                <a:solidFill>
                  <a:srgbClr val="434343"/>
                </a:solidFill>
                <a:latin typeface="Arial"/>
                <a:ea typeface="Arial"/>
                <a:cs typeface="Arial"/>
                <a:sym typeface="Arial"/>
              </a:rPr>
              <a:t>. It can be seen that the space complexity of ACO algorithm is very simply and it is easy to program. </a:t>
            </a:r>
            <a:endParaRPr>
              <a:solidFill>
                <a:srgbClr val="434343"/>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11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EXPERIMENTAL VALUES</a:t>
            </a:r>
            <a:endParaRPr>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For </a:t>
            </a:r>
            <a:r>
              <a:rPr lang="en" sz="1800">
                <a:latin typeface="Arial"/>
                <a:ea typeface="Arial"/>
                <a:cs typeface="Arial"/>
                <a:sym typeface="Arial"/>
              </a:rPr>
              <a:t>β=1, ρ=0.1 and varying value of  α</a:t>
            </a:r>
            <a:endParaRPr sz="1800">
              <a:latin typeface="Arial"/>
              <a:ea typeface="Arial"/>
              <a:cs typeface="Arial"/>
              <a:sym typeface="Arial"/>
            </a:endParaRPr>
          </a:p>
        </p:txBody>
      </p:sp>
      <p:graphicFrame>
        <p:nvGraphicFramePr>
          <p:cNvPr id="171" name="Google Shape;171;p30"/>
          <p:cNvGraphicFramePr/>
          <p:nvPr/>
        </p:nvGraphicFramePr>
        <p:xfrm>
          <a:off x="358250" y="1839125"/>
          <a:ext cx="3000000" cy="3000000"/>
        </p:xfrm>
        <a:graphic>
          <a:graphicData uri="http://schemas.openxmlformats.org/drawingml/2006/table">
            <a:tbl>
              <a:tblPr>
                <a:noFill/>
                <a:tableStyleId>{28E2DAAB-F4F6-427D-97E6-BE58BD58B069}</a:tableStyleId>
              </a:tblPr>
              <a:tblGrid>
                <a:gridCol w="1203925"/>
                <a:gridCol w="1203925"/>
                <a:gridCol w="1203925"/>
                <a:gridCol w="1203925"/>
                <a:gridCol w="1203925"/>
                <a:gridCol w="1203925"/>
                <a:gridCol w="1203925"/>
              </a:tblGrid>
              <a:tr h="413050">
                <a:tc rowSpan="2">
                  <a:txBody>
                    <a:bodyPr/>
                    <a:lstStyle/>
                    <a:p>
                      <a:pPr indent="0" lvl="0" marL="0" rtl="0" algn="l">
                        <a:spcBef>
                          <a:spcPts val="0"/>
                        </a:spcBef>
                        <a:spcAft>
                          <a:spcPts val="0"/>
                        </a:spcAft>
                        <a:buNone/>
                      </a:pPr>
                      <a:r>
                        <a:rPr b="1" lang="en"/>
                        <a:t>No. of Iterations</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gridSpan="6">
                  <a:txBody>
                    <a:bodyPr/>
                    <a:lstStyle/>
                    <a:p>
                      <a:pPr indent="0" lvl="0" marL="0" rtl="0" algn="l">
                        <a:spcBef>
                          <a:spcPts val="0"/>
                        </a:spcBef>
                        <a:spcAft>
                          <a:spcPts val="0"/>
                        </a:spcAft>
                        <a:buNone/>
                      </a:pPr>
                      <a:r>
                        <a:rPr lang="en"/>
                        <a:t>                                            </a:t>
                      </a:r>
                      <a:r>
                        <a:rPr b="1" lang="en"/>
                        <a:t>      Values of  α</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hMerge="1"/>
                <a:tc hMerge="1"/>
                <a:tc hMerge="1"/>
                <a:tc hMerge="1"/>
                <a:tc hMerge="1"/>
              </a:tr>
              <a:tr h="413050">
                <a:tc vMerge="1"/>
                <a:tc>
                  <a:txBody>
                    <a:bodyPr/>
                    <a:lstStyle/>
                    <a:p>
                      <a:pPr indent="0" lvl="0" marL="0" rtl="0" algn="l">
                        <a:spcBef>
                          <a:spcPts val="0"/>
                        </a:spcBef>
                        <a:spcAft>
                          <a:spcPts val="0"/>
                        </a:spcAft>
                        <a:buNone/>
                      </a:pPr>
                      <a:r>
                        <a:rPr lang="en"/>
                        <a:t>0.2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a:t>0.5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a:t>0.8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r>
              <a:tr h="413050">
                <a:tc>
                  <a:txBody>
                    <a:bodyPr/>
                    <a:lstStyle/>
                    <a:p>
                      <a:pPr indent="0" lvl="0" marL="0" rtl="0" algn="l">
                        <a:spcBef>
                          <a:spcPts val="0"/>
                        </a:spcBef>
                        <a:spcAft>
                          <a:spcPts val="0"/>
                        </a:spcAft>
                        <a:buNone/>
                      </a:pPr>
                      <a:r>
                        <a:rPr lang="en"/>
                        <a:t>50</a:t>
                      </a:r>
                      <a:endParaRPr/>
                    </a:p>
                  </a:txBody>
                  <a:tcPr marT="91425" marB="91425" marR="91425" marL="91425">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2279.3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2131.2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2122.2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2140.5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100"/>
                        <a:t>2130.0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2240.5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3050">
                <a:tc>
                  <a:txBody>
                    <a:bodyPr/>
                    <a:lstStyle/>
                    <a:p>
                      <a:pPr indent="0" lvl="0" marL="0" rtl="0" algn="l">
                        <a:spcBef>
                          <a:spcPts val="0"/>
                        </a:spcBef>
                        <a:spcAft>
                          <a:spcPts val="0"/>
                        </a:spcAft>
                        <a:buNone/>
                      </a:pPr>
                      <a:r>
                        <a:rPr lang="en"/>
                        <a:t>100</a:t>
                      </a:r>
                      <a:endParaRPr/>
                    </a:p>
                  </a:txBody>
                  <a:tcPr marT="91425" marB="91425" marR="91425" marL="91425">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2187.7</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2145.2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2094.5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2080.5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100"/>
                        <a:t>2219.5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2248.2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3050">
                <a:tc>
                  <a:txBody>
                    <a:bodyPr/>
                    <a:lstStyle/>
                    <a:p>
                      <a:pPr indent="0" lvl="0" marL="0" rtl="0" algn="l">
                        <a:spcBef>
                          <a:spcPts val="0"/>
                        </a:spcBef>
                        <a:spcAft>
                          <a:spcPts val="0"/>
                        </a:spcAft>
                        <a:buNone/>
                      </a:pPr>
                      <a:r>
                        <a:rPr lang="en"/>
                        <a:t>300</a:t>
                      </a:r>
                      <a:endParaRPr/>
                    </a:p>
                  </a:txBody>
                  <a:tcPr marT="91425" marB="91425" marR="91425" marL="91425">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2178.0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2085.0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2096.0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2088.0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100"/>
                        <a:t>2278.0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2221.0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3050">
                <a:tc>
                  <a:txBody>
                    <a:bodyPr/>
                    <a:lstStyle/>
                    <a:p>
                      <a:pPr indent="0" lvl="0" marL="0" rtl="0" algn="l">
                        <a:spcBef>
                          <a:spcPts val="0"/>
                        </a:spcBef>
                        <a:spcAft>
                          <a:spcPts val="0"/>
                        </a:spcAft>
                        <a:buNone/>
                      </a:pPr>
                      <a:r>
                        <a:rPr lang="en"/>
                        <a:t>500</a:t>
                      </a:r>
                      <a:endParaRPr/>
                    </a:p>
                  </a:txBody>
                  <a:tcPr marT="91425" marB="91425" marR="91425" marL="91425">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2160.3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2077.9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2084.0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2070.0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100"/>
                        <a:t>2256.8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2217.9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3050">
                <a:tc>
                  <a:txBody>
                    <a:bodyPr/>
                    <a:lstStyle/>
                    <a:p>
                      <a:pPr indent="0" lvl="0" marL="0" rtl="0" algn="l">
                        <a:spcBef>
                          <a:spcPts val="0"/>
                        </a:spcBef>
                        <a:spcAft>
                          <a:spcPts val="0"/>
                        </a:spcAft>
                        <a:buNone/>
                      </a:pPr>
                      <a:r>
                        <a:rPr lang="en"/>
                        <a:t>1000</a:t>
                      </a:r>
                      <a:endParaRPr/>
                    </a:p>
                  </a:txBody>
                  <a:tcPr marT="91425" marB="91425" marR="91425" marL="91425">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2150.5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2065.0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2076.0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2067.8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100"/>
                        <a:t>2223.9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2209.3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graphicFrame>
        <p:nvGraphicFramePr>
          <p:cNvPr id="176" name="Google Shape;176;p31"/>
          <p:cNvGraphicFramePr/>
          <p:nvPr/>
        </p:nvGraphicFramePr>
        <p:xfrm>
          <a:off x="372525" y="1675625"/>
          <a:ext cx="3000000" cy="3000000"/>
        </p:xfrm>
        <a:graphic>
          <a:graphicData uri="http://schemas.openxmlformats.org/drawingml/2006/table">
            <a:tbl>
              <a:tblPr>
                <a:noFill/>
                <a:tableStyleId>{28E2DAAB-F4F6-427D-97E6-BE58BD58B069}</a:tableStyleId>
              </a:tblPr>
              <a:tblGrid>
                <a:gridCol w="1199850"/>
                <a:gridCol w="1199850"/>
                <a:gridCol w="1199850"/>
                <a:gridCol w="1199850"/>
                <a:gridCol w="1199850"/>
                <a:gridCol w="1199850"/>
                <a:gridCol w="1199850"/>
              </a:tblGrid>
              <a:tr h="462875">
                <a:tc rowSpan="2">
                  <a:txBody>
                    <a:bodyPr/>
                    <a:lstStyle/>
                    <a:p>
                      <a:pPr indent="0" lvl="0" marL="0" rtl="0" algn="l">
                        <a:spcBef>
                          <a:spcPts val="0"/>
                        </a:spcBef>
                        <a:spcAft>
                          <a:spcPts val="0"/>
                        </a:spcAft>
                        <a:buNone/>
                      </a:pPr>
                      <a:r>
                        <a:rPr b="1" lang="en"/>
                        <a:t>No. of Iterations</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gridSpan="6">
                  <a:txBody>
                    <a:bodyPr/>
                    <a:lstStyle/>
                    <a:p>
                      <a:pPr indent="0" lvl="0" marL="0" rtl="0" algn="l">
                        <a:spcBef>
                          <a:spcPts val="0"/>
                        </a:spcBef>
                        <a:spcAft>
                          <a:spcPts val="0"/>
                        </a:spcAft>
                        <a:buNone/>
                      </a:pPr>
                      <a:r>
                        <a:rPr lang="en"/>
                        <a:t>                                               </a:t>
                      </a:r>
                      <a:r>
                        <a:rPr b="1" lang="en"/>
                        <a:t> V</a:t>
                      </a:r>
                      <a:r>
                        <a:rPr b="1" lang="en"/>
                        <a:t>alues of β </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hMerge="1"/>
                <a:tc hMerge="1"/>
                <a:tc hMerge="1"/>
                <a:tc hMerge="1"/>
                <a:tc hMerge="1"/>
              </a:tr>
              <a:tr h="449425">
                <a:tc vMerge="1"/>
                <a:tc>
                  <a:txBody>
                    <a:bodyPr/>
                    <a:lstStyle/>
                    <a:p>
                      <a:pPr indent="0" lvl="0" marL="0" rtl="0" algn="l">
                        <a:spcBef>
                          <a:spcPts val="0"/>
                        </a:spcBef>
                        <a:spcAft>
                          <a:spcPts val="0"/>
                        </a:spcAft>
                        <a:buNone/>
                      </a:pPr>
                      <a:r>
                        <a:rPr b="1" lang="en" sz="1100"/>
                        <a:t>0.2</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1100"/>
                        <a:t>0.5</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1100"/>
                        <a:t>1</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1100"/>
                        <a:t>3</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1100"/>
                        <a:t>5</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1100"/>
                        <a:t>10</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r>
              <a:tr h="449425">
                <a:tc>
                  <a:txBody>
                    <a:bodyPr/>
                    <a:lstStyle/>
                    <a:p>
                      <a:pPr indent="0" lvl="0" marL="0" rtl="0" algn="l">
                        <a:spcBef>
                          <a:spcPts val="0"/>
                        </a:spcBef>
                        <a:spcAft>
                          <a:spcPts val="0"/>
                        </a:spcAft>
                        <a:buNone/>
                      </a:pPr>
                      <a:r>
                        <a:rPr b="1" lang="en" sz="1100"/>
                        <a:t>50</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2331.3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2219.8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2161.2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u="sng"/>
                        <a:t>2117.2</a:t>
                      </a:r>
                      <a:endParaRPr sz="1100" u="sng"/>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100"/>
                        <a:t>2132.6</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2146.5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9425">
                <a:tc>
                  <a:txBody>
                    <a:bodyPr/>
                    <a:lstStyle/>
                    <a:p>
                      <a:pPr indent="0" lvl="0" marL="0" rtl="0" algn="l">
                        <a:spcBef>
                          <a:spcPts val="0"/>
                        </a:spcBef>
                        <a:spcAft>
                          <a:spcPts val="0"/>
                        </a:spcAft>
                        <a:buNone/>
                      </a:pPr>
                      <a:r>
                        <a:rPr b="1" lang="en" sz="1100"/>
                        <a:t>100</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2287.3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2193.3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2120.0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u="sng"/>
                        <a:t>2102.9</a:t>
                      </a:r>
                      <a:endParaRPr sz="1100" u="sng"/>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100"/>
                        <a:t>2130.5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2152.8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9425">
                <a:tc>
                  <a:txBody>
                    <a:bodyPr/>
                    <a:lstStyle/>
                    <a:p>
                      <a:pPr indent="0" lvl="0" marL="0" rtl="0" algn="l">
                        <a:spcBef>
                          <a:spcPts val="0"/>
                        </a:spcBef>
                        <a:spcAft>
                          <a:spcPts val="0"/>
                        </a:spcAft>
                        <a:buNone/>
                      </a:pPr>
                      <a:r>
                        <a:rPr b="1" lang="en" sz="1100"/>
                        <a:t>300</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2221.6</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2138.5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2104.8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u="sng"/>
                        <a:t>2097.7</a:t>
                      </a:r>
                      <a:endParaRPr sz="1100" u="sng"/>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100"/>
                        <a:t>2130.5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2151.9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9425">
                <a:tc>
                  <a:txBody>
                    <a:bodyPr/>
                    <a:lstStyle/>
                    <a:p>
                      <a:pPr indent="0" lvl="0" marL="0" rtl="0" algn="l">
                        <a:spcBef>
                          <a:spcPts val="0"/>
                        </a:spcBef>
                        <a:spcAft>
                          <a:spcPts val="0"/>
                        </a:spcAft>
                        <a:buNone/>
                      </a:pPr>
                      <a:r>
                        <a:rPr b="1" lang="en" sz="1100"/>
                        <a:t>500</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2210.8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2139.9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2102.9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u="sng"/>
                        <a:t>2090.7</a:t>
                      </a:r>
                      <a:endParaRPr sz="1100" u="sng"/>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100"/>
                        <a:t>2128.2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2140.8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9425">
                <a:tc>
                  <a:txBody>
                    <a:bodyPr/>
                    <a:lstStyle/>
                    <a:p>
                      <a:pPr indent="0" lvl="0" marL="0" rtl="0" algn="l">
                        <a:spcBef>
                          <a:spcPts val="0"/>
                        </a:spcBef>
                        <a:spcAft>
                          <a:spcPts val="0"/>
                        </a:spcAft>
                        <a:buNone/>
                      </a:pPr>
                      <a:r>
                        <a:rPr b="1" lang="en" sz="1100"/>
                        <a:t>1000</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2190.8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2120.9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2109.8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u="sng"/>
                        <a:t>2089.0.</a:t>
                      </a:r>
                      <a:endParaRPr sz="1100" u="sng"/>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100"/>
                        <a:t>2110.8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2139.8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77" name="Google Shape;177;p31"/>
          <p:cNvSpPr txBox="1"/>
          <p:nvPr>
            <p:ph type="title"/>
          </p:nvPr>
        </p:nvSpPr>
        <p:spPr>
          <a:xfrm>
            <a:off x="311700" y="445025"/>
            <a:ext cx="8520600" cy="10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EXPERIMENTAL VALUES</a:t>
            </a:r>
            <a:endParaRPr>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For α = 0.5, ρ=0.1 and varying values of β</a:t>
            </a:r>
            <a:endParaRPr sz="18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OUTLINE</a:t>
            </a:r>
            <a:endParaRPr>
              <a:latin typeface="Arial"/>
              <a:ea typeface="Arial"/>
              <a:cs typeface="Arial"/>
              <a:sym typeface="Arial"/>
            </a:endParaRPr>
          </a:p>
        </p:txBody>
      </p:sp>
      <p:sp>
        <p:nvSpPr>
          <p:cNvPr id="66" name="Google Shape;66;p14"/>
          <p:cNvSpPr txBox="1"/>
          <p:nvPr>
            <p:ph idx="1" type="body"/>
          </p:nvPr>
        </p:nvSpPr>
        <p:spPr>
          <a:xfrm>
            <a:off x="385575" y="1169400"/>
            <a:ext cx="8294100" cy="3365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Summary</a:t>
            </a:r>
            <a:endParaRPr sz="1400">
              <a:solidFill>
                <a:srgbClr val="434343"/>
              </a:solidFill>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Problem Statement</a:t>
            </a:r>
            <a:endParaRPr sz="1400">
              <a:solidFill>
                <a:srgbClr val="434343"/>
              </a:solidFill>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Literature Survey</a:t>
            </a:r>
            <a:endParaRPr sz="1400">
              <a:solidFill>
                <a:srgbClr val="434343"/>
              </a:solidFill>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Dataset Used</a:t>
            </a:r>
            <a:endParaRPr sz="1400">
              <a:solidFill>
                <a:srgbClr val="434343"/>
              </a:solidFill>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Ant Colony Optimization (ACO)</a:t>
            </a:r>
            <a:endParaRPr sz="1400">
              <a:solidFill>
                <a:srgbClr val="434343"/>
              </a:solidFill>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Solution Construction, Pheromone Updation</a:t>
            </a:r>
            <a:endParaRPr sz="1400">
              <a:solidFill>
                <a:srgbClr val="434343"/>
              </a:solidFill>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Methodology</a:t>
            </a:r>
            <a:endParaRPr sz="1400">
              <a:solidFill>
                <a:srgbClr val="434343"/>
              </a:solidFill>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Pseudo  Code</a:t>
            </a:r>
            <a:endParaRPr sz="1400">
              <a:solidFill>
                <a:srgbClr val="434343"/>
              </a:solidFill>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Time and Space Complexity</a:t>
            </a:r>
            <a:endParaRPr sz="1400">
              <a:solidFill>
                <a:srgbClr val="434343"/>
              </a:solidFill>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Experimental Values, Results and Analysis, Optimal Parameters</a:t>
            </a:r>
            <a:endParaRPr sz="1400">
              <a:solidFill>
                <a:srgbClr val="434343"/>
              </a:solidFill>
              <a:latin typeface="Arial"/>
              <a:ea typeface="Arial"/>
              <a:cs typeface="Arial"/>
              <a:sym typeface="Arial"/>
            </a:endParaRPr>
          </a:p>
          <a:p>
            <a:pPr indent="-317500" lvl="0" marL="457200" rtl="0" algn="l">
              <a:lnSpc>
                <a:spcPct val="100000"/>
              </a:lnSpc>
              <a:spcBef>
                <a:spcPts val="0"/>
              </a:spcBef>
              <a:spcAft>
                <a:spcPts val="0"/>
              </a:spcAft>
              <a:buClr>
                <a:srgbClr val="434343"/>
              </a:buClr>
              <a:buSzPts val="1400"/>
              <a:buFont typeface="Arial"/>
              <a:buChar char="●"/>
            </a:pPr>
            <a:r>
              <a:rPr lang="en" sz="1400">
                <a:solidFill>
                  <a:schemeClr val="dk1"/>
                </a:solidFill>
                <a:latin typeface="Arial"/>
                <a:ea typeface="Arial"/>
                <a:cs typeface="Arial"/>
                <a:sym typeface="Arial"/>
              </a:rPr>
              <a:t>Comparison Of Our Results With Base Paper</a:t>
            </a:r>
            <a:endParaRPr sz="1400">
              <a:solidFill>
                <a:srgbClr val="434343"/>
              </a:solidFill>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Future Work</a:t>
            </a:r>
            <a:endParaRPr sz="1400">
              <a:solidFill>
                <a:srgbClr val="434343"/>
              </a:solidFill>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Conclusion</a:t>
            </a:r>
            <a:endParaRPr sz="1400">
              <a:solidFill>
                <a:srgbClr val="434343"/>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10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EXPERIMENTAL VALUES</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 </a:t>
            </a:r>
            <a:r>
              <a:rPr lang="en" sz="1800">
                <a:latin typeface="Arial"/>
                <a:ea typeface="Arial"/>
                <a:cs typeface="Arial"/>
                <a:sym typeface="Arial"/>
              </a:rPr>
              <a:t>For</a:t>
            </a:r>
            <a:r>
              <a:rPr lang="en">
                <a:latin typeface="Arial"/>
                <a:ea typeface="Arial"/>
                <a:cs typeface="Arial"/>
                <a:sym typeface="Arial"/>
              </a:rPr>
              <a:t> </a:t>
            </a:r>
            <a:r>
              <a:rPr lang="en" sz="1800">
                <a:latin typeface="Arial"/>
                <a:ea typeface="Arial"/>
                <a:cs typeface="Arial"/>
                <a:sym typeface="Arial"/>
              </a:rPr>
              <a:t>α = 0.5, β=1 and varying values of  ρ</a:t>
            </a:r>
            <a:endParaRPr sz="1800">
              <a:latin typeface="Arial"/>
              <a:ea typeface="Arial"/>
              <a:cs typeface="Arial"/>
              <a:sym typeface="Arial"/>
            </a:endParaRPr>
          </a:p>
        </p:txBody>
      </p:sp>
      <p:graphicFrame>
        <p:nvGraphicFramePr>
          <p:cNvPr id="183" name="Google Shape;183;p32"/>
          <p:cNvGraphicFramePr/>
          <p:nvPr/>
        </p:nvGraphicFramePr>
        <p:xfrm>
          <a:off x="775800" y="1613725"/>
          <a:ext cx="3000000" cy="3000000"/>
        </p:xfrm>
        <a:graphic>
          <a:graphicData uri="http://schemas.openxmlformats.org/drawingml/2006/table">
            <a:tbl>
              <a:tblPr>
                <a:noFill/>
                <a:tableStyleId>{28E2DAAB-F4F6-427D-97E6-BE58BD58B069}</a:tableStyleId>
              </a:tblPr>
              <a:tblGrid>
                <a:gridCol w="1206500"/>
                <a:gridCol w="1206500"/>
                <a:gridCol w="1206500"/>
                <a:gridCol w="1206500"/>
                <a:gridCol w="1206500"/>
                <a:gridCol w="1206500"/>
              </a:tblGrid>
              <a:tr h="381000">
                <a:tc rowSpan="2">
                  <a:txBody>
                    <a:bodyPr/>
                    <a:lstStyle/>
                    <a:p>
                      <a:pPr indent="0" lvl="0" marL="0" rtl="0" algn="l">
                        <a:spcBef>
                          <a:spcPts val="0"/>
                        </a:spcBef>
                        <a:spcAft>
                          <a:spcPts val="0"/>
                        </a:spcAft>
                        <a:buNone/>
                      </a:pPr>
                      <a:r>
                        <a:rPr b="1" lang="en"/>
                        <a:t>No. of Iterations</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gridSpan="5">
                  <a:txBody>
                    <a:bodyPr/>
                    <a:lstStyle/>
                    <a:p>
                      <a:pPr indent="0" lvl="0" marL="0" rtl="0" algn="l">
                        <a:spcBef>
                          <a:spcPts val="0"/>
                        </a:spcBef>
                        <a:spcAft>
                          <a:spcPts val="0"/>
                        </a:spcAft>
                        <a:buNone/>
                      </a:pPr>
                      <a:r>
                        <a:rPr lang="en" sz="1100"/>
                        <a:t>                                                       </a:t>
                      </a:r>
                      <a:r>
                        <a:rPr lang="en"/>
                        <a:t>     </a:t>
                      </a:r>
                      <a:r>
                        <a:rPr b="1" lang="en"/>
                        <a:t>    Values of  ρ</a:t>
                      </a:r>
                      <a:endParaRPr b="1"/>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hMerge="1"/>
                <a:tc hMerge="1"/>
                <a:tc hMerge="1"/>
                <a:tc hMerge="1"/>
              </a:tr>
              <a:tr h="381000">
                <a:tc vMerge="1"/>
                <a:tc>
                  <a:txBody>
                    <a:bodyPr/>
                    <a:lstStyle/>
                    <a:p>
                      <a:pPr indent="0" lvl="0" marL="0" rtl="0" algn="l">
                        <a:spcBef>
                          <a:spcPts val="0"/>
                        </a:spcBef>
                        <a:spcAft>
                          <a:spcPts val="0"/>
                        </a:spcAft>
                        <a:buNone/>
                      </a:pPr>
                      <a:r>
                        <a:rPr lang="en" sz="1100"/>
                        <a:t>0.1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0.3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0.5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0.7</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0.9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r>
              <a:tr h="381000">
                <a:tc>
                  <a:txBody>
                    <a:bodyPr/>
                    <a:lstStyle/>
                    <a:p>
                      <a:pPr indent="0" lvl="0" marL="0" rtl="0" algn="l">
                        <a:spcBef>
                          <a:spcPts val="0"/>
                        </a:spcBef>
                        <a:spcAft>
                          <a:spcPts val="0"/>
                        </a:spcAft>
                        <a:buNone/>
                      </a:pPr>
                      <a:r>
                        <a:rPr lang="en" sz="1100"/>
                        <a:t>50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2168.0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2120.0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100"/>
                        <a:t>2143.0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2160.0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2144.0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100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2088.0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2143.0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100"/>
                        <a:t>2161.0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2152.0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2174.0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300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2076.0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2057.0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100"/>
                        <a:t>2085.0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2168.0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2097.0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500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2060.9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2050.9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100"/>
                        <a:t>2080.9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2150.7</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2080.6</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0000">
                <a:tc>
                  <a:txBody>
                    <a:bodyPr/>
                    <a:lstStyle/>
                    <a:p>
                      <a:pPr indent="0" lvl="0" marL="0" rtl="0" algn="l">
                        <a:spcBef>
                          <a:spcPts val="0"/>
                        </a:spcBef>
                        <a:spcAft>
                          <a:spcPts val="0"/>
                        </a:spcAft>
                        <a:buNone/>
                      </a:pPr>
                      <a:r>
                        <a:rPr lang="en" sz="1100"/>
                        <a:t>1000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2040.4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2051.9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100"/>
                        <a:t>2078.4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2149.9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2078.7</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RESULTS AND ANALYSIS</a:t>
            </a:r>
            <a:endParaRPr>
              <a:latin typeface="Arial"/>
              <a:ea typeface="Arial"/>
              <a:cs typeface="Arial"/>
              <a:sym typeface="Arial"/>
            </a:endParaRPr>
          </a:p>
        </p:txBody>
      </p:sp>
      <p:sp>
        <p:nvSpPr>
          <p:cNvPr id="189" name="Google Shape;189;p33"/>
          <p:cNvSpPr txBox="1"/>
          <p:nvPr>
            <p:ph idx="1" type="body"/>
          </p:nvPr>
        </p:nvSpPr>
        <p:spPr>
          <a:xfrm>
            <a:off x="378250" y="1200025"/>
            <a:ext cx="3620100" cy="3678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800">
                <a:solidFill>
                  <a:srgbClr val="434343"/>
                </a:solidFill>
                <a:latin typeface="Arial"/>
                <a:ea typeface="Arial"/>
                <a:cs typeface="Arial"/>
                <a:sym typeface="Arial"/>
              </a:rPr>
              <a:t>Impact of Pheromone factor</a:t>
            </a:r>
            <a:r>
              <a:rPr lang="en" sz="1800">
                <a:solidFill>
                  <a:srgbClr val="434343"/>
                </a:solidFill>
                <a:latin typeface="Arial"/>
                <a:ea typeface="Arial"/>
                <a:cs typeface="Arial"/>
                <a:sym typeface="Arial"/>
              </a:rPr>
              <a:t> </a:t>
            </a:r>
            <a:endParaRPr sz="1800">
              <a:solidFill>
                <a:srgbClr val="434343"/>
              </a:solidFill>
              <a:latin typeface="Arial"/>
              <a:ea typeface="Arial"/>
              <a:cs typeface="Arial"/>
              <a:sym typeface="Arial"/>
            </a:endParaRPr>
          </a:p>
          <a:p>
            <a:pPr indent="-317500" lvl="0" marL="457200" rtl="0" algn="just">
              <a:lnSpc>
                <a:spcPct val="115000"/>
              </a:lnSpc>
              <a:spcBef>
                <a:spcPts val="1600"/>
              </a:spcBef>
              <a:spcAft>
                <a:spcPts val="0"/>
              </a:spcAft>
              <a:buClr>
                <a:srgbClr val="434343"/>
              </a:buClr>
              <a:buSzPts val="1400"/>
              <a:buFont typeface="Arial"/>
              <a:buChar char="●"/>
            </a:pPr>
            <a:r>
              <a:rPr lang="en">
                <a:solidFill>
                  <a:srgbClr val="434343"/>
                </a:solidFill>
                <a:latin typeface="Arial"/>
                <a:ea typeface="Arial"/>
                <a:cs typeface="Arial"/>
                <a:sym typeface="Arial"/>
              </a:rPr>
              <a:t>Fo </a:t>
            </a:r>
            <a:r>
              <a:rPr lang="en">
                <a:solidFill>
                  <a:schemeClr val="dk1"/>
                </a:solidFill>
                <a:latin typeface="Arial"/>
                <a:ea typeface="Arial"/>
                <a:cs typeface="Arial"/>
                <a:sym typeface="Arial"/>
              </a:rPr>
              <a:t>α</a:t>
            </a:r>
            <a:r>
              <a:rPr lang="en">
                <a:solidFill>
                  <a:srgbClr val="434343"/>
                </a:solidFill>
                <a:latin typeface="Arial"/>
                <a:ea typeface="Arial"/>
                <a:cs typeface="Arial"/>
                <a:sym typeface="Arial"/>
              </a:rPr>
              <a:t>  = 0.2, we see that tour length is very high but decreases when iterations reaches 1000. It means enough importance is not given to alpha (pheromonic trail).</a:t>
            </a:r>
            <a:endParaRPr>
              <a:solidFill>
                <a:srgbClr val="434343"/>
              </a:solidFill>
              <a:latin typeface="Arial"/>
              <a:ea typeface="Arial"/>
              <a:cs typeface="Arial"/>
              <a:sym typeface="Arial"/>
            </a:endParaRPr>
          </a:p>
          <a:p>
            <a:pPr indent="-317500" lvl="0" marL="457200" rtl="0" algn="just">
              <a:lnSpc>
                <a:spcPct val="115000"/>
              </a:lnSpc>
              <a:spcBef>
                <a:spcPts val="0"/>
              </a:spcBef>
              <a:spcAft>
                <a:spcPts val="0"/>
              </a:spcAft>
              <a:buClr>
                <a:srgbClr val="434343"/>
              </a:buClr>
              <a:buSzPts val="1400"/>
              <a:buFont typeface="Arial"/>
              <a:buChar char="●"/>
            </a:pPr>
            <a:r>
              <a:rPr lang="en">
                <a:solidFill>
                  <a:srgbClr val="434343"/>
                </a:solidFill>
                <a:latin typeface="Arial"/>
                <a:ea typeface="Arial"/>
                <a:cs typeface="Arial"/>
                <a:sym typeface="Arial"/>
              </a:rPr>
              <a:t>For </a:t>
            </a:r>
            <a:r>
              <a:rPr lang="en">
                <a:solidFill>
                  <a:schemeClr val="dk1"/>
                </a:solidFill>
                <a:latin typeface="Arial"/>
                <a:ea typeface="Arial"/>
                <a:cs typeface="Arial"/>
                <a:sym typeface="Arial"/>
              </a:rPr>
              <a:t>α</a:t>
            </a:r>
            <a:r>
              <a:rPr lang="en">
                <a:solidFill>
                  <a:srgbClr val="434343"/>
                </a:solidFill>
                <a:latin typeface="Arial"/>
                <a:ea typeface="Arial"/>
                <a:cs typeface="Arial"/>
                <a:sym typeface="Arial"/>
              </a:rPr>
              <a:t> = 0.5, we found better solution.</a:t>
            </a:r>
            <a:endParaRPr>
              <a:solidFill>
                <a:srgbClr val="434343"/>
              </a:solidFill>
              <a:latin typeface="Arial"/>
              <a:ea typeface="Arial"/>
              <a:cs typeface="Arial"/>
              <a:sym typeface="Arial"/>
            </a:endParaRPr>
          </a:p>
          <a:p>
            <a:pPr indent="-317500" lvl="0" marL="457200" rtl="0" algn="just">
              <a:lnSpc>
                <a:spcPct val="115000"/>
              </a:lnSpc>
              <a:spcBef>
                <a:spcPts val="0"/>
              </a:spcBef>
              <a:spcAft>
                <a:spcPts val="0"/>
              </a:spcAft>
              <a:buClr>
                <a:srgbClr val="434343"/>
              </a:buClr>
              <a:buSzPts val="1400"/>
              <a:buFont typeface="Arial"/>
              <a:buChar char="●"/>
            </a:pPr>
            <a:r>
              <a:rPr lang="en">
                <a:solidFill>
                  <a:srgbClr val="434343"/>
                </a:solidFill>
                <a:latin typeface="Arial"/>
                <a:ea typeface="Arial"/>
                <a:cs typeface="Arial"/>
                <a:sym typeface="Arial"/>
              </a:rPr>
              <a:t>For </a:t>
            </a:r>
            <a:r>
              <a:rPr lang="en">
                <a:solidFill>
                  <a:schemeClr val="dk1"/>
                </a:solidFill>
                <a:latin typeface="Arial"/>
                <a:ea typeface="Arial"/>
                <a:cs typeface="Arial"/>
                <a:sym typeface="Arial"/>
              </a:rPr>
              <a:t>α</a:t>
            </a:r>
            <a:r>
              <a:rPr lang="en">
                <a:solidFill>
                  <a:srgbClr val="434343"/>
                </a:solidFill>
                <a:latin typeface="Arial"/>
                <a:ea typeface="Arial"/>
                <a:cs typeface="Arial"/>
                <a:sym typeface="Arial"/>
              </a:rPr>
              <a:t> = 0.8 and 1 we found very good solutions.</a:t>
            </a:r>
            <a:endParaRPr>
              <a:solidFill>
                <a:srgbClr val="434343"/>
              </a:solidFill>
              <a:latin typeface="Arial"/>
              <a:ea typeface="Arial"/>
              <a:cs typeface="Arial"/>
              <a:sym typeface="Arial"/>
            </a:endParaRPr>
          </a:p>
          <a:p>
            <a:pPr indent="-317500" lvl="0" marL="457200" rtl="0" algn="just">
              <a:lnSpc>
                <a:spcPct val="115000"/>
              </a:lnSpc>
              <a:spcBef>
                <a:spcPts val="0"/>
              </a:spcBef>
              <a:spcAft>
                <a:spcPts val="0"/>
              </a:spcAft>
              <a:buClr>
                <a:srgbClr val="434343"/>
              </a:buClr>
              <a:buSzPts val="1400"/>
              <a:buFont typeface="Arial"/>
              <a:buChar char="●"/>
            </a:pPr>
            <a:r>
              <a:rPr lang="en">
                <a:solidFill>
                  <a:srgbClr val="434343"/>
                </a:solidFill>
                <a:latin typeface="Arial"/>
                <a:ea typeface="Arial"/>
                <a:cs typeface="Arial"/>
                <a:sym typeface="Arial"/>
              </a:rPr>
              <a:t>For </a:t>
            </a:r>
            <a:r>
              <a:rPr lang="en">
                <a:solidFill>
                  <a:schemeClr val="dk1"/>
                </a:solidFill>
                <a:latin typeface="Arial"/>
                <a:ea typeface="Arial"/>
                <a:cs typeface="Arial"/>
                <a:sym typeface="Arial"/>
              </a:rPr>
              <a:t>α</a:t>
            </a:r>
            <a:r>
              <a:rPr lang="en">
                <a:solidFill>
                  <a:srgbClr val="434343"/>
                </a:solidFill>
                <a:latin typeface="Arial"/>
                <a:ea typeface="Arial"/>
                <a:cs typeface="Arial"/>
                <a:sym typeface="Arial"/>
              </a:rPr>
              <a:t> is higher than 1 then it does not give very good solutions.</a:t>
            </a:r>
            <a:endParaRPr>
              <a:solidFill>
                <a:srgbClr val="434343"/>
              </a:solidFill>
              <a:latin typeface="Arial"/>
              <a:ea typeface="Arial"/>
              <a:cs typeface="Arial"/>
              <a:sym typeface="Arial"/>
            </a:endParaRPr>
          </a:p>
          <a:p>
            <a:pPr indent="-317500" lvl="0" marL="457200" rtl="0" algn="just">
              <a:lnSpc>
                <a:spcPct val="115000"/>
              </a:lnSpc>
              <a:spcBef>
                <a:spcPts val="0"/>
              </a:spcBef>
              <a:spcAft>
                <a:spcPts val="0"/>
              </a:spcAft>
              <a:buClr>
                <a:srgbClr val="434343"/>
              </a:buClr>
              <a:buSzPts val="1400"/>
              <a:buFont typeface="Arial"/>
              <a:buChar char="●"/>
            </a:pPr>
            <a:r>
              <a:rPr lang="en">
                <a:solidFill>
                  <a:srgbClr val="434343"/>
                </a:solidFill>
                <a:latin typeface="Arial"/>
                <a:ea typeface="Arial"/>
                <a:cs typeface="Arial"/>
                <a:sym typeface="Arial"/>
              </a:rPr>
              <a:t>Best value of </a:t>
            </a:r>
            <a:r>
              <a:rPr lang="en">
                <a:solidFill>
                  <a:srgbClr val="434343"/>
                </a:solidFill>
                <a:latin typeface="Arial"/>
                <a:ea typeface="Arial"/>
                <a:cs typeface="Arial"/>
                <a:sym typeface="Arial"/>
              </a:rPr>
              <a:t> </a:t>
            </a:r>
            <a:r>
              <a:rPr lang="en">
                <a:solidFill>
                  <a:schemeClr val="dk1"/>
                </a:solidFill>
                <a:latin typeface="Arial"/>
                <a:ea typeface="Arial"/>
                <a:cs typeface="Arial"/>
                <a:sym typeface="Arial"/>
              </a:rPr>
              <a:t>α = 1</a:t>
            </a:r>
            <a:endParaRPr>
              <a:solidFill>
                <a:srgbClr val="434343"/>
              </a:solidFill>
              <a:latin typeface="Arial"/>
              <a:ea typeface="Arial"/>
              <a:cs typeface="Arial"/>
              <a:sym typeface="Arial"/>
            </a:endParaRPr>
          </a:p>
          <a:p>
            <a:pPr indent="0" lvl="0" marL="0" rtl="0" algn="l">
              <a:lnSpc>
                <a:spcPct val="115000"/>
              </a:lnSpc>
              <a:spcBef>
                <a:spcPts val="1600"/>
              </a:spcBef>
              <a:spcAft>
                <a:spcPts val="0"/>
              </a:spcAft>
              <a:buNone/>
            </a:pPr>
            <a:r>
              <a:t/>
            </a:r>
            <a:endParaRPr sz="1000">
              <a:solidFill>
                <a:srgbClr val="434343"/>
              </a:solidFill>
              <a:latin typeface="Arial"/>
              <a:ea typeface="Arial"/>
              <a:cs typeface="Arial"/>
              <a:sym typeface="Arial"/>
            </a:endParaRPr>
          </a:p>
          <a:p>
            <a:pPr indent="0" lvl="0" marL="0" rtl="0" algn="l">
              <a:lnSpc>
                <a:spcPct val="115000"/>
              </a:lnSpc>
              <a:spcBef>
                <a:spcPts val="1600"/>
              </a:spcBef>
              <a:spcAft>
                <a:spcPts val="1600"/>
              </a:spcAft>
              <a:buNone/>
            </a:pPr>
            <a:r>
              <a:t/>
            </a:r>
            <a:endParaRPr sz="1000">
              <a:solidFill>
                <a:srgbClr val="434343"/>
              </a:solidFill>
              <a:latin typeface="Arial"/>
              <a:ea typeface="Arial"/>
              <a:cs typeface="Arial"/>
              <a:sym typeface="Arial"/>
            </a:endParaRPr>
          </a:p>
        </p:txBody>
      </p:sp>
      <p:pic>
        <p:nvPicPr>
          <p:cNvPr id="190" name="Google Shape;190;p33"/>
          <p:cNvPicPr preferRelativeResize="0"/>
          <p:nvPr/>
        </p:nvPicPr>
        <p:blipFill rotWithShape="1">
          <a:blip r:embed="rId3">
            <a:alphaModFix/>
          </a:blip>
          <a:srcRect b="0" l="0" r="7209" t="0"/>
          <a:stretch/>
        </p:blipFill>
        <p:spPr>
          <a:xfrm>
            <a:off x="4255275" y="1359550"/>
            <a:ext cx="4576801" cy="3635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RESULTS AND ANALYSIS</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196" name="Google Shape;196;p34"/>
          <p:cNvSpPr txBox="1"/>
          <p:nvPr>
            <p:ph idx="1" type="body"/>
          </p:nvPr>
        </p:nvSpPr>
        <p:spPr>
          <a:xfrm>
            <a:off x="176425" y="1152475"/>
            <a:ext cx="4135200" cy="393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latin typeface="Arial"/>
                <a:ea typeface="Arial"/>
                <a:cs typeface="Arial"/>
                <a:sym typeface="Arial"/>
              </a:rPr>
              <a:t>Impact of Heuristic factor</a:t>
            </a:r>
            <a:endParaRPr b="1" sz="1800">
              <a:solidFill>
                <a:srgbClr val="434343"/>
              </a:solidFill>
              <a:latin typeface="Arial"/>
              <a:ea typeface="Arial"/>
              <a:cs typeface="Arial"/>
              <a:sym typeface="Arial"/>
            </a:endParaRPr>
          </a:p>
          <a:p>
            <a:pPr indent="-317500" lvl="0" marL="457200" rtl="0" algn="just">
              <a:spcBef>
                <a:spcPts val="1600"/>
              </a:spcBef>
              <a:spcAft>
                <a:spcPts val="0"/>
              </a:spcAft>
              <a:buClr>
                <a:srgbClr val="434343"/>
              </a:buClr>
              <a:buSzPts val="1400"/>
              <a:buFont typeface="Arial"/>
              <a:buChar char="●"/>
            </a:pPr>
            <a:r>
              <a:rPr lang="en">
                <a:solidFill>
                  <a:srgbClr val="434343"/>
                </a:solidFill>
                <a:latin typeface="Arial"/>
                <a:ea typeface="Arial"/>
                <a:cs typeface="Arial"/>
                <a:sym typeface="Arial"/>
              </a:rPr>
              <a:t>If </a:t>
            </a:r>
            <a:r>
              <a:rPr lang="en">
                <a:solidFill>
                  <a:schemeClr val="dk1"/>
                </a:solidFill>
                <a:latin typeface="Arial"/>
                <a:ea typeface="Arial"/>
                <a:cs typeface="Arial"/>
                <a:sym typeface="Arial"/>
              </a:rPr>
              <a:t>β</a:t>
            </a:r>
            <a:r>
              <a:rPr lang="en">
                <a:solidFill>
                  <a:srgbClr val="434343"/>
                </a:solidFill>
                <a:latin typeface="Arial"/>
                <a:ea typeface="Arial"/>
                <a:cs typeface="Arial"/>
                <a:sym typeface="Arial"/>
              </a:rPr>
              <a:t> = 0.2 and 0.5, the algorithm finds a poor solution this is because </a:t>
            </a:r>
            <a:r>
              <a:rPr lang="en">
                <a:solidFill>
                  <a:schemeClr val="dk1"/>
                </a:solidFill>
                <a:latin typeface="Arial"/>
                <a:ea typeface="Arial"/>
                <a:cs typeface="Arial"/>
                <a:sym typeface="Arial"/>
              </a:rPr>
              <a:t>β</a:t>
            </a:r>
            <a:r>
              <a:rPr lang="en">
                <a:solidFill>
                  <a:srgbClr val="434343"/>
                </a:solidFill>
                <a:latin typeface="Arial"/>
                <a:ea typeface="Arial"/>
                <a:cs typeface="Arial"/>
                <a:sym typeface="Arial"/>
              </a:rPr>
              <a:t> is very small so it does not have enough emphasis on heuristic values.</a:t>
            </a:r>
            <a:endParaRPr>
              <a:solidFill>
                <a:srgbClr val="434343"/>
              </a:solidFill>
              <a:latin typeface="Arial"/>
              <a:ea typeface="Arial"/>
              <a:cs typeface="Arial"/>
              <a:sym typeface="Arial"/>
            </a:endParaRPr>
          </a:p>
          <a:p>
            <a:pPr indent="-317500" lvl="0" marL="457200" rtl="0" algn="just">
              <a:spcBef>
                <a:spcPts val="0"/>
              </a:spcBef>
              <a:spcAft>
                <a:spcPts val="0"/>
              </a:spcAft>
              <a:buClr>
                <a:srgbClr val="434343"/>
              </a:buClr>
              <a:buSzPts val="1400"/>
              <a:buFont typeface="Arial"/>
              <a:buChar char="●"/>
            </a:pPr>
            <a:r>
              <a:rPr lang="en">
                <a:solidFill>
                  <a:srgbClr val="434343"/>
                </a:solidFill>
                <a:latin typeface="Arial"/>
                <a:ea typeface="Arial"/>
                <a:cs typeface="Arial"/>
                <a:sym typeface="Arial"/>
              </a:rPr>
              <a:t>I</a:t>
            </a:r>
            <a:r>
              <a:rPr lang="en">
                <a:solidFill>
                  <a:srgbClr val="434343"/>
                </a:solidFill>
                <a:latin typeface="Arial"/>
                <a:ea typeface="Arial"/>
                <a:cs typeface="Arial"/>
                <a:sym typeface="Arial"/>
              </a:rPr>
              <a:t>f </a:t>
            </a:r>
            <a:r>
              <a:rPr lang="en">
                <a:solidFill>
                  <a:schemeClr val="dk1"/>
                </a:solidFill>
                <a:latin typeface="Arial"/>
                <a:ea typeface="Arial"/>
                <a:cs typeface="Arial"/>
                <a:sym typeface="Arial"/>
              </a:rPr>
              <a:t>β</a:t>
            </a:r>
            <a:r>
              <a:rPr lang="en">
                <a:solidFill>
                  <a:srgbClr val="434343"/>
                </a:solidFill>
                <a:latin typeface="Arial"/>
                <a:ea typeface="Arial"/>
                <a:cs typeface="Arial"/>
                <a:sym typeface="Arial"/>
              </a:rPr>
              <a:t> = 1 and 3 , when the iterations are less then tour length is not optimal but in higher values, we find the best tour length. It gives more emphasis to heuristic values.</a:t>
            </a:r>
            <a:endParaRPr>
              <a:solidFill>
                <a:srgbClr val="434343"/>
              </a:solidFill>
              <a:latin typeface="Arial"/>
              <a:ea typeface="Arial"/>
              <a:cs typeface="Arial"/>
              <a:sym typeface="Arial"/>
            </a:endParaRPr>
          </a:p>
          <a:p>
            <a:pPr indent="-317500" lvl="0" marL="457200" rtl="0" algn="just">
              <a:spcBef>
                <a:spcPts val="0"/>
              </a:spcBef>
              <a:spcAft>
                <a:spcPts val="0"/>
              </a:spcAft>
              <a:buClr>
                <a:srgbClr val="434343"/>
              </a:buClr>
              <a:buSzPts val="1400"/>
              <a:buFont typeface="Arial"/>
              <a:buChar char="●"/>
            </a:pPr>
            <a:r>
              <a:rPr lang="en">
                <a:solidFill>
                  <a:srgbClr val="434343"/>
                </a:solidFill>
                <a:latin typeface="Arial"/>
                <a:ea typeface="Arial"/>
                <a:cs typeface="Arial"/>
                <a:sym typeface="Arial"/>
              </a:rPr>
              <a:t>If </a:t>
            </a:r>
            <a:r>
              <a:rPr lang="en">
                <a:solidFill>
                  <a:schemeClr val="dk1"/>
                </a:solidFill>
                <a:latin typeface="Arial"/>
                <a:ea typeface="Arial"/>
                <a:cs typeface="Arial"/>
                <a:sym typeface="Arial"/>
              </a:rPr>
              <a:t>β </a:t>
            </a:r>
            <a:r>
              <a:rPr lang="en">
                <a:solidFill>
                  <a:srgbClr val="434343"/>
                </a:solidFill>
                <a:latin typeface="Arial"/>
                <a:ea typeface="Arial"/>
                <a:cs typeface="Arial"/>
                <a:sym typeface="Arial"/>
              </a:rPr>
              <a:t>= 5 and 10 we,  we don’t see much variations in values, it indicates that the system has ceased to explore new possibilities.</a:t>
            </a:r>
            <a:endParaRPr>
              <a:solidFill>
                <a:srgbClr val="434343"/>
              </a:solidFill>
              <a:latin typeface="Arial"/>
              <a:ea typeface="Arial"/>
              <a:cs typeface="Arial"/>
              <a:sym typeface="Arial"/>
            </a:endParaRPr>
          </a:p>
          <a:p>
            <a:pPr indent="-317500" lvl="0" marL="457200" rtl="0" algn="just">
              <a:spcBef>
                <a:spcPts val="0"/>
              </a:spcBef>
              <a:spcAft>
                <a:spcPts val="0"/>
              </a:spcAft>
              <a:buClr>
                <a:srgbClr val="434343"/>
              </a:buClr>
              <a:buSzPts val="1400"/>
              <a:buFont typeface="Arial"/>
              <a:buChar char="●"/>
            </a:pPr>
            <a:r>
              <a:rPr lang="en">
                <a:solidFill>
                  <a:srgbClr val="434343"/>
                </a:solidFill>
                <a:latin typeface="Arial"/>
                <a:ea typeface="Arial"/>
                <a:cs typeface="Arial"/>
                <a:sym typeface="Arial"/>
              </a:rPr>
              <a:t>Best value of  </a:t>
            </a:r>
            <a:r>
              <a:rPr lang="en">
                <a:solidFill>
                  <a:schemeClr val="dk1"/>
                </a:solidFill>
                <a:latin typeface="Arial"/>
                <a:ea typeface="Arial"/>
                <a:cs typeface="Arial"/>
                <a:sym typeface="Arial"/>
              </a:rPr>
              <a:t>β</a:t>
            </a:r>
            <a:r>
              <a:rPr lang="en">
                <a:solidFill>
                  <a:srgbClr val="434343"/>
                </a:solidFill>
                <a:latin typeface="Arial"/>
                <a:ea typeface="Arial"/>
                <a:cs typeface="Arial"/>
                <a:sym typeface="Arial"/>
              </a:rPr>
              <a:t> = 3</a:t>
            </a:r>
            <a:endParaRPr>
              <a:solidFill>
                <a:srgbClr val="434343"/>
              </a:solidFill>
              <a:latin typeface="Arial"/>
              <a:ea typeface="Arial"/>
              <a:cs typeface="Arial"/>
              <a:sym typeface="Arial"/>
            </a:endParaRPr>
          </a:p>
          <a:p>
            <a:pPr indent="0" lvl="0" marL="0" rtl="0" algn="l">
              <a:spcBef>
                <a:spcPts val="1600"/>
              </a:spcBef>
              <a:spcAft>
                <a:spcPts val="0"/>
              </a:spcAft>
              <a:buNone/>
            </a:pPr>
            <a:r>
              <a:t/>
            </a:r>
            <a:endParaRPr b="1" sz="1200">
              <a:solidFill>
                <a:srgbClr val="434343"/>
              </a:solidFill>
              <a:latin typeface="Arial"/>
              <a:ea typeface="Arial"/>
              <a:cs typeface="Arial"/>
              <a:sym typeface="Arial"/>
            </a:endParaRPr>
          </a:p>
          <a:p>
            <a:pPr indent="0" lvl="0" marL="0" rtl="0" algn="l">
              <a:spcBef>
                <a:spcPts val="1600"/>
              </a:spcBef>
              <a:spcAft>
                <a:spcPts val="1600"/>
              </a:spcAft>
              <a:buNone/>
            </a:pPr>
            <a:r>
              <a:rPr b="1" lang="en" sz="1200">
                <a:solidFill>
                  <a:srgbClr val="434343"/>
                </a:solidFill>
                <a:latin typeface="Arial"/>
                <a:ea typeface="Arial"/>
                <a:cs typeface="Arial"/>
                <a:sym typeface="Arial"/>
              </a:rPr>
              <a:t> </a:t>
            </a:r>
            <a:r>
              <a:rPr b="1" lang="en" sz="1200">
                <a:solidFill>
                  <a:srgbClr val="434343"/>
                </a:solidFill>
                <a:latin typeface="Arial"/>
                <a:ea typeface="Arial"/>
                <a:cs typeface="Arial"/>
                <a:sym typeface="Arial"/>
              </a:rPr>
              <a:t> </a:t>
            </a:r>
            <a:endParaRPr b="1" sz="1200">
              <a:solidFill>
                <a:srgbClr val="434343"/>
              </a:solidFill>
              <a:latin typeface="Arial"/>
              <a:ea typeface="Arial"/>
              <a:cs typeface="Arial"/>
              <a:sym typeface="Arial"/>
            </a:endParaRPr>
          </a:p>
        </p:txBody>
      </p:sp>
      <p:pic>
        <p:nvPicPr>
          <p:cNvPr id="197" name="Google Shape;197;p34"/>
          <p:cNvPicPr preferRelativeResize="0"/>
          <p:nvPr/>
        </p:nvPicPr>
        <p:blipFill>
          <a:blip r:embed="rId3">
            <a:alphaModFix/>
          </a:blip>
          <a:stretch>
            <a:fillRect/>
          </a:stretch>
        </p:blipFill>
        <p:spPr>
          <a:xfrm>
            <a:off x="4388200" y="1152475"/>
            <a:ext cx="4611075" cy="3800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RESULTS AND ANALYSIS</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203" name="Google Shape;203;p35"/>
          <p:cNvSpPr txBox="1"/>
          <p:nvPr>
            <p:ph idx="1" type="body"/>
          </p:nvPr>
        </p:nvSpPr>
        <p:spPr>
          <a:xfrm>
            <a:off x="387900" y="1152475"/>
            <a:ext cx="3999900" cy="360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latin typeface="Arial"/>
                <a:ea typeface="Arial"/>
                <a:cs typeface="Arial"/>
                <a:sym typeface="Arial"/>
              </a:rPr>
              <a:t>Impact of decaying factor</a:t>
            </a:r>
            <a:endParaRPr b="1" sz="1800">
              <a:solidFill>
                <a:srgbClr val="434343"/>
              </a:solidFill>
              <a:latin typeface="Arial"/>
              <a:ea typeface="Arial"/>
              <a:cs typeface="Arial"/>
              <a:sym typeface="Arial"/>
            </a:endParaRPr>
          </a:p>
          <a:p>
            <a:pPr indent="-317500" lvl="0" marL="457200" rtl="0" algn="l">
              <a:spcBef>
                <a:spcPts val="1600"/>
              </a:spcBef>
              <a:spcAft>
                <a:spcPts val="0"/>
              </a:spcAft>
              <a:buClr>
                <a:srgbClr val="434343"/>
              </a:buClr>
              <a:buSzPts val="1400"/>
              <a:buFont typeface="Arial"/>
              <a:buChar char="●"/>
            </a:pPr>
            <a:r>
              <a:rPr lang="en">
                <a:solidFill>
                  <a:srgbClr val="434343"/>
                </a:solidFill>
                <a:latin typeface="Arial"/>
                <a:ea typeface="Arial"/>
                <a:cs typeface="Arial"/>
                <a:sym typeface="Arial"/>
              </a:rPr>
              <a:t>When </a:t>
            </a:r>
            <a:r>
              <a:rPr lang="en">
                <a:solidFill>
                  <a:srgbClr val="434343"/>
                </a:solidFill>
                <a:latin typeface="Arial"/>
                <a:ea typeface="Arial"/>
                <a:cs typeface="Arial"/>
                <a:sym typeface="Arial"/>
              </a:rPr>
              <a:t>ρ</a:t>
            </a:r>
            <a:r>
              <a:rPr lang="en">
                <a:solidFill>
                  <a:srgbClr val="434343"/>
                </a:solidFill>
                <a:latin typeface="Arial"/>
                <a:ea typeface="Arial"/>
                <a:cs typeface="Arial"/>
                <a:sym typeface="Arial"/>
              </a:rPr>
              <a:t> = 0.1 and  0.3, we see that tour length is very high for lesser number of iterations but for higher values we get very good results because decaying factor is low and iterations are more. </a:t>
            </a:r>
            <a:endParaRPr>
              <a:solidFill>
                <a:srgbClr val="434343"/>
              </a:solidFill>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a:solidFill>
                  <a:srgbClr val="434343"/>
                </a:solidFill>
                <a:latin typeface="Arial"/>
                <a:ea typeface="Arial"/>
                <a:cs typeface="Arial"/>
                <a:sym typeface="Arial"/>
              </a:rPr>
              <a:t>For </a:t>
            </a:r>
            <a:r>
              <a:rPr lang="en">
                <a:solidFill>
                  <a:srgbClr val="434343"/>
                </a:solidFill>
                <a:latin typeface="Arial"/>
                <a:ea typeface="Arial"/>
                <a:cs typeface="Arial"/>
                <a:sym typeface="Arial"/>
              </a:rPr>
              <a:t>ρ</a:t>
            </a:r>
            <a:r>
              <a:rPr lang="en">
                <a:solidFill>
                  <a:srgbClr val="434343"/>
                </a:solidFill>
                <a:latin typeface="Arial"/>
                <a:ea typeface="Arial"/>
                <a:cs typeface="Arial"/>
                <a:sym typeface="Arial"/>
              </a:rPr>
              <a:t> = 0.5, we don’t see much variation on increasing the number of iterations</a:t>
            </a:r>
            <a:endParaRPr>
              <a:solidFill>
                <a:srgbClr val="434343"/>
              </a:solidFill>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a:solidFill>
                  <a:srgbClr val="434343"/>
                </a:solidFill>
                <a:latin typeface="Arial"/>
                <a:ea typeface="Arial"/>
                <a:cs typeface="Arial"/>
                <a:sym typeface="Arial"/>
              </a:rPr>
              <a:t>For </a:t>
            </a:r>
            <a:r>
              <a:rPr lang="en">
                <a:solidFill>
                  <a:srgbClr val="434343"/>
                </a:solidFill>
                <a:latin typeface="Arial"/>
                <a:ea typeface="Arial"/>
                <a:cs typeface="Arial"/>
                <a:sym typeface="Arial"/>
              </a:rPr>
              <a:t>ρ</a:t>
            </a:r>
            <a:r>
              <a:rPr lang="en">
                <a:solidFill>
                  <a:srgbClr val="434343"/>
                </a:solidFill>
                <a:latin typeface="Arial"/>
                <a:ea typeface="Arial"/>
                <a:cs typeface="Arial"/>
                <a:sym typeface="Arial"/>
              </a:rPr>
              <a:t> = 0.7 and 0.9, we don’t get good solution this is because when the evaporation rate will be higher, ants will forget the better path.</a:t>
            </a:r>
            <a:endParaRPr>
              <a:solidFill>
                <a:srgbClr val="434343"/>
              </a:solidFill>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a:solidFill>
                  <a:srgbClr val="434343"/>
                </a:solidFill>
                <a:latin typeface="Arial"/>
                <a:ea typeface="Arial"/>
                <a:cs typeface="Arial"/>
                <a:sym typeface="Arial"/>
              </a:rPr>
              <a:t> Best value of </a:t>
            </a:r>
            <a:r>
              <a:rPr lang="en">
                <a:solidFill>
                  <a:srgbClr val="434343"/>
                </a:solidFill>
                <a:latin typeface="Arial"/>
                <a:ea typeface="Arial"/>
                <a:cs typeface="Arial"/>
                <a:sym typeface="Arial"/>
              </a:rPr>
              <a:t>ρ</a:t>
            </a:r>
            <a:r>
              <a:rPr lang="en">
                <a:solidFill>
                  <a:srgbClr val="434343"/>
                </a:solidFill>
                <a:latin typeface="Arial"/>
                <a:ea typeface="Arial"/>
                <a:cs typeface="Arial"/>
                <a:sym typeface="Arial"/>
              </a:rPr>
              <a:t> = 0.1 and 0.3</a:t>
            </a:r>
            <a:endParaRPr>
              <a:solidFill>
                <a:srgbClr val="434343"/>
              </a:solidFill>
              <a:latin typeface="Arial"/>
              <a:ea typeface="Arial"/>
              <a:cs typeface="Arial"/>
              <a:sym typeface="Arial"/>
            </a:endParaRPr>
          </a:p>
        </p:txBody>
      </p:sp>
      <p:pic>
        <p:nvPicPr>
          <p:cNvPr id="204" name="Google Shape;204;p35"/>
          <p:cNvPicPr preferRelativeResize="0"/>
          <p:nvPr/>
        </p:nvPicPr>
        <p:blipFill>
          <a:blip r:embed="rId3">
            <a:alphaModFix/>
          </a:blip>
          <a:stretch>
            <a:fillRect/>
          </a:stretch>
        </p:blipFill>
        <p:spPr>
          <a:xfrm>
            <a:off x="4387800" y="1081225"/>
            <a:ext cx="4577725" cy="3743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OPTIMAL PARAMETERS</a:t>
            </a:r>
            <a:endParaRPr>
              <a:latin typeface="Arial"/>
              <a:ea typeface="Arial"/>
              <a:cs typeface="Arial"/>
              <a:sym typeface="Arial"/>
            </a:endParaRPr>
          </a:p>
        </p:txBody>
      </p:sp>
      <p:graphicFrame>
        <p:nvGraphicFramePr>
          <p:cNvPr id="210" name="Google Shape;210;p36"/>
          <p:cNvGraphicFramePr/>
          <p:nvPr/>
        </p:nvGraphicFramePr>
        <p:xfrm>
          <a:off x="2569275" y="2113975"/>
          <a:ext cx="3000000" cy="3000000"/>
        </p:xfrm>
        <a:graphic>
          <a:graphicData uri="http://schemas.openxmlformats.org/drawingml/2006/table">
            <a:tbl>
              <a:tblPr>
                <a:noFill/>
                <a:tableStyleId>{28E2DAAB-F4F6-427D-97E6-BE58BD58B069}</a:tableStyleId>
              </a:tblPr>
              <a:tblGrid>
                <a:gridCol w="1571800"/>
                <a:gridCol w="1571800"/>
              </a:tblGrid>
              <a:tr h="381000">
                <a:tc>
                  <a:txBody>
                    <a:bodyPr/>
                    <a:lstStyle/>
                    <a:p>
                      <a:pPr indent="0" lvl="0" marL="0" rtl="0" algn="l">
                        <a:spcBef>
                          <a:spcPts val="0"/>
                        </a:spcBef>
                        <a:spcAft>
                          <a:spcPts val="0"/>
                        </a:spcAft>
                        <a:buNone/>
                      </a:pPr>
                      <a:r>
                        <a:rPr b="1" lang="en"/>
                        <a:t>Parameters</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Optimal Value</a:t>
                      </a:r>
                      <a:endParaRPr b="1"/>
                    </a:p>
                  </a:txBody>
                  <a:tcPr marT="91425" marB="91425" marR="91425" marL="91425">
                    <a:solidFill>
                      <a:srgbClr val="D9D9D9"/>
                    </a:solidFill>
                  </a:tcPr>
                </a:tc>
              </a:tr>
              <a:tr h="381000">
                <a:tc>
                  <a:txBody>
                    <a:bodyPr/>
                    <a:lstStyle/>
                    <a:p>
                      <a:pPr indent="0" lvl="0" marL="0" rtl="0" algn="ctr">
                        <a:spcBef>
                          <a:spcPts val="0"/>
                        </a:spcBef>
                        <a:spcAft>
                          <a:spcPts val="0"/>
                        </a:spcAft>
                        <a:buNone/>
                      </a:pPr>
                      <a:r>
                        <a:rPr b="1" lang="en"/>
                        <a:t>α</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r>
              <a:tr h="381000">
                <a:tc>
                  <a:txBody>
                    <a:bodyPr/>
                    <a:lstStyle/>
                    <a:p>
                      <a:pPr indent="0" lvl="0" marL="0" rtl="0" algn="ctr">
                        <a:spcBef>
                          <a:spcPts val="0"/>
                        </a:spcBef>
                        <a:spcAft>
                          <a:spcPts val="0"/>
                        </a:spcAft>
                        <a:buNone/>
                      </a:pPr>
                      <a:r>
                        <a:rPr b="1" lang="en"/>
                        <a:t>β</a:t>
                      </a:r>
                      <a:endParaRPr b="1"/>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r>
              <a:tr h="381000">
                <a:tc>
                  <a:txBody>
                    <a:bodyPr/>
                    <a:lstStyle/>
                    <a:p>
                      <a:pPr indent="0" lvl="0" marL="0" rtl="0" algn="ctr">
                        <a:spcBef>
                          <a:spcPts val="0"/>
                        </a:spcBef>
                        <a:spcAft>
                          <a:spcPts val="0"/>
                        </a:spcAft>
                        <a:buNone/>
                      </a:pPr>
                      <a:r>
                        <a:rPr b="1" lang="en"/>
                        <a:t>ρ</a:t>
                      </a:r>
                      <a:endParaRPr/>
                    </a:p>
                  </a:txBody>
                  <a:tcPr marT="91425" marB="91425" marR="91425" marL="91425"/>
                </a:tc>
                <a:tc>
                  <a:txBody>
                    <a:bodyPr/>
                    <a:lstStyle/>
                    <a:p>
                      <a:pPr indent="0" lvl="0" marL="0" rtl="0" algn="ctr">
                        <a:spcBef>
                          <a:spcPts val="0"/>
                        </a:spcBef>
                        <a:spcAft>
                          <a:spcPts val="0"/>
                        </a:spcAft>
                        <a:buNone/>
                      </a:pPr>
                      <a:r>
                        <a:rPr lang="en"/>
                        <a:t>0.3</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OUR RESULTS WITH BASE PAPER</a:t>
            </a:r>
            <a:endParaRPr/>
          </a:p>
        </p:txBody>
      </p:sp>
      <p:sp>
        <p:nvSpPr>
          <p:cNvPr id="216" name="Google Shape;216;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We got the values of the tour length that are very close to the values given in the paper for all the set of parameters and number of iterations.</a:t>
            </a:r>
            <a:endParaRPr>
              <a:solidFill>
                <a:srgbClr val="434343"/>
              </a:solidFill>
              <a:latin typeface="Arial"/>
              <a:ea typeface="Arial"/>
              <a:cs typeface="Arial"/>
              <a:sym typeface="Arial"/>
            </a:endParaRPr>
          </a:p>
          <a:p>
            <a:pPr indent="-342900" lvl="0" marL="457200" rtl="0" algn="l">
              <a:lnSpc>
                <a:spcPct val="150000"/>
              </a:lnSpc>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Hence the graph also follows the trend similar to the paper.</a:t>
            </a:r>
            <a:endParaRPr>
              <a:solidFill>
                <a:srgbClr val="434343"/>
              </a:solidFill>
              <a:latin typeface="Arial"/>
              <a:ea typeface="Arial"/>
              <a:cs typeface="Arial"/>
              <a:sym typeface="Arial"/>
            </a:endParaRPr>
          </a:p>
          <a:p>
            <a:pPr indent="-342900" lvl="0" marL="457200" rtl="0" algn="l">
              <a:lnSpc>
                <a:spcPct val="150000"/>
              </a:lnSpc>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We have also got the values of parameters (</a:t>
            </a:r>
            <a:r>
              <a:rPr lang="en">
                <a:solidFill>
                  <a:srgbClr val="434343"/>
                </a:solidFill>
                <a:latin typeface="Arial"/>
                <a:ea typeface="Arial"/>
                <a:cs typeface="Arial"/>
                <a:sym typeface="Arial"/>
              </a:rPr>
              <a:t>For α, β and  ρ</a:t>
            </a:r>
            <a:r>
              <a:rPr lang="en">
                <a:solidFill>
                  <a:srgbClr val="434343"/>
                </a:solidFill>
                <a:latin typeface="Arial"/>
                <a:ea typeface="Arial"/>
                <a:cs typeface="Arial"/>
                <a:sym typeface="Arial"/>
              </a:rPr>
              <a:t>) exactly same as the paper.</a:t>
            </a:r>
            <a:endParaRPr>
              <a:solidFill>
                <a:srgbClr val="434343"/>
              </a:solidFill>
              <a:latin typeface="Arial"/>
              <a:ea typeface="Arial"/>
              <a:cs typeface="Arial"/>
              <a:sym typeface="Arial"/>
            </a:endParaRPr>
          </a:p>
          <a:p>
            <a:pPr indent="0" lvl="0" marL="0" rtl="0" algn="l">
              <a:spcBef>
                <a:spcPts val="1600"/>
              </a:spcBef>
              <a:spcAft>
                <a:spcPts val="1600"/>
              </a:spcAft>
              <a:buNone/>
            </a:pPr>
            <a:r>
              <a:t/>
            </a:r>
            <a:endParaRPr>
              <a:solidFill>
                <a:srgbClr val="434343"/>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CONCLUSION</a:t>
            </a:r>
            <a:endParaRPr>
              <a:latin typeface="Arial"/>
              <a:ea typeface="Arial"/>
              <a:cs typeface="Arial"/>
              <a:sym typeface="Arial"/>
            </a:endParaRPr>
          </a:p>
        </p:txBody>
      </p:sp>
      <p:sp>
        <p:nvSpPr>
          <p:cNvPr id="222" name="Google Shape;222;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000"/>
          </a:p>
          <a:p>
            <a:pPr indent="-342900" lvl="0" marL="457200" rtl="0" algn="just">
              <a:lnSpc>
                <a:spcPct val="115000"/>
              </a:lnSpc>
              <a:spcBef>
                <a:spcPts val="1600"/>
              </a:spcBef>
              <a:spcAft>
                <a:spcPts val="0"/>
              </a:spcAft>
              <a:buClr>
                <a:srgbClr val="434343"/>
              </a:buClr>
              <a:buSzPts val="1800"/>
              <a:buFont typeface="Arial"/>
              <a:buChar char="●"/>
            </a:pPr>
            <a:r>
              <a:rPr lang="en">
                <a:solidFill>
                  <a:srgbClr val="434343"/>
                </a:solidFill>
                <a:latin typeface="Arial"/>
                <a:ea typeface="Arial"/>
                <a:cs typeface="Arial"/>
                <a:sym typeface="Arial"/>
              </a:rPr>
              <a:t>The combinatorial optimization problems are NP-hard problems but can be solved using some metaheuristics.</a:t>
            </a:r>
            <a:endParaRPr>
              <a:solidFill>
                <a:srgbClr val="434343"/>
              </a:solidFill>
              <a:latin typeface="Arial"/>
              <a:ea typeface="Arial"/>
              <a:cs typeface="Arial"/>
              <a:sym typeface="Arial"/>
            </a:endParaRPr>
          </a:p>
          <a:p>
            <a:pPr indent="-342900" lvl="0" marL="457200" rtl="0" algn="just">
              <a:lnSpc>
                <a:spcPct val="115000"/>
              </a:lnSpc>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Ant Colony Optimization is a metaheuristic defined to solve the combinatorial optimization problems.</a:t>
            </a:r>
            <a:endParaRPr>
              <a:solidFill>
                <a:srgbClr val="434343"/>
              </a:solidFill>
              <a:latin typeface="Arial"/>
              <a:ea typeface="Arial"/>
              <a:cs typeface="Arial"/>
              <a:sym typeface="Arial"/>
            </a:endParaRPr>
          </a:p>
          <a:p>
            <a:pPr indent="-342900" lvl="0" marL="457200" rtl="0" algn="just">
              <a:lnSpc>
                <a:spcPct val="115000"/>
              </a:lnSpc>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In this work, we have presented an Ant Colony Optimization algorithm for solving travelling salesman problem.</a:t>
            </a:r>
            <a:endParaRPr>
              <a:solidFill>
                <a:srgbClr val="434343"/>
              </a:solidFill>
              <a:latin typeface="Arial"/>
              <a:ea typeface="Arial"/>
              <a:cs typeface="Arial"/>
              <a:sym typeface="Arial"/>
            </a:endParaRPr>
          </a:p>
          <a:p>
            <a:pPr indent="-342900" lvl="0" marL="457200" rtl="0" algn="just">
              <a:lnSpc>
                <a:spcPct val="115000"/>
              </a:lnSpc>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After that we have shown that the performance of Ant system algorithm depends on the appropriate setting of parameters which requires both human experience and luck to some extent.</a:t>
            </a:r>
            <a:endParaRPr>
              <a:solidFill>
                <a:srgbClr val="434343"/>
              </a:solidFill>
              <a:latin typeface="Arial"/>
              <a:ea typeface="Arial"/>
              <a:cs typeface="Arial"/>
              <a:sym typeface="Arial"/>
            </a:endParaRPr>
          </a:p>
          <a:p>
            <a:pPr indent="0" lvl="0" marL="0" rtl="0" algn="just">
              <a:lnSpc>
                <a:spcPct val="115000"/>
              </a:lnSpc>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FUTURE WORK</a:t>
            </a:r>
            <a:endParaRPr>
              <a:latin typeface="Arial"/>
              <a:ea typeface="Arial"/>
              <a:cs typeface="Arial"/>
              <a:sym typeface="Arial"/>
            </a:endParaRPr>
          </a:p>
        </p:txBody>
      </p:sp>
      <p:sp>
        <p:nvSpPr>
          <p:cNvPr id="228" name="Google Shape;228;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Implement ACO for other dataset available in TSP dataset directory.</a:t>
            </a:r>
            <a:endParaRPr>
              <a:solidFill>
                <a:srgbClr val="434343"/>
              </a:solidFill>
              <a:latin typeface="Arial"/>
              <a:ea typeface="Arial"/>
              <a:cs typeface="Arial"/>
              <a:sym typeface="Arial"/>
            </a:endParaRPr>
          </a:p>
          <a:p>
            <a:pPr indent="-342900" lvl="0" marL="457200" rtl="0" algn="just">
              <a:lnSpc>
                <a:spcPct val="150000"/>
              </a:lnSpc>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Implement it for datasets other than TSP e.g. we can take dataset of a state or a country (containing coordinates of the cities).</a:t>
            </a:r>
            <a:endParaRPr>
              <a:solidFill>
                <a:srgbClr val="434343"/>
              </a:solidFill>
              <a:latin typeface="Arial"/>
              <a:ea typeface="Arial"/>
              <a:cs typeface="Arial"/>
              <a:sym typeface="Arial"/>
            </a:endParaRPr>
          </a:p>
          <a:p>
            <a:pPr indent="-342900" lvl="0" marL="457200" rtl="0" algn="just">
              <a:lnSpc>
                <a:spcPct val="150000"/>
              </a:lnSpc>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Apply ACO on </a:t>
            </a:r>
            <a:r>
              <a:rPr lang="en">
                <a:solidFill>
                  <a:srgbClr val="434343"/>
                </a:solidFill>
                <a:latin typeface="Arial"/>
                <a:ea typeface="Arial"/>
                <a:cs typeface="Arial"/>
                <a:sym typeface="Arial"/>
              </a:rPr>
              <a:t>3D traveling salesman problem on a sphere.</a:t>
            </a:r>
            <a:endParaRPr>
              <a:solidFill>
                <a:srgbClr val="434343"/>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txBox="1"/>
          <p:nvPr>
            <p:ph idx="1" type="body"/>
          </p:nvPr>
        </p:nvSpPr>
        <p:spPr>
          <a:xfrm>
            <a:off x="311700" y="237675"/>
            <a:ext cx="8440500" cy="45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4600">
              <a:solidFill>
                <a:srgbClr val="000000"/>
              </a:solidFill>
              <a:latin typeface="Arial"/>
              <a:ea typeface="Arial"/>
              <a:cs typeface="Arial"/>
              <a:sym typeface="Arial"/>
            </a:endParaRPr>
          </a:p>
          <a:p>
            <a:pPr indent="0" lvl="0" marL="0" rtl="0" algn="l">
              <a:spcBef>
                <a:spcPts val="1600"/>
              </a:spcBef>
              <a:spcAft>
                <a:spcPts val="0"/>
              </a:spcAft>
              <a:buNone/>
            </a:pPr>
            <a:r>
              <a:t/>
            </a:r>
            <a:endParaRPr sz="4600">
              <a:solidFill>
                <a:srgbClr val="000000"/>
              </a:solidFill>
              <a:latin typeface="Arial"/>
              <a:ea typeface="Arial"/>
              <a:cs typeface="Arial"/>
              <a:sym typeface="Arial"/>
            </a:endParaRPr>
          </a:p>
          <a:p>
            <a:pPr indent="457200" lvl="0" marL="1371600" rtl="0" algn="l">
              <a:spcBef>
                <a:spcPts val="1600"/>
              </a:spcBef>
              <a:spcAft>
                <a:spcPts val="1600"/>
              </a:spcAft>
              <a:buNone/>
            </a:pPr>
            <a:r>
              <a:rPr lang="en" sz="4600">
                <a:solidFill>
                  <a:srgbClr val="000000"/>
                </a:solidFill>
                <a:latin typeface="Arial"/>
                <a:ea typeface="Arial"/>
                <a:cs typeface="Arial"/>
                <a:sym typeface="Arial"/>
              </a:rPr>
              <a:t>   </a:t>
            </a:r>
            <a:r>
              <a:rPr lang="en" sz="4600">
                <a:solidFill>
                  <a:srgbClr val="000000"/>
                </a:solidFill>
                <a:latin typeface="Arial"/>
                <a:ea typeface="Arial"/>
                <a:cs typeface="Arial"/>
                <a:sym typeface="Arial"/>
              </a:rPr>
              <a:t>THANK YOU</a:t>
            </a:r>
            <a:endParaRPr sz="46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SUMMARY</a:t>
            </a:r>
            <a:endParaRPr>
              <a:latin typeface="Arial"/>
              <a:ea typeface="Arial"/>
              <a:cs typeface="Arial"/>
              <a:sym typeface="Arial"/>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434343"/>
                </a:solidFill>
                <a:latin typeface="Arial"/>
                <a:ea typeface="Arial"/>
                <a:cs typeface="Arial"/>
                <a:sym typeface="Arial"/>
              </a:rPr>
              <a:t>The project aims to </a:t>
            </a:r>
            <a:r>
              <a:rPr lang="en">
                <a:solidFill>
                  <a:srgbClr val="434343"/>
                </a:solidFill>
                <a:latin typeface="Arial"/>
                <a:ea typeface="Arial"/>
                <a:cs typeface="Arial"/>
                <a:sym typeface="Arial"/>
              </a:rPr>
              <a:t>implement the Ant Colony Optimization method for TSP and compare its results with the base paper. The data set used is the same as the one used in the base paper </a:t>
            </a:r>
            <a:r>
              <a:rPr lang="en">
                <a:solidFill>
                  <a:srgbClr val="434343"/>
                </a:solidFill>
                <a:uFill>
                  <a:noFill/>
                </a:uFill>
                <a:latin typeface="Arial"/>
                <a:ea typeface="Arial"/>
                <a:cs typeface="Arial"/>
                <a:sym typeface="Arial"/>
                <a:hlinkClick r:id="rId3">
                  <a:extLst>
                    <a:ext uri="{A12FA001-AC4F-418D-AE19-62706E023703}">
                      <ahyp:hlinkClr val="tx"/>
                    </a:ext>
                  </a:extLst>
                </a:hlinkClick>
              </a:rPr>
              <a:t>“</a:t>
            </a:r>
            <a:r>
              <a:rPr i="1" lang="en">
                <a:solidFill>
                  <a:srgbClr val="434343"/>
                </a:solidFill>
                <a:uFill>
                  <a:noFill/>
                </a:uFill>
                <a:latin typeface="Arial"/>
                <a:ea typeface="Arial"/>
                <a:cs typeface="Arial"/>
                <a:sym typeface="Arial"/>
                <a:hlinkClick r:id="rId4">
                  <a:extLst>
                    <a:ext uri="{A12FA001-AC4F-418D-AE19-62706E023703}">
                      <ahyp:hlinkClr val="tx"/>
                    </a:ext>
                  </a:extLst>
                </a:hlinkClick>
              </a:rPr>
              <a:t>The Effectiveness of Parameter Tuning on Ant Colony Optimization for Solving the Travelling Salesman Problem”</a:t>
            </a:r>
            <a:r>
              <a:rPr lang="en">
                <a:solidFill>
                  <a:srgbClr val="434343"/>
                </a:solidFill>
                <a:uFill>
                  <a:noFill/>
                </a:uFill>
                <a:latin typeface="Arial"/>
                <a:ea typeface="Arial"/>
                <a:cs typeface="Arial"/>
                <a:sym typeface="Arial"/>
                <a:hlinkClick r:id="rId5">
                  <a:extLst>
                    <a:ext uri="{A12FA001-AC4F-418D-AE19-62706E023703}">
                      <ahyp:hlinkClr val="tx"/>
                    </a:ext>
                  </a:extLst>
                </a:hlinkClick>
              </a:rPr>
              <a:t> - Kush Shrivastava and Dr Shishir Kumar</a:t>
            </a:r>
            <a:r>
              <a:rPr lang="en">
                <a:solidFill>
                  <a:srgbClr val="434343"/>
                </a:solidFill>
                <a:latin typeface="Arial"/>
                <a:ea typeface="Arial"/>
                <a:cs typeface="Arial"/>
                <a:sym typeface="Arial"/>
              </a:rPr>
              <a:t>. </a:t>
            </a:r>
            <a:endParaRPr>
              <a:solidFill>
                <a:srgbClr val="434343"/>
              </a:solidFill>
              <a:latin typeface="Arial"/>
              <a:ea typeface="Arial"/>
              <a:cs typeface="Arial"/>
              <a:sym typeface="Arial"/>
            </a:endParaRPr>
          </a:p>
          <a:p>
            <a:pPr indent="0" lvl="0" marL="0" rtl="0" algn="l">
              <a:spcBef>
                <a:spcPts val="1600"/>
              </a:spcBef>
              <a:spcAft>
                <a:spcPts val="1600"/>
              </a:spcAft>
              <a:buNone/>
            </a:pPr>
            <a:r>
              <a:rPr lang="en">
                <a:solidFill>
                  <a:srgbClr val="434343"/>
                </a:solidFill>
                <a:latin typeface="Arial"/>
                <a:ea typeface="Arial"/>
                <a:cs typeface="Arial"/>
                <a:sym typeface="Arial"/>
              </a:rPr>
              <a:t>The link for the paper is added in ‘Literature Survey’ and has also been uploaded on our Github Link for easy reference.</a:t>
            </a:r>
            <a:br>
              <a:rPr lang="en">
                <a:solidFill>
                  <a:srgbClr val="434343"/>
                </a:solidFill>
                <a:latin typeface="Arial"/>
                <a:ea typeface="Arial"/>
                <a:cs typeface="Arial"/>
                <a:sym typeface="Arial"/>
              </a:rPr>
            </a:br>
            <a:endParaRPr>
              <a:solidFill>
                <a:srgbClr val="434343"/>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PROBLEM STATEMENT </a:t>
            </a:r>
            <a:r>
              <a:rPr lang="en">
                <a:latin typeface="Arial"/>
                <a:ea typeface="Arial"/>
                <a:cs typeface="Arial"/>
                <a:sym typeface="Arial"/>
              </a:rPr>
              <a:t>- TSP</a:t>
            </a:r>
            <a:endParaRPr>
              <a:latin typeface="Arial"/>
              <a:ea typeface="Arial"/>
              <a:cs typeface="Arial"/>
              <a:sym typeface="Arial"/>
            </a:endParaRPr>
          </a:p>
        </p:txBody>
      </p:sp>
      <p:sp>
        <p:nvSpPr>
          <p:cNvPr id="78" name="Google Shape;78;p16"/>
          <p:cNvSpPr txBox="1"/>
          <p:nvPr>
            <p:ph idx="1" type="body"/>
          </p:nvPr>
        </p:nvSpPr>
        <p:spPr>
          <a:xfrm>
            <a:off x="311700" y="1152475"/>
            <a:ext cx="8440500" cy="34164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434343"/>
              </a:buClr>
              <a:buSzPts val="1800"/>
              <a:buFont typeface="Arial"/>
              <a:buChar char="●"/>
            </a:pPr>
            <a:r>
              <a:rPr lang="en">
                <a:solidFill>
                  <a:srgbClr val="434343"/>
                </a:solidFill>
                <a:highlight>
                  <a:srgbClr val="FFFFFF"/>
                </a:highlight>
                <a:latin typeface="Arial"/>
                <a:ea typeface="Arial"/>
                <a:cs typeface="Arial"/>
                <a:sym typeface="Arial"/>
              </a:rPr>
              <a:t>Given a set of cities and distance between every pair of cities.</a:t>
            </a:r>
            <a:endParaRPr>
              <a:solidFill>
                <a:srgbClr val="434343"/>
              </a:solidFill>
              <a:highlight>
                <a:srgbClr val="FFFFFF"/>
              </a:highlight>
              <a:latin typeface="Arial"/>
              <a:ea typeface="Arial"/>
              <a:cs typeface="Arial"/>
              <a:sym typeface="Arial"/>
            </a:endParaRPr>
          </a:p>
          <a:p>
            <a:pPr indent="-342900" lvl="0" marL="457200" rtl="0" algn="just">
              <a:lnSpc>
                <a:spcPct val="150000"/>
              </a:lnSpc>
              <a:spcBef>
                <a:spcPts val="0"/>
              </a:spcBef>
              <a:spcAft>
                <a:spcPts val="0"/>
              </a:spcAft>
              <a:buClr>
                <a:srgbClr val="434343"/>
              </a:buClr>
              <a:buSzPts val="1800"/>
              <a:buFont typeface="Arial"/>
              <a:buChar char="●"/>
            </a:pPr>
            <a:r>
              <a:rPr lang="en">
                <a:solidFill>
                  <a:srgbClr val="434343"/>
                </a:solidFill>
                <a:highlight>
                  <a:srgbClr val="FFFFFF"/>
                </a:highlight>
                <a:latin typeface="Arial"/>
                <a:ea typeface="Arial"/>
                <a:cs typeface="Arial"/>
                <a:sym typeface="Arial"/>
              </a:rPr>
              <a:t>The problem is to find the shortest possible route that visits every city exactly once and returns back to the starting point.</a:t>
            </a:r>
            <a:endParaRPr>
              <a:solidFill>
                <a:srgbClr val="434343"/>
              </a:solidFill>
              <a:highlight>
                <a:srgbClr val="FFFFFF"/>
              </a:highlight>
              <a:latin typeface="Arial"/>
              <a:ea typeface="Arial"/>
              <a:cs typeface="Arial"/>
              <a:sym typeface="Arial"/>
            </a:endParaRPr>
          </a:p>
          <a:p>
            <a:pPr indent="-342900" lvl="0" marL="457200" rtl="0" algn="l">
              <a:lnSpc>
                <a:spcPct val="150000"/>
              </a:lnSpc>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The shortest path will be the  minimum weight Hamiltonian Cycle.</a:t>
            </a:r>
            <a:endParaRPr b="1">
              <a:solidFill>
                <a:srgbClr val="434343"/>
              </a:solidFill>
              <a:latin typeface="Arial"/>
              <a:ea typeface="Arial"/>
              <a:cs typeface="Arial"/>
              <a:sym typeface="Arial"/>
            </a:endParaRPr>
          </a:p>
          <a:p>
            <a:pPr indent="-342900" lvl="0" marL="457200" rtl="0" algn="just">
              <a:lnSpc>
                <a:spcPct val="150000"/>
              </a:lnSpc>
              <a:spcBef>
                <a:spcPts val="0"/>
              </a:spcBef>
              <a:spcAft>
                <a:spcPts val="0"/>
              </a:spcAft>
              <a:buClr>
                <a:srgbClr val="434343"/>
              </a:buClr>
              <a:buSzPts val="1800"/>
              <a:buFont typeface="Arial"/>
              <a:buChar char="●"/>
            </a:pPr>
            <a:r>
              <a:rPr lang="en">
                <a:solidFill>
                  <a:srgbClr val="434343"/>
                </a:solidFill>
                <a:highlight>
                  <a:srgbClr val="FFFFFF"/>
                </a:highlight>
                <a:latin typeface="Arial"/>
                <a:ea typeface="Arial"/>
                <a:cs typeface="Arial"/>
                <a:sym typeface="Arial"/>
              </a:rPr>
              <a:t>The problem is a famous NP hard problem. </a:t>
            </a:r>
            <a:endParaRPr>
              <a:solidFill>
                <a:srgbClr val="434343"/>
              </a:solidFill>
              <a:highlight>
                <a:srgbClr val="FFFFFF"/>
              </a:highlight>
              <a:latin typeface="Arial"/>
              <a:ea typeface="Arial"/>
              <a:cs typeface="Arial"/>
              <a:sym typeface="Arial"/>
            </a:endParaRPr>
          </a:p>
          <a:p>
            <a:pPr indent="-342900" lvl="0" marL="457200" rtl="0" algn="just">
              <a:lnSpc>
                <a:spcPct val="150000"/>
              </a:lnSpc>
              <a:spcBef>
                <a:spcPts val="0"/>
              </a:spcBef>
              <a:spcAft>
                <a:spcPts val="0"/>
              </a:spcAft>
              <a:buClr>
                <a:srgbClr val="434343"/>
              </a:buClr>
              <a:buSzPts val="1800"/>
              <a:buFont typeface="Arial"/>
              <a:buChar char="●"/>
            </a:pPr>
            <a:r>
              <a:rPr lang="en">
                <a:solidFill>
                  <a:srgbClr val="434343"/>
                </a:solidFill>
                <a:highlight>
                  <a:srgbClr val="FFFFFF"/>
                </a:highlight>
                <a:latin typeface="Arial"/>
                <a:ea typeface="Arial"/>
                <a:cs typeface="Arial"/>
                <a:sym typeface="Arial"/>
              </a:rPr>
              <a:t>There is no polynomial time know solution for this problem.</a:t>
            </a:r>
            <a:endParaRPr>
              <a:solidFill>
                <a:srgbClr val="434343"/>
              </a:solidFill>
              <a:latin typeface="Arial"/>
              <a:ea typeface="Arial"/>
              <a:cs typeface="Arial"/>
              <a:sym typeface="Arial"/>
            </a:endParaRPr>
          </a:p>
          <a:p>
            <a:pPr indent="0" lvl="0" marL="0" rtl="0" algn="just">
              <a:lnSpc>
                <a:spcPct val="150000"/>
              </a:lnSpc>
              <a:spcBef>
                <a:spcPts val="0"/>
              </a:spcBef>
              <a:spcAft>
                <a:spcPts val="0"/>
              </a:spcAft>
              <a:buNone/>
            </a:pPr>
            <a:r>
              <a:t/>
            </a:r>
            <a:endParaRPr sz="1800">
              <a:solidFill>
                <a:srgbClr val="434343"/>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LITERATURE SURVEY</a:t>
            </a:r>
            <a:endParaRPr>
              <a:latin typeface="Arial"/>
              <a:ea typeface="Arial"/>
              <a:cs typeface="Arial"/>
              <a:sym typeface="Arial"/>
            </a:endParaRPr>
          </a:p>
        </p:txBody>
      </p:sp>
      <p:sp>
        <p:nvSpPr>
          <p:cNvPr id="84" name="Google Shape;84;p17"/>
          <p:cNvSpPr txBox="1"/>
          <p:nvPr>
            <p:ph idx="1" type="body"/>
          </p:nvPr>
        </p:nvSpPr>
        <p:spPr>
          <a:xfrm>
            <a:off x="311700" y="1116575"/>
            <a:ext cx="8659500" cy="3859500"/>
          </a:xfrm>
          <a:prstGeom prst="rect">
            <a:avLst/>
          </a:prstGeom>
        </p:spPr>
        <p:txBody>
          <a:bodyPr anchorCtr="0" anchor="t" bIns="91425" lIns="91425" spcFirstLastPara="1" rIns="91425" wrap="square" tIns="91425">
            <a:noAutofit/>
          </a:bodyPr>
          <a:lstStyle/>
          <a:p>
            <a:pPr indent="-336550" lvl="0" marL="457200" rtl="0" algn="l">
              <a:lnSpc>
                <a:spcPct val="120000"/>
              </a:lnSpc>
              <a:spcBef>
                <a:spcPts val="0"/>
              </a:spcBef>
              <a:spcAft>
                <a:spcPts val="0"/>
              </a:spcAft>
              <a:buSzPts val="1700"/>
              <a:buFont typeface="Arial"/>
              <a:buAutoNum type="arabicPeriod"/>
            </a:pPr>
            <a:r>
              <a:rPr i="1" lang="en" sz="1700" u="sng">
                <a:solidFill>
                  <a:srgbClr val="0000FF"/>
                </a:solidFill>
                <a:highlight>
                  <a:srgbClr val="FFFFFF"/>
                </a:highlight>
                <a:latin typeface="Arial"/>
                <a:ea typeface="Arial"/>
                <a:cs typeface="Arial"/>
                <a:sym typeface="Arial"/>
                <a:hlinkClick r:id="rId3">
                  <a:extLst>
                    <a:ext uri="{A12FA001-AC4F-418D-AE19-62706E023703}">
                      <ahyp:hlinkClr val="tx"/>
                    </a:ext>
                  </a:extLst>
                </a:hlinkClick>
              </a:rPr>
              <a:t>“</a:t>
            </a:r>
            <a:r>
              <a:rPr i="1" lang="en" sz="1700" u="sng">
                <a:solidFill>
                  <a:srgbClr val="0000FF"/>
                </a:solidFill>
                <a:highlight>
                  <a:srgbClr val="FFFFFF"/>
                </a:highlight>
                <a:latin typeface="Arial"/>
                <a:ea typeface="Arial"/>
                <a:cs typeface="Arial"/>
                <a:sym typeface="Arial"/>
                <a:hlinkClick r:id="rId4">
                  <a:extLst>
                    <a:ext uri="{A12FA001-AC4F-418D-AE19-62706E023703}">
                      <ahyp:hlinkClr val="tx"/>
                    </a:ext>
                  </a:extLst>
                </a:hlinkClick>
              </a:rPr>
              <a:t>Solving the Travelling Salesman Problem Using the Ant Colony Optimization” - Ivan Brezina Jr. Zuzana Čičková</a:t>
            </a:r>
            <a:br>
              <a:rPr i="1" lang="en" sz="1700">
                <a:solidFill>
                  <a:srgbClr val="111111"/>
                </a:solidFill>
                <a:highlight>
                  <a:srgbClr val="FFFFFF"/>
                </a:highlight>
                <a:latin typeface="Arial"/>
                <a:ea typeface="Arial"/>
                <a:cs typeface="Arial"/>
                <a:sym typeface="Arial"/>
              </a:rPr>
            </a:br>
            <a:r>
              <a:rPr lang="en" sz="1700">
                <a:solidFill>
                  <a:srgbClr val="434343"/>
                </a:solidFill>
                <a:highlight>
                  <a:srgbClr val="FFFFFF"/>
                </a:highlight>
                <a:latin typeface="Arial"/>
                <a:ea typeface="Arial"/>
                <a:cs typeface="Arial"/>
                <a:sym typeface="Arial"/>
              </a:rPr>
              <a:t>This paper was used as reference to further understand the details and design of the ACO method.</a:t>
            </a:r>
            <a:endParaRPr sz="1700">
              <a:solidFill>
                <a:srgbClr val="434343"/>
              </a:solidFill>
              <a:highlight>
                <a:srgbClr val="FFFFFF"/>
              </a:highlight>
              <a:latin typeface="Arial"/>
              <a:ea typeface="Arial"/>
              <a:cs typeface="Arial"/>
              <a:sym typeface="Arial"/>
            </a:endParaRPr>
          </a:p>
          <a:p>
            <a:pPr indent="-336550" lvl="0" marL="457200" rtl="0" algn="l">
              <a:lnSpc>
                <a:spcPct val="120000"/>
              </a:lnSpc>
              <a:spcBef>
                <a:spcPts val="0"/>
              </a:spcBef>
              <a:spcAft>
                <a:spcPts val="0"/>
              </a:spcAft>
              <a:buSzPts val="1700"/>
              <a:buFont typeface="Arial"/>
              <a:buAutoNum type="arabicPeriod"/>
            </a:pPr>
            <a:r>
              <a:rPr i="1" lang="en" sz="1700">
                <a:solidFill>
                  <a:srgbClr val="0000FF"/>
                </a:solidFill>
                <a:highlight>
                  <a:schemeClr val="lt1"/>
                </a:highlight>
                <a:latin typeface="Arial"/>
                <a:ea typeface="Arial"/>
                <a:cs typeface="Arial"/>
                <a:sym typeface="Arial"/>
              </a:rPr>
              <a:t> </a:t>
            </a:r>
            <a:r>
              <a:rPr i="1" lang="en" sz="1700" u="sng">
                <a:solidFill>
                  <a:srgbClr val="0000FF"/>
                </a:solidFill>
                <a:highlight>
                  <a:srgbClr val="FFFF00"/>
                </a:highlight>
                <a:latin typeface="Arial"/>
                <a:ea typeface="Arial"/>
                <a:cs typeface="Arial"/>
                <a:sym typeface="Arial"/>
                <a:hlinkClick r:id="rId5">
                  <a:extLst>
                    <a:ext uri="{A12FA001-AC4F-418D-AE19-62706E023703}">
                      <ahyp:hlinkClr val="tx"/>
                    </a:ext>
                  </a:extLst>
                </a:hlinkClick>
              </a:rPr>
              <a:t>“The Effectiveness of Parameter Tuning on Ant Colony Optimization for Solving the Travelling Salesman Problem” - Kush Shrivastava and Dr Shishir Kumar</a:t>
            </a:r>
            <a:br>
              <a:rPr lang="en" sz="1700">
                <a:solidFill>
                  <a:srgbClr val="434343"/>
                </a:solidFill>
                <a:highlight>
                  <a:srgbClr val="FFFF00"/>
                </a:highlight>
                <a:latin typeface="Arial"/>
                <a:ea typeface="Arial"/>
                <a:cs typeface="Arial"/>
                <a:sym typeface="Arial"/>
              </a:rPr>
            </a:br>
            <a:r>
              <a:rPr lang="en" sz="1700">
                <a:solidFill>
                  <a:srgbClr val="434343"/>
                </a:solidFill>
                <a:highlight>
                  <a:schemeClr val="lt1"/>
                </a:highlight>
                <a:latin typeface="Arial"/>
                <a:ea typeface="Arial"/>
                <a:cs typeface="Arial"/>
                <a:sym typeface="Arial"/>
              </a:rPr>
              <a:t>This base paper proved to be a key tool for the drafting and framework of this</a:t>
            </a:r>
            <a:br>
              <a:rPr lang="en" sz="1700">
                <a:solidFill>
                  <a:srgbClr val="434343"/>
                </a:solidFill>
                <a:highlight>
                  <a:schemeClr val="lt1"/>
                </a:highlight>
                <a:latin typeface="Arial"/>
                <a:ea typeface="Arial"/>
                <a:cs typeface="Arial"/>
                <a:sym typeface="Arial"/>
              </a:rPr>
            </a:br>
            <a:r>
              <a:rPr lang="en" sz="1700">
                <a:solidFill>
                  <a:srgbClr val="434343"/>
                </a:solidFill>
                <a:highlight>
                  <a:schemeClr val="lt1"/>
                </a:highlight>
                <a:latin typeface="Arial"/>
                <a:ea typeface="Arial"/>
                <a:cs typeface="Arial"/>
                <a:sym typeface="Arial"/>
              </a:rPr>
              <a:t>project because it helped lay a foundation to understanding the problem statement and implementing the ACO method. </a:t>
            </a:r>
            <a:endParaRPr>
              <a:solidFill>
                <a:srgbClr val="111111"/>
              </a:solidFill>
              <a:highlight>
                <a:srgbClr val="FFFFFF"/>
              </a:highlight>
              <a:latin typeface="Arial"/>
              <a:ea typeface="Arial"/>
              <a:cs typeface="Arial"/>
              <a:sym typeface="Arial"/>
            </a:endParaRPr>
          </a:p>
          <a:p>
            <a:pPr indent="0" lvl="0" marL="0" rtl="0" algn="just">
              <a:lnSpc>
                <a:spcPct val="120000"/>
              </a:lnSpc>
              <a:spcBef>
                <a:spcPts val="0"/>
              </a:spcBef>
              <a:spcAft>
                <a:spcPts val="0"/>
              </a:spcAft>
              <a:buNone/>
            </a:pPr>
            <a:r>
              <a:rPr i="1" lang="en">
                <a:solidFill>
                  <a:srgbClr val="111111"/>
                </a:solidFill>
                <a:highlight>
                  <a:srgbClr val="FFFFFF"/>
                </a:highlight>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DATASET USED</a:t>
            </a:r>
            <a:endParaRPr>
              <a:latin typeface="Arial"/>
              <a:ea typeface="Arial"/>
              <a:cs typeface="Arial"/>
              <a:sym typeface="Arial"/>
            </a:endParaRPr>
          </a:p>
        </p:txBody>
      </p:sp>
      <p:sp>
        <p:nvSpPr>
          <p:cNvPr id="90" name="Google Shape;90;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We have used the directory which contains some examples of data for the traveling salesperson problem.</a:t>
            </a:r>
            <a:endParaRPr>
              <a:solidFill>
                <a:srgbClr val="434343"/>
              </a:solidFill>
              <a:latin typeface="Arial"/>
              <a:ea typeface="Arial"/>
              <a:cs typeface="Arial"/>
              <a:sym typeface="Arial"/>
            </a:endParaRPr>
          </a:p>
          <a:p>
            <a:pPr indent="-342900" lvl="0" marL="457200" rtl="0" algn="just">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Most of these examples come from TSPLIB, a collection of traveling salesman problem datasets maintained by Gerhard Reinelt at </a:t>
            </a:r>
            <a:r>
              <a:rPr lang="en">
                <a:solidFill>
                  <a:srgbClr val="434343"/>
                </a:solidFill>
                <a:uFill>
                  <a:noFill/>
                </a:uFill>
                <a:latin typeface="Arial"/>
                <a:ea typeface="Arial"/>
                <a:cs typeface="Arial"/>
                <a:sym typeface="Arial"/>
                <a:hlinkClick r:id="rId3">
                  <a:extLst>
                    <a:ext uri="{A12FA001-AC4F-418D-AE19-62706E023703}">
                      <ahyp:hlinkClr val="tx"/>
                    </a:ext>
                  </a:extLst>
                </a:hlinkClick>
              </a:rPr>
              <a:t>"http://comopt.ifi.uni-heidelberg.de/software/TSPLIB95/</a:t>
            </a:r>
            <a:r>
              <a:rPr lang="en">
                <a:solidFill>
                  <a:srgbClr val="434343"/>
                </a:solidFill>
                <a:uFill>
                  <a:noFill/>
                </a:uFill>
                <a:latin typeface="Arial"/>
                <a:ea typeface="Arial"/>
                <a:cs typeface="Arial"/>
                <a:sym typeface="Arial"/>
                <a:hlinkClick r:id="rId4">
                  <a:extLst>
                    <a:ext uri="{A12FA001-AC4F-418D-AE19-62706E023703}">
                      <ahyp:hlinkClr val="tx"/>
                    </a:ext>
                  </a:extLst>
                </a:hlinkClick>
              </a:rPr>
              <a:t>"</a:t>
            </a:r>
            <a:endParaRPr>
              <a:solidFill>
                <a:srgbClr val="434343"/>
              </a:solidFill>
              <a:latin typeface="Arial"/>
              <a:ea typeface="Arial"/>
              <a:cs typeface="Arial"/>
              <a:sym typeface="Arial"/>
            </a:endParaRPr>
          </a:p>
          <a:p>
            <a:pPr indent="-342900" lvl="0" marL="457200" rtl="0" algn="just">
              <a:spcBef>
                <a:spcPts val="0"/>
              </a:spcBef>
              <a:spcAft>
                <a:spcPts val="0"/>
              </a:spcAft>
              <a:buClr>
                <a:srgbClr val="434343"/>
              </a:buClr>
              <a:buSzPts val="1800"/>
              <a:buFont typeface="Arial"/>
              <a:buChar char="●"/>
            </a:pPr>
            <a:r>
              <a:rPr b="1" lang="en">
                <a:solidFill>
                  <a:srgbClr val="434343"/>
                </a:solidFill>
                <a:latin typeface="Arial"/>
                <a:ea typeface="Arial"/>
                <a:cs typeface="Arial"/>
                <a:sym typeface="Arial"/>
              </a:rPr>
              <a:t>GR17: Set of 17 cities</a:t>
            </a:r>
            <a:r>
              <a:rPr lang="en">
                <a:solidFill>
                  <a:srgbClr val="434343"/>
                </a:solidFill>
                <a:latin typeface="Arial"/>
                <a:ea typeface="Arial"/>
                <a:cs typeface="Arial"/>
                <a:sym typeface="Arial"/>
              </a:rPr>
              <a:t>, from TSPLIB. </a:t>
            </a:r>
            <a:endParaRPr>
              <a:solidFill>
                <a:srgbClr val="434343"/>
              </a:solidFill>
              <a:latin typeface="Arial"/>
              <a:ea typeface="Arial"/>
              <a:cs typeface="Arial"/>
              <a:sym typeface="Arial"/>
            </a:endParaRPr>
          </a:p>
          <a:p>
            <a:pPr indent="-317500" lvl="1" marL="914400" rtl="0" algn="just">
              <a:spcBef>
                <a:spcPts val="0"/>
              </a:spcBef>
              <a:spcAft>
                <a:spcPts val="0"/>
              </a:spcAft>
              <a:buClr>
                <a:srgbClr val="434343"/>
              </a:buClr>
              <a:buSzPts val="1400"/>
              <a:buFont typeface="Arial"/>
              <a:buChar char="○"/>
            </a:pPr>
            <a:r>
              <a:rPr lang="en" u="sng">
                <a:solidFill>
                  <a:srgbClr val="434343"/>
                </a:solidFill>
                <a:latin typeface="Arial"/>
                <a:ea typeface="Arial"/>
                <a:cs typeface="Arial"/>
                <a:sym typeface="Arial"/>
                <a:hlinkClick r:id="rId5">
                  <a:extLst>
                    <a:ext uri="{A12FA001-AC4F-418D-AE19-62706E023703}">
                      <ahyp:hlinkClr val="tx"/>
                    </a:ext>
                  </a:extLst>
                </a:hlinkClick>
              </a:rPr>
              <a:t>gr17_d.txt</a:t>
            </a:r>
            <a:r>
              <a:rPr lang="en">
                <a:solidFill>
                  <a:srgbClr val="434343"/>
                </a:solidFill>
                <a:latin typeface="Arial"/>
                <a:ea typeface="Arial"/>
                <a:cs typeface="Arial"/>
                <a:sym typeface="Arial"/>
              </a:rPr>
              <a:t>, the </a:t>
            </a:r>
            <a:r>
              <a:rPr lang="en">
                <a:solidFill>
                  <a:srgbClr val="434343"/>
                </a:solidFill>
                <a:latin typeface="Arial"/>
                <a:ea typeface="Arial"/>
                <a:cs typeface="Arial"/>
                <a:sym typeface="Arial"/>
              </a:rPr>
              <a:t>inter-city</a:t>
            </a:r>
            <a:r>
              <a:rPr lang="en">
                <a:solidFill>
                  <a:srgbClr val="434343"/>
                </a:solidFill>
                <a:latin typeface="Arial"/>
                <a:ea typeface="Arial"/>
                <a:cs typeface="Arial"/>
                <a:sym typeface="Arial"/>
              </a:rPr>
              <a:t> distance table.</a:t>
            </a:r>
            <a:endParaRPr>
              <a:solidFill>
                <a:srgbClr val="434343"/>
              </a:solidFill>
              <a:latin typeface="Arial"/>
              <a:ea typeface="Arial"/>
              <a:cs typeface="Arial"/>
              <a:sym typeface="Arial"/>
            </a:endParaRPr>
          </a:p>
          <a:p>
            <a:pPr indent="-317500" lvl="1" marL="914400" rtl="0" algn="just">
              <a:spcBef>
                <a:spcPts val="1000"/>
              </a:spcBef>
              <a:spcAft>
                <a:spcPts val="0"/>
              </a:spcAft>
              <a:buClr>
                <a:srgbClr val="434343"/>
              </a:buClr>
              <a:buSzPts val="1400"/>
              <a:buFont typeface="Arial"/>
              <a:buChar char="○"/>
            </a:pPr>
            <a:r>
              <a:rPr lang="en">
                <a:solidFill>
                  <a:srgbClr val="434343"/>
                </a:solidFill>
                <a:latin typeface="Arial"/>
                <a:ea typeface="Arial"/>
                <a:cs typeface="Arial"/>
                <a:sym typeface="Arial"/>
              </a:rPr>
              <a:t>The minimal tour has length 2085.</a:t>
            </a:r>
            <a:endParaRPr>
              <a:solidFill>
                <a:srgbClr val="434343"/>
              </a:solidFill>
              <a:latin typeface="Arial"/>
              <a:ea typeface="Arial"/>
              <a:cs typeface="Arial"/>
              <a:sym typeface="Arial"/>
            </a:endParaRPr>
          </a:p>
          <a:p>
            <a:pPr indent="-317500" lvl="1" marL="914400" rtl="0" algn="just">
              <a:spcBef>
                <a:spcPts val="1000"/>
              </a:spcBef>
              <a:spcAft>
                <a:spcPts val="1600"/>
              </a:spcAft>
              <a:buClr>
                <a:srgbClr val="434343"/>
              </a:buClr>
              <a:buSzPts val="1400"/>
              <a:buFont typeface="Arial"/>
              <a:buChar char="○"/>
            </a:pPr>
            <a:r>
              <a:rPr lang="en">
                <a:solidFill>
                  <a:srgbClr val="434343"/>
                </a:solidFill>
                <a:latin typeface="Arial"/>
                <a:ea typeface="Arial"/>
                <a:cs typeface="Arial"/>
                <a:sym typeface="Arial"/>
              </a:rPr>
              <a:t>The dataset is in the matrix format that it contains distance of all the cities with another cities.</a:t>
            </a:r>
            <a:endParaRPr>
              <a:solidFill>
                <a:srgbClr val="434343"/>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ANT COLONY OPTIMIZATION (ACO)</a:t>
            </a:r>
            <a:endParaRPr>
              <a:latin typeface="Arial"/>
              <a:ea typeface="Arial"/>
              <a:cs typeface="Arial"/>
              <a:sym typeface="Arial"/>
            </a:endParaRPr>
          </a:p>
        </p:txBody>
      </p:sp>
      <p:sp>
        <p:nvSpPr>
          <p:cNvPr id="96" name="Google Shape;96;p19"/>
          <p:cNvSpPr txBox="1"/>
          <p:nvPr>
            <p:ph idx="1" type="body"/>
          </p:nvPr>
        </p:nvSpPr>
        <p:spPr>
          <a:xfrm>
            <a:off x="311700" y="1283500"/>
            <a:ext cx="3970800" cy="34509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ACO is highly motivated by the foraging behavior of ants and the way they utilize pheromone trail to discover the food source.</a:t>
            </a:r>
            <a:endParaRPr>
              <a:solidFill>
                <a:srgbClr val="434343"/>
              </a:solidFill>
              <a:latin typeface="Arial"/>
              <a:ea typeface="Arial"/>
              <a:cs typeface="Arial"/>
              <a:sym typeface="Arial"/>
            </a:endParaRPr>
          </a:p>
          <a:p>
            <a:pPr indent="-342900" lvl="0" marL="457200" rtl="0" algn="just">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It </a:t>
            </a:r>
            <a:r>
              <a:rPr lang="en">
                <a:solidFill>
                  <a:srgbClr val="434343"/>
                </a:solidFill>
                <a:latin typeface="Arial"/>
                <a:ea typeface="Arial"/>
                <a:cs typeface="Arial"/>
                <a:sym typeface="Arial"/>
              </a:rPr>
              <a:t>is a soft computing metaheuristic that belongs to Swarm Intelligence(SI) methods. </a:t>
            </a:r>
            <a:endParaRPr>
              <a:solidFill>
                <a:srgbClr val="434343"/>
              </a:solidFill>
              <a:latin typeface="Arial"/>
              <a:ea typeface="Arial"/>
              <a:cs typeface="Arial"/>
              <a:sym typeface="Arial"/>
            </a:endParaRPr>
          </a:p>
          <a:p>
            <a:pPr indent="0" lvl="0" marL="0" rtl="0" algn="just">
              <a:spcBef>
                <a:spcPts val="1000"/>
              </a:spcBef>
              <a:spcAft>
                <a:spcPts val="1600"/>
              </a:spcAft>
              <a:buNone/>
            </a:pPr>
            <a:r>
              <a:t/>
            </a:r>
            <a:endParaRPr>
              <a:solidFill>
                <a:srgbClr val="434343"/>
              </a:solidFill>
              <a:latin typeface="Arial"/>
              <a:ea typeface="Arial"/>
              <a:cs typeface="Arial"/>
              <a:sym typeface="Arial"/>
            </a:endParaRPr>
          </a:p>
        </p:txBody>
      </p:sp>
      <p:pic>
        <p:nvPicPr>
          <p:cNvPr id="97" name="Google Shape;97;p19"/>
          <p:cNvPicPr preferRelativeResize="0"/>
          <p:nvPr/>
        </p:nvPicPr>
        <p:blipFill>
          <a:blip r:embed="rId3">
            <a:alphaModFix/>
          </a:blip>
          <a:stretch>
            <a:fillRect/>
          </a:stretch>
        </p:blipFill>
        <p:spPr>
          <a:xfrm>
            <a:off x="5032750" y="1283500"/>
            <a:ext cx="3638550" cy="2686050"/>
          </a:xfrm>
          <a:prstGeom prst="rect">
            <a:avLst/>
          </a:prstGeom>
          <a:noFill/>
          <a:ln>
            <a:noFill/>
          </a:ln>
        </p:spPr>
      </p:pic>
      <p:sp>
        <p:nvSpPr>
          <p:cNvPr id="98" name="Google Shape;98;p19"/>
          <p:cNvSpPr txBox="1"/>
          <p:nvPr/>
        </p:nvSpPr>
        <p:spPr>
          <a:xfrm>
            <a:off x="5485200" y="4030725"/>
            <a:ext cx="3004500" cy="29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 Ant Colony Optimisation Process</a:t>
            </a:r>
            <a:endParaRPr sz="1200">
              <a:latin typeface="Times New Roman"/>
              <a:ea typeface="Times New Roman"/>
              <a:cs typeface="Times New Roman"/>
              <a:sym typeface="Times New Roman"/>
            </a:endParaRPr>
          </a:p>
        </p:txBody>
      </p:sp>
      <p:sp>
        <p:nvSpPr>
          <p:cNvPr id="99" name="Google Shape;99;p19"/>
          <p:cNvSpPr txBox="1"/>
          <p:nvPr/>
        </p:nvSpPr>
        <p:spPr>
          <a:xfrm>
            <a:off x="391150" y="4430450"/>
            <a:ext cx="8160300" cy="4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        Source: https://plos.figshare.com/articles/_Ant_Colony_Optimization_Algorithm_processes_/1418788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579275" y="527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Contd..</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105" name="Google Shape;105;p20"/>
          <p:cNvSpPr txBox="1"/>
          <p:nvPr>
            <p:ph idx="1" type="body"/>
          </p:nvPr>
        </p:nvSpPr>
        <p:spPr>
          <a:xfrm>
            <a:off x="727650" y="1473025"/>
            <a:ext cx="7688700" cy="28050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ACO has proven a well performance in solving certain NP-hard problems in polynomial time.</a:t>
            </a:r>
            <a:endParaRPr>
              <a:solidFill>
                <a:srgbClr val="434343"/>
              </a:solidFill>
              <a:latin typeface="Arial"/>
              <a:ea typeface="Arial"/>
              <a:cs typeface="Arial"/>
              <a:sym typeface="Arial"/>
            </a:endParaRPr>
          </a:p>
          <a:p>
            <a:pPr indent="-342900" lvl="0" marL="457200" rtl="0" algn="just">
              <a:lnSpc>
                <a:spcPct val="115000"/>
              </a:lnSpc>
              <a:spcBef>
                <a:spcPts val="1000"/>
              </a:spcBef>
              <a:spcAft>
                <a:spcPts val="0"/>
              </a:spcAft>
              <a:buClr>
                <a:srgbClr val="434343"/>
              </a:buClr>
              <a:buSzPts val="1800"/>
              <a:buFont typeface="Arial"/>
              <a:buChar char="●"/>
            </a:pPr>
            <a:r>
              <a:rPr lang="en">
                <a:solidFill>
                  <a:srgbClr val="434343"/>
                </a:solidFill>
                <a:latin typeface="Arial"/>
                <a:ea typeface="Arial"/>
                <a:cs typeface="Arial"/>
                <a:sym typeface="Arial"/>
              </a:rPr>
              <a:t>The bad selection of parameters increases the computation time and accuracy of the algorithm.</a:t>
            </a:r>
            <a:endParaRPr>
              <a:solidFill>
                <a:srgbClr val="434343"/>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532150" y="94625"/>
            <a:ext cx="8295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a:t>
            </a:r>
            <a:endParaRPr/>
          </a:p>
        </p:txBody>
      </p:sp>
      <p:sp>
        <p:nvSpPr>
          <p:cNvPr id="111" name="Google Shape;111;p21"/>
          <p:cNvSpPr txBox="1"/>
          <p:nvPr>
            <p:ph idx="1" type="body"/>
          </p:nvPr>
        </p:nvSpPr>
        <p:spPr>
          <a:xfrm>
            <a:off x="449950" y="677353"/>
            <a:ext cx="8378100" cy="825300"/>
          </a:xfrm>
          <a:prstGeom prst="rect">
            <a:avLst/>
          </a:prstGeom>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rgbClr val="434343"/>
                </a:solidFill>
                <a:latin typeface="Arial"/>
                <a:ea typeface="Arial"/>
                <a:cs typeface="Arial"/>
                <a:sym typeface="Arial"/>
              </a:rPr>
              <a:t>The performance of an ACO algorithm is directly dependent on the choice of its parameter.</a:t>
            </a:r>
            <a:endParaRPr>
              <a:solidFill>
                <a:srgbClr val="434343"/>
              </a:solidFill>
              <a:latin typeface="Arial"/>
              <a:ea typeface="Arial"/>
              <a:cs typeface="Arial"/>
              <a:sym typeface="Arial"/>
            </a:endParaRPr>
          </a:p>
        </p:txBody>
      </p:sp>
      <p:graphicFrame>
        <p:nvGraphicFramePr>
          <p:cNvPr id="112" name="Google Shape;112;p21"/>
          <p:cNvGraphicFramePr/>
          <p:nvPr/>
        </p:nvGraphicFramePr>
        <p:xfrm>
          <a:off x="1064825" y="1550175"/>
          <a:ext cx="3000000" cy="3000000"/>
        </p:xfrm>
        <a:graphic>
          <a:graphicData uri="http://schemas.openxmlformats.org/drawingml/2006/table">
            <a:tbl>
              <a:tblPr>
                <a:noFill/>
                <a:tableStyleId>{28E2DAAB-F4F6-427D-97E6-BE58BD58B069}</a:tableStyleId>
              </a:tblPr>
              <a:tblGrid>
                <a:gridCol w="2149975"/>
                <a:gridCol w="5080550"/>
              </a:tblGrid>
              <a:tr h="400050">
                <a:tc>
                  <a:txBody>
                    <a:bodyPr/>
                    <a:lstStyle/>
                    <a:p>
                      <a:pPr indent="0" lvl="0" marL="0" rtl="0" algn="l">
                        <a:spcBef>
                          <a:spcPts val="0"/>
                        </a:spcBef>
                        <a:spcAft>
                          <a:spcPts val="0"/>
                        </a:spcAft>
                        <a:buNone/>
                      </a:pPr>
                      <a:r>
                        <a:rPr b="1" lang="en"/>
                        <a:t>Parameters</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b="1" lang="en"/>
                        <a:t>Definition</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846825">
                <a:tc>
                  <a:txBody>
                    <a:bodyPr/>
                    <a:lstStyle/>
                    <a:p>
                      <a:pPr indent="0" lvl="0" marL="0" rtl="0" algn="just">
                        <a:lnSpc>
                          <a:spcPct val="115000"/>
                        </a:lnSpc>
                        <a:spcBef>
                          <a:spcPts val="0"/>
                        </a:spcBef>
                        <a:spcAft>
                          <a:spcPts val="0"/>
                        </a:spcAft>
                        <a:buNone/>
                      </a:pPr>
                      <a:r>
                        <a:rPr b="1" lang="en"/>
                        <a:t>α </a:t>
                      </a:r>
                      <a:r>
                        <a:rPr lang="en"/>
                        <a:t>-</a:t>
                      </a:r>
                      <a:r>
                        <a:rPr lang="en"/>
                        <a:t> </a:t>
                      </a:r>
                      <a:r>
                        <a:rPr lang="en"/>
                        <a:t>Relative Importance of Pheromone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a:solidFill>
                            <a:schemeClr val="accent3"/>
                          </a:solidFill>
                        </a:rPr>
                        <a:t>This parameter sets the amount of the pheromone on the edges would vanish after each cycle. This parameter really set how much ”memory” of past arrangements we need.</a:t>
                      </a:r>
                      <a:endParaRPr>
                        <a:solidFill>
                          <a:schemeClr val="accent3"/>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11975">
                <a:tc>
                  <a:txBody>
                    <a:bodyPr/>
                    <a:lstStyle/>
                    <a:p>
                      <a:pPr indent="0" lvl="0" marL="0" rtl="0" algn="just">
                        <a:lnSpc>
                          <a:spcPct val="115000"/>
                        </a:lnSpc>
                        <a:spcBef>
                          <a:spcPts val="0"/>
                        </a:spcBef>
                        <a:spcAft>
                          <a:spcPts val="0"/>
                        </a:spcAft>
                        <a:buNone/>
                      </a:pPr>
                      <a:r>
                        <a:rPr b="1" lang="en"/>
                        <a:t>β</a:t>
                      </a:r>
                      <a:r>
                        <a:rPr b="1" lang="en"/>
                        <a:t> </a:t>
                      </a:r>
                      <a:r>
                        <a:rPr lang="en"/>
                        <a:t>- </a:t>
                      </a:r>
                      <a:r>
                        <a:rPr lang="en"/>
                        <a:t>Relative Importance of Heuristics Value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a:solidFill>
                            <a:schemeClr val="accent3"/>
                          </a:solidFill>
                        </a:rPr>
                        <a:t>This parameter sets the relative significance of pheromone versus heuristic value</a:t>
                      </a:r>
                      <a:endParaRPr>
                        <a:solidFill>
                          <a:schemeClr val="accent3"/>
                        </a:solidFill>
                      </a:endParaRPr>
                    </a:p>
                    <a:p>
                      <a:pPr indent="0" lvl="0" marL="0" rtl="0" algn="just">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63825">
                <a:tc>
                  <a:txBody>
                    <a:bodyPr/>
                    <a:lstStyle/>
                    <a:p>
                      <a:pPr indent="0" lvl="0" marL="0" rtl="0" algn="just">
                        <a:lnSpc>
                          <a:spcPct val="115000"/>
                        </a:lnSpc>
                        <a:spcBef>
                          <a:spcPts val="0"/>
                        </a:spcBef>
                        <a:spcAft>
                          <a:spcPts val="0"/>
                        </a:spcAft>
                        <a:buNone/>
                      </a:pPr>
                      <a:r>
                        <a:rPr b="1" lang="en"/>
                        <a:t>ρ</a:t>
                      </a:r>
                      <a:r>
                        <a:rPr b="1" lang="en"/>
                        <a:t> - </a:t>
                      </a:r>
                      <a:r>
                        <a:rPr lang="en"/>
                        <a:t>Evaporation Rate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a:solidFill>
                            <a:schemeClr val="accent3"/>
                          </a:solidFill>
                        </a:rPr>
                        <a:t>This parameter sets the amount of the pheromone on the edges would dissipate after each cycle. This parameter sets of the amount one ant impacted by different ants.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