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4364" autoAdjust="0"/>
  </p:normalViewPr>
  <p:slideViewPr>
    <p:cSldViewPr snapToGrid="0">
      <p:cViewPr varScale="1">
        <p:scale>
          <a:sx n="47" d="100"/>
          <a:sy n="47" d="100"/>
        </p:scale>
        <p:origin x="206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F1592-352C-40FA-B137-6179365A5534}" type="datetimeFigureOut">
              <a:rPr lang="en-IN" smtClean="0"/>
              <a:t>14-04-2019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DC2D8-B4FD-4F9C-A682-78CDE9944E9B}" type="slidenum">
              <a:rPr lang="en-IN" smtClean="0"/>
              <a:t>‹#›</a:t>
            </a:fld>
            <a:endParaRPr lang="en-IN"/>
          </a:p>
        </p:txBody>
      </p:sp>
    </p:spTree>
    <p:extLst>
      <p:ext uri="{BB962C8B-B14F-4D97-AF65-F5344CB8AC3E}">
        <p14:creationId xmlns:p14="http://schemas.microsoft.com/office/powerpoint/2010/main" val="72099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Welcome to Employee Data EDA</a:t>
            </a:r>
          </a:p>
          <a:p>
            <a:r>
              <a:rPr lang="en-IN" sz="1200" b="0" i="0" u="none" strike="noStrike" kern="1200" dirty="0">
                <a:solidFill>
                  <a:schemeClr val="tx1"/>
                </a:solidFill>
                <a:effectLst/>
                <a:latin typeface="+mn-lt"/>
                <a:ea typeface="+mn-ea"/>
                <a:cs typeface="+mn-cs"/>
              </a:rPr>
              <a:t>In this process we will try to get the answers of some general questions related to </a:t>
            </a:r>
            <a:r>
              <a:rPr lang="en-IN" sz="1200" b="0" i="0" u="none" strike="noStrike" kern="1200">
                <a:solidFill>
                  <a:schemeClr val="tx1"/>
                </a:solidFill>
                <a:effectLst/>
                <a:latin typeface="+mn-lt"/>
                <a:ea typeface="+mn-ea"/>
                <a:cs typeface="+mn-cs"/>
              </a:rPr>
              <a:t>Employee data </a:t>
            </a:r>
            <a:r>
              <a:rPr lang="en-IN" sz="1200" b="0" i="0" u="none" strike="noStrike" kern="1200" dirty="0">
                <a:solidFill>
                  <a:schemeClr val="tx1"/>
                </a:solidFill>
                <a:effectLst/>
                <a:latin typeface="+mn-lt"/>
                <a:ea typeface="+mn-ea"/>
                <a:cs typeface="+mn-cs"/>
              </a:rPr>
              <a:t>provided.</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E4DC2D8-B4FD-4F9C-A682-78CDE9944E9B}" type="slidenum">
              <a:rPr lang="en-IN" smtClean="0"/>
              <a:t>1</a:t>
            </a:fld>
            <a:endParaRPr lang="en-IN"/>
          </a:p>
        </p:txBody>
      </p:sp>
    </p:spTree>
    <p:extLst>
      <p:ext uri="{BB962C8B-B14F-4D97-AF65-F5344CB8AC3E}">
        <p14:creationId xmlns:p14="http://schemas.microsoft.com/office/powerpoint/2010/main" val="3053112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from the above analysis we understand that:</a:t>
            </a:r>
          </a:p>
          <a:p>
            <a:r>
              <a:rPr lang="en-US" dirty="0"/>
              <a:t>    1.) The count of employees having 0 hike is 1462(Which is a huge population), the count of employee having -</a:t>
            </a:r>
            <a:r>
              <a:rPr lang="en-US" dirty="0" err="1"/>
              <a:t>ve</a:t>
            </a:r>
            <a:r>
              <a:rPr lang="en-US" dirty="0"/>
              <a:t> hike is 3 and count of employee having</a:t>
            </a:r>
          </a:p>
          <a:p>
            <a:r>
              <a:rPr lang="en-US" dirty="0"/>
              <a:t>    positive hike is just 5.</a:t>
            </a:r>
          </a:p>
          <a:p>
            <a:r>
              <a:rPr lang="en-US" dirty="0"/>
              <a:t>    2.) This shows that almost everyone in the company has not got any hike. Only 5 people have got the hike there should be some reason for it which we can't derive from the existing </a:t>
            </a:r>
            <a:r>
              <a:rPr lang="en-US" dirty="0" err="1"/>
              <a:t>dataset.In</a:t>
            </a:r>
            <a:r>
              <a:rPr lang="en-US" dirty="0"/>
              <a:t> these kind of </a:t>
            </a:r>
            <a:r>
              <a:rPr lang="en-US" dirty="0" err="1"/>
              <a:t>scenerios</a:t>
            </a:r>
            <a:r>
              <a:rPr lang="en-US" dirty="0"/>
              <a:t> the HR or the </a:t>
            </a:r>
            <a:r>
              <a:rPr lang="en-US" dirty="0" err="1"/>
              <a:t>Compay</a:t>
            </a:r>
            <a:r>
              <a:rPr lang="en-US" dirty="0"/>
              <a:t> management people can be approached in order to understand what was the reason for such a unusual condition of pay raise.</a:t>
            </a:r>
          </a:p>
          <a:p>
            <a:r>
              <a:rPr lang="en-US" dirty="0"/>
              <a:t>    3.) Also we tried to understand the relation between the rating of the employee and the hike but there is no relation between these two fields as the large population with rating 1 has also got 0 </a:t>
            </a:r>
            <a:r>
              <a:rPr lang="en-US" dirty="0" err="1"/>
              <a:t>hik</a:t>
            </a:r>
            <a:r>
              <a:rPr lang="en-US" dirty="0"/>
              <a:t> and having 4 rating have also received 0 hikes. </a:t>
            </a:r>
          </a:p>
          <a:p>
            <a:r>
              <a:rPr lang="en-US" dirty="0"/>
              <a:t>Almost around 99 % of the population has got 0 hike in year 2017 and 3 people have got –</a:t>
            </a:r>
            <a:r>
              <a:rPr lang="en-US" dirty="0" err="1"/>
              <a:t>ve</a:t>
            </a:r>
            <a:r>
              <a:rPr lang="en-US" dirty="0"/>
              <a:t> and 5 ppl have got +</a:t>
            </a:r>
            <a:r>
              <a:rPr lang="en-US" dirty="0" err="1"/>
              <a:t>ve</a:t>
            </a:r>
            <a:r>
              <a:rPr lang="en-US" dirty="0"/>
              <a:t> hike.</a:t>
            </a:r>
          </a:p>
          <a:p>
            <a:r>
              <a:rPr lang="en-US" dirty="0"/>
              <a:t>Its not clear from the given data what’s the reason of such an unusual hike in year 2017 for the organization we can get to understand the</a:t>
            </a:r>
          </a:p>
          <a:p>
            <a:r>
              <a:rPr lang="en-US" dirty="0"/>
              <a:t> reasons by getting in touch with HR or </a:t>
            </a:r>
            <a:r>
              <a:rPr lang="en-US"/>
              <a:t>Company Management.</a:t>
            </a:r>
            <a:endParaRPr lang="en-IN" dirty="0"/>
          </a:p>
        </p:txBody>
      </p:sp>
      <p:sp>
        <p:nvSpPr>
          <p:cNvPr id="4" name="Slide Number Placeholder 3"/>
          <p:cNvSpPr>
            <a:spLocks noGrp="1"/>
          </p:cNvSpPr>
          <p:nvPr>
            <p:ph type="sldNum" sz="quarter" idx="5"/>
          </p:nvPr>
        </p:nvSpPr>
        <p:spPr/>
        <p:txBody>
          <a:bodyPr/>
          <a:lstStyle/>
          <a:p>
            <a:fld id="{AE4DC2D8-B4FD-4F9C-A682-78CDE9944E9B}" type="slidenum">
              <a:rPr lang="en-IN" smtClean="0"/>
              <a:t>10</a:t>
            </a:fld>
            <a:endParaRPr lang="en-IN"/>
          </a:p>
        </p:txBody>
      </p:sp>
    </p:spTree>
    <p:extLst>
      <p:ext uri="{BB962C8B-B14F-4D97-AF65-F5344CB8AC3E}">
        <p14:creationId xmlns:p14="http://schemas.microsoft.com/office/powerpoint/2010/main" val="209018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From the above plot it seems we have higher population of male as compared to females.</a:t>
            </a:r>
          </a:p>
          <a:p>
            <a:endParaRPr lang="en-IN" dirty="0"/>
          </a:p>
        </p:txBody>
      </p:sp>
      <p:sp>
        <p:nvSpPr>
          <p:cNvPr id="4" name="Slide Number Placeholder 3"/>
          <p:cNvSpPr>
            <a:spLocks noGrp="1"/>
          </p:cNvSpPr>
          <p:nvPr>
            <p:ph type="sldNum" sz="quarter" idx="5"/>
          </p:nvPr>
        </p:nvSpPr>
        <p:spPr/>
        <p:txBody>
          <a:bodyPr/>
          <a:lstStyle/>
          <a:p>
            <a:fld id="{AE4DC2D8-B4FD-4F9C-A682-78CDE9944E9B}" type="slidenum">
              <a:rPr lang="en-IN" smtClean="0"/>
              <a:t>2</a:t>
            </a:fld>
            <a:endParaRPr lang="en-IN"/>
          </a:p>
        </p:txBody>
      </p:sp>
    </p:spTree>
    <p:extLst>
      <p:ext uri="{BB962C8B-B14F-4D97-AF65-F5344CB8AC3E}">
        <p14:creationId xmlns:p14="http://schemas.microsoft.com/office/powerpoint/2010/main" val="1249203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 from the above donut pie chart and the factor plot its quite clear that we have points 1.) </a:t>
            </a:r>
            <a:r>
              <a:rPr lang="en-US" sz="1200" b="0" i="0" u="none" strike="noStrike" kern="1200" dirty="0" err="1">
                <a:solidFill>
                  <a:schemeClr val="tx1"/>
                </a:solidFill>
                <a:effectLst/>
                <a:latin typeface="+mn-lt"/>
                <a:ea typeface="+mn-ea"/>
                <a:cs typeface="+mn-cs"/>
              </a:rPr>
              <a:t>Organisation</a:t>
            </a:r>
            <a:r>
              <a:rPr lang="en-US" sz="1200" b="0" i="0" u="none" strike="noStrike" kern="1200" dirty="0">
                <a:solidFill>
                  <a:schemeClr val="tx1"/>
                </a:solidFill>
                <a:effectLst/>
                <a:latin typeface="+mn-lt"/>
                <a:ea typeface="+mn-ea"/>
                <a:cs typeface="+mn-cs"/>
              </a:rPr>
              <a:t> has got the maximum number of employee population the Sales department for both Male and Females. 2.) The second largest population lies in the Research </a:t>
            </a:r>
            <a:r>
              <a:rPr lang="en-US" sz="1200" b="0" i="0" u="none" strike="noStrike" kern="1200" dirty="0" err="1">
                <a:solidFill>
                  <a:schemeClr val="tx1"/>
                </a:solidFill>
                <a:effectLst/>
                <a:latin typeface="+mn-lt"/>
                <a:ea typeface="+mn-ea"/>
                <a:cs typeface="+mn-cs"/>
              </a:rPr>
              <a:t>deparment</a:t>
            </a:r>
            <a:r>
              <a:rPr lang="en-US" sz="1200" b="0" i="0" u="none" strike="noStrike" kern="1200" dirty="0">
                <a:solidFill>
                  <a:schemeClr val="tx1"/>
                </a:solidFill>
                <a:effectLst/>
                <a:latin typeface="+mn-lt"/>
                <a:ea typeface="+mn-ea"/>
                <a:cs typeface="+mn-cs"/>
              </a:rPr>
              <a:t> for both Male and Female. 3.) The third largest population lies in the Content Writing department for both Male and Female. 4.) We have lowest population in Performance Management.</a:t>
            </a:r>
            <a:endParaRPr lang="en-IN" dirty="0"/>
          </a:p>
        </p:txBody>
      </p:sp>
      <p:sp>
        <p:nvSpPr>
          <p:cNvPr id="4" name="Slide Number Placeholder 3"/>
          <p:cNvSpPr>
            <a:spLocks noGrp="1"/>
          </p:cNvSpPr>
          <p:nvPr>
            <p:ph type="sldNum" sz="quarter" idx="5"/>
          </p:nvPr>
        </p:nvSpPr>
        <p:spPr/>
        <p:txBody>
          <a:bodyPr/>
          <a:lstStyle/>
          <a:p>
            <a:fld id="{AE4DC2D8-B4FD-4F9C-A682-78CDE9944E9B}" type="slidenum">
              <a:rPr lang="en-IN" smtClean="0"/>
              <a:t>3</a:t>
            </a:fld>
            <a:endParaRPr lang="en-IN"/>
          </a:p>
        </p:txBody>
      </p:sp>
    </p:spTree>
    <p:extLst>
      <p:ext uri="{BB962C8B-B14F-4D97-AF65-F5344CB8AC3E}">
        <p14:creationId xmlns:p14="http://schemas.microsoft.com/office/powerpoint/2010/main" val="347890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So from the above donut pie chart and the factor plot its quite clear that we have points 1.) </a:t>
            </a:r>
            <a:r>
              <a:rPr lang="en-US" sz="1200" b="0" i="0" u="none" strike="noStrike" kern="1200" dirty="0" err="1">
                <a:solidFill>
                  <a:schemeClr val="tx1"/>
                </a:solidFill>
                <a:effectLst/>
                <a:latin typeface="+mn-lt"/>
                <a:ea typeface="+mn-ea"/>
                <a:cs typeface="+mn-cs"/>
              </a:rPr>
              <a:t>Organisation</a:t>
            </a:r>
            <a:r>
              <a:rPr lang="en-US" sz="1200" b="0" i="0" u="none" strike="noStrike" kern="1200" dirty="0">
                <a:solidFill>
                  <a:schemeClr val="tx1"/>
                </a:solidFill>
                <a:effectLst/>
                <a:latin typeface="+mn-lt"/>
                <a:ea typeface="+mn-ea"/>
                <a:cs typeface="+mn-cs"/>
              </a:rPr>
              <a:t> has got the maximum number of employee population the Sales department for both Male and Females. 2.) The second largest population lies in the Research </a:t>
            </a:r>
            <a:r>
              <a:rPr lang="en-US" sz="1200" b="0" i="0" u="none" strike="noStrike" kern="1200" dirty="0" err="1">
                <a:solidFill>
                  <a:schemeClr val="tx1"/>
                </a:solidFill>
                <a:effectLst/>
                <a:latin typeface="+mn-lt"/>
                <a:ea typeface="+mn-ea"/>
                <a:cs typeface="+mn-cs"/>
              </a:rPr>
              <a:t>deparment</a:t>
            </a:r>
            <a:r>
              <a:rPr lang="en-US" sz="1200" b="0" i="0" u="none" strike="noStrike" kern="1200" dirty="0">
                <a:solidFill>
                  <a:schemeClr val="tx1"/>
                </a:solidFill>
                <a:effectLst/>
                <a:latin typeface="+mn-lt"/>
                <a:ea typeface="+mn-ea"/>
                <a:cs typeface="+mn-cs"/>
              </a:rPr>
              <a:t> for both Male and Female. 3.) The third largest population lies in the Content Writing department for both Male and Female. 4.) We have lowest population in Performance Management.</a:t>
            </a:r>
          </a:p>
          <a:p>
            <a:endParaRPr lang="en-IN" dirty="0"/>
          </a:p>
        </p:txBody>
      </p:sp>
      <p:sp>
        <p:nvSpPr>
          <p:cNvPr id="4" name="Slide Number Placeholder 3"/>
          <p:cNvSpPr>
            <a:spLocks noGrp="1"/>
          </p:cNvSpPr>
          <p:nvPr>
            <p:ph type="sldNum" sz="quarter" idx="5"/>
          </p:nvPr>
        </p:nvSpPr>
        <p:spPr/>
        <p:txBody>
          <a:bodyPr/>
          <a:lstStyle/>
          <a:p>
            <a:fld id="{AE4DC2D8-B4FD-4F9C-A682-78CDE9944E9B}" type="slidenum">
              <a:rPr lang="en-IN" smtClean="0"/>
              <a:t>4</a:t>
            </a:fld>
            <a:endParaRPr lang="en-IN"/>
          </a:p>
        </p:txBody>
      </p:sp>
    </p:spTree>
    <p:extLst>
      <p:ext uri="{BB962C8B-B14F-4D97-AF65-F5344CB8AC3E}">
        <p14:creationId xmlns:p14="http://schemas.microsoft.com/office/powerpoint/2010/main" val="190909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As evident from the above graph it seems that there is no impact of the skill set on the rating. We do see a higher counts for both 3 and 4 ratings on the sales department but that's because as we have already seen the Sales is the department where most of our employee population lies. </a:t>
            </a:r>
            <a:endParaRPr lang="en-IN" dirty="0"/>
          </a:p>
        </p:txBody>
      </p:sp>
      <p:sp>
        <p:nvSpPr>
          <p:cNvPr id="4" name="Slide Number Placeholder 3"/>
          <p:cNvSpPr>
            <a:spLocks noGrp="1"/>
          </p:cNvSpPr>
          <p:nvPr>
            <p:ph type="sldNum" sz="quarter" idx="5"/>
          </p:nvPr>
        </p:nvSpPr>
        <p:spPr/>
        <p:txBody>
          <a:bodyPr/>
          <a:lstStyle/>
          <a:p>
            <a:fld id="{AE4DC2D8-B4FD-4F9C-A682-78CDE9944E9B}" type="slidenum">
              <a:rPr lang="en-IN" smtClean="0"/>
              <a:t>5</a:t>
            </a:fld>
            <a:endParaRPr lang="en-IN"/>
          </a:p>
        </p:txBody>
      </p:sp>
    </p:spTree>
    <p:extLst>
      <p:ext uri="{BB962C8B-B14F-4D97-AF65-F5344CB8AC3E}">
        <p14:creationId xmlns:p14="http://schemas.microsoft.com/office/powerpoint/2010/main" val="3427153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 if we see the above graph it seems most of the employees have rated the "Work life balance" to be "Good" And people with "Poor" and "Excellent" are few.</a:t>
            </a:r>
            <a:endParaRPr lang="en-IN" dirty="0"/>
          </a:p>
        </p:txBody>
      </p:sp>
      <p:sp>
        <p:nvSpPr>
          <p:cNvPr id="4" name="Slide Number Placeholder 3"/>
          <p:cNvSpPr>
            <a:spLocks noGrp="1"/>
          </p:cNvSpPr>
          <p:nvPr>
            <p:ph type="sldNum" sz="quarter" idx="5"/>
          </p:nvPr>
        </p:nvSpPr>
        <p:spPr/>
        <p:txBody>
          <a:bodyPr/>
          <a:lstStyle/>
          <a:p>
            <a:fld id="{AE4DC2D8-B4FD-4F9C-A682-78CDE9944E9B}" type="slidenum">
              <a:rPr lang="en-IN" smtClean="0"/>
              <a:t>6</a:t>
            </a:fld>
            <a:endParaRPr lang="en-IN"/>
          </a:p>
        </p:txBody>
      </p:sp>
    </p:spTree>
    <p:extLst>
      <p:ext uri="{BB962C8B-B14F-4D97-AF65-F5344CB8AC3E}">
        <p14:creationId xmlns:p14="http://schemas.microsoft.com/office/powerpoint/2010/main" val="169675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 from the Above graphs its quite clear that neither the Gender neither the Total Years of experience is much impacting the Income factor. Its quite evident that people at lower experiences too have higher income and people with higher experiences too can lower income. Also the Company is not gender biased the income </a:t>
            </a:r>
            <a:r>
              <a:rPr lang="en-US" sz="1200" b="0" i="0" u="none" strike="noStrike" kern="1200" dirty="0" err="1">
                <a:solidFill>
                  <a:schemeClr val="tx1"/>
                </a:solidFill>
                <a:effectLst/>
                <a:latin typeface="+mn-lt"/>
                <a:ea typeface="+mn-ea"/>
                <a:cs typeface="+mn-cs"/>
              </a:rPr>
              <a:t>dosen't</a:t>
            </a:r>
            <a:r>
              <a:rPr lang="en-US" sz="1200" b="0" i="0" u="none" strike="noStrike" kern="1200" dirty="0">
                <a:solidFill>
                  <a:schemeClr val="tx1"/>
                </a:solidFill>
                <a:effectLst/>
                <a:latin typeface="+mn-lt"/>
                <a:ea typeface="+mn-ea"/>
                <a:cs typeface="+mn-cs"/>
              </a:rPr>
              <a:t> depends upon your gender. </a:t>
            </a:r>
            <a:endParaRPr lang="en-IN" dirty="0"/>
          </a:p>
        </p:txBody>
      </p:sp>
      <p:sp>
        <p:nvSpPr>
          <p:cNvPr id="4" name="Slide Number Placeholder 3"/>
          <p:cNvSpPr>
            <a:spLocks noGrp="1"/>
          </p:cNvSpPr>
          <p:nvPr>
            <p:ph type="sldNum" sz="quarter" idx="5"/>
          </p:nvPr>
        </p:nvSpPr>
        <p:spPr/>
        <p:txBody>
          <a:bodyPr/>
          <a:lstStyle/>
          <a:p>
            <a:fld id="{AE4DC2D8-B4FD-4F9C-A682-78CDE9944E9B}" type="slidenum">
              <a:rPr lang="en-IN" smtClean="0"/>
              <a:t>7</a:t>
            </a:fld>
            <a:endParaRPr lang="en-IN"/>
          </a:p>
        </p:txBody>
      </p:sp>
    </p:spTree>
    <p:extLst>
      <p:ext uri="{BB962C8B-B14F-4D97-AF65-F5344CB8AC3E}">
        <p14:creationId xmlns:p14="http://schemas.microsoft.com/office/powerpoint/2010/main" val="264529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Here we have taken just the sample employees from Sales and Research dept as we have maximum employees in these two departments. Also from the graph above its quite evident that Female and Males have almost similar range of ratings apart from the rating 2(Which stands for unsatisfactory performance)</a:t>
            </a:r>
          </a:p>
          <a:p>
            <a:endParaRPr lang="en-IN" dirty="0"/>
          </a:p>
        </p:txBody>
      </p:sp>
      <p:sp>
        <p:nvSpPr>
          <p:cNvPr id="4" name="Slide Number Placeholder 3"/>
          <p:cNvSpPr>
            <a:spLocks noGrp="1"/>
          </p:cNvSpPr>
          <p:nvPr>
            <p:ph type="sldNum" sz="quarter" idx="5"/>
          </p:nvPr>
        </p:nvSpPr>
        <p:spPr/>
        <p:txBody>
          <a:bodyPr/>
          <a:lstStyle/>
          <a:p>
            <a:fld id="{AE4DC2D8-B4FD-4F9C-A682-78CDE9944E9B}" type="slidenum">
              <a:rPr lang="en-IN" smtClean="0"/>
              <a:t>8</a:t>
            </a:fld>
            <a:endParaRPr lang="en-IN"/>
          </a:p>
        </p:txBody>
      </p:sp>
    </p:spTree>
    <p:extLst>
      <p:ext uri="{BB962C8B-B14F-4D97-AF65-F5344CB8AC3E}">
        <p14:creationId xmlns:p14="http://schemas.microsoft.com/office/powerpoint/2010/main" val="3420557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Here from the above graph its quite evident that the 'Years at Company' is highly positively correlated to 'Total Working Years'. It seems once the years of experience grows up people want to get settled and get growth in the same </a:t>
            </a:r>
            <a:r>
              <a:rPr lang="en-US" sz="1200" b="0" i="0" u="none" strike="noStrike" kern="1200" dirty="0" err="1">
                <a:solidFill>
                  <a:schemeClr val="tx1"/>
                </a:solidFill>
                <a:effectLst/>
                <a:latin typeface="+mn-lt"/>
                <a:ea typeface="+mn-ea"/>
                <a:cs typeface="+mn-cs"/>
              </a:rPr>
              <a:t>organisation</a:t>
            </a:r>
            <a:r>
              <a:rPr lang="en-US" sz="1200" b="0" i="0" u="none" strike="noStrike" kern="1200" dirty="0">
                <a:solidFill>
                  <a:schemeClr val="tx1"/>
                </a:solidFill>
                <a:effectLst/>
                <a:latin typeface="+mn-lt"/>
                <a:ea typeface="+mn-ea"/>
                <a:cs typeface="+mn-cs"/>
              </a:rPr>
              <a:t> instead of trying out new </a:t>
            </a:r>
            <a:r>
              <a:rPr lang="en-US" sz="1200" b="0" i="0" u="none" strike="noStrike" kern="1200" dirty="0" err="1">
                <a:solidFill>
                  <a:schemeClr val="tx1"/>
                </a:solidFill>
                <a:effectLst/>
                <a:latin typeface="+mn-lt"/>
                <a:ea typeface="+mn-ea"/>
                <a:cs typeface="+mn-cs"/>
              </a:rPr>
              <a:t>organisation</a:t>
            </a:r>
            <a:r>
              <a:rPr lang="en-US" sz="1200" b="0" i="0" u="none" strike="noStrike" kern="1200" dirty="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5"/>
          </p:nvPr>
        </p:nvSpPr>
        <p:spPr/>
        <p:txBody>
          <a:bodyPr/>
          <a:lstStyle/>
          <a:p>
            <a:fld id="{AE4DC2D8-B4FD-4F9C-A682-78CDE9944E9B}" type="slidenum">
              <a:rPr lang="en-IN" smtClean="0"/>
              <a:t>9</a:t>
            </a:fld>
            <a:endParaRPr lang="en-IN"/>
          </a:p>
        </p:txBody>
      </p:sp>
    </p:spTree>
    <p:extLst>
      <p:ext uri="{BB962C8B-B14F-4D97-AF65-F5344CB8AC3E}">
        <p14:creationId xmlns:p14="http://schemas.microsoft.com/office/powerpoint/2010/main" val="410297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06C2-F351-4AC9-B8D6-160DD485E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8D5EA6-6C30-47BC-960A-D8E3394B6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421703-C982-4F81-9C1D-2B24F57C4D1D}"/>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5" name="Footer Placeholder 4">
            <a:extLst>
              <a:ext uri="{FF2B5EF4-FFF2-40B4-BE49-F238E27FC236}">
                <a16:creationId xmlns:a16="http://schemas.microsoft.com/office/drawing/2014/main" id="{9BFF65AC-4CEB-4CEC-93EE-B07A546E0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009F0-27EF-41D5-99AD-5F95DD543450}"/>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264471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B1A8-644C-4232-9AFA-C5D0A30E3A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286A87-41CD-446F-8A1E-BD218D8339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4245C-B4BF-43BE-B9AE-09AC43629D29}"/>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5" name="Footer Placeholder 4">
            <a:extLst>
              <a:ext uri="{FF2B5EF4-FFF2-40B4-BE49-F238E27FC236}">
                <a16:creationId xmlns:a16="http://schemas.microsoft.com/office/drawing/2014/main" id="{295905C9-1593-4672-8D5F-59CE53556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DCC46-4EEF-449B-A09C-BCA2DA2D568A}"/>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135786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21D279-328E-417C-B582-1DB66284A1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F4230A-5901-466A-89F0-FDDD2549D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3E8AFC-E035-41C3-9B45-00105603C535}"/>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5" name="Footer Placeholder 4">
            <a:extLst>
              <a:ext uri="{FF2B5EF4-FFF2-40B4-BE49-F238E27FC236}">
                <a16:creationId xmlns:a16="http://schemas.microsoft.com/office/drawing/2014/main" id="{89915F4C-6472-4714-8234-5691F94ECB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1B62B-3264-4401-91AD-21F4AC90574F}"/>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239921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5616-A744-4847-B5EF-9CD7B1B56C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7EC989-6D9C-48A4-A650-C44CDF3934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ABDCA-6089-4954-8073-B67011734D2E}"/>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5" name="Footer Placeholder 4">
            <a:extLst>
              <a:ext uri="{FF2B5EF4-FFF2-40B4-BE49-F238E27FC236}">
                <a16:creationId xmlns:a16="http://schemas.microsoft.com/office/drawing/2014/main" id="{465A4295-98DA-464E-9A07-8525F3402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4FF31-3A10-465D-81D9-044AD989CD57}"/>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165483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E6FD-8749-47E2-AB87-87DB0CBA1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2DDB09-5B99-468D-9DC8-81C83007F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B5F99A-40AE-451F-A346-5B96947EDB75}"/>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5" name="Footer Placeholder 4">
            <a:extLst>
              <a:ext uri="{FF2B5EF4-FFF2-40B4-BE49-F238E27FC236}">
                <a16:creationId xmlns:a16="http://schemas.microsoft.com/office/drawing/2014/main" id="{DE2A65CD-DDB8-4CFC-9BD1-E8A2DF21F0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AC85D-A719-4DCF-856D-0E528FF8EFEC}"/>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246849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F978-E551-4074-9719-F99E0A534E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E3DCF-DDDC-4E56-835A-D36A572A5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27668D-BED0-4BB1-AC35-42C7CBF437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CAF0B7-AB4C-46C6-9899-859A95FAF6B9}"/>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6" name="Footer Placeholder 5">
            <a:extLst>
              <a:ext uri="{FF2B5EF4-FFF2-40B4-BE49-F238E27FC236}">
                <a16:creationId xmlns:a16="http://schemas.microsoft.com/office/drawing/2014/main" id="{DAE22464-AC5C-4A3E-B71B-BA7C1457BB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FDB07-B987-42B0-8B89-16D311F0E7E0}"/>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341007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4867-3BED-4224-BF8E-5A749D3868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F67443-095D-4A90-BBA5-E1558915D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5F005C-CC81-407D-B4A4-4953AA7CD9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487782-437A-41AF-83B0-D8A3E567C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08BA5-4ED8-457A-ACC6-55E41ADB75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F631C7-ED47-431B-AE30-983CEE12B245}"/>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8" name="Footer Placeholder 7">
            <a:extLst>
              <a:ext uri="{FF2B5EF4-FFF2-40B4-BE49-F238E27FC236}">
                <a16:creationId xmlns:a16="http://schemas.microsoft.com/office/drawing/2014/main" id="{BD319D09-734B-4732-9919-556DF18986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047A46-1A00-4BA6-BA19-F4C7118FAF63}"/>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101094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01F2-78A7-4322-ADB7-B73D35A8F4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4AC87B-7DF2-4604-A660-84784BFD283C}"/>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4" name="Footer Placeholder 3">
            <a:extLst>
              <a:ext uri="{FF2B5EF4-FFF2-40B4-BE49-F238E27FC236}">
                <a16:creationId xmlns:a16="http://schemas.microsoft.com/office/drawing/2014/main" id="{11BA329A-1C12-4651-A086-B4268BCBE1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681424-476A-45D6-A3D1-5B651E10AE86}"/>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359468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0F331-C9D1-4144-BC8F-022BAFD863BB}"/>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3" name="Footer Placeholder 2">
            <a:extLst>
              <a:ext uri="{FF2B5EF4-FFF2-40B4-BE49-F238E27FC236}">
                <a16:creationId xmlns:a16="http://schemas.microsoft.com/office/drawing/2014/main" id="{505B9B28-894B-4302-A8FA-87CB70F8C5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67A088-2AAD-4F6C-8EF8-E828BAFFEE7C}"/>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271917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9559-515E-4194-B592-F190DA5A8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E303D1-054E-4587-ACDE-1E4477B49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820E22-998C-4C71-9320-53F02F06E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2B2969-AE02-4679-A281-36341D9129FC}"/>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6" name="Footer Placeholder 5">
            <a:extLst>
              <a:ext uri="{FF2B5EF4-FFF2-40B4-BE49-F238E27FC236}">
                <a16:creationId xmlns:a16="http://schemas.microsoft.com/office/drawing/2014/main" id="{A2BFEFEA-C72B-4B44-A3B6-413A37799C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0B8C6-81AD-4827-A77C-3619B3C23D7D}"/>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376648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F4CF-3FD6-49A1-B4F5-F94EB2EB9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1AB0AC-BEDE-4BFC-B8C6-9A4D94AED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3B1513-CDA9-4D65-B9F0-DB73CA9E6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74933-EA17-4468-B212-E5DE3D47C183}"/>
              </a:ext>
            </a:extLst>
          </p:cNvPr>
          <p:cNvSpPr>
            <a:spLocks noGrp="1"/>
          </p:cNvSpPr>
          <p:nvPr>
            <p:ph type="dt" sz="half" idx="10"/>
          </p:nvPr>
        </p:nvSpPr>
        <p:spPr/>
        <p:txBody>
          <a:bodyPr/>
          <a:lstStyle/>
          <a:p>
            <a:fld id="{A20AF880-30BA-4623-AA7E-C0B93219DC90}" type="datetimeFigureOut">
              <a:rPr lang="en-IN" smtClean="0"/>
              <a:t>14-04-2019</a:t>
            </a:fld>
            <a:endParaRPr lang="en-IN"/>
          </a:p>
        </p:txBody>
      </p:sp>
      <p:sp>
        <p:nvSpPr>
          <p:cNvPr id="6" name="Footer Placeholder 5">
            <a:extLst>
              <a:ext uri="{FF2B5EF4-FFF2-40B4-BE49-F238E27FC236}">
                <a16:creationId xmlns:a16="http://schemas.microsoft.com/office/drawing/2014/main" id="{4B81C614-25BE-4BB6-BCDC-E9B9C1990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C6CD9-BB5B-4E9C-AFEC-E074852C362A}"/>
              </a:ext>
            </a:extLst>
          </p:cNvPr>
          <p:cNvSpPr>
            <a:spLocks noGrp="1"/>
          </p:cNvSpPr>
          <p:nvPr>
            <p:ph type="sldNum" sz="quarter" idx="12"/>
          </p:nvPr>
        </p:nvSpPr>
        <p:spPr/>
        <p:txBody>
          <a:bodyPr/>
          <a:lstStyle/>
          <a:p>
            <a:fld id="{124ACABC-2E4E-4A1A-A973-43186D7C29D2}" type="slidenum">
              <a:rPr lang="en-IN" smtClean="0"/>
              <a:t>‹#›</a:t>
            </a:fld>
            <a:endParaRPr lang="en-IN"/>
          </a:p>
        </p:txBody>
      </p:sp>
    </p:spTree>
    <p:extLst>
      <p:ext uri="{BB962C8B-B14F-4D97-AF65-F5344CB8AC3E}">
        <p14:creationId xmlns:p14="http://schemas.microsoft.com/office/powerpoint/2010/main" val="419170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86A70-002A-493B-BFC2-E3B4A08044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E61693-66A1-4F16-9EC2-73AFFD47D3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36F24-C6C9-410D-A3B7-DDE9DD17F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AF880-30BA-4623-AA7E-C0B93219DC90}" type="datetimeFigureOut">
              <a:rPr lang="en-IN" smtClean="0"/>
              <a:t>14-04-2019</a:t>
            </a:fld>
            <a:endParaRPr lang="en-IN"/>
          </a:p>
        </p:txBody>
      </p:sp>
      <p:sp>
        <p:nvSpPr>
          <p:cNvPr id="5" name="Footer Placeholder 4">
            <a:extLst>
              <a:ext uri="{FF2B5EF4-FFF2-40B4-BE49-F238E27FC236}">
                <a16:creationId xmlns:a16="http://schemas.microsoft.com/office/drawing/2014/main" id="{F51CFF08-073E-4E41-A9D2-02688BE9B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9A2486-C5BE-4CD8-96ED-D7D3A0A79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ACABC-2E4E-4A1A-A973-43186D7C29D2}" type="slidenum">
              <a:rPr lang="en-IN" smtClean="0"/>
              <a:t>‹#›</a:t>
            </a:fld>
            <a:endParaRPr lang="en-IN"/>
          </a:p>
        </p:txBody>
      </p:sp>
    </p:spTree>
    <p:extLst>
      <p:ext uri="{BB962C8B-B14F-4D97-AF65-F5344CB8AC3E}">
        <p14:creationId xmlns:p14="http://schemas.microsoft.com/office/powerpoint/2010/main" val="596788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5BE7CC-3BED-4A48-AEBA-FD018B77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473" y="2053576"/>
            <a:ext cx="6890551" cy="4585349"/>
          </a:xfrm>
          <a:prstGeom prst="rect">
            <a:avLst/>
          </a:prstGeom>
        </p:spPr>
      </p:pic>
      <p:sp>
        <p:nvSpPr>
          <p:cNvPr id="6" name="TextBox 5">
            <a:extLst>
              <a:ext uri="{FF2B5EF4-FFF2-40B4-BE49-F238E27FC236}">
                <a16:creationId xmlns:a16="http://schemas.microsoft.com/office/drawing/2014/main" id="{B8A5C2D8-6A75-4FF3-915B-B2DC7DBD9ED4}"/>
              </a:ext>
            </a:extLst>
          </p:cNvPr>
          <p:cNvSpPr txBox="1"/>
          <p:nvPr/>
        </p:nvSpPr>
        <p:spPr>
          <a:xfrm>
            <a:off x="1278384" y="941033"/>
            <a:ext cx="10324731" cy="1015663"/>
          </a:xfrm>
          <a:prstGeom prst="rect">
            <a:avLst/>
          </a:prstGeom>
          <a:noFill/>
        </p:spPr>
        <p:txBody>
          <a:bodyPr wrap="square" rtlCol="0">
            <a:spAutoFit/>
          </a:bodyPr>
          <a:lstStyle/>
          <a:p>
            <a:pPr algn="ctr"/>
            <a:r>
              <a:rPr lang="en-IN"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Employee Data EDA </a:t>
            </a:r>
          </a:p>
        </p:txBody>
      </p:sp>
    </p:spTree>
    <p:extLst>
      <p:ext uri="{BB962C8B-B14F-4D97-AF65-F5344CB8AC3E}">
        <p14:creationId xmlns:p14="http://schemas.microsoft.com/office/powerpoint/2010/main" val="112475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76300" y="365125"/>
            <a:ext cx="10877550" cy="777875"/>
          </a:xfrm>
        </p:spPr>
        <p:txBody>
          <a:bodyPr>
            <a:noAutofit/>
          </a:body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the average hike amount people have got in monthly income based on ratings?</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C7471034-B901-4157-BF18-7616F57B8936}"/>
              </a:ext>
            </a:extLst>
          </p:cNvPr>
          <p:cNvPicPr>
            <a:picLocks noChangeAspect="1"/>
          </p:cNvPicPr>
          <p:nvPr/>
        </p:nvPicPr>
        <p:blipFill>
          <a:blip r:embed="rId3"/>
          <a:stretch>
            <a:fillRect/>
          </a:stretch>
        </p:blipFill>
        <p:spPr>
          <a:xfrm>
            <a:off x="1624012" y="1209675"/>
            <a:ext cx="8943975" cy="5310187"/>
          </a:xfrm>
          <a:prstGeom prst="rect">
            <a:avLst/>
          </a:prstGeom>
        </p:spPr>
      </p:pic>
    </p:spTree>
    <p:extLst>
      <p:ext uri="{BB962C8B-B14F-4D97-AF65-F5344CB8AC3E}">
        <p14:creationId xmlns:p14="http://schemas.microsoft.com/office/powerpoint/2010/main" val="92297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38200" y="365125"/>
            <a:ext cx="10915650" cy="5902325"/>
          </a:xfrm>
        </p:spPr>
        <p:txBody>
          <a:bodyPr>
            <a:noAutofit/>
          </a:bodyPr>
          <a:lstStyle/>
          <a:p>
            <a:pPr algn="ctr"/>
            <a:r>
              <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r>
              <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Wingdings" panose="05000000000000000000" pitchFamily="2" charset="2"/>
              </a:rPr>
              <a:t></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67324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38200" y="365125"/>
            <a:ext cx="10915650" cy="339725"/>
          </a:xfrm>
        </p:spPr>
        <p:txBody>
          <a:bodyPr>
            <a:noAutofit/>
          </a:body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the ratio of males vs females in the organization?</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a:extLst>
              <a:ext uri="{FF2B5EF4-FFF2-40B4-BE49-F238E27FC236}">
                <a16:creationId xmlns:a16="http://schemas.microsoft.com/office/drawing/2014/main" id="{DF7FCEA8-053E-4104-ACF5-CEE0F1DD3931}"/>
              </a:ext>
            </a:extLst>
          </p:cNvPr>
          <p:cNvPicPr>
            <a:picLocks noChangeAspect="1"/>
          </p:cNvPicPr>
          <p:nvPr/>
        </p:nvPicPr>
        <p:blipFill>
          <a:blip r:embed="rId3"/>
          <a:stretch>
            <a:fillRect/>
          </a:stretch>
        </p:blipFill>
        <p:spPr>
          <a:xfrm>
            <a:off x="1928812" y="1228725"/>
            <a:ext cx="8924925" cy="5010150"/>
          </a:xfrm>
          <a:prstGeom prst="rect">
            <a:avLst/>
          </a:prstGeom>
        </p:spPr>
      </p:pic>
    </p:spTree>
    <p:extLst>
      <p:ext uri="{BB962C8B-B14F-4D97-AF65-F5344CB8AC3E}">
        <p14:creationId xmlns:p14="http://schemas.microsoft.com/office/powerpoint/2010/main" val="83832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38200" y="365125"/>
            <a:ext cx="10915650" cy="339725"/>
          </a:xfrm>
        </p:spPr>
        <p:txBody>
          <a:bodyPr>
            <a:noAutofit/>
          </a:body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the ratio Male and Female in the different skill sets?</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12C48050-AD74-491E-8A9B-0DDCB9D3DEFC}"/>
              </a:ext>
            </a:extLst>
          </p:cNvPr>
          <p:cNvPicPr>
            <a:picLocks noChangeAspect="1"/>
          </p:cNvPicPr>
          <p:nvPr/>
        </p:nvPicPr>
        <p:blipFill>
          <a:blip r:embed="rId3"/>
          <a:stretch>
            <a:fillRect/>
          </a:stretch>
        </p:blipFill>
        <p:spPr>
          <a:xfrm>
            <a:off x="2347913" y="704850"/>
            <a:ext cx="7221144" cy="5943600"/>
          </a:xfrm>
          <a:prstGeom prst="rect">
            <a:avLst/>
          </a:prstGeom>
        </p:spPr>
      </p:pic>
    </p:spTree>
    <p:extLst>
      <p:ext uri="{BB962C8B-B14F-4D97-AF65-F5344CB8AC3E}">
        <p14:creationId xmlns:p14="http://schemas.microsoft.com/office/powerpoint/2010/main" val="10818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38200" y="365125"/>
            <a:ext cx="10915650" cy="339725"/>
          </a:xfrm>
        </p:spPr>
        <p:txBody>
          <a:bodyPr>
            <a:noAutofit/>
          </a:body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the distribution of ratings based on the Skill Sets? Does Rating depends on Skill Sets?</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3F2E37C0-8587-4B07-A1BC-980CD806295D}"/>
              </a:ext>
            </a:extLst>
          </p:cNvPr>
          <p:cNvPicPr>
            <a:picLocks noChangeAspect="1"/>
          </p:cNvPicPr>
          <p:nvPr/>
        </p:nvPicPr>
        <p:blipFill>
          <a:blip r:embed="rId3"/>
          <a:stretch>
            <a:fillRect/>
          </a:stretch>
        </p:blipFill>
        <p:spPr>
          <a:xfrm>
            <a:off x="619125" y="1247775"/>
            <a:ext cx="11572875" cy="5162550"/>
          </a:xfrm>
          <a:prstGeom prst="rect">
            <a:avLst/>
          </a:prstGeom>
        </p:spPr>
      </p:pic>
    </p:spTree>
    <p:extLst>
      <p:ext uri="{BB962C8B-B14F-4D97-AF65-F5344CB8AC3E}">
        <p14:creationId xmlns:p14="http://schemas.microsoft.com/office/powerpoint/2010/main" val="122090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38200" y="365125"/>
            <a:ext cx="10915650" cy="339725"/>
          </a:xfrm>
        </p:spPr>
        <p:txBody>
          <a:bodyPr>
            <a:noAutofit/>
          </a:body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are the ratios of people falling under the different buckets of performance ratings?</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DDBD37F5-43C9-45F8-AA71-B003DBD4ED76}"/>
              </a:ext>
            </a:extLst>
          </p:cNvPr>
          <p:cNvPicPr>
            <a:picLocks noChangeAspect="1"/>
          </p:cNvPicPr>
          <p:nvPr/>
        </p:nvPicPr>
        <p:blipFill>
          <a:blip r:embed="rId3"/>
          <a:stretch>
            <a:fillRect/>
          </a:stretch>
        </p:blipFill>
        <p:spPr>
          <a:xfrm>
            <a:off x="1257300" y="1019175"/>
            <a:ext cx="1937719" cy="1562100"/>
          </a:xfrm>
          <a:prstGeom prst="rect">
            <a:avLst/>
          </a:prstGeom>
        </p:spPr>
      </p:pic>
      <p:pic>
        <p:nvPicPr>
          <p:cNvPr id="5" name="Picture 4">
            <a:extLst>
              <a:ext uri="{FF2B5EF4-FFF2-40B4-BE49-F238E27FC236}">
                <a16:creationId xmlns:a16="http://schemas.microsoft.com/office/drawing/2014/main" id="{2DFD05C3-DB63-4524-A5C8-86FFD1DCB9C4}"/>
              </a:ext>
            </a:extLst>
          </p:cNvPr>
          <p:cNvPicPr>
            <a:picLocks noChangeAspect="1"/>
          </p:cNvPicPr>
          <p:nvPr/>
        </p:nvPicPr>
        <p:blipFill>
          <a:blip r:embed="rId4"/>
          <a:stretch>
            <a:fillRect/>
          </a:stretch>
        </p:blipFill>
        <p:spPr>
          <a:xfrm>
            <a:off x="2645002" y="2333625"/>
            <a:ext cx="8875485" cy="4314825"/>
          </a:xfrm>
          <a:prstGeom prst="rect">
            <a:avLst/>
          </a:prstGeom>
        </p:spPr>
      </p:pic>
    </p:spTree>
    <p:extLst>
      <p:ext uri="{BB962C8B-B14F-4D97-AF65-F5344CB8AC3E}">
        <p14:creationId xmlns:p14="http://schemas.microsoft.com/office/powerpoint/2010/main" val="321402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38200" y="365125"/>
            <a:ext cx="10915650" cy="339725"/>
          </a:xfrm>
        </p:spPr>
        <p:txBody>
          <a:bodyPr>
            <a:noAutofit/>
          </a:body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How is the work life balance in the </a:t>
            </a:r>
            <a:r>
              <a:rPr lang="en-US" sz="2800" b="1" u="sng"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organisation</a:t>
            </a: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D3E7972E-2423-4BE7-953C-96672B68F326}"/>
              </a:ext>
            </a:extLst>
          </p:cNvPr>
          <p:cNvPicPr>
            <a:picLocks noChangeAspect="1"/>
          </p:cNvPicPr>
          <p:nvPr/>
        </p:nvPicPr>
        <p:blipFill>
          <a:blip r:embed="rId3"/>
          <a:stretch>
            <a:fillRect/>
          </a:stretch>
        </p:blipFill>
        <p:spPr>
          <a:xfrm>
            <a:off x="371475" y="814387"/>
            <a:ext cx="2762250" cy="2340497"/>
          </a:xfrm>
          <a:prstGeom prst="rect">
            <a:avLst/>
          </a:prstGeom>
        </p:spPr>
      </p:pic>
      <p:pic>
        <p:nvPicPr>
          <p:cNvPr id="5" name="Picture 4">
            <a:extLst>
              <a:ext uri="{FF2B5EF4-FFF2-40B4-BE49-F238E27FC236}">
                <a16:creationId xmlns:a16="http://schemas.microsoft.com/office/drawing/2014/main" id="{A4903295-467B-4EFD-B32B-33318996377D}"/>
              </a:ext>
            </a:extLst>
          </p:cNvPr>
          <p:cNvPicPr>
            <a:picLocks noChangeAspect="1"/>
          </p:cNvPicPr>
          <p:nvPr/>
        </p:nvPicPr>
        <p:blipFill>
          <a:blip r:embed="rId4"/>
          <a:stretch>
            <a:fillRect/>
          </a:stretch>
        </p:blipFill>
        <p:spPr>
          <a:xfrm>
            <a:off x="3333750" y="1397000"/>
            <a:ext cx="7277100" cy="5095875"/>
          </a:xfrm>
          <a:prstGeom prst="rect">
            <a:avLst/>
          </a:prstGeom>
        </p:spPr>
      </p:pic>
    </p:spTree>
    <p:extLst>
      <p:ext uri="{BB962C8B-B14F-4D97-AF65-F5344CB8AC3E}">
        <p14:creationId xmlns:p14="http://schemas.microsoft.com/office/powerpoint/2010/main" val="93212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38200" y="365125"/>
            <a:ext cx="10915650" cy="339725"/>
          </a:xfrm>
        </p:spPr>
        <p:txBody>
          <a:bodyPr>
            <a:noAutofit/>
          </a:body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the impact of Gender or "Total Experience" on the Monthly Income?</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3EA33D76-8C8A-4235-AC8C-D0C85014A232}"/>
              </a:ext>
            </a:extLst>
          </p:cNvPr>
          <p:cNvPicPr>
            <a:picLocks noChangeAspect="1"/>
          </p:cNvPicPr>
          <p:nvPr/>
        </p:nvPicPr>
        <p:blipFill>
          <a:blip r:embed="rId3"/>
          <a:stretch>
            <a:fillRect/>
          </a:stretch>
        </p:blipFill>
        <p:spPr>
          <a:xfrm>
            <a:off x="838200" y="704850"/>
            <a:ext cx="7038975" cy="6048375"/>
          </a:xfrm>
          <a:prstGeom prst="rect">
            <a:avLst/>
          </a:prstGeom>
        </p:spPr>
      </p:pic>
      <p:pic>
        <p:nvPicPr>
          <p:cNvPr id="5" name="Picture 4">
            <a:extLst>
              <a:ext uri="{FF2B5EF4-FFF2-40B4-BE49-F238E27FC236}">
                <a16:creationId xmlns:a16="http://schemas.microsoft.com/office/drawing/2014/main" id="{32903290-6CFF-4FE9-B304-50048C4C6D95}"/>
              </a:ext>
            </a:extLst>
          </p:cNvPr>
          <p:cNvPicPr>
            <a:picLocks noChangeAspect="1"/>
          </p:cNvPicPr>
          <p:nvPr/>
        </p:nvPicPr>
        <p:blipFill>
          <a:blip r:embed="rId4"/>
          <a:stretch>
            <a:fillRect/>
          </a:stretch>
        </p:blipFill>
        <p:spPr>
          <a:xfrm>
            <a:off x="7891187" y="1152525"/>
            <a:ext cx="3830581" cy="3028950"/>
          </a:xfrm>
          <a:prstGeom prst="rect">
            <a:avLst/>
          </a:prstGeom>
        </p:spPr>
      </p:pic>
    </p:spTree>
    <p:extLst>
      <p:ext uri="{BB962C8B-B14F-4D97-AF65-F5344CB8AC3E}">
        <p14:creationId xmlns:p14="http://schemas.microsoft.com/office/powerpoint/2010/main" val="41423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38200" y="365125"/>
            <a:ext cx="10915650" cy="339725"/>
          </a:xfrm>
        </p:spPr>
        <p:txBody>
          <a:bodyPr>
            <a:noAutofit/>
          </a:body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Who has got better ratings Females or Males?</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08E00DC4-0B4E-4E2D-9457-5EAACA31CE38}"/>
              </a:ext>
            </a:extLst>
          </p:cNvPr>
          <p:cNvPicPr>
            <a:picLocks noChangeAspect="1"/>
          </p:cNvPicPr>
          <p:nvPr/>
        </p:nvPicPr>
        <p:blipFill>
          <a:blip r:embed="rId3"/>
          <a:stretch>
            <a:fillRect/>
          </a:stretch>
        </p:blipFill>
        <p:spPr>
          <a:xfrm>
            <a:off x="1990725" y="957262"/>
            <a:ext cx="8610600" cy="5743575"/>
          </a:xfrm>
          <a:prstGeom prst="rect">
            <a:avLst/>
          </a:prstGeom>
        </p:spPr>
      </p:pic>
    </p:spTree>
    <p:extLst>
      <p:ext uri="{BB962C8B-B14F-4D97-AF65-F5344CB8AC3E}">
        <p14:creationId xmlns:p14="http://schemas.microsoft.com/office/powerpoint/2010/main" val="145371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4CB-A81A-496A-A8EF-C1AFD7F06160}"/>
              </a:ext>
            </a:extLst>
          </p:cNvPr>
          <p:cNvSpPr>
            <a:spLocks noGrp="1"/>
          </p:cNvSpPr>
          <p:nvPr>
            <p:ph type="title"/>
          </p:nvPr>
        </p:nvSpPr>
        <p:spPr>
          <a:xfrm>
            <a:off x="838200" y="365125"/>
            <a:ext cx="10915650" cy="339725"/>
          </a:xfrm>
        </p:spPr>
        <p:txBody>
          <a:bodyPr>
            <a:noAutofit/>
          </a:bodyPr>
          <a:lstStyle/>
          <a:p>
            <a:pPr algn="ctr"/>
            <a:r>
              <a:rPr lang="en-US"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Does the 'Years at Company' is impacted by 'Total Years of Experience' ?</a:t>
            </a:r>
            <a:endParaRPr lang="en-IN" sz="28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07282698-3350-4FD7-A114-C13BF1B9F6F0}"/>
              </a:ext>
            </a:extLst>
          </p:cNvPr>
          <p:cNvPicPr>
            <a:picLocks noChangeAspect="1"/>
          </p:cNvPicPr>
          <p:nvPr/>
        </p:nvPicPr>
        <p:blipFill>
          <a:blip r:embed="rId3"/>
          <a:stretch>
            <a:fillRect/>
          </a:stretch>
        </p:blipFill>
        <p:spPr>
          <a:xfrm>
            <a:off x="1933575" y="797181"/>
            <a:ext cx="8077200" cy="5695694"/>
          </a:xfrm>
          <a:prstGeom prst="rect">
            <a:avLst/>
          </a:prstGeom>
        </p:spPr>
      </p:pic>
    </p:spTree>
    <p:extLst>
      <p:ext uri="{BB962C8B-B14F-4D97-AF65-F5344CB8AC3E}">
        <p14:creationId xmlns:p14="http://schemas.microsoft.com/office/powerpoint/2010/main" val="2548703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853</Words>
  <Application>Microsoft Office PowerPoint</Application>
  <PresentationFormat>Widescreen</PresentationFormat>
  <Paragraphs>42</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What is the ratio of males vs females in the organization?</vt:lpstr>
      <vt:lpstr>What is the ratio Male and Female in the different skill sets?</vt:lpstr>
      <vt:lpstr>What is the distribution of ratings based on the Skill Sets? Does Rating depends on Skill Sets?</vt:lpstr>
      <vt:lpstr>What are the ratios of people falling under the different buckets of performance ratings?</vt:lpstr>
      <vt:lpstr>How is the work life balance in the organisation?</vt:lpstr>
      <vt:lpstr>What is the impact of Gender or "Total Experience" on the Monthly Income?</vt:lpstr>
      <vt:lpstr>Who has got better ratings Females or Males?</vt:lpstr>
      <vt:lpstr>Does the 'Years at Company' is impacted by 'Total Years of Experience' ?</vt:lpstr>
      <vt:lpstr>What is the average hike amount people have got in monthly income based on ratings?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Sahu</dc:creator>
  <cp:lastModifiedBy>Krishna Sahu</cp:lastModifiedBy>
  <cp:revision>28</cp:revision>
  <dcterms:created xsi:type="dcterms:W3CDTF">2019-04-14T06:28:41Z</dcterms:created>
  <dcterms:modified xsi:type="dcterms:W3CDTF">2019-04-14T10:33:31Z</dcterms:modified>
</cp:coreProperties>
</file>