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63" r:id="rId3"/>
    <p:sldId id="264" r:id="rId5"/>
    <p:sldId id="265" r:id="rId6"/>
    <p:sldId id="274" r:id="rId7"/>
    <p:sldId id="276" r:id="rId8"/>
    <p:sldId id="268" r:id="rId9"/>
    <p:sldId id="277" r:id="rId10"/>
    <p:sldId id="270" r:id="rId11"/>
    <p:sldId id="267" r:id="rId12"/>
    <p:sldId id="279" r:id="rId13"/>
    <p:sldId id="271" r:id="rId14"/>
    <p:sldId id="266" r:id="rId15"/>
    <p:sldId id="272" r:id="rId16"/>
  </p:sldIdLst>
  <p:sldSz cx="9144000" cy="5143500" type="screen16x9"/>
  <p:notesSz cx="6858000" cy="9144000"/>
  <p:embeddedFontLst>
    <p:embeddedFont>
      <p:font typeface="Proxima Nova" panose="02000506030000020004"/>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5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howGuides="1">
      <p:cViewPr varScale="1">
        <p:scale>
          <a:sx n="142" d="100"/>
          <a:sy n="142" d="100"/>
        </p:scale>
        <p:origin x="192" y="392"/>
      </p:cViewPr>
      <p:guideLst>
        <p:guide orient="horz" pos="1657"/>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Welcome to our walkthrough of a comprehensive data preprocessing and visualization pipeline. This process is designed to integrate and analyze three distinct datasets to derive meaningful insights.</a:t>
            </a:r>
          </a:p>
          <a:p/>
          <a:p>
            <a:r>
              <a:t>The pipeline emphasizes meticulous data cleaning—removing nulls, duplicates, and identifying outliers—followed by targeted visual exploration. By employing statistical metrics such as skewness, kurtosis, and correlation, we ensure robust understanding before merging data sources.</a:t>
            </a:r>
          </a:p>
          <a:p/>
          <a:p>
            <a:r>
              <a:t>Our toolkit includes Python libraries such as Pandas for data wrangling, Matplotlib and Seaborn for compelling visualizations, and Scipy/Sklearn for deeper statistical analysis. Let’s explore each phase step-by-step.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In this initial step, we begin by importing Dataset 1. This involves using Pandas to read the data file with proper attention to format, encoding, and column structure.</a:t>
            </a:r>
          </a:p>
          <a:p/>
          <a:p>
            <a:r>
              <a:t>After import, we perform essential data cleaning: removing any null values and duplicate records. This is a critical preprocessing step that helps maintain the accuracy and reliability of downstream analysis.</a:t>
            </a:r>
          </a:p>
          <a:p/>
          <a:p>
            <a:r>
              <a:t>Finally, we examine the dataset for unique values across all features. This gives us insights into the variability of categorical columns and helps identify potential primary keys or categorical features useful for modeling. Clean data is foundational to any robust data science workflow.</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Following data cleaning, visualization is our next step to gain a better understanding of Dataset 1. We start by generating bar charts to explore the frequency of categorical variables, giving us a quick view of dominant categories and potential class imbalance.</a:t>
            </a:r>
          </a:p>
          <a:p/>
          <a:p>
            <a:r>
              <a:t>Histograms are then used to examine numerical columns. These reveal patterns in data distribution—whether they’re skewed, normal, or multimodal—helping us prepare for more advanced analysis.</a:t>
            </a:r>
          </a:p>
          <a:p/>
          <a:p>
            <a:r>
              <a:t>Box plots offer additional insights, particularly about the spread and presence of outliers. This combination of visual tools allows us to thoroughly examine the structure and nuances of our cleaned data before moving to more complex operations.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With both datasets cleaned and preprocessed, the next step is merging Dataset 1 and Dataset 2. Choosing the right join strategy—whether inner or outer—is critical. It ensures we preserve meaningful records while avoiding null-filled or inconsistent entries.</a:t>
            </a:r>
          </a:p>
          <a:p/>
          <a:p>
            <a:r>
              <a:t>We then validate the merge process. This includes verifying that join keys are unique and consistent, and that we’re not inadvertently introducing duplicates or dropping valuable data. Such validation ensures integrity in the merged dataset.</a:t>
            </a:r>
          </a:p>
          <a:p/>
          <a:p>
            <a:r>
              <a:t>Finally, schema harmonization aligns feature names, types, and structures across both datasets. This normalization step is necessary to support downstream analysis and future data integration.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We now import Dataset 3, the final source in our data pipeline. As with previous datasets, we ensure structural integrity during the loading process, confirming column formats and encoding.</a:t>
            </a:r>
          </a:p>
          <a:p/>
          <a:p>
            <a:r>
              <a:t>Cleaning is a crucial step—this includes addressing missing values through imputation and ensuring consistency in variable formatting. These actions reduce bias and improve data quality.</a:t>
            </a:r>
          </a:p>
          <a:p/>
          <a:p>
            <a:r>
              <a:t>Next, feature scaling is applied to harmonize Dataset 3 with the previously merged datasets. Using normalization or standardization, we ensure that feature ranges and distributions are comparable, paving the way for smooth integration in the final merged set.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After statistical analysis, the preprocessing of Dataset 2 is crucial to prepare it for integration and modeling. We start by addressing outliers not just by removing them, but also through transformation techniques such as logarithmic and square root functions, which preserve data while reducing skew.</a:t>
            </a:r>
          </a:p>
          <a:p/>
          <a:p>
            <a:r>
              <a:t>Next, we normalize the dataset. Two main techniques are applied: z-score standardization, which centers data around zero with unit variance, and min-max scaling to compress features into a common range. This ensures model convergence and comparability.</a:t>
            </a:r>
          </a:p>
          <a:p/>
          <a:p>
            <a:r>
              <a:t>Additionally, we explore feature engineering—creating new attributes that may capture hidden patterns or amplify predictive power. These preprocessing steps form the backbone of reliable data integration and modeling phases that follow.</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This step marks the full integration of all datasets. Dataset 3 is merged with the existing combined Dataset 1 and 2. We ensure that the join keys and data schemas are compatible for a seamless merge.</a:t>
            </a:r>
          </a:p>
          <a:p/>
          <a:p>
            <a:r>
              <a:t>Following the merge, comprehensive quality checks are conducted. These include validating data completeness, checking for duplicated records, and ensuring that transformations have not disrupted data structure.</a:t>
            </a:r>
          </a:p>
          <a:p/>
          <a:p>
            <a:r>
              <a:t>Finally, we visualize the fully integrated dataset. These visuals combine insights from all three sources, providing a unified view of trends, anomalies, and interactions. These consolidated visuals set the foundation for the final statistical analysis and modeling.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Upon importing Dataset 2, our focus shifts to understanding its statistical characteristics. This involves a deep dive into metrics that signal data behavior and quality.</a:t>
            </a:r>
          </a:p>
          <a:p/>
          <a:p>
            <a:r>
              <a:t>We first identify outliers using both Interquartile Range (IQR) and Z-score methods. These statistical tools help us isolate anomalous values which could distort analysis. Box plots provide a clear visual of these outliers.</a:t>
            </a:r>
          </a:p>
          <a:p/>
          <a:p>
            <a:r>
              <a:t>Next, we examine skewness and kurtosis. Skewness reveals the asymmetry of data distributions, while kurtosis indicates the sharpness or flatness of the data tails. These are crucial for assumptions in modeling.</a:t>
            </a:r>
          </a:p>
          <a:p/>
          <a:p>
            <a:r>
              <a:t>Finally, we compute correlations between variables using Pearson's coefficient. A correlation heatmap then visually highlights strong linear relationships, helping us detect multicollinearity or potential predictive features. These insights will guide our preprocessing and modeling strategies.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Now that the full dataset is integrated, we revisit our statistical metrics to ensure that the final dataset retains analytic quality.</a:t>
            </a:r>
          </a:p>
          <a:p/>
          <a:p>
            <a:r>
              <a:t>First, we re-assess outliers. With the final merge potentially introducing new extreme values, Z-score and IQR methods are reapplied to ensure accuracy and robustness. These are crucial for ensuring that future models are not skewed by anomalies.</a:t>
            </a:r>
          </a:p>
          <a:p/>
          <a:p>
            <a:r>
              <a:t>Skewness and kurtosis are recalculated across all features. Shifts in data distribution can occur due to merging or transformation steps, so confirming updated symmetry and tail behavior is essential for modeling assumptions.</a:t>
            </a:r>
          </a:p>
          <a:p/>
          <a:p>
            <a:r>
              <a:t>Finally, we regenerate the correlation matrix for the entire unified dataset. This helps surface new inter-feature relationships, reinforcing our understanding of data dependencies and informing feature selection for advanced analytics or machine learning.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matchingName="Section header">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GB"/>
            </a:fld>
            <a:endParaRPr lang="en-GB"/>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matchingName="Agenda">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5"/>
          <p:cNvSpPr txBox="1">
            <a:spLocks noGrp="1"/>
          </p:cNvSpPr>
          <p:nvPr>
            <p:ph type="title" hasCustomPrompt="1"/>
          </p:nvPr>
        </p:nvSpPr>
        <p:spPr>
          <a:xfrm>
            <a:off x="311700" y="0"/>
            <a:ext cx="8520600" cy="712925"/>
          </a:xfrm>
          <a:prstGeom prst="rect">
            <a:avLst/>
          </a:prstGeom>
        </p:spPr>
        <p:txBody>
          <a:bodyPr spcFirstLastPara="1" wrap="square" lIns="91425" tIns="91425" rIns="91425" bIns="91425" anchor="ctr"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dirty="0"/>
              <a:t>Agenda</a:t>
            </a:r>
            <a:endParaRPr dirty="0"/>
          </a:p>
        </p:txBody>
      </p:sp>
      <p:sp>
        <p:nvSpPr>
          <p:cNvPr id="26" name="Google Shape;26;p5"/>
          <p:cNvSpPr txBox="1">
            <a:spLocks noGrp="1"/>
          </p:cNvSpPr>
          <p:nvPr>
            <p:ph type="body" idx="1"/>
          </p:nvPr>
        </p:nvSpPr>
        <p:spPr>
          <a:xfrm>
            <a:off x="311700" y="1194734"/>
            <a:ext cx="8520600" cy="3850965"/>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7" name="Google Shape;27;p5"/>
          <p:cNvSpPr txBox="1">
            <a:spLocks noGrp="1"/>
          </p:cNvSpPr>
          <p:nvPr>
            <p:ph type="sldNum" idx="12"/>
          </p:nvPr>
        </p:nvSpPr>
        <p:spPr>
          <a:xfrm>
            <a:off x="8832297" y="4863993"/>
            <a:ext cx="311411" cy="192824"/>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GB"/>
            </a:fld>
            <a:endParaRPr lang="en-GB"/>
          </a:p>
        </p:txBody>
      </p:sp>
      <p:sp>
        <p:nvSpPr>
          <p:cNvPr id="10" name="Subtitle 1"/>
          <p:cNvSpPr>
            <a:spLocks noGrp="1"/>
          </p:cNvSpPr>
          <p:nvPr>
            <p:ph type="subTitle" idx="13"/>
          </p:nvPr>
        </p:nvSpPr>
        <p:spPr>
          <a:xfrm>
            <a:off x="311699" y="712926"/>
            <a:ext cx="8520599" cy="481810"/>
          </a:xfrm>
        </p:spPr>
        <p:txBody>
          <a:bodyPr tIns="0" anchor="t">
            <a:normAutofit/>
          </a:bodyPr>
          <a:lstStyle>
            <a:lvl1pPr marL="0" indent="0" algn="l">
              <a:lnSpc>
                <a:spcPct val="100000"/>
              </a:lnSpc>
              <a:buNone/>
              <a:defRPr sz="16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GB"/>
            </a:fld>
            <a:endParaRPr lang="en-GB"/>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1pPr>
            <a:lvl2pPr lvl="1">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2pPr>
            <a:lvl3pPr lvl="2">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3pPr>
            <a:lvl4pPr lvl="3">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4pPr>
            <a:lvl5pPr lvl="4">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5pPr>
            <a:lvl6pPr lvl="5">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6pPr>
            <a:lvl7pPr lvl="6">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7pPr>
            <a:lvl8pPr lvl="7">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8pPr>
            <a:lvl9pPr lvl="8">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panose="02000506030000020004"/>
              <a:buChar char="●"/>
              <a:defRPr sz="1800">
                <a:solidFill>
                  <a:schemeClr val="accent3"/>
                </a:solidFill>
                <a:latin typeface="Proxima Nova" panose="02000506030000020004"/>
                <a:ea typeface="Proxima Nova" panose="02000506030000020004"/>
                <a:cs typeface="Proxima Nova" panose="02000506030000020004"/>
                <a:sym typeface="Proxima Nova" panose="02000506030000020004"/>
              </a:defRPr>
            </a:lvl1pPr>
            <a:lvl2pPr marL="914400" lvl="1"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2pPr>
            <a:lvl3pPr marL="1371600" lvl="2"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3pPr>
            <a:lvl4pPr marL="1828800" lvl="3"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4pPr>
            <a:lvl5pPr marL="2286000" lvl="4"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5pPr>
            <a:lvl6pPr marL="2743200" lvl="5"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6pPr>
            <a:lvl7pPr marL="3200400" lvl="6"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7pPr>
            <a:lvl8pPr marL="3657600" lvl="7"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8pPr>
            <a:lvl9pPr marL="4114800" lvl="8"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1pPr>
            <a:lvl2pPr lvl="1"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2pPr>
            <a:lvl3pPr lvl="2"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3pPr>
            <a:lvl4pPr lvl="3"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4pPr>
            <a:lvl5pPr lvl="4"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5pPr>
            <a:lvl6pPr lvl="5"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6pPr>
            <a:lvl7pPr lvl="6"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7pPr>
            <a:lvl8pPr lvl="7"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8pPr>
            <a:lvl9pPr lvl="8"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4.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4.xml"/><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70780" y="1310640"/>
            <a:ext cx="8520600" cy="712925"/>
          </a:xfrm>
        </p:spPr>
        <p:txBody>
          <a:bodyPr>
            <a:normAutofit/>
          </a:bodyPr>
          <a:lstStyle/>
          <a:p>
            <a:r>
              <a:rPr lang="en-IN"/>
              <a:t>                          </a:t>
            </a:r>
            <a:r>
              <a:t>Data Preprocessing &amp; Visualization Pipeline</a:t>
            </a:r>
          </a:p>
        </p:txBody>
      </p:sp>
      <p:sp>
        <p:nvSpPr>
          <p:cNvPr id="4" name="Subtitle 3"/>
          <p:cNvSpPr>
            <a:spLocks noGrp="1"/>
          </p:cNvSpPr>
          <p:nvPr>
            <p:ph type="subTitle" idx="13"/>
          </p:nvPr>
        </p:nvSpPr>
        <p:spPr>
          <a:xfrm>
            <a:off x="311699" y="1825446"/>
            <a:ext cx="8520599" cy="481810"/>
          </a:xfrm>
        </p:spPr>
        <p:txBody>
          <a:bodyPr>
            <a:normAutofit/>
          </a:bodyPr>
          <a:lstStyle/>
          <a:p>
            <a:r>
              <a:rPr lang="en-IN"/>
              <a:t>                                             </a:t>
            </a:r>
            <a:r>
              <a:t>Structured Integration and Analysis of Multiple Datasets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panose="02000506030000020004"/>
              </a:defRPr>
            </a:pPr>
          </a:p>
        </p:txBody>
      </p:sp>
      <p:sp>
        <p:nvSpPr>
          <p:cNvPr id="7" name="Rectangle 6"/>
          <p:cNvSpPr/>
          <p:nvPr/>
        </p:nvSpPr>
        <p:spPr>
          <a:xfrm>
            <a:off x="311785" y="210938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813470"/>
            <a:ext cx="86868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2630715"/>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p>
        </p:txBody>
      </p:sp>
      <p:pic>
        <p:nvPicPr>
          <p:cNvPr id="12" name="Picture 11" descr="image.png"/>
          <p:cNvPicPr>
            <a:picLocks noChangeAspect="1"/>
          </p:cNvPicPr>
          <p:nvPr/>
        </p:nvPicPr>
        <p:blipFill>
          <a:blip r:embed="rId1"/>
          <a:stretch>
            <a:fillRect/>
          </a:stretch>
        </p:blipFill>
        <p:spPr>
          <a:xfrm>
            <a:off x="1422350" y="2301150"/>
            <a:ext cx="304800" cy="304800"/>
          </a:xfrm>
          <a:prstGeom prst="rect">
            <a:avLst/>
          </a:prstGeom>
        </p:spPr>
      </p:pic>
      <p:sp>
        <p:nvSpPr>
          <p:cNvPr id="13" name="TextBox 12"/>
          <p:cNvSpPr txBox="1"/>
          <p:nvPr/>
        </p:nvSpPr>
        <p:spPr>
          <a:xfrm>
            <a:off x="228600" y="271263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panose="02000506030000020004"/>
              </a:rPr>
              <a:t>Objective</a:t>
            </a:r>
            <a:endParaRPr sz="1300" b="1" i="0">
              <a:solidFill>
                <a:srgbClr val="616161"/>
              </a:solidFill>
              <a:latin typeface="Proxima Nova" panose="02000506030000020004"/>
            </a:endParaRPr>
          </a:p>
          <a:p>
            <a:pPr algn="ctr">
              <a:spcAft>
                <a:spcPts val="1200"/>
              </a:spcAft>
            </a:pPr>
            <a:r>
              <a:rPr sz="1300" b="0" i="0">
                <a:solidFill>
                  <a:srgbClr val="616161"/>
                </a:solidFill>
                <a:latin typeface="Proxima Nova" panose="02000506030000020004"/>
              </a:rPr>
              <a:t>To clean, integrate, and visualize insights across three datasets using systematic preprocessing and EDA techniques.</a:t>
            </a:r>
            <a:endParaRPr sz="1300" b="0" i="0">
              <a:solidFill>
                <a:srgbClr val="616161"/>
              </a:solidFill>
              <a:latin typeface="Proxima Nova" panose="02000506030000020004"/>
            </a:endParaRPr>
          </a:p>
        </p:txBody>
      </p:sp>
      <p:sp>
        <p:nvSpPr>
          <p:cNvPr id="14" name="Rectangle 13"/>
          <p:cNvSpPr/>
          <p:nvPr/>
        </p:nvSpPr>
        <p:spPr>
          <a:xfrm>
            <a:off x="3225700" y="1508670"/>
            <a:ext cx="2692449"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p>
        </p:txBody>
      </p:sp>
      <p:pic>
        <p:nvPicPr>
          <p:cNvPr id="17" name="Picture 16" descr="image.png"/>
          <p:cNvPicPr>
            <a:picLocks noChangeAspect="1"/>
          </p:cNvPicPr>
          <p:nvPr/>
        </p:nvPicPr>
        <p:blipFill>
          <a:blip r:embed="rId2"/>
          <a:stretch>
            <a:fillRect/>
          </a:stretch>
        </p:blipFill>
        <p:spPr>
          <a:xfrm>
            <a:off x="4419451" y="2346870"/>
            <a:ext cx="304800" cy="304800"/>
          </a:xfrm>
          <a:prstGeom prst="rect">
            <a:avLst/>
          </a:prstGeom>
        </p:spPr>
      </p:pic>
      <p:sp>
        <p:nvSpPr>
          <p:cNvPr id="18" name="TextBox 17"/>
          <p:cNvSpPr txBox="1"/>
          <p:nvPr/>
        </p:nvSpPr>
        <p:spPr>
          <a:xfrm>
            <a:off x="3225700" y="273549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panose="02000506030000020004"/>
              </a:rPr>
              <a:t>Methodology Overview</a:t>
            </a:r>
            <a:endParaRPr sz="1300" b="1" i="0">
              <a:solidFill>
                <a:srgbClr val="616161"/>
              </a:solidFill>
              <a:latin typeface="Proxima Nova" panose="02000506030000020004"/>
            </a:endParaRPr>
          </a:p>
          <a:p>
            <a:pPr algn="ctr">
              <a:spcAft>
                <a:spcPts val="1200"/>
              </a:spcAft>
            </a:pPr>
            <a:r>
              <a:rPr sz="1300" b="0" i="0">
                <a:solidFill>
                  <a:srgbClr val="616161"/>
                </a:solidFill>
                <a:latin typeface="Proxima Nova" panose="02000506030000020004"/>
              </a:rPr>
              <a:t>Stepwise data import, preprocessing, merging, and visualization using statistical and machine learning foundations.</a:t>
            </a:r>
            <a:endParaRPr sz="1300" b="0" i="0">
              <a:solidFill>
                <a:srgbClr val="616161"/>
              </a:solidFill>
              <a:latin typeface="Proxima Nova" panose="02000506030000020004"/>
            </a:endParaRPr>
          </a:p>
        </p:txBody>
      </p:sp>
      <p:sp>
        <p:nvSpPr>
          <p:cNvPr id="19" name="Rectangle 18"/>
          <p:cNvSpPr/>
          <p:nvPr/>
        </p:nvSpPr>
        <p:spPr>
          <a:xfrm>
            <a:off x="6222950" y="150867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p>
        </p:txBody>
      </p:sp>
      <p:pic>
        <p:nvPicPr>
          <p:cNvPr id="22" name="Picture 21" descr="image.png"/>
          <p:cNvPicPr>
            <a:picLocks noChangeAspect="1"/>
          </p:cNvPicPr>
          <p:nvPr/>
        </p:nvPicPr>
        <p:blipFill>
          <a:blip r:embed="rId3"/>
          <a:stretch>
            <a:fillRect/>
          </a:stretch>
        </p:blipFill>
        <p:spPr>
          <a:xfrm>
            <a:off x="7416700" y="2301150"/>
            <a:ext cx="304800" cy="304800"/>
          </a:xfrm>
          <a:prstGeom prst="rect">
            <a:avLst/>
          </a:prstGeom>
        </p:spPr>
      </p:pic>
      <p:sp>
        <p:nvSpPr>
          <p:cNvPr id="23" name="TextBox 22"/>
          <p:cNvSpPr txBox="1"/>
          <p:nvPr/>
        </p:nvSpPr>
        <p:spPr>
          <a:xfrm>
            <a:off x="6222950" y="274311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panose="02000506030000020004"/>
              </a:rPr>
              <a:t>Tools &amp; Techniques</a:t>
            </a:r>
            <a:endParaRPr sz="1300" b="1" i="0">
              <a:solidFill>
                <a:srgbClr val="616161"/>
              </a:solidFill>
              <a:latin typeface="Proxima Nova" panose="02000506030000020004"/>
            </a:endParaRPr>
          </a:p>
          <a:p>
            <a:pPr algn="ctr">
              <a:spcAft>
                <a:spcPts val="1200"/>
              </a:spcAft>
            </a:pPr>
            <a:r>
              <a:rPr sz="1300" b="0" i="0">
                <a:solidFill>
                  <a:srgbClr val="616161"/>
                </a:solidFill>
                <a:latin typeface="Proxima Nova" panose="02000506030000020004"/>
              </a:rPr>
              <a:t>Pandas for data manipulation, Matplotlib/Seaborn for visualization, and Scipy/Sklearn for statistical analysis.</a:t>
            </a:r>
            <a:endParaRPr sz="1300" b="0" i="0">
              <a:solidFill>
                <a:srgbClr val="616161"/>
              </a:solidFill>
              <a:latin typeface="Proxima Nova" panose="02000506030000020004"/>
            </a:endParaRPr>
          </a:p>
        </p:txBody>
      </p:sp>
      <p:sp>
        <p:nvSpPr>
          <p:cNvPr id="3" name="Text Box 2"/>
          <p:cNvSpPr txBox="1"/>
          <p:nvPr/>
        </p:nvSpPr>
        <p:spPr>
          <a:xfrm>
            <a:off x="206375" y="174625"/>
            <a:ext cx="6016625" cy="645160"/>
          </a:xfrm>
          <a:prstGeom prst="rect">
            <a:avLst/>
          </a:prstGeom>
          <a:noFill/>
        </p:spPr>
        <p:txBody>
          <a:bodyPr wrap="square" rtlCol="0">
            <a:spAutoFit/>
          </a:bodyPr>
          <a:p>
            <a:r>
              <a:rPr lang="en-IN" altLang="en-US" sz="1800" b="1"/>
              <a:t>Name: Dolly Mishra</a:t>
            </a:r>
            <a:br>
              <a:rPr lang="en-IN" altLang="en-US" sz="1800" b="1"/>
            </a:br>
            <a:r>
              <a:rPr lang="en-IN" altLang="en-US" sz="1800" b="1"/>
              <a:t>Company Name : Nexthikes It Solution</a:t>
            </a:r>
            <a:endParaRPr lang="en-IN" altLang="en-US" sz="18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idx="12"/>
          </p:nvPr>
        </p:nvSpPr>
        <p:spPr/>
        <p:txBody>
          <a:bodyPr>
            <a:normAutofit fontScale="25000"/>
          </a:bodyPr>
          <a:p>
            <a:pPr marL="0" lvl="0" indent="0" algn="r" rtl="0">
              <a:spcBef>
                <a:spcPts val="0"/>
              </a:spcBef>
              <a:spcAft>
                <a:spcPts val="0"/>
              </a:spcAft>
              <a:buNone/>
            </a:pPr>
            <a:fld id="{00000000-1234-1234-1234-123412341234}" type="slidenum">
              <a:rPr lang="en-GB"/>
            </a:fld>
            <a:endParaRPr lang="en-GB"/>
          </a:p>
        </p:txBody>
      </p:sp>
      <p:sp>
        <p:nvSpPr>
          <p:cNvPr id="6" name="Title 5"/>
          <p:cNvSpPr>
            <a:spLocks noGrp="1"/>
          </p:cNvSpPr>
          <p:nvPr>
            <p:ph type="title"/>
          </p:nvPr>
        </p:nvSpPr>
        <p:spPr/>
        <p:txBody>
          <a:bodyPr>
            <a:normAutofit/>
          </a:bodyPr>
          <a:p>
            <a:r>
              <a:rPr lang="en-IN"/>
              <a:t>Merged Dataset &amp; Dataset 3</a:t>
            </a:r>
            <a:r>
              <a:t>: Visualization</a:t>
            </a:r>
          </a:p>
        </p:txBody>
      </p:sp>
      <p:sp>
        <p:nvSpPr>
          <p:cNvPr id="9" name="TextBox 8"/>
          <p:cNvSpPr txBox="1"/>
          <p:nvPr/>
        </p:nvSpPr>
        <p:spPr>
          <a:xfrm>
            <a:off x="228600" y="1508670"/>
            <a:ext cx="4190999" cy="1935063"/>
          </a:xfrm>
          <a:prstGeom prst="rect">
            <a:avLst/>
          </a:prstGeom>
          <a:noFill/>
          <a:ln>
            <a:noFill/>
          </a:ln>
        </p:spPr>
        <p:txBody>
          <a:bodyPr wrap="square" lIns="190500" tIns="0" rIns="0" bIns="190500" anchor="t">
            <a:spAutoFit/>
          </a:bodyPr>
          <a:p>
            <a:pPr marL="228600" indent="-91440" algn="l">
              <a:spcBef>
                <a:spcPts val="0"/>
              </a:spcBef>
              <a:spcAft>
                <a:spcPts val="800"/>
              </a:spcAft>
              <a:buSzPct val="100000"/>
              <a:buFont typeface="Arial" panose="020B0604020202020204"/>
              <a:buChar char="•"/>
            </a:pPr>
            <a:r>
              <a:rPr sz="1300" b="1" i="0">
                <a:solidFill>
                  <a:srgbClr val="616161"/>
                </a:solidFill>
                <a:latin typeface="Proxima Nova" panose="02000506030000020004"/>
              </a:rPr>
              <a:t>Bar Charts:</a:t>
            </a:r>
            <a:r>
              <a:rPr sz="1300" b="0" i="0">
                <a:solidFill>
                  <a:srgbClr val="616161"/>
                </a:solidFill>
                <a:latin typeface="Proxima Nova" panose="02000506030000020004"/>
              </a:rPr>
              <a:t> Displayed categorical frequency distributions for key variables to understand data spread.</a:t>
            </a:r>
            <a:endParaRPr sz="1300" b="0" i="0">
              <a:solidFill>
                <a:srgbClr val="616161"/>
              </a:solidFill>
              <a:latin typeface="Proxima Nova" panose="02000506030000020004"/>
            </a:endParaRPr>
          </a:p>
          <a:p>
            <a:pPr marL="228600" lvl="1" indent="-91440" algn="l">
              <a:spcBef>
                <a:spcPts val="1200"/>
              </a:spcBef>
              <a:spcAft>
                <a:spcPts val="0"/>
              </a:spcAft>
              <a:buSzPct val="100000"/>
              <a:buFont typeface="Arial" panose="020B0604020202020204"/>
              <a:buChar char="•"/>
            </a:pPr>
            <a:r>
              <a:rPr sz="1300" b="1" i="0">
                <a:solidFill>
                  <a:srgbClr val="616161"/>
                </a:solidFill>
                <a:latin typeface="Proxima Nova" panose="02000506030000020004"/>
              </a:rPr>
              <a:t>Histograms:</a:t>
            </a:r>
            <a:r>
              <a:rPr sz="1300" b="0" i="0">
                <a:solidFill>
                  <a:srgbClr val="616161"/>
                </a:solidFill>
                <a:latin typeface="Proxima Nova" panose="02000506030000020004"/>
              </a:rPr>
              <a:t> Visualized numerical distributions to identify patterns and irregularities.</a:t>
            </a:r>
            <a:endParaRPr sz="1300" b="0" i="0">
              <a:solidFill>
                <a:srgbClr val="616161"/>
              </a:solidFill>
              <a:latin typeface="Proxima Nova" panose="02000506030000020004"/>
            </a:endParaRPr>
          </a:p>
          <a:p>
            <a:pPr marL="228600" lvl="1" indent="-91440" algn="l">
              <a:spcBef>
                <a:spcPts val="1200"/>
              </a:spcBef>
              <a:spcAft>
                <a:spcPts val="0"/>
              </a:spcAft>
              <a:buSzPct val="100000"/>
              <a:buFont typeface="Arial" panose="020B0604020202020204"/>
              <a:buChar char="•"/>
            </a:pPr>
            <a:r>
              <a:rPr sz="1300" b="1" i="0">
                <a:solidFill>
                  <a:srgbClr val="616161"/>
                </a:solidFill>
                <a:latin typeface="Proxima Nova" panose="02000506030000020004"/>
              </a:rPr>
              <a:t>Box Plots:</a:t>
            </a:r>
            <a:r>
              <a:rPr sz="1300" b="0" i="0">
                <a:solidFill>
                  <a:srgbClr val="616161"/>
                </a:solidFill>
                <a:latin typeface="Proxima Nova" panose="02000506030000020004"/>
              </a:rPr>
              <a:t> Used to assess data range, medians, and potential outliers.</a:t>
            </a:r>
            <a:endParaRPr sz="1300" b="0" i="0">
              <a:solidFill>
                <a:srgbClr val="616161"/>
              </a:solidFill>
              <a:latin typeface="Proxima Nova" panose="02000506030000020004"/>
            </a:endParaRPr>
          </a:p>
        </p:txBody>
      </p:sp>
      <p:pic>
        <p:nvPicPr>
          <p:cNvPr id="12" name="Picture 11" descr="image.png"/>
          <p:cNvPicPr>
            <a:picLocks noChangeAspect="1"/>
          </p:cNvPicPr>
          <p:nvPr/>
        </p:nvPicPr>
        <p:blipFill>
          <a:blip r:embed="rId1"/>
          <a:stretch>
            <a:fillRect/>
          </a:stretch>
        </p:blipFill>
        <p:spPr>
          <a:xfrm>
            <a:off x="4724400" y="1467395"/>
            <a:ext cx="4190999" cy="2362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lstStyle/>
          <a:p>
            <a:r>
              <a:t>Final Merge &amp; Visualization</a:t>
            </a:r>
          </a:p>
        </p:txBody>
      </p:sp>
      <p:sp>
        <p:nvSpPr>
          <p:cNvPr id="4" name="Subtitle 3"/>
          <p:cNvSpPr>
            <a:spLocks noGrp="1"/>
          </p:cNvSpPr>
          <p:nvPr>
            <p:ph type="subTitle" idx="13"/>
          </p:nvPr>
        </p:nvSpPr>
        <p:spPr/>
        <p:txBody>
          <a:bodyPr>
            <a:normAutofit/>
          </a:bodyPr>
          <a:lstStyle/>
          <a:p>
            <a:r>
              <a:t>Integrated Dataset Analysis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panose="02000506030000020004"/>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p>
        </p:txBody>
      </p:sp>
      <p:pic>
        <p:nvPicPr>
          <p:cNvPr id="12" name="Picture 11" descr="tmp23yzyeuj.png"/>
          <p:cNvPicPr>
            <a:picLocks noChangeAspect="1"/>
          </p:cNvPicPr>
          <p:nvPr/>
        </p:nvPicPr>
        <p:blipFill>
          <a:blip r:embed="rId1"/>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panose="02000506030000020004"/>
              </a:rPr>
              <a:t>Merging Datasets</a:t>
            </a:r>
            <a:endParaRPr sz="1300" b="1" i="0">
              <a:solidFill>
                <a:srgbClr val="616161"/>
              </a:solidFill>
              <a:latin typeface="Proxima Nova" panose="02000506030000020004"/>
            </a:endParaRPr>
          </a:p>
          <a:p>
            <a:pPr algn="ctr">
              <a:spcAft>
                <a:spcPts val="1200"/>
              </a:spcAft>
            </a:pPr>
            <a:r>
              <a:rPr sz="1300" b="0" i="0">
                <a:solidFill>
                  <a:srgbClr val="616161"/>
                </a:solidFill>
                <a:latin typeface="Proxima Nova" panose="02000506030000020004"/>
              </a:rPr>
              <a:t>Combined Dataset 3 with merged Dataset 1 &amp; 2 ensuring schema and key consistency.</a:t>
            </a:r>
            <a:endParaRPr sz="1300" b="0" i="0">
              <a:solidFill>
                <a:srgbClr val="616161"/>
              </a:solidFill>
              <a:latin typeface="Proxima Nova" panose="02000506030000020004"/>
            </a:endParaRP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p>
        </p:txBody>
      </p:sp>
      <p:pic>
        <p:nvPicPr>
          <p:cNvPr id="17" name="Picture 16" descr="tmp9qpp3897.png"/>
          <p:cNvPicPr>
            <a:picLocks noChangeAspect="1"/>
          </p:cNvPicPr>
          <p:nvPr/>
        </p:nvPicPr>
        <p:blipFill>
          <a:blip r:embed="rId2"/>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panose="02000506030000020004"/>
              </a:rPr>
              <a:t>Final Quality Checks</a:t>
            </a:r>
            <a:endParaRPr sz="1300" b="1" i="0">
              <a:solidFill>
                <a:srgbClr val="616161"/>
              </a:solidFill>
              <a:latin typeface="Proxima Nova" panose="02000506030000020004"/>
            </a:endParaRPr>
          </a:p>
          <a:p>
            <a:pPr algn="ctr">
              <a:spcAft>
                <a:spcPts val="1200"/>
              </a:spcAft>
            </a:pPr>
            <a:r>
              <a:rPr sz="1300" b="0" i="0">
                <a:solidFill>
                  <a:srgbClr val="616161"/>
                </a:solidFill>
                <a:latin typeface="Proxima Nova" panose="02000506030000020004"/>
              </a:rPr>
              <a:t>Revalidated data integrity post-merge for completeness and redundancy.</a:t>
            </a:r>
            <a:endParaRPr sz="1300" b="0" i="0">
              <a:solidFill>
                <a:srgbClr val="616161"/>
              </a:solidFill>
              <a:latin typeface="Proxima Nova" panose="02000506030000020004"/>
            </a:endParaRP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p>
        </p:txBody>
      </p:sp>
      <p:pic>
        <p:nvPicPr>
          <p:cNvPr id="22" name="Picture 21" descr="tmplkgee4lx.png"/>
          <p:cNvPicPr>
            <a:picLocks noChangeAspect="1"/>
          </p:cNvPicPr>
          <p:nvPr/>
        </p:nvPicPr>
        <p:blipFill>
          <a:blip r:embed="rId3"/>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panose="02000506030000020004"/>
              </a:rPr>
              <a:t>Unified Visualization</a:t>
            </a:r>
            <a:endParaRPr sz="1300" b="1" i="0">
              <a:solidFill>
                <a:srgbClr val="616161"/>
              </a:solidFill>
              <a:latin typeface="Proxima Nova" panose="02000506030000020004"/>
            </a:endParaRPr>
          </a:p>
          <a:p>
            <a:pPr algn="ctr">
              <a:spcAft>
                <a:spcPts val="1200"/>
              </a:spcAft>
            </a:pPr>
            <a:r>
              <a:rPr sz="1300" b="0" i="0">
                <a:solidFill>
                  <a:srgbClr val="616161"/>
                </a:solidFill>
                <a:latin typeface="Proxima Nova" panose="02000506030000020004"/>
              </a:rPr>
              <a:t>Visualized integrated data using composite plots and trend mapping.</a:t>
            </a:r>
            <a:endParaRPr sz="1300" b="0" i="0">
              <a:solidFill>
                <a:srgbClr val="616161"/>
              </a:solidFill>
              <a:latin typeface="Proxima Nova" panose="020005060300000200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lstStyle/>
          <a:p>
            <a:r>
              <a:t>Dataset 2: Statistical Analysis</a:t>
            </a:r>
          </a:p>
        </p:txBody>
      </p:sp>
      <p:sp>
        <p:nvSpPr>
          <p:cNvPr id="4" name="Subtitle 3"/>
          <p:cNvSpPr>
            <a:spLocks noGrp="1"/>
          </p:cNvSpPr>
          <p:nvPr>
            <p:ph type="subTitle" idx="13"/>
          </p:nvPr>
        </p:nvSpPr>
        <p:spPr/>
        <p:txBody>
          <a:bodyPr>
            <a:normAutofit/>
          </a:bodyPr>
          <a:lstStyle/>
          <a:p>
            <a:r>
              <a:t>Outliers, Skewness, Kurtosis &amp; Correlation</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panose="02000506030000020004"/>
              </a:defRPr>
            </a:pPr>
          </a:p>
        </p:txBody>
      </p:sp>
      <p:sp>
        <p:nvSpPr>
          <p:cNvPr id="7" name="Rectangle 6"/>
          <p:cNvSpPr/>
          <p:nvPr/>
        </p:nvSpPr>
        <p:spPr>
          <a:xfrm>
            <a:off x="28956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p>
        </p:txBody>
      </p:sp>
      <p:pic>
        <p:nvPicPr>
          <p:cNvPr id="12" name="Picture 11" descr="tmpu14sikkc.png"/>
          <p:cNvPicPr>
            <a:picLocks noChangeAspect="1"/>
          </p:cNvPicPr>
          <p:nvPr/>
        </p:nvPicPr>
        <p:blipFill>
          <a:blip r:embed="rId1"/>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panose="02000506030000020004"/>
              </a:rPr>
              <a:t>Outlier Detection</a:t>
            </a:r>
            <a:endParaRPr sz="1300" b="1" i="0">
              <a:solidFill>
                <a:srgbClr val="616161"/>
              </a:solidFill>
              <a:latin typeface="Proxima Nova" panose="02000506030000020004"/>
            </a:endParaRPr>
          </a:p>
          <a:p>
            <a:pPr algn="ctr">
              <a:spcAft>
                <a:spcPts val="1200"/>
              </a:spcAft>
            </a:pPr>
            <a:r>
              <a:rPr sz="1300" b="0" i="0">
                <a:solidFill>
                  <a:srgbClr val="616161"/>
                </a:solidFill>
                <a:latin typeface="Proxima Nova" panose="02000506030000020004"/>
              </a:rPr>
              <a:t>Utilized IQR and Z-score techniques to flag extreme values; visualized via box plots.</a:t>
            </a:r>
            <a:endParaRPr sz="1300" b="0" i="0">
              <a:solidFill>
                <a:srgbClr val="616161"/>
              </a:solidFill>
              <a:latin typeface="Proxima Nova" panose="02000506030000020004"/>
            </a:endParaRP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p>
        </p:txBody>
      </p:sp>
      <p:pic>
        <p:nvPicPr>
          <p:cNvPr id="17" name="Picture 16" descr="tmpjjf3et2a.png"/>
          <p:cNvPicPr>
            <a:picLocks noChangeAspect="1"/>
          </p:cNvPicPr>
          <p:nvPr/>
        </p:nvPicPr>
        <p:blipFill>
          <a:blip r:embed="rId2"/>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panose="02000506030000020004"/>
              </a:rPr>
              <a:t>Skewness &amp; Kurtosis</a:t>
            </a:r>
            <a:endParaRPr sz="1300" b="1" i="0">
              <a:solidFill>
                <a:srgbClr val="616161"/>
              </a:solidFill>
              <a:latin typeface="Proxima Nova" panose="02000506030000020004"/>
            </a:endParaRPr>
          </a:p>
          <a:p>
            <a:pPr algn="ctr">
              <a:spcAft>
                <a:spcPts val="1200"/>
              </a:spcAft>
            </a:pPr>
            <a:r>
              <a:rPr sz="1300" b="0" i="0">
                <a:solidFill>
                  <a:srgbClr val="616161"/>
                </a:solidFill>
                <a:latin typeface="Proxima Nova" panose="02000506030000020004"/>
              </a:rPr>
              <a:t>Calculated metrics to assess data symmetry and tail behavior for normality assumptions.</a:t>
            </a:r>
            <a:endParaRPr sz="1300" b="0" i="0">
              <a:solidFill>
                <a:srgbClr val="616161"/>
              </a:solidFill>
              <a:latin typeface="Proxima Nova" panose="02000506030000020004"/>
            </a:endParaRP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p>
        </p:txBody>
      </p:sp>
      <p:pic>
        <p:nvPicPr>
          <p:cNvPr id="22" name="Picture 21" descr="tmp6gpszlzu.png"/>
          <p:cNvPicPr>
            <a:picLocks noChangeAspect="1"/>
          </p:cNvPicPr>
          <p:nvPr/>
        </p:nvPicPr>
        <p:blipFill>
          <a:blip r:embed="rId3"/>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panose="02000506030000020004"/>
              </a:rPr>
              <a:t>Correlation Analysis</a:t>
            </a:r>
            <a:endParaRPr sz="1300" b="1" i="0">
              <a:solidFill>
                <a:srgbClr val="616161"/>
              </a:solidFill>
              <a:latin typeface="Proxima Nova" panose="02000506030000020004"/>
            </a:endParaRPr>
          </a:p>
          <a:p>
            <a:pPr algn="ctr">
              <a:spcAft>
                <a:spcPts val="1200"/>
              </a:spcAft>
            </a:pPr>
            <a:r>
              <a:rPr sz="1300" b="0" i="0">
                <a:solidFill>
                  <a:srgbClr val="616161"/>
                </a:solidFill>
                <a:latin typeface="Proxima Nova" panose="02000506030000020004"/>
              </a:rPr>
              <a:t>Generated correlation matrix and heatmap to explore linear relationships across features.</a:t>
            </a:r>
            <a:endParaRPr sz="1300" b="0" i="0">
              <a:solidFill>
                <a:srgbClr val="616161"/>
              </a:solidFill>
              <a:latin typeface="Proxima Nova" panose="02000506030000020004"/>
            </a:endParaRPr>
          </a:p>
        </p:txBody>
      </p:sp>
      <p:pic>
        <p:nvPicPr>
          <p:cNvPr id="3" name="Picture 2" descr="tmphgshpdo7.png"/>
          <p:cNvPicPr>
            <a:picLocks noChangeAspect="1"/>
          </p:cNvPicPr>
          <p:nvPr/>
        </p:nvPicPr>
        <p:blipFill>
          <a:blip r:embed="rId4"/>
          <a:stretch>
            <a:fillRect/>
          </a:stretch>
        </p:blipFill>
        <p:spPr>
          <a:xfrm>
            <a:off x="1422251" y="3033940"/>
            <a:ext cx="304800" cy="304800"/>
          </a:xfrm>
          <a:prstGeom prst="rect">
            <a:avLst/>
          </a:prstGeom>
        </p:spPr>
      </p:pic>
      <p:sp>
        <p:nvSpPr>
          <p:cNvPr id="24" name="TextBox 17"/>
          <p:cNvSpPr txBox="1"/>
          <p:nvPr/>
        </p:nvSpPr>
        <p:spPr>
          <a:xfrm>
            <a:off x="289460" y="3395890"/>
            <a:ext cx="2692449" cy="205680"/>
          </a:xfrm>
          <a:prstGeom prst="rect">
            <a:avLst/>
          </a:prstGeom>
          <a:noFill/>
          <a:ln>
            <a:noFill/>
          </a:ln>
        </p:spPr>
        <p:txBody>
          <a:bodyPr wrap="square" lIns="0" tIns="0" rIns="0" bIns="0" anchor="t">
            <a:spAutoFit/>
          </a:bodyPr>
          <a:p>
            <a:pPr algn="ctr"/>
            <a:r>
              <a:rPr sz="1300" b="1" i="0">
                <a:solidFill>
                  <a:srgbClr val="616161"/>
                </a:solidFill>
                <a:latin typeface="Proxima Nova" panose="02000506030000020004"/>
              </a:rPr>
              <a:t>Heatmaps</a:t>
            </a:r>
            <a:endParaRPr sz="1300" b="1" i="0">
              <a:solidFill>
                <a:srgbClr val="616161"/>
              </a:solidFill>
              <a:latin typeface="Proxima Nova" panose="02000506030000020004"/>
            </a:endParaRPr>
          </a:p>
          <a:p>
            <a:pPr algn="ctr">
              <a:spcAft>
                <a:spcPts val="1200"/>
              </a:spcAft>
            </a:pPr>
            <a:r>
              <a:rPr sz="1300" b="0" i="0">
                <a:solidFill>
                  <a:srgbClr val="616161"/>
                </a:solidFill>
                <a:latin typeface="Proxima Nova" panose="02000506030000020004"/>
              </a:rPr>
              <a:t>Displayed correlations and data concentration across merged features.</a:t>
            </a:r>
            <a:endParaRPr sz="1300" b="0" i="0">
              <a:solidFill>
                <a:srgbClr val="616161"/>
              </a:solidFill>
              <a:latin typeface="Proxima Nova" panose="020005060300000200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lstStyle/>
          <a:p>
            <a:r>
              <a:t>Final Statistical Reanalysis</a:t>
            </a:r>
          </a:p>
        </p:txBody>
      </p:sp>
      <p:sp>
        <p:nvSpPr>
          <p:cNvPr id="4" name="Subtitle 3"/>
          <p:cNvSpPr>
            <a:spLocks noGrp="1"/>
          </p:cNvSpPr>
          <p:nvPr>
            <p:ph type="subTitle" idx="13"/>
          </p:nvPr>
        </p:nvSpPr>
        <p:spPr/>
        <p:txBody>
          <a:bodyPr>
            <a:normAutofit/>
          </a:bodyPr>
          <a:lstStyle/>
          <a:p>
            <a:r>
              <a:t>Outliers, Skewness, Kurtosis &amp; Correlation</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panose="02000506030000020004"/>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p>
        </p:txBody>
      </p:sp>
      <p:pic>
        <p:nvPicPr>
          <p:cNvPr id="12" name="Picture 11" descr="tmp3srpncx_.png"/>
          <p:cNvPicPr>
            <a:picLocks noChangeAspect="1"/>
          </p:cNvPicPr>
          <p:nvPr/>
        </p:nvPicPr>
        <p:blipFill>
          <a:blip r:embed="rId1"/>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panose="02000506030000020004"/>
              </a:rPr>
              <a:t>Outlier Reassessment</a:t>
            </a:r>
            <a:endParaRPr sz="1300" b="1" i="0">
              <a:solidFill>
                <a:srgbClr val="616161"/>
              </a:solidFill>
              <a:latin typeface="Proxima Nova" panose="02000506030000020004"/>
            </a:endParaRPr>
          </a:p>
          <a:p>
            <a:pPr algn="ctr">
              <a:spcAft>
                <a:spcPts val="1200"/>
              </a:spcAft>
            </a:pPr>
            <a:r>
              <a:rPr sz="1300" b="0" i="0">
                <a:solidFill>
                  <a:srgbClr val="616161"/>
                </a:solidFill>
                <a:latin typeface="Proxima Nova" panose="02000506030000020004"/>
              </a:rPr>
              <a:t>Detected new outliers introduced during final merge using Z-score and IQR.</a:t>
            </a:r>
            <a:endParaRPr sz="1300" b="0" i="0">
              <a:solidFill>
                <a:srgbClr val="616161"/>
              </a:solidFill>
              <a:latin typeface="Proxima Nova" panose="02000506030000020004"/>
            </a:endParaRP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p>
        </p:txBody>
      </p:sp>
      <p:pic>
        <p:nvPicPr>
          <p:cNvPr id="17" name="Picture 16" descr="tmpn535fzwq.png"/>
          <p:cNvPicPr>
            <a:picLocks noChangeAspect="1"/>
          </p:cNvPicPr>
          <p:nvPr/>
        </p:nvPicPr>
        <p:blipFill>
          <a:blip r:embed="rId2"/>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panose="02000506030000020004"/>
              </a:rPr>
              <a:t>Skewness &amp; Kurtosis Recalculated</a:t>
            </a:r>
            <a:endParaRPr sz="1300" b="1" i="0">
              <a:solidFill>
                <a:srgbClr val="616161"/>
              </a:solidFill>
              <a:latin typeface="Proxima Nova" panose="02000506030000020004"/>
            </a:endParaRPr>
          </a:p>
          <a:p>
            <a:pPr algn="ctr">
              <a:spcAft>
                <a:spcPts val="1200"/>
              </a:spcAft>
            </a:pPr>
            <a:r>
              <a:rPr sz="1300" b="0" i="0">
                <a:solidFill>
                  <a:srgbClr val="616161"/>
                </a:solidFill>
                <a:latin typeface="Proxima Nova" panose="02000506030000020004"/>
              </a:rPr>
              <a:t>Updated metrics confirmed distributional shifts post-merging.</a:t>
            </a:r>
            <a:endParaRPr sz="1300" b="0" i="0">
              <a:solidFill>
                <a:srgbClr val="616161"/>
              </a:solidFill>
              <a:latin typeface="Proxima Nova" panose="02000506030000020004"/>
            </a:endParaRP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p>
        </p:txBody>
      </p:sp>
      <p:pic>
        <p:nvPicPr>
          <p:cNvPr id="22" name="Picture 21" descr="tmp6gpszlzu.png"/>
          <p:cNvPicPr>
            <a:picLocks noChangeAspect="1"/>
          </p:cNvPicPr>
          <p:nvPr/>
        </p:nvPicPr>
        <p:blipFill>
          <a:blip r:embed="rId3"/>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panose="02000506030000020004"/>
              </a:rPr>
              <a:t>Updated Correlation Matrix</a:t>
            </a:r>
            <a:endParaRPr sz="1300" b="1" i="0">
              <a:solidFill>
                <a:srgbClr val="616161"/>
              </a:solidFill>
              <a:latin typeface="Proxima Nova" panose="02000506030000020004"/>
            </a:endParaRPr>
          </a:p>
          <a:p>
            <a:pPr algn="ctr">
              <a:spcAft>
                <a:spcPts val="1200"/>
              </a:spcAft>
            </a:pPr>
            <a:r>
              <a:rPr sz="1300" b="0" i="0">
                <a:solidFill>
                  <a:srgbClr val="616161"/>
                </a:solidFill>
                <a:latin typeface="Proxima Nova" panose="02000506030000020004"/>
              </a:rPr>
              <a:t>Correlation recalculated across all unified features to detect multivariate relations.</a:t>
            </a:r>
            <a:endParaRPr sz="1300" b="0" i="0">
              <a:solidFill>
                <a:srgbClr val="616161"/>
              </a:solidFill>
              <a:latin typeface="Proxima Nova" panose="020005060300000200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lstStyle/>
          <a:p>
            <a:r>
              <a:t>Dataset 1: Import &amp; Cleaning</a:t>
            </a:r>
          </a:p>
        </p:txBody>
      </p:sp>
      <p:sp>
        <p:nvSpPr>
          <p:cNvPr id="4" name="Subtitle 3"/>
          <p:cNvSpPr>
            <a:spLocks noGrp="1"/>
          </p:cNvSpPr>
          <p:nvPr>
            <p:ph type="subTitle" idx="13"/>
          </p:nvPr>
        </p:nvSpPr>
        <p:spPr/>
        <p:txBody>
          <a:bodyPr>
            <a:normAutofit/>
          </a:bodyPr>
          <a:lstStyle/>
          <a:p>
            <a:r>
              <a:t>Removing Nulls, Duplicates, and Identifying Unique Values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panose="02000506030000020004"/>
              </a:defRPr>
            </a:p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2140743"/>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panose="020B0604020202020204"/>
              <a:buChar char="•"/>
            </a:pPr>
            <a:r>
              <a:rPr sz="1300" b="1" i="0">
                <a:solidFill>
                  <a:srgbClr val="616161"/>
                </a:solidFill>
                <a:latin typeface="Proxima Nova" panose="02000506030000020004"/>
              </a:rPr>
              <a:t>Data Import:</a:t>
            </a:r>
            <a:r>
              <a:rPr sz="1300" b="0" i="0">
                <a:solidFill>
                  <a:srgbClr val="616161"/>
                </a:solidFill>
                <a:latin typeface="Proxima Nova" panose="02000506030000020004"/>
              </a:rPr>
              <a:t> Loaded Dataset 1 using Pandas, ensuring correct encoding and structure.</a:t>
            </a:r>
            <a:endParaRPr sz="1300" b="0" i="0">
              <a:solidFill>
                <a:srgbClr val="616161"/>
              </a:solidFill>
              <a:latin typeface="Proxima Nova" panose="02000506030000020004"/>
            </a:endParaRPr>
          </a:p>
          <a:p>
            <a:pPr marL="228600" lvl="1" indent="-91440" algn="l">
              <a:spcBef>
                <a:spcPts val="1200"/>
              </a:spcBef>
              <a:spcAft>
                <a:spcPts val="0"/>
              </a:spcAft>
              <a:buSzPct val="100000"/>
              <a:buFont typeface="Arial" panose="020B0604020202020204"/>
              <a:buChar char="•"/>
            </a:pPr>
            <a:r>
              <a:rPr sz="1300" b="1" i="0">
                <a:solidFill>
                  <a:srgbClr val="616161"/>
                </a:solidFill>
                <a:latin typeface="Proxima Nova" panose="02000506030000020004"/>
              </a:rPr>
              <a:t>Null &amp; Duplicate Removal:</a:t>
            </a:r>
            <a:r>
              <a:rPr sz="1300" b="0" i="0">
                <a:solidFill>
                  <a:srgbClr val="616161"/>
                </a:solidFill>
                <a:latin typeface="Proxima Nova" panose="02000506030000020004"/>
              </a:rPr>
              <a:t> Eliminated missing entries and redundant records to ensure data integrity.</a:t>
            </a:r>
            <a:endParaRPr sz="1300" b="0" i="0">
              <a:solidFill>
                <a:srgbClr val="616161"/>
              </a:solidFill>
              <a:latin typeface="Proxima Nova" panose="02000506030000020004"/>
            </a:endParaRPr>
          </a:p>
          <a:p>
            <a:pPr marL="228600" lvl="1" indent="-91440" algn="l">
              <a:spcBef>
                <a:spcPts val="1200"/>
              </a:spcBef>
              <a:spcAft>
                <a:spcPts val="0"/>
              </a:spcAft>
              <a:buSzPct val="100000"/>
              <a:buFont typeface="Arial" panose="020B0604020202020204"/>
              <a:buChar char="•"/>
            </a:pPr>
            <a:r>
              <a:rPr sz="1300" b="1" i="0">
                <a:solidFill>
                  <a:srgbClr val="616161"/>
                </a:solidFill>
                <a:latin typeface="Proxima Nova" panose="02000506030000020004"/>
              </a:rPr>
              <a:t>Unique Values:</a:t>
            </a:r>
            <a:r>
              <a:rPr sz="1300" b="0" i="0">
                <a:solidFill>
                  <a:srgbClr val="616161"/>
                </a:solidFill>
                <a:latin typeface="Proxima Nova" panose="02000506030000020004"/>
              </a:rPr>
              <a:t> Identified categorical and numerical fields with distinct entries for feature assessment.</a:t>
            </a:r>
            <a:endParaRPr sz="1300" b="0" i="0">
              <a:solidFill>
                <a:srgbClr val="616161"/>
              </a:solidFill>
              <a:latin typeface="Proxima Nova" panose="02000506030000020004"/>
            </a:endParaRP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p>
        </p:txBody>
      </p:sp>
      <p:pic>
        <p:nvPicPr>
          <p:cNvPr id="12" name="Picture 11" descr="image.png"/>
          <p:cNvPicPr>
            <a:picLocks noChangeAspect="1"/>
          </p:cNvPicPr>
          <p:nvPr/>
        </p:nvPicPr>
        <p:blipFill>
          <a:blip r:embed="rId1"/>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panose="02000506030000020004"/>
              </a:rPr>
              <a:t>Photo by Jeremy Perkins on Unsplash</a:t>
            </a:r>
            <a:endParaRPr sz="900" b="0" i="0">
              <a:solidFill>
                <a:srgbClr val="616161"/>
              </a:solidFill>
              <a:latin typeface="Proxima Nova" panose="020005060300000200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lstStyle/>
          <a:p>
            <a:r>
              <a:t>Dataset 1: Visualization</a:t>
            </a:r>
          </a:p>
        </p:txBody>
      </p:sp>
      <p:sp>
        <p:nvSpPr>
          <p:cNvPr id="4" name="Subtitle 3"/>
          <p:cNvSpPr>
            <a:spLocks noGrp="1"/>
          </p:cNvSpPr>
          <p:nvPr>
            <p:ph type="subTitle" idx="13"/>
          </p:nvPr>
        </p:nvSpPr>
        <p:spPr/>
        <p:txBody>
          <a:bodyPr>
            <a:normAutofit/>
          </a:bodyPr>
          <a:lstStyle/>
          <a:p>
            <a:r>
              <a:t>Exploring Cleaned Data Through Visual Analysis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panose="02000506030000020004"/>
              </a:defRPr>
            </a:p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1935063"/>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panose="020B0604020202020204"/>
              <a:buChar char="•"/>
            </a:pPr>
            <a:r>
              <a:rPr sz="1300" b="1" i="0">
                <a:solidFill>
                  <a:srgbClr val="616161"/>
                </a:solidFill>
                <a:latin typeface="Proxima Nova" panose="02000506030000020004"/>
              </a:rPr>
              <a:t>Bar Charts:</a:t>
            </a:r>
            <a:r>
              <a:rPr sz="1300" b="0" i="0">
                <a:solidFill>
                  <a:srgbClr val="616161"/>
                </a:solidFill>
                <a:latin typeface="Proxima Nova" panose="02000506030000020004"/>
              </a:rPr>
              <a:t> Displayed categorical frequency distributions for key variables to understand data spread.</a:t>
            </a:r>
            <a:endParaRPr sz="1300" b="0" i="0">
              <a:solidFill>
                <a:srgbClr val="616161"/>
              </a:solidFill>
              <a:latin typeface="Proxima Nova" panose="02000506030000020004"/>
            </a:endParaRPr>
          </a:p>
          <a:p>
            <a:pPr marL="228600" lvl="1" indent="-91440" algn="l">
              <a:spcBef>
                <a:spcPts val="1200"/>
              </a:spcBef>
              <a:spcAft>
                <a:spcPts val="0"/>
              </a:spcAft>
              <a:buSzPct val="100000"/>
              <a:buFont typeface="Arial" panose="020B0604020202020204"/>
              <a:buChar char="•"/>
            </a:pPr>
            <a:r>
              <a:rPr sz="1300" b="1" i="0">
                <a:solidFill>
                  <a:srgbClr val="616161"/>
                </a:solidFill>
                <a:latin typeface="Proxima Nova" panose="02000506030000020004"/>
              </a:rPr>
              <a:t>Histograms:</a:t>
            </a:r>
            <a:r>
              <a:rPr sz="1300" b="0" i="0">
                <a:solidFill>
                  <a:srgbClr val="616161"/>
                </a:solidFill>
                <a:latin typeface="Proxima Nova" panose="02000506030000020004"/>
              </a:rPr>
              <a:t> Visualized numerical distributions to identify patterns and irregularities.</a:t>
            </a:r>
            <a:endParaRPr sz="1300" b="0" i="0">
              <a:solidFill>
                <a:srgbClr val="616161"/>
              </a:solidFill>
              <a:latin typeface="Proxima Nova" panose="02000506030000020004"/>
            </a:endParaRPr>
          </a:p>
          <a:p>
            <a:pPr marL="228600" lvl="1" indent="-91440" algn="l">
              <a:spcBef>
                <a:spcPts val="1200"/>
              </a:spcBef>
              <a:spcAft>
                <a:spcPts val="0"/>
              </a:spcAft>
              <a:buSzPct val="100000"/>
              <a:buFont typeface="Arial" panose="020B0604020202020204"/>
              <a:buChar char="•"/>
            </a:pPr>
            <a:r>
              <a:rPr sz="1300" b="1" i="0">
                <a:solidFill>
                  <a:srgbClr val="616161"/>
                </a:solidFill>
                <a:latin typeface="Proxima Nova" panose="02000506030000020004"/>
              </a:rPr>
              <a:t>Box Plots:</a:t>
            </a:r>
            <a:r>
              <a:rPr sz="1300" b="0" i="0">
                <a:solidFill>
                  <a:srgbClr val="616161"/>
                </a:solidFill>
                <a:latin typeface="Proxima Nova" panose="02000506030000020004"/>
              </a:rPr>
              <a:t> Used to assess data range, medians, and potential outliers.</a:t>
            </a:r>
            <a:endParaRPr sz="1300" b="0" i="0">
              <a:solidFill>
                <a:srgbClr val="616161"/>
              </a:solidFill>
              <a:latin typeface="Proxima Nova" panose="02000506030000020004"/>
            </a:endParaRP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p>
        </p:txBody>
      </p:sp>
      <p:pic>
        <p:nvPicPr>
          <p:cNvPr id="12" name="Picture 11" descr="image.png"/>
          <p:cNvPicPr>
            <a:picLocks noChangeAspect="1"/>
          </p:cNvPicPr>
          <p:nvPr/>
        </p:nvPicPr>
        <p:blipFill>
          <a:blip r:embed="rId1"/>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panose="02000506030000020004"/>
              </a:rPr>
              <a:t>Photo by Luke Chesser on Unsplash</a:t>
            </a:r>
            <a:endParaRPr sz="900" b="0" i="0">
              <a:solidFill>
                <a:srgbClr val="616161"/>
              </a:solidFill>
              <a:latin typeface="Proxima Nova" panose="020005060300000200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idx="12"/>
          </p:nvPr>
        </p:nvSpPr>
        <p:spPr/>
        <p:txBody>
          <a:bodyPr>
            <a:normAutofit fontScale="25000"/>
          </a:bodyPr>
          <a:p>
            <a:pPr marL="0" lvl="0" indent="0" algn="r" rtl="0">
              <a:spcBef>
                <a:spcPts val="0"/>
              </a:spcBef>
              <a:spcAft>
                <a:spcPts val="0"/>
              </a:spcAft>
              <a:buNone/>
            </a:pPr>
            <a:fld id="{00000000-1234-1234-1234-123412341234}" type="slidenum">
              <a:rPr lang="en-GB"/>
            </a:fld>
            <a:endParaRPr lang="en-GB"/>
          </a:p>
        </p:txBody>
      </p:sp>
      <p:sp>
        <p:nvSpPr>
          <p:cNvPr id="8" name="Title 7"/>
          <p:cNvSpPr>
            <a:spLocks noGrp="1"/>
          </p:cNvSpPr>
          <p:nvPr>
            <p:ph type="title"/>
          </p:nvPr>
        </p:nvSpPr>
        <p:spPr/>
        <p:txBody>
          <a:bodyPr>
            <a:normAutofit/>
          </a:bodyPr>
          <a:lstStyle/>
          <a:p>
            <a:r>
              <a:t>Dataset </a:t>
            </a:r>
            <a:r>
              <a:rPr lang="en-IN"/>
              <a:t>2</a:t>
            </a:r>
            <a:r>
              <a:t>: Import &amp; Cleaning</a:t>
            </a:r>
          </a:p>
        </p:txBody>
      </p:sp>
      <p:sp>
        <p:nvSpPr>
          <p:cNvPr id="9" name="Subtitle 8"/>
          <p:cNvSpPr>
            <a:spLocks noGrp="1"/>
          </p:cNvSpPr>
          <p:nvPr>
            <p:ph type="subTitle" idx="13"/>
          </p:nvPr>
        </p:nvSpPr>
        <p:spPr/>
        <p:txBody>
          <a:bodyPr>
            <a:normAutofit/>
          </a:bodyPr>
          <a:p>
            <a:r>
              <a:t>Removing Nulls, Duplicates, and Identifying Unique Values</a:t>
            </a:r>
          </a:p>
        </p:txBody>
      </p:sp>
      <p:sp>
        <p:nvSpPr>
          <p:cNvPr id="10" name="Text Box 9"/>
          <p:cNvSpPr txBox="1"/>
          <p:nvPr/>
        </p:nvSpPr>
        <p:spPr>
          <a:xfrm>
            <a:off x="311785" y="1661160"/>
            <a:ext cx="4572000" cy="1701800"/>
          </a:xfrm>
          <a:prstGeom prst="rect">
            <a:avLst/>
          </a:prstGeom>
          <a:noFill/>
        </p:spPr>
        <p:txBody>
          <a:bodyPr wrap="square" rtlCol="0" anchor="t">
            <a:spAutoFit/>
          </a:bodyPr>
          <a:p>
            <a:pPr marL="228600" indent="-91440" algn="l">
              <a:spcBef>
                <a:spcPts val="0"/>
              </a:spcBef>
              <a:spcAft>
                <a:spcPts val="800"/>
              </a:spcAft>
              <a:buSzPct val="100000"/>
              <a:buFont typeface="Arial" panose="020B0604020202020204"/>
              <a:buChar char="•"/>
            </a:pPr>
            <a:r>
              <a:rPr sz="1300" b="1">
                <a:solidFill>
                  <a:srgbClr val="616161"/>
                </a:solidFill>
                <a:latin typeface="Proxima Nova" panose="02000506030000020004"/>
                <a:sym typeface="+mn-ea"/>
              </a:rPr>
              <a:t>Data Import:</a:t>
            </a:r>
            <a:r>
              <a:rPr sz="1300">
                <a:solidFill>
                  <a:srgbClr val="616161"/>
                </a:solidFill>
                <a:latin typeface="Proxima Nova" panose="02000506030000020004"/>
                <a:sym typeface="+mn-ea"/>
              </a:rPr>
              <a:t> Loaded Dataset </a:t>
            </a:r>
            <a:r>
              <a:rPr lang="en-IN" sz="1300">
                <a:solidFill>
                  <a:srgbClr val="616161"/>
                </a:solidFill>
                <a:latin typeface="Proxima Nova" panose="02000506030000020004"/>
                <a:sym typeface="+mn-ea"/>
              </a:rPr>
              <a:t>2</a:t>
            </a:r>
            <a:r>
              <a:rPr sz="1300">
                <a:solidFill>
                  <a:srgbClr val="616161"/>
                </a:solidFill>
                <a:latin typeface="Proxima Nova" panose="02000506030000020004"/>
                <a:sym typeface="+mn-ea"/>
              </a:rPr>
              <a:t> using Pandas, ensuring correct encoding and structure.</a:t>
            </a:r>
            <a:endParaRPr sz="1300" b="0" i="0">
              <a:solidFill>
                <a:srgbClr val="616161"/>
              </a:solidFill>
              <a:latin typeface="Proxima Nova" panose="02000506030000020004"/>
            </a:endParaRPr>
          </a:p>
          <a:p>
            <a:pPr marL="228600" lvl="1" indent="-91440" algn="l">
              <a:spcBef>
                <a:spcPts val="1200"/>
              </a:spcBef>
              <a:spcAft>
                <a:spcPts val="0"/>
              </a:spcAft>
              <a:buSzPct val="100000"/>
              <a:buFont typeface="Arial" panose="020B0604020202020204"/>
              <a:buChar char="•"/>
            </a:pPr>
            <a:r>
              <a:rPr sz="1300" b="1">
                <a:solidFill>
                  <a:srgbClr val="616161"/>
                </a:solidFill>
                <a:latin typeface="Proxima Nova" panose="02000506030000020004"/>
                <a:sym typeface="+mn-ea"/>
              </a:rPr>
              <a:t>Null &amp; Duplicate Removal:</a:t>
            </a:r>
            <a:r>
              <a:rPr sz="1300">
                <a:solidFill>
                  <a:srgbClr val="616161"/>
                </a:solidFill>
                <a:latin typeface="Proxima Nova" panose="02000506030000020004"/>
                <a:sym typeface="+mn-ea"/>
              </a:rPr>
              <a:t> Eliminated missing entries and redundant records to ensure data integrity.</a:t>
            </a:r>
            <a:endParaRPr sz="1300" b="0" i="0">
              <a:solidFill>
                <a:srgbClr val="616161"/>
              </a:solidFill>
              <a:latin typeface="Proxima Nova" panose="02000506030000020004"/>
            </a:endParaRPr>
          </a:p>
          <a:p>
            <a:pPr marL="228600" lvl="1" indent="-91440" algn="l">
              <a:spcBef>
                <a:spcPts val="1200"/>
              </a:spcBef>
              <a:spcAft>
                <a:spcPts val="0"/>
              </a:spcAft>
              <a:buSzPct val="100000"/>
              <a:buFont typeface="Arial" panose="020B0604020202020204"/>
              <a:buChar char="•"/>
            </a:pPr>
            <a:r>
              <a:rPr sz="1300" b="1">
                <a:solidFill>
                  <a:srgbClr val="616161"/>
                </a:solidFill>
                <a:latin typeface="Proxima Nova" panose="02000506030000020004"/>
                <a:sym typeface="+mn-ea"/>
              </a:rPr>
              <a:t>Unique Values:</a:t>
            </a:r>
            <a:r>
              <a:rPr sz="1300">
                <a:solidFill>
                  <a:srgbClr val="616161"/>
                </a:solidFill>
                <a:latin typeface="Proxima Nova" panose="02000506030000020004"/>
                <a:sym typeface="+mn-ea"/>
              </a:rPr>
              <a:t> Identified categorical and numerical fields with distinct entries for feature assessment.</a:t>
            </a:r>
            <a:endParaRPr lang="en-US" sz="1300">
              <a:solidFill>
                <a:srgbClr val="616161"/>
              </a:solidFill>
              <a:latin typeface="Proxima Nova" panose="02000506030000020004"/>
              <a:sym typeface="+mn-ea"/>
            </a:endParaRPr>
          </a:p>
        </p:txBody>
      </p:sp>
      <p:pic>
        <p:nvPicPr>
          <p:cNvPr id="12" name="Picture 11" descr="image.png"/>
          <p:cNvPicPr>
            <a:picLocks noChangeAspect="1"/>
          </p:cNvPicPr>
          <p:nvPr/>
        </p:nvPicPr>
        <p:blipFill>
          <a:blip r:embed="rId1"/>
          <a:stretch>
            <a:fillRect/>
          </a:stretch>
        </p:blipFill>
        <p:spPr>
          <a:xfrm>
            <a:off x="4724400" y="1508670"/>
            <a:ext cx="4190999" cy="2362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idx="12"/>
          </p:nvPr>
        </p:nvSpPr>
        <p:spPr/>
        <p:txBody>
          <a:bodyPr>
            <a:normAutofit fontScale="25000"/>
          </a:bodyPr>
          <a:p>
            <a:pPr marL="0" lvl="0" indent="0" algn="r" rtl="0">
              <a:spcBef>
                <a:spcPts val="0"/>
              </a:spcBef>
              <a:spcAft>
                <a:spcPts val="0"/>
              </a:spcAft>
              <a:buNone/>
            </a:pPr>
            <a:fld id="{00000000-1234-1234-1234-123412341234}" type="slidenum">
              <a:rPr lang="en-GB"/>
            </a:fld>
            <a:endParaRPr lang="en-GB"/>
          </a:p>
        </p:txBody>
      </p:sp>
      <p:sp>
        <p:nvSpPr>
          <p:cNvPr id="6" name="Title 5"/>
          <p:cNvSpPr>
            <a:spLocks noGrp="1"/>
          </p:cNvSpPr>
          <p:nvPr>
            <p:ph type="title"/>
          </p:nvPr>
        </p:nvSpPr>
        <p:spPr/>
        <p:txBody>
          <a:bodyPr>
            <a:normAutofit/>
          </a:bodyPr>
          <a:p>
            <a:r>
              <a:t>Dataset </a:t>
            </a:r>
            <a:r>
              <a:rPr lang="en-IN"/>
              <a:t>2</a:t>
            </a:r>
            <a:r>
              <a:t>: Visualization</a:t>
            </a:r>
          </a:p>
        </p:txBody>
      </p:sp>
      <p:sp>
        <p:nvSpPr>
          <p:cNvPr id="8" name="Subtitle 7"/>
          <p:cNvSpPr>
            <a:spLocks noGrp="1"/>
          </p:cNvSpPr>
          <p:nvPr>
            <p:ph type="subTitle" idx="13"/>
          </p:nvPr>
        </p:nvSpPr>
        <p:spPr/>
        <p:txBody>
          <a:bodyPr>
            <a:normAutofit/>
          </a:bodyPr>
          <a:p>
            <a:r>
              <a:t>Exploring Cleaned Data Through Visual Analysis</a:t>
            </a:r>
          </a:p>
        </p:txBody>
      </p:sp>
      <p:sp>
        <p:nvSpPr>
          <p:cNvPr id="9" name="TextBox 8"/>
          <p:cNvSpPr txBox="1"/>
          <p:nvPr/>
        </p:nvSpPr>
        <p:spPr>
          <a:xfrm>
            <a:off x="228600" y="1508670"/>
            <a:ext cx="4190999" cy="1935063"/>
          </a:xfrm>
          <a:prstGeom prst="rect">
            <a:avLst/>
          </a:prstGeom>
          <a:noFill/>
          <a:ln>
            <a:noFill/>
          </a:ln>
        </p:spPr>
        <p:txBody>
          <a:bodyPr wrap="square" lIns="190500" tIns="0" rIns="0" bIns="190500" anchor="t">
            <a:spAutoFit/>
          </a:bodyPr>
          <a:p>
            <a:pPr marL="228600" indent="-91440" algn="l">
              <a:spcBef>
                <a:spcPts val="0"/>
              </a:spcBef>
              <a:spcAft>
                <a:spcPts val="800"/>
              </a:spcAft>
              <a:buSzPct val="100000"/>
              <a:buFont typeface="Arial" panose="020B0604020202020204"/>
              <a:buChar char="•"/>
            </a:pPr>
            <a:r>
              <a:rPr sz="1300" b="1" i="0">
                <a:solidFill>
                  <a:srgbClr val="616161"/>
                </a:solidFill>
                <a:latin typeface="Proxima Nova" panose="02000506030000020004"/>
              </a:rPr>
              <a:t>Bar Charts:</a:t>
            </a:r>
            <a:r>
              <a:rPr sz="1300" b="0" i="0">
                <a:solidFill>
                  <a:srgbClr val="616161"/>
                </a:solidFill>
                <a:latin typeface="Proxima Nova" panose="02000506030000020004"/>
              </a:rPr>
              <a:t> Displayed categorical frequency distributions for key variables to understand data spread.</a:t>
            </a:r>
            <a:endParaRPr sz="1300" b="0" i="0">
              <a:solidFill>
                <a:srgbClr val="616161"/>
              </a:solidFill>
              <a:latin typeface="Proxima Nova" panose="02000506030000020004"/>
            </a:endParaRPr>
          </a:p>
          <a:p>
            <a:pPr marL="228600" lvl="1" indent="-91440" algn="l">
              <a:spcBef>
                <a:spcPts val="1200"/>
              </a:spcBef>
              <a:spcAft>
                <a:spcPts val="0"/>
              </a:spcAft>
              <a:buSzPct val="100000"/>
              <a:buFont typeface="Arial" panose="020B0604020202020204"/>
              <a:buChar char="•"/>
            </a:pPr>
            <a:r>
              <a:rPr sz="1300" b="1" i="0">
                <a:solidFill>
                  <a:srgbClr val="616161"/>
                </a:solidFill>
                <a:latin typeface="Proxima Nova" panose="02000506030000020004"/>
              </a:rPr>
              <a:t>Histograms:</a:t>
            </a:r>
            <a:r>
              <a:rPr sz="1300" b="0" i="0">
                <a:solidFill>
                  <a:srgbClr val="616161"/>
                </a:solidFill>
                <a:latin typeface="Proxima Nova" panose="02000506030000020004"/>
              </a:rPr>
              <a:t> Visualized numerical distributions to identify patterns and irregularities.</a:t>
            </a:r>
            <a:endParaRPr sz="1300" b="0" i="0">
              <a:solidFill>
                <a:srgbClr val="616161"/>
              </a:solidFill>
              <a:latin typeface="Proxima Nova" panose="02000506030000020004"/>
            </a:endParaRPr>
          </a:p>
          <a:p>
            <a:pPr marL="228600" lvl="1" indent="-91440" algn="l">
              <a:spcBef>
                <a:spcPts val="1200"/>
              </a:spcBef>
              <a:spcAft>
                <a:spcPts val="0"/>
              </a:spcAft>
              <a:buSzPct val="100000"/>
              <a:buFont typeface="Arial" panose="020B0604020202020204"/>
              <a:buChar char="•"/>
            </a:pPr>
            <a:r>
              <a:rPr sz="1300" b="1" i="0">
                <a:solidFill>
                  <a:srgbClr val="616161"/>
                </a:solidFill>
                <a:latin typeface="Proxima Nova" panose="02000506030000020004"/>
              </a:rPr>
              <a:t>Box Plots:</a:t>
            </a:r>
            <a:r>
              <a:rPr sz="1300" b="0" i="0">
                <a:solidFill>
                  <a:srgbClr val="616161"/>
                </a:solidFill>
                <a:latin typeface="Proxima Nova" panose="02000506030000020004"/>
              </a:rPr>
              <a:t> Used to assess data range, medians, and potential outliers.</a:t>
            </a:r>
            <a:endParaRPr sz="1300" b="0" i="0">
              <a:solidFill>
                <a:srgbClr val="616161"/>
              </a:solidFill>
              <a:latin typeface="Proxima Nova" panose="02000506030000020004"/>
            </a:endParaRPr>
          </a:p>
        </p:txBody>
      </p:sp>
      <p:pic>
        <p:nvPicPr>
          <p:cNvPr id="12" name="Picture 11" descr="image.png"/>
          <p:cNvPicPr>
            <a:picLocks noChangeAspect="1"/>
          </p:cNvPicPr>
          <p:nvPr/>
        </p:nvPicPr>
        <p:blipFill>
          <a:blip r:embed="rId1"/>
          <a:stretch>
            <a:fillRect/>
          </a:stretch>
        </p:blipFill>
        <p:spPr>
          <a:xfrm>
            <a:off x="4724400" y="1467395"/>
            <a:ext cx="4190999" cy="2362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lstStyle/>
          <a:p>
            <a:r>
              <a:t>Merging Datasets 1 &amp; 2</a:t>
            </a:r>
          </a:p>
        </p:txBody>
      </p:sp>
      <p:sp>
        <p:nvSpPr>
          <p:cNvPr id="4" name="Subtitle 3"/>
          <p:cNvSpPr>
            <a:spLocks noGrp="1"/>
          </p:cNvSpPr>
          <p:nvPr>
            <p:ph type="subTitle" idx="13"/>
          </p:nvPr>
        </p:nvSpPr>
        <p:spPr/>
        <p:txBody>
          <a:bodyPr>
            <a:normAutofit/>
          </a:bodyPr>
          <a:lstStyle/>
          <a:p>
            <a:r>
              <a:t>Data Integration &amp; Validation</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panose="02000506030000020004"/>
              </a:defRPr>
            </a:p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2140743"/>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panose="020B0604020202020204"/>
              <a:buChar char="•"/>
            </a:pPr>
            <a:r>
              <a:rPr sz="1300" b="1" i="0">
                <a:solidFill>
                  <a:srgbClr val="616161"/>
                </a:solidFill>
                <a:latin typeface="Proxima Nova" panose="02000506030000020004"/>
              </a:rPr>
              <a:t>Join Strategy:</a:t>
            </a:r>
            <a:r>
              <a:rPr sz="1300" b="0" i="0">
                <a:solidFill>
                  <a:srgbClr val="616161"/>
                </a:solidFill>
                <a:latin typeface="Proxima Nova" panose="02000506030000020004"/>
              </a:rPr>
              <a:t> Performed inner/outer joins based on shared keys to align schema and retain valid data.</a:t>
            </a:r>
            <a:endParaRPr sz="1300" b="0" i="0">
              <a:solidFill>
                <a:srgbClr val="616161"/>
              </a:solidFill>
              <a:latin typeface="Proxima Nova" panose="02000506030000020004"/>
            </a:endParaRPr>
          </a:p>
          <a:p>
            <a:pPr marL="228600" lvl="1" indent="-91440" algn="l">
              <a:spcBef>
                <a:spcPts val="1200"/>
              </a:spcBef>
              <a:spcAft>
                <a:spcPts val="0"/>
              </a:spcAft>
              <a:buSzPct val="100000"/>
              <a:buFont typeface="Arial" panose="020B0604020202020204"/>
              <a:buChar char="•"/>
            </a:pPr>
            <a:r>
              <a:rPr sz="1300" b="1" i="0">
                <a:solidFill>
                  <a:srgbClr val="616161"/>
                </a:solidFill>
                <a:latin typeface="Proxima Nova" panose="02000506030000020004"/>
              </a:rPr>
              <a:t>Validation:</a:t>
            </a:r>
            <a:r>
              <a:rPr sz="1300" b="0" i="0">
                <a:solidFill>
                  <a:srgbClr val="616161"/>
                </a:solidFill>
                <a:latin typeface="Proxima Nova" panose="02000506030000020004"/>
              </a:rPr>
              <a:t> Checked for merge consistency, key duplication, and data loss across datasets.</a:t>
            </a:r>
            <a:endParaRPr sz="1300" b="0" i="0">
              <a:solidFill>
                <a:srgbClr val="616161"/>
              </a:solidFill>
              <a:latin typeface="Proxima Nova" panose="02000506030000020004"/>
            </a:endParaRPr>
          </a:p>
          <a:p>
            <a:pPr marL="228600" lvl="1" indent="-91440" algn="l">
              <a:spcBef>
                <a:spcPts val="1200"/>
              </a:spcBef>
              <a:spcAft>
                <a:spcPts val="0"/>
              </a:spcAft>
              <a:buSzPct val="100000"/>
              <a:buFont typeface="Arial" panose="020B0604020202020204"/>
              <a:buChar char="•"/>
            </a:pPr>
            <a:r>
              <a:rPr sz="1300" b="1" i="0">
                <a:solidFill>
                  <a:srgbClr val="616161"/>
                </a:solidFill>
                <a:latin typeface="Proxima Nova" panose="02000506030000020004"/>
              </a:rPr>
              <a:t>Schema Harmonization:</a:t>
            </a:r>
            <a:r>
              <a:rPr sz="1300" b="0" i="0">
                <a:solidFill>
                  <a:srgbClr val="616161"/>
                </a:solidFill>
                <a:latin typeface="Proxima Nova" panose="02000506030000020004"/>
              </a:rPr>
              <a:t> Standardized feature names and formats for compatibility across merged datasets.</a:t>
            </a:r>
            <a:endParaRPr sz="1300" b="0" i="0">
              <a:solidFill>
                <a:srgbClr val="616161"/>
              </a:solidFill>
              <a:latin typeface="Proxima Nova" panose="02000506030000020004"/>
            </a:endParaRP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p>
        </p:txBody>
      </p:sp>
      <p:pic>
        <p:nvPicPr>
          <p:cNvPr id="12" name="Picture 11" descr="tmp_bwznk9m.png"/>
          <p:cNvPicPr>
            <a:picLocks noChangeAspect="1"/>
          </p:cNvPicPr>
          <p:nvPr/>
        </p:nvPicPr>
        <p:blipFill>
          <a:blip r:embed="rId1"/>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panose="02000506030000020004"/>
              </a:rPr>
              <a:t>Photo by Nate Grant on Unsplash</a:t>
            </a:r>
            <a:endParaRPr sz="900" b="0" i="0">
              <a:solidFill>
                <a:srgbClr val="616161"/>
              </a:solidFill>
              <a:latin typeface="Proxima Nova" panose="020005060300000200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4"/>
          <p:cNvSpPr>
            <a:spLocks noGrp="1"/>
          </p:cNvSpPr>
          <p:nvPr>
            <p:ph type="sldNum" idx="12"/>
          </p:nvPr>
        </p:nvSpPr>
        <p:spPr/>
        <p:txBody>
          <a:bodyPr>
            <a:normAutofit fontScale="25000"/>
          </a:bodyPr>
          <a:p>
            <a:pPr marL="0" lvl="0" indent="0" algn="r" rtl="0">
              <a:spcBef>
                <a:spcPts val="0"/>
              </a:spcBef>
              <a:spcAft>
                <a:spcPts val="0"/>
              </a:spcAft>
              <a:buNone/>
            </a:pPr>
            <a:fld id="{00000000-1234-1234-1234-123412341234}" type="slidenum">
              <a:rPr lang="en-GB"/>
            </a:fld>
            <a:endParaRPr lang="en-GB"/>
          </a:p>
        </p:txBody>
      </p:sp>
      <p:sp>
        <p:nvSpPr>
          <p:cNvPr id="6" name="Title 5"/>
          <p:cNvSpPr>
            <a:spLocks noGrp="1"/>
          </p:cNvSpPr>
          <p:nvPr>
            <p:ph type="title"/>
          </p:nvPr>
        </p:nvSpPr>
        <p:spPr/>
        <p:txBody>
          <a:bodyPr>
            <a:normAutofit/>
          </a:bodyPr>
          <a:p>
            <a:r>
              <a:t>Dataset </a:t>
            </a:r>
            <a:r>
              <a:rPr lang="en-IN"/>
              <a:t>1 &amp; 2</a:t>
            </a:r>
            <a:r>
              <a:t>: Visualization</a:t>
            </a:r>
          </a:p>
        </p:txBody>
      </p:sp>
      <p:sp>
        <p:nvSpPr>
          <p:cNvPr id="9" name="TextBox 8"/>
          <p:cNvSpPr txBox="1"/>
          <p:nvPr/>
        </p:nvSpPr>
        <p:spPr>
          <a:xfrm>
            <a:off x="228600" y="1508670"/>
            <a:ext cx="4190999" cy="1935063"/>
          </a:xfrm>
          <a:prstGeom prst="rect">
            <a:avLst/>
          </a:prstGeom>
          <a:noFill/>
          <a:ln>
            <a:noFill/>
          </a:ln>
        </p:spPr>
        <p:txBody>
          <a:bodyPr wrap="square" lIns="190500" tIns="0" rIns="0" bIns="190500" anchor="t">
            <a:spAutoFit/>
          </a:bodyPr>
          <a:p>
            <a:pPr marL="228600" indent="-91440" algn="l">
              <a:spcBef>
                <a:spcPts val="0"/>
              </a:spcBef>
              <a:spcAft>
                <a:spcPts val="800"/>
              </a:spcAft>
              <a:buSzPct val="100000"/>
              <a:buFont typeface="Arial" panose="020B0604020202020204"/>
              <a:buChar char="•"/>
            </a:pPr>
            <a:r>
              <a:rPr sz="1300" b="1" i="0">
                <a:solidFill>
                  <a:srgbClr val="616161"/>
                </a:solidFill>
                <a:latin typeface="Proxima Nova" panose="02000506030000020004"/>
              </a:rPr>
              <a:t>Bar Charts:</a:t>
            </a:r>
            <a:r>
              <a:rPr sz="1300" b="0" i="0">
                <a:solidFill>
                  <a:srgbClr val="616161"/>
                </a:solidFill>
                <a:latin typeface="Proxima Nova" panose="02000506030000020004"/>
              </a:rPr>
              <a:t> Displayed categorical frequency distributions for key variables to understand data spread.</a:t>
            </a:r>
            <a:endParaRPr sz="1300" b="0" i="0">
              <a:solidFill>
                <a:srgbClr val="616161"/>
              </a:solidFill>
              <a:latin typeface="Proxima Nova" panose="02000506030000020004"/>
            </a:endParaRPr>
          </a:p>
          <a:p>
            <a:pPr marL="228600" lvl="1" indent="-91440" algn="l">
              <a:spcBef>
                <a:spcPts val="1200"/>
              </a:spcBef>
              <a:spcAft>
                <a:spcPts val="0"/>
              </a:spcAft>
              <a:buSzPct val="100000"/>
              <a:buFont typeface="Arial" panose="020B0604020202020204"/>
              <a:buChar char="•"/>
            </a:pPr>
            <a:r>
              <a:rPr sz="1300" b="1" i="0">
                <a:solidFill>
                  <a:srgbClr val="616161"/>
                </a:solidFill>
                <a:latin typeface="Proxima Nova" panose="02000506030000020004"/>
              </a:rPr>
              <a:t>Histograms:</a:t>
            </a:r>
            <a:r>
              <a:rPr sz="1300" b="0" i="0">
                <a:solidFill>
                  <a:srgbClr val="616161"/>
                </a:solidFill>
                <a:latin typeface="Proxima Nova" panose="02000506030000020004"/>
              </a:rPr>
              <a:t> Visualized numerical distributions to identify patterns and irregularities.</a:t>
            </a:r>
            <a:endParaRPr sz="1300" b="0" i="0">
              <a:solidFill>
                <a:srgbClr val="616161"/>
              </a:solidFill>
              <a:latin typeface="Proxima Nova" panose="02000506030000020004"/>
            </a:endParaRPr>
          </a:p>
          <a:p>
            <a:pPr marL="228600" lvl="1" indent="-91440" algn="l">
              <a:spcBef>
                <a:spcPts val="1200"/>
              </a:spcBef>
              <a:spcAft>
                <a:spcPts val="0"/>
              </a:spcAft>
              <a:buSzPct val="100000"/>
              <a:buFont typeface="Arial" panose="020B0604020202020204"/>
              <a:buChar char="•"/>
            </a:pPr>
            <a:r>
              <a:rPr sz="1300" b="1" i="0">
                <a:solidFill>
                  <a:srgbClr val="616161"/>
                </a:solidFill>
                <a:latin typeface="Proxima Nova" panose="02000506030000020004"/>
              </a:rPr>
              <a:t>Box Plots:</a:t>
            </a:r>
            <a:r>
              <a:rPr sz="1300" b="0" i="0">
                <a:solidFill>
                  <a:srgbClr val="616161"/>
                </a:solidFill>
                <a:latin typeface="Proxima Nova" panose="02000506030000020004"/>
              </a:rPr>
              <a:t> Used to assess data range, medians, and potential outliers.</a:t>
            </a:r>
            <a:endParaRPr sz="1300" b="0" i="0">
              <a:solidFill>
                <a:srgbClr val="616161"/>
              </a:solidFill>
              <a:latin typeface="Proxima Nova" panose="02000506030000020004"/>
            </a:endParaRPr>
          </a:p>
        </p:txBody>
      </p:sp>
      <p:pic>
        <p:nvPicPr>
          <p:cNvPr id="12" name="Picture 11" descr="image.png"/>
          <p:cNvPicPr>
            <a:picLocks noChangeAspect="1"/>
          </p:cNvPicPr>
          <p:nvPr/>
        </p:nvPicPr>
        <p:blipFill>
          <a:blip r:embed="rId1"/>
          <a:stretch>
            <a:fillRect/>
          </a:stretch>
        </p:blipFill>
        <p:spPr>
          <a:xfrm>
            <a:off x="4724400" y="1467395"/>
            <a:ext cx="4190999" cy="2362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lstStyle/>
          <a:p>
            <a:r>
              <a:t>Dataset 3: Import &amp; Preprocessing</a:t>
            </a:r>
          </a:p>
        </p:txBody>
      </p:sp>
      <p:sp>
        <p:nvSpPr>
          <p:cNvPr id="4" name="Subtitle 3"/>
          <p:cNvSpPr>
            <a:spLocks noGrp="1"/>
          </p:cNvSpPr>
          <p:nvPr>
            <p:ph type="subTitle" idx="13"/>
          </p:nvPr>
        </p:nvSpPr>
        <p:spPr/>
        <p:txBody>
          <a:bodyPr>
            <a:normAutofit/>
          </a:bodyPr>
          <a:lstStyle/>
          <a:p>
            <a:r>
              <a:t>Preparing the Final Dataset for Integration</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panose="02000506030000020004"/>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p>
        </p:txBody>
      </p:sp>
      <p:pic>
        <p:nvPicPr>
          <p:cNvPr id="12" name="Picture 11" descr="tmpizchjnq5.png"/>
          <p:cNvPicPr>
            <a:picLocks noChangeAspect="1"/>
          </p:cNvPicPr>
          <p:nvPr/>
        </p:nvPicPr>
        <p:blipFill>
          <a:blip r:embed="rId1"/>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panose="02000506030000020004"/>
              </a:rPr>
              <a:t>Data Import</a:t>
            </a:r>
            <a:endParaRPr sz="1300" b="1" i="0">
              <a:solidFill>
                <a:srgbClr val="616161"/>
              </a:solidFill>
              <a:latin typeface="Proxima Nova" panose="02000506030000020004"/>
            </a:endParaRPr>
          </a:p>
          <a:p>
            <a:pPr algn="ctr">
              <a:spcAft>
                <a:spcPts val="1200"/>
              </a:spcAft>
            </a:pPr>
            <a:r>
              <a:rPr sz="1300" b="0" i="0">
                <a:solidFill>
                  <a:srgbClr val="616161"/>
                </a:solidFill>
                <a:latin typeface="Proxima Nova" panose="02000506030000020004"/>
              </a:rPr>
              <a:t>Loaded Dataset 3 and verified data types, encoding, and structure.</a:t>
            </a:r>
            <a:endParaRPr sz="1300" b="0" i="0">
              <a:solidFill>
                <a:srgbClr val="616161"/>
              </a:solidFill>
              <a:latin typeface="Proxima Nova" panose="02000506030000020004"/>
            </a:endParaRP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p>
        </p:txBody>
      </p:sp>
      <p:pic>
        <p:nvPicPr>
          <p:cNvPr id="17" name="Picture 16" descr="tmpdynwbed1.png"/>
          <p:cNvPicPr>
            <a:picLocks noChangeAspect="1"/>
          </p:cNvPicPr>
          <p:nvPr/>
        </p:nvPicPr>
        <p:blipFill>
          <a:blip r:embed="rId2"/>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panose="02000506030000020004"/>
              </a:rPr>
              <a:t>Cleaning &amp; Imputation</a:t>
            </a:r>
            <a:endParaRPr sz="1300" b="1" i="0">
              <a:solidFill>
                <a:srgbClr val="616161"/>
              </a:solidFill>
              <a:latin typeface="Proxima Nova" panose="02000506030000020004"/>
            </a:endParaRPr>
          </a:p>
          <a:p>
            <a:pPr algn="ctr">
              <a:spcAft>
                <a:spcPts val="1200"/>
              </a:spcAft>
            </a:pPr>
            <a:r>
              <a:rPr sz="1300" b="0" i="0">
                <a:solidFill>
                  <a:srgbClr val="616161"/>
                </a:solidFill>
                <a:latin typeface="Proxima Nova" panose="02000506030000020004"/>
              </a:rPr>
              <a:t>Handled missing values and corrected inconsistencies in formatting.</a:t>
            </a:r>
            <a:endParaRPr sz="1300" b="0" i="0">
              <a:solidFill>
                <a:srgbClr val="616161"/>
              </a:solidFill>
              <a:latin typeface="Proxima Nova" panose="02000506030000020004"/>
            </a:endParaRP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p>
        </p:txBody>
      </p:sp>
      <p:pic>
        <p:nvPicPr>
          <p:cNvPr id="22" name="Picture 21" descr="tmpn1gepxd9.png"/>
          <p:cNvPicPr>
            <a:picLocks noChangeAspect="1"/>
          </p:cNvPicPr>
          <p:nvPr/>
        </p:nvPicPr>
        <p:blipFill>
          <a:blip r:embed="rId3"/>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panose="02000506030000020004"/>
              </a:rPr>
              <a:t>Feature Scaling</a:t>
            </a:r>
            <a:endParaRPr sz="1300" b="1" i="0">
              <a:solidFill>
                <a:srgbClr val="616161"/>
              </a:solidFill>
              <a:latin typeface="Proxima Nova" panose="02000506030000020004"/>
            </a:endParaRPr>
          </a:p>
          <a:p>
            <a:pPr algn="ctr">
              <a:spcAft>
                <a:spcPts val="1200"/>
              </a:spcAft>
            </a:pPr>
            <a:r>
              <a:rPr sz="1300" b="0" i="0">
                <a:solidFill>
                  <a:srgbClr val="616161"/>
                </a:solidFill>
                <a:latin typeface="Proxima Nova" panose="02000506030000020004"/>
              </a:rPr>
              <a:t>Normalized and standardized data to align with previously merged datasets.</a:t>
            </a:r>
            <a:endParaRPr sz="1300" b="0" i="0">
              <a:solidFill>
                <a:srgbClr val="616161"/>
              </a:solidFill>
              <a:latin typeface="Proxima Nova" panose="020005060300000200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lstStyle/>
          <a:p>
            <a:r>
              <a:t>Dataset </a:t>
            </a:r>
            <a:r>
              <a:rPr lang="en-IN"/>
              <a:t>3 merging with dataset get by datsaet 1 and 2</a:t>
            </a:r>
            <a:r>
              <a:t>: </a:t>
            </a:r>
          </a:p>
        </p:txBody>
      </p:sp>
      <p:sp>
        <p:nvSpPr>
          <p:cNvPr id="4" name="Subtitle 3"/>
          <p:cNvSpPr>
            <a:spLocks noGrp="1"/>
          </p:cNvSpPr>
          <p:nvPr>
            <p:ph type="subTitle" idx="13"/>
          </p:nvPr>
        </p:nvSpPr>
        <p:spPr/>
        <p:txBody>
          <a:bodyPr>
            <a:normAutofit/>
          </a:bodyPr>
          <a:lstStyle/>
          <a:p>
            <a:r>
              <a:t>Handling Outliers, Normalization &amp; Feature Scaling</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panose="02000506030000020004"/>
              </a:defRPr>
            </a:p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2140743"/>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panose="020B0604020202020204"/>
              <a:buChar char="•"/>
            </a:pPr>
            <a:r>
              <a:rPr sz="1300" b="1" i="0">
                <a:solidFill>
                  <a:srgbClr val="616161"/>
                </a:solidFill>
                <a:latin typeface="Proxima Nova" panose="02000506030000020004"/>
              </a:rPr>
              <a:t>Outlier Treatment:</a:t>
            </a:r>
            <a:r>
              <a:rPr sz="1300" b="0" i="0">
                <a:solidFill>
                  <a:srgbClr val="616161"/>
                </a:solidFill>
                <a:latin typeface="Proxima Nova" panose="02000506030000020004"/>
              </a:rPr>
              <a:t> Applied capping and transformation methods (e.g., log, sqrt) to minimize outlier influence.</a:t>
            </a:r>
            <a:endParaRPr sz="1300" b="0" i="0">
              <a:solidFill>
                <a:srgbClr val="616161"/>
              </a:solidFill>
              <a:latin typeface="Proxima Nova" panose="02000506030000020004"/>
            </a:endParaRPr>
          </a:p>
          <a:p>
            <a:pPr marL="228600" lvl="1" indent="-91440" algn="l">
              <a:spcBef>
                <a:spcPts val="1200"/>
              </a:spcBef>
              <a:spcAft>
                <a:spcPts val="0"/>
              </a:spcAft>
              <a:buSzPct val="100000"/>
              <a:buFont typeface="Arial" panose="020B0604020202020204"/>
              <a:buChar char="•"/>
            </a:pPr>
            <a:r>
              <a:rPr sz="1300" b="1" i="0">
                <a:solidFill>
                  <a:srgbClr val="616161"/>
                </a:solidFill>
                <a:latin typeface="Proxima Nova" panose="02000506030000020004"/>
              </a:rPr>
              <a:t>Normalization:</a:t>
            </a:r>
            <a:r>
              <a:rPr sz="1300" b="0" i="0">
                <a:solidFill>
                  <a:srgbClr val="616161"/>
                </a:solidFill>
                <a:latin typeface="Proxima Nova" panose="02000506030000020004"/>
              </a:rPr>
              <a:t> Standardized data using z-score and min-max scaling for consistent feature distributions.</a:t>
            </a:r>
            <a:endParaRPr sz="1300" b="0" i="0">
              <a:solidFill>
                <a:srgbClr val="616161"/>
              </a:solidFill>
              <a:latin typeface="Proxima Nova" panose="02000506030000020004"/>
            </a:endParaRPr>
          </a:p>
          <a:p>
            <a:pPr marL="228600" lvl="1" indent="-91440" algn="l">
              <a:spcBef>
                <a:spcPts val="1200"/>
              </a:spcBef>
              <a:spcAft>
                <a:spcPts val="0"/>
              </a:spcAft>
              <a:buSzPct val="100000"/>
              <a:buFont typeface="Arial" panose="020B0604020202020204"/>
              <a:buChar char="•"/>
            </a:pPr>
            <a:r>
              <a:rPr sz="1300" b="1" i="0">
                <a:solidFill>
                  <a:srgbClr val="616161"/>
                </a:solidFill>
                <a:latin typeface="Proxima Nova" panose="02000506030000020004"/>
              </a:rPr>
              <a:t>Feature Engineering:</a:t>
            </a:r>
            <a:r>
              <a:rPr sz="1300" b="0" i="0">
                <a:solidFill>
                  <a:srgbClr val="616161"/>
                </a:solidFill>
                <a:latin typeface="Proxima Nova" panose="02000506030000020004"/>
              </a:rPr>
              <a:t> Derived new variables from existing features to enhance predictive potential.</a:t>
            </a:r>
            <a:endParaRPr sz="1300" b="0" i="0">
              <a:solidFill>
                <a:srgbClr val="616161"/>
              </a:solidFill>
              <a:latin typeface="Proxima Nova" panose="02000506030000020004"/>
            </a:endParaRP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p>
        </p:txBody>
      </p:sp>
      <p:pic>
        <p:nvPicPr>
          <p:cNvPr id="12" name="Picture 11" descr="tmp81pslwzl.png"/>
          <p:cNvPicPr>
            <a:picLocks noChangeAspect="1"/>
          </p:cNvPicPr>
          <p:nvPr/>
        </p:nvPicPr>
        <p:blipFill>
          <a:blip r:embed="rId1"/>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panose="02000506030000020004"/>
              </a:rPr>
              <a:t>Photo by ev on Unsplash</a:t>
            </a:r>
            <a:endParaRPr sz="900" b="0" i="0">
              <a:solidFill>
                <a:srgbClr val="616161"/>
              </a:solidFill>
              <a:latin typeface="Proxima Nova" panose="02000506030000020004"/>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4988</Words>
  <Application>WPS Presentation</Application>
  <PresentationFormat>On-screen Show (16:9)</PresentationFormat>
  <Paragraphs>146</Paragraphs>
  <Slides>13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Arial</vt:lpstr>
      <vt:lpstr>Proxima Nova</vt:lpstr>
      <vt:lpstr>Microsoft YaHei</vt:lpstr>
      <vt:lpstr>Arial Unicode MS</vt:lpstr>
      <vt:lpstr>Spearmint</vt:lpstr>
      <vt:lpstr>                          Data Preprocessing &amp; Visualization Pipeline</vt:lpstr>
      <vt:lpstr>Dataset 1: Import &amp; Cleaning</vt:lpstr>
      <vt:lpstr>Dataset 1: Visualization</vt:lpstr>
      <vt:lpstr>Dataset 2: Import &amp; Cleaning</vt:lpstr>
      <vt:lpstr>Dataset 2: Visualization</vt:lpstr>
      <vt:lpstr>Merging Datasets 1 &amp; 2</vt:lpstr>
      <vt:lpstr>Dataset 1 &amp; 2: Visualization</vt:lpstr>
      <vt:lpstr>Dataset 3: Import &amp; Preprocessing</vt:lpstr>
      <vt:lpstr>Dataset 3 merging with dataset get by datsaet 1 and 2: </vt:lpstr>
      <vt:lpstr>Dataset 1 &amp; 2: Visualization</vt:lpstr>
      <vt:lpstr>Final Merge &amp; Visualization</vt:lpstr>
      <vt:lpstr>Dataset 2: Statistical Analysis</vt:lpstr>
      <vt:lpstr>Final Statistical Reanalysis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Dolly Mishra</cp:lastModifiedBy>
  <cp:revision>6</cp:revision>
  <dcterms:created xsi:type="dcterms:W3CDTF">2025-06-09T14:13:00Z</dcterms:created>
  <dcterms:modified xsi:type="dcterms:W3CDTF">2025-06-10T05:04:58Z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9B4E7FB49C15403EBE6BE2F4F0A8E6E8_12</vt:lpwstr>
  </property>
  <property fmtid="{D5CDD505-2E9C-101B-9397-08002B2CF9AE}" pid="3" name="KSOProductBuildVer">
    <vt:lpwstr>1033-12.2.0.21179</vt:lpwstr>
  </property>
</Properties>
</file>