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72df4742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72df474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72df4742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72df4742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72df4742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72df4742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72df474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72df474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72df474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72df474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72df474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72df474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72df474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72df474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72df4742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72df474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72df474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72df474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72df4742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72df4742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72df4742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72df4742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200"/>
              <a:t>Кластеризация вопросов </a:t>
            </a:r>
            <a:endParaRPr b="1"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200"/>
              <a:t>из чата преподавателей РКИ</a:t>
            </a:r>
            <a:endParaRPr b="1"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Труханова Дарья Сергеевна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7</a:t>
            </a:r>
            <a:r>
              <a:rPr b="1" lang="ru" sz="3000"/>
              <a:t>. Результаты</a:t>
            </a:r>
            <a:endParaRPr b="1" sz="3000"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Есть хорошо выделенные кластеры (мало)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Кластеры дублируют друг друга;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Сообщения одного типа попадают в разные кластеры (часто)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0" l="3390" r="0" t="0"/>
          <a:stretch/>
        </p:blipFill>
        <p:spPr>
          <a:xfrm>
            <a:off x="4756975" y="2241625"/>
            <a:ext cx="4197926" cy="26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575" y="3088250"/>
            <a:ext cx="3850076" cy="17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Выводы</a:t>
            </a:r>
            <a:endParaRPr b="1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5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Понятно, почему такую кластеризацию используют для выделения релевантного для дальнейшего исследования материала;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Хотелось бы иметь раба для ручной разметки сообщений-запросов (и создания материалов для обучения, а потом проведения экспериментов с анализом запросов и МО),     но у меня его нет, поэтому я размечаю куски и проверяю свои предположения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b="11388" l="19583" r="22253" t="3620"/>
          <a:stretch/>
        </p:blipFill>
        <p:spPr>
          <a:xfrm>
            <a:off x="6693575" y="2191500"/>
            <a:ext cx="1853174" cy="231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3"/>
          <p:cNvCxnSpPr/>
          <p:nvPr/>
        </p:nvCxnSpPr>
        <p:spPr>
          <a:xfrm flipH="1" rot="10800000">
            <a:off x="6239800" y="3152075"/>
            <a:ext cx="703500" cy="10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266300" y="185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300"/>
              <a:t>Спасибо</a:t>
            </a:r>
            <a:r>
              <a:rPr b="1" lang="ru"/>
              <a:t>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/>
              <a:t>Цель проекта</a:t>
            </a:r>
            <a:endParaRPr b="1" sz="32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66300" y="1160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00">
                <a:solidFill>
                  <a:schemeClr val="dk1"/>
                </a:solidFill>
              </a:rPr>
              <a:t>выделить темы запросов в чате </a:t>
            </a:r>
            <a:r>
              <a:rPr lang="ru" sz="2200">
                <a:solidFill>
                  <a:schemeClr val="dk1"/>
                </a:solidFill>
              </a:rPr>
              <a:t>преподавателей</a:t>
            </a:r>
            <a:r>
              <a:rPr lang="ru" sz="2200">
                <a:solidFill>
                  <a:schemeClr val="dk1"/>
                </a:solidFill>
              </a:rPr>
              <a:t> РКИ, чтобы иметь возможность обосновать наполнение курсов ПК, вебинаров, учебных дисциплин, пособий, публикаций и т.д.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04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/>
              <a:t>Этапы работы</a:t>
            </a:r>
            <a:endParaRPr b="1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ru" sz="3000"/>
              <a:t>Сбор корпуса (результат работы в первом семестре)</a:t>
            </a:r>
            <a:endParaRPr b="1" sz="300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760400"/>
            <a:ext cx="8520600" cy="28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ru" sz="2800">
                <a:solidFill>
                  <a:schemeClr val="dk1"/>
                </a:solidFill>
              </a:rPr>
              <a:t>Парсинг;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ru" sz="2800">
                <a:solidFill>
                  <a:schemeClr val="dk1"/>
                </a:solidFill>
              </a:rPr>
              <a:t>Первичная очистка (удаление метаданных, символов, метаоператоров мессенджера и пр.)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 sz="2800">
                <a:solidFill>
                  <a:schemeClr val="dk1"/>
                </a:solidFill>
              </a:rPr>
              <a:t>К</a:t>
            </a:r>
            <a:r>
              <a:rPr i="1" lang="ru" sz="2800">
                <a:solidFill>
                  <a:schemeClr val="dk1"/>
                </a:solidFill>
              </a:rPr>
              <a:t>оличество токенов без “мусора” 1 118 629</a:t>
            </a:r>
            <a:endParaRPr i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100" y="44125"/>
            <a:ext cx="909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2. </a:t>
            </a:r>
            <a:r>
              <a:rPr b="1" lang="ru" sz="2400"/>
              <a:t>Разметка части корпуса в ручном режиме (QDA MINER)</a:t>
            </a:r>
            <a:r>
              <a:rPr b="1" lang="ru"/>
              <a:t> </a:t>
            </a:r>
            <a:endParaRPr b="1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0" y="524675"/>
            <a:ext cx="909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</a:t>
            </a:r>
            <a:r>
              <a:rPr lang="ru">
                <a:solidFill>
                  <a:schemeClr val="dk1"/>
                </a:solidFill>
              </a:rPr>
              <a:t>ыделение устойчивых выражений, маркирующих запросы, кластеризация)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Оценка реального содержания и тематических групп (исследователь выделяет темы запросов, опираясь на представления о типе изучаемого дискурса, на представления о методической системе, машина “анализирует” текст вне парадигмы)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37" y="2265425"/>
            <a:ext cx="8036626" cy="28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45300" y="17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3</a:t>
            </a:r>
            <a:r>
              <a:rPr b="1" lang="ru"/>
              <a:t>. Выделение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из корпуса запросов</a:t>
            </a:r>
            <a:endParaRPr b="1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07100"/>
            <a:ext cx="378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123825" lvl="0" marL="8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Теряется</a:t>
            </a:r>
            <a:r>
              <a:rPr lang="ru">
                <a:solidFill>
                  <a:schemeClr val="dk1"/>
                </a:solidFill>
              </a:rPr>
              <a:t> часть запросов (выделение не по всем фразам-маркерам);</a:t>
            </a:r>
            <a:endParaRPr>
              <a:solidFill>
                <a:schemeClr val="dk1"/>
              </a:solidFill>
            </a:endParaRPr>
          </a:p>
          <a:p>
            <a:pPr indent="-123825" lvl="0" marL="8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 Шум (с маркерами сообщений-запросов попались сообщения фатические, сообщения-переспросы);</a:t>
            </a:r>
            <a:endParaRPr>
              <a:solidFill>
                <a:schemeClr val="dk1"/>
              </a:solidFill>
            </a:endParaRPr>
          </a:p>
          <a:p>
            <a:pPr indent="-123825" lvl="0" marL="8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Не проверила процентное соотношение;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>
                <a:solidFill>
                  <a:schemeClr val="accent2"/>
                </a:solidFill>
              </a:rPr>
              <a:t>63566      3 799</a:t>
            </a:r>
            <a:endParaRPr b="1">
              <a:solidFill>
                <a:schemeClr val="accent2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801" y="30275"/>
            <a:ext cx="4657650" cy="4795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8"/>
          <p:cNvCxnSpPr/>
          <p:nvPr/>
        </p:nvCxnSpPr>
        <p:spPr>
          <a:xfrm>
            <a:off x="884475" y="4309450"/>
            <a:ext cx="5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4</a:t>
            </a:r>
            <a:r>
              <a:rPr b="1" lang="ru" sz="3000"/>
              <a:t>. Предобработка</a:t>
            </a:r>
            <a:endParaRPr b="1" sz="300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0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Интересная проблема - очистка от стоп-слов; список стоп-слов тоже формировался на основе анализа в ручном режиме (например, убирались этикетные междометия);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2 варианта (с удалением стоп-слов и без)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300"/>
              <a:t>5</a:t>
            </a:r>
            <a:r>
              <a:rPr b="1" lang="ru" sz="3300"/>
              <a:t>. Анализ кейсов, где предпринимались попытки кластеризации русскоязычных текстов</a:t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50" y="2221525"/>
            <a:ext cx="744855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/>
              <a:t>6</a:t>
            </a:r>
            <a:r>
              <a:rPr b="1" lang="ru" sz="3200"/>
              <a:t>. Суть и попытка применения </a:t>
            </a:r>
            <a:endParaRPr b="1" sz="3200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236075" y="1220525"/>
            <a:ext cx="840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</a:rPr>
              <a:t>Загрузка BERT и токенайзера, импорты;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</a:rPr>
              <a:t>Получение </a:t>
            </a: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</a:rPr>
              <a:t>эмбеддингов</a:t>
            </a: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</a:rPr>
              <a:t>Уменьшение размерности (без этого кластеров мало, среди которых 1 большой, остальные 0 пустые); 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</a:rPr>
              <a:t>Запуск алгоритма кластеризации (AgglomerativeClustering, параметры по описанным в примере);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</a:rPr>
              <a:t>Уменьшение размерности (2) и визуализация;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</a:rPr>
              <a:t>Выгрузки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