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6"/>
  </p:notesMasterIdLst>
  <p:handoutMasterIdLst>
    <p:handoutMasterId r:id="rId17"/>
  </p:handoutMasterIdLst>
  <p:sldIdLst>
    <p:sldId id="256" r:id="rId5"/>
    <p:sldId id="257" r:id="rId6"/>
    <p:sldId id="330" r:id="rId7"/>
    <p:sldId id="305" r:id="rId8"/>
    <p:sldId id="335" r:id="rId9"/>
    <p:sldId id="274" r:id="rId10"/>
    <p:sldId id="336" r:id="rId11"/>
    <p:sldId id="340" r:id="rId12"/>
    <p:sldId id="337" r:id="rId13"/>
    <p:sldId id="339" r:id="rId14"/>
    <p:sldId id="3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69" d="100"/>
          <a:sy n="69" d="100"/>
        </p:scale>
        <p:origin x="78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6/9/2021</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2762238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6/9/2021</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lstStyle/>
          <a:p>
            <a:r>
              <a:rPr lang="en-US" dirty="0">
                <a:effectLst>
                  <a:outerShdw blurRad="38100" dist="38100" dir="2700000" algn="tl">
                    <a:srgbClr val="000000">
                      <a:alpha val="43137"/>
                    </a:srgbClr>
                  </a:outerShdw>
                </a:effectLst>
                <a:latin typeface="Bradley Hand ITC" panose="03070402050302030203" pitchFamily="66" charset="0"/>
                <a:ea typeface="Cambria Math" panose="02040503050406030204" pitchFamily="18" charset="0"/>
              </a:rPr>
              <a:t>MOVIE RECOMMENDATION SYSTEM USING DATA ANALYTICS ALGORITHM</a:t>
            </a:r>
            <a:endParaRPr lang="en-US" dirty="0">
              <a:latin typeface="Bradley Hand ITC" panose="03070402050302030203" pitchFamily="66" charset="0"/>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lstStyle/>
          <a:p>
            <a:r>
              <a:rPr lang="en-US" dirty="0">
                <a:latin typeface="Monotype Corsiva" panose="03010101010201010101" pitchFamily="66" charset="0"/>
              </a:rPr>
              <a:t>Present by Dolly Rana(287)</a:t>
            </a:r>
          </a:p>
          <a:p>
            <a:r>
              <a:rPr lang="en-US" dirty="0">
                <a:latin typeface="Monotype Corsiva" panose="03010101010201010101" pitchFamily="66" charset="0"/>
              </a:rPr>
              <a:t>Satyam Tiwari (305)</a:t>
            </a:r>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47477" y="1131641"/>
            <a:ext cx="5322618" cy="1098941"/>
          </a:xfrm>
        </p:spPr>
        <p:txBody>
          <a:bodyPr>
            <a:normAutofit/>
          </a:bodyPr>
          <a:lstStyle/>
          <a:p>
            <a:r>
              <a:rPr lang="en-US" sz="4400" dirty="0">
                <a:solidFill>
                  <a:schemeClr val="tx1"/>
                </a:solidFill>
                <a:latin typeface="Monotype Corsiva" panose="03010101010201010101" pitchFamily="66" charset="0"/>
              </a:rPr>
              <a:t>Pearson’s Method </a:t>
            </a:r>
            <a:endParaRPr lang="en-US" sz="5400" dirty="0">
              <a:solidFill>
                <a:schemeClr val="tx1"/>
              </a:solidFill>
              <a:effectLst>
                <a:outerShdw blurRad="38100" dist="38100" dir="2700000" algn="tl">
                  <a:srgbClr val="000000">
                    <a:alpha val="43137"/>
                  </a:srgbClr>
                </a:outerShdw>
              </a:effectLst>
              <a:latin typeface="Monotype Corsiva" panose="03010101010201010101" pitchFamily="66" charset="0"/>
            </a:endParaRP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838200" y="2230582"/>
            <a:ext cx="5322888" cy="3820968"/>
          </a:xfrm>
        </p:spPr>
        <p:txBody>
          <a:bodyPr>
            <a:normAutofit fontScale="92500" lnSpcReduction="10000"/>
          </a:bodyPr>
          <a:lstStyle/>
          <a:p>
            <a:r>
              <a:rPr lang="en-US" sz="2000" b="1" dirty="0">
                <a:solidFill>
                  <a:schemeClr val="tx1"/>
                </a:solidFill>
                <a:effectLst/>
                <a:latin typeface="Bradley Hand ITC" panose="03070402050302030203" pitchFamily="66" charset="0"/>
                <a:ea typeface="Calibri" panose="020F0502020204030204" pitchFamily="34" charset="0"/>
              </a:rPr>
              <a:t>Pearson’s </a:t>
            </a:r>
            <a:r>
              <a:rPr lang="en-US" sz="2000" b="1" dirty="0">
                <a:solidFill>
                  <a:schemeClr val="tx1"/>
                </a:solidFill>
                <a:latin typeface="Bradley Hand ITC" panose="03070402050302030203" pitchFamily="66" charset="0"/>
                <a:ea typeface="Calibri" panose="020F0502020204030204" pitchFamily="34" charset="0"/>
              </a:rPr>
              <a:t>method</a:t>
            </a:r>
            <a:r>
              <a:rPr lang="en-US" sz="2000" b="1" dirty="0">
                <a:solidFill>
                  <a:schemeClr val="tx1"/>
                </a:solidFill>
                <a:effectLst/>
                <a:latin typeface="Bradley Hand ITC" panose="03070402050302030203" pitchFamily="66" charset="0"/>
                <a:ea typeface="Calibri" panose="020F0502020204030204" pitchFamily="34" charset="0"/>
              </a:rPr>
              <a:t> is a kind of memory based communitarian sifting calculation. Pearson's connection mirrors the level of direct relationship between two factors, i.e. the degree to which the factors are connected, and extend from +1 to - 1. (+1 is positive rating &amp; -1 is negative rating )</a:t>
            </a:r>
          </a:p>
          <a:p>
            <a:r>
              <a:rPr lang="en-US" sz="2000" b="1" dirty="0">
                <a:solidFill>
                  <a:schemeClr val="tx1"/>
                </a:solidFill>
                <a:latin typeface="Bradley Hand ITC" panose="03070402050302030203" pitchFamily="66" charset="0"/>
              </a:rPr>
              <a:t>a: the active user u: another of the users of the system n: the number of items that both the active user and all recommender users have rated ra: is the average ratings of the active user </a:t>
            </a:r>
            <a:r>
              <a:rPr lang="en-US" sz="2000" b="1" dirty="0" err="1">
                <a:solidFill>
                  <a:schemeClr val="tx1"/>
                </a:solidFill>
                <a:latin typeface="Bradley Hand ITC" panose="03070402050302030203" pitchFamily="66" charset="0"/>
              </a:rPr>
              <a:t>ru</a:t>
            </a:r>
            <a:r>
              <a:rPr lang="en-US" sz="2000" b="1" dirty="0">
                <a:solidFill>
                  <a:schemeClr val="tx1"/>
                </a:solidFill>
                <a:latin typeface="Bradley Hand ITC" panose="03070402050302030203" pitchFamily="66" charset="0"/>
              </a:rPr>
              <a:t> is the average of another user u’s ratings w(</a:t>
            </a:r>
            <a:r>
              <a:rPr lang="en-US" sz="2000" b="1" dirty="0" err="1">
                <a:solidFill>
                  <a:schemeClr val="tx1"/>
                </a:solidFill>
                <a:latin typeface="Bradley Hand ITC" panose="03070402050302030203" pitchFamily="66" charset="0"/>
              </a:rPr>
              <a:t>a,u</a:t>
            </a:r>
            <a:r>
              <a:rPr lang="en-US" sz="2000" b="1" dirty="0">
                <a:solidFill>
                  <a:schemeClr val="tx1"/>
                </a:solidFill>
                <a:latin typeface="Bradley Hand ITC" panose="03070402050302030203" pitchFamily="66" charset="0"/>
              </a:rPr>
              <a:t>) the degree of correlation between user a and user u. </a:t>
            </a:r>
            <a:endParaRPr lang="en-US" sz="2000" b="1" dirty="0">
              <a:solidFill>
                <a:schemeClr val="tx1"/>
              </a:solidFill>
              <a:effectLst/>
              <a:latin typeface="Bradley Hand ITC" panose="03070402050302030203" pitchFamily="66" charset="0"/>
              <a:ea typeface="Calibri" panose="020F0502020204030204" pitchFamily="34" charset="0"/>
            </a:endParaRPr>
          </a:p>
          <a:p>
            <a:endParaRPr lang="en-US" sz="2000" b="1" dirty="0">
              <a:solidFill>
                <a:schemeClr val="tx1"/>
              </a:solidFill>
              <a:effectLst/>
              <a:latin typeface="Bradley Hand ITC" panose="03070402050302030203" pitchFamily="66" charset="0"/>
              <a:ea typeface="Calibri" panose="020F0502020204030204" pitchFamily="34" charset="0"/>
            </a:endParaRPr>
          </a:p>
          <a:p>
            <a:endParaRPr lang="en-US" sz="2000" b="1" dirty="0">
              <a:solidFill>
                <a:schemeClr val="tx1"/>
              </a:solidFill>
              <a:latin typeface="Bradley Hand ITC" panose="03070402050302030203" pitchFamily="66" charset="0"/>
            </a:endParaRPr>
          </a:p>
          <a:p>
            <a:endParaRPr lang="en-US" sz="2000" b="1" dirty="0">
              <a:solidFill>
                <a:schemeClr val="tx1"/>
              </a:solidFill>
              <a:latin typeface="Bradley Hand ITC" panose="03070402050302030203" pitchFamily="66" charset="0"/>
            </a:endParaRPr>
          </a:p>
        </p:txBody>
      </p:sp>
      <p:pic>
        <p:nvPicPr>
          <p:cNvPr id="11" name="Picture Placeholder 10">
            <a:extLst>
              <a:ext uri="{FF2B5EF4-FFF2-40B4-BE49-F238E27FC236}">
                <a16:creationId xmlns:a16="http://schemas.microsoft.com/office/drawing/2014/main" id="{A8312E42-CD00-43A1-B8BF-1FA19DFD09DB}"/>
              </a:ext>
            </a:extLst>
          </p:cNvPr>
          <p:cNvPicPr>
            <a:picLocks noGrp="1" noChangeAspect="1"/>
          </p:cNvPicPr>
          <p:nvPr>
            <p:ph type="pic" sz="quarter" idx="13"/>
          </p:nvPr>
        </p:nvPicPr>
        <p:blipFill>
          <a:blip r:embed="rId2"/>
          <a:srcRect t="2445" b="2445"/>
          <a:stretch>
            <a:fillRect/>
          </a:stretch>
        </p:blipFill>
        <p:spPr/>
      </p:pic>
      <p:pic>
        <p:nvPicPr>
          <p:cNvPr id="13" name="Picture Placeholder 12">
            <a:extLst>
              <a:ext uri="{FF2B5EF4-FFF2-40B4-BE49-F238E27FC236}">
                <a16:creationId xmlns:a16="http://schemas.microsoft.com/office/drawing/2014/main" id="{17D1E512-A373-4366-95E1-615AD752E91F}"/>
              </a:ext>
            </a:extLst>
          </p:cNvPr>
          <p:cNvPicPr>
            <a:picLocks noGrp="1" noChangeAspect="1"/>
          </p:cNvPicPr>
          <p:nvPr>
            <p:ph type="pic" sz="quarter" idx="14"/>
          </p:nvPr>
        </p:nvPicPr>
        <p:blipFill>
          <a:blip r:embed="rId3"/>
          <a:srcRect t="14357" b="14357"/>
          <a:stretch>
            <a:fillRect/>
          </a:stretch>
        </p:blipFill>
        <p:spPr/>
      </p:pic>
    </p:spTree>
    <p:extLst>
      <p:ext uri="{BB962C8B-B14F-4D97-AF65-F5344CB8AC3E}">
        <p14:creationId xmlns:p14="http://schemas.microsoft.com/office/powerpoint/2010/main" val="313049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7" y="3893769"/>
            <a:ext cx="10311661" cy="2319306"/>
          </a:xfrm>
        </p:spPr>
        <p:txBody>
          <a:bodyPr>
            <a:noAutofit/>
          </a:bodyPr>
          <a:lstStyle/>
          <a:p>
            <a:pPr algn="ctr"/>
            <a:r>
              <a:rPr lang="en-US" sz="9600" b="1" dirty="0">
                <a:effectLst>
                  <a:outerShdw blurRad="38100" dist="38100" dir="2700000" algn="tl">
                    <a:srgbClr val="000000">
                      <a:alpha val="43137"/>
                    </a:srgbClr>
                  </a:outerShdw>
                </a:effectLst>
                <a:latin typeface="Monotype Corsiva" panose="03010101010201010101" pitchFamily="66" charset="0"/>
              </a:rPr>
              <a:t>Thank you</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11</a:t>
            </a:fld>
            <a:endParaRPr lang="en-US"/>
          </a:p>
        </p:txBody>
      </p:sp>
      <p:pic>
        <p:nvPicPr>
          <p:cNvPr id="13" name="Picture Placeholder 12">
            <a:extLst>
              <a:ext uri="{FF2B5EF4-FFF2-40B4-BE49-F238E27FC236}">
                <a16:creationId xmlns:a16="http://schemas.microsoft.com/office/drawing/2014/main" id="{FD090115-80FE-47EA-AC57-843E5C330D56}"/>
              </a:ext>
            </a:extLst>
          </p:cNvPr>
          <p:cNvPicPr>
            <a:picLocks noGrp="1" noChangeAspect="1"/>
          </p:cNvPicPr>
          <p:nvPr>
            <p:ph type="pic" sz="quarter" idx="13"/>
          </p:nvPr>
        </p:nvPicPr>
        <p:blipFill>
          <a:blip r:embed="rId2"/>
          <a:srcRect t="21524" b="21524"/>
          <a:stretch>
            <a:fillRect/>
          </a:stretch>
        </p:blipFill>
        <p:spPr/>
      </p:pic>
    </p:spTree>
    <p:extLst>
      <p:ext uri="{BB962C8B-B14F-4D97-AF65-F5344CB8AC3E}">
        <p14:creationId xmlns:p14="http://schemas.microsoft.com/office/powerpoint/2010/main" val="1510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914399"/>
            <a:ext cx="5992550" cy="2827422"/>
          </a:xfrm>
        </p:spPr>
        <p:txBody>
          <a:bodyPr/>
          <a:lstStyle/>
          <a:p>
            <a:r>
              <a:rPr lang="en-US" dirty="0">
                <a:latin typeface="Bradley Hand ITC" panose="03070402050302030203" pitchFamily="66" charset="0"/>
              </a:rPr>
              <a:t>Agenda</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4094338" y="914398"/>
            <a:ext cx="6518243" cy="3098673"/>
          </a:xfrm>
        </p:spPr>
        <p:txBody>
          <a:bodyPr>
            <a:normAutofit fontScale="92500" lnSpcReduction="20000"/>
          </a:bodyPr>
          <a:lstStyle/>
          <a:p>
            <a:pPr marL="457200" indent="-457200">
              <a:buFont typeface="Arial" panose="020B0604020202020204" pitchFamily="34" charset="0"/>
              <a:buChar char="•"/>
            </a:pPr>
            <a:r>
              <a:rPr lang="en-US" b="1" dirty="0">
                <a:solidFill>
                  <a:schemeClr val="tx1">
                    <a:alpha val="70000"/>
                  </a:schemeClr>
                </a:solidFill>
                <a:latin typeface="Bradley Hand ITC" panose="03070402050302030203" pitchFamily="66" charset="0"/>
              </a:rPr>
              <a:t>Introduction</a:t>
            </a:r>
          </a:p>
          <a:p>
            <a:pPr marL="457200" indent="-457200">
              <a:buFont typeface="Arial" panose="020B0604020202020204" pitchFamily="34" charset="0"/>
              <a:buChar char="•"/>
            </a:pPr>
            <a:r>
              <a:rPr lang="en-US" b="1" dirty="0">
                <a:solidFill>
                  <a:schemeClr val="tx1">
                    <a:alpha val="70000"/>
                  </a:schemeClr>
                </a:solidFill>
                <a:latin typeface="Bradley Hand ITC" panose="03070402050302030203" pitchFamily="66" charset="0"/>
              </a:rPr>
              <a:t>Objectives</a:t>
            </a:r>
          </a:p>
          <a:p>
            <a:pPr marL="457200" indent="-457200">
              <a:buFont typeface="Arial" panose="020B0604020202020204" pitchFamily="34" charset="0"/>
              <a:buChar char="•"/>
            </a:pPr>
            <a:r>
              <a:rPr lang="en-US" b="1" dirty="0">
                <a:solidFill>
                  <a:schemeClr val="tx1">
                    <a:alpha val="70000"/>
                  </a:schemeClr>
                </a:solidFill>
                <a:latin typeface="Bradley Hand ITC" panose="03070402050302030203" pitchFamily="66" charset="0"/>
              </a:rPr>
              <a:t>Problem definition</a:t>
            </a:r>
          </a:p>
          <a:p>
            <a:pPr marL="457200" indent="-457200">
              <a:buFont typeface="Arial" panose="020B0604020202020204" pitchFamily="34" charset="0"/>
              <a:buChar char="•"/>
            </a:pPr>
            <a:r>
              <a:rPr lang="en-US" b="1" dirty="0">
                <a:solidFill>
                  <a:schemeClr val="tx1">
                    <a:alpha val="70000"/>
                  </a:schemeClr>
                </a:solidFill>
                <a:latin typeface="Bradley Hand ITC" panose="03070402050302030203" pitchFamily="66" charset="0"/>
              </a:rPr>
              <a:t>Literature survey</a:t>
            </a:r>
          </a:p>
          <a:p>
            <a:pPr marL="457200" indent="-457200">
              <a:buFont typeface="Arial" panose="020B0604020202020204" pitchFamily="34" charset="0"/>
              <a:buChar char="•"/>
            </a:pPr>
            <a:r>
              <a:rPr lang="en-US" b="1" dirty="0">
                <a:solidFill>
                  <a:schemeClr val="tx1">
                    <a:alpha val="70000"/>
                  </a:schemeClr>
                </a:solidFill>
                <a:latin typeface="Bradley Hand ITC" panose="03070402050302030203" pitchFamily="66" charset="0"/>
              </a:rPr>
              <a:t>Methodology</a:t>
            </a:r>
          </a:p>
          <a:p>
            <a:pPr marL="457200" indent="-457200">
              <a:buFont typeface="Arial" panose="020B0604020202020204" pitchFamily="34" charset="0"/>
              <a:buChar char="•"/>
            </a:pPr>
            <a:r>
              <a:rPr lang="en-US" b="1" dirty="0">
                <a:solidFill>
                  <a:schemeClr val="tx1">
                    <a:alpha val="70000"/>
                  </a:schemeClr>
                </a:solidFill>
                <a:latin typeface="Bradley Hand ITC" panose="03070402050302030203" pitchFamily="66" charset="0"/>
              </a:rPr>
              <a:t>Collaborative filtering</a:t>
            </a:r>
          </a:p>
          <a:p>
            <a:endParaRPr lang="en-US" b="1" dirty="0">
              <a:solidFill>
                <a:schemeClr val="tx1">
                  <a:alpha val="70000"/>
                </a:schemeClr>
              </a:solidFill>
              <a:latin typeface="Bradley Hand ITC" panose="03070402050302030203" pitchFamily="66" charset="0"/>
            </a:endParaRP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pic>
        <p:nvPicPr>
          <p:cNvPr id="20" name="Picture Placeholder 19">
            <a:extLst>
              <a:ext uri="{FF2B5EF4-FFF2-40B4-BE49-F238E27FC236}">
                <a16:creationId xmlns:a16="http://schemas.microsoft.com/office/drawing/2014/main" id="{385F9F3D-254B-40EC-B9DE-B4D2D3C2A6BB}"/>
              </a:ext>
            </a:extLst>
          </p:cNvPr>
          <p:cNvPicPr>
            <a:picLocks noGrp="1" noChangeAspect="1"/>
          </p:cNvPicPr>
          <p:nvPr>
            <p:ph type="pic" sz="quarter" idx="13"/>
          </p:nvPr>
        </p:nvPicPr>
        <p:blipFill>
          <a:blip r:embed="rId2"/>
          <a:srcRect t="8626" b="8626"/>
          <a:stretch>
            <a:fillRect/>
          </a:stretch>
        </p:blipFill>
        <p:spPr>
          <a:xfrm>
            <a:off x="490538" y="4059936"/>
            <a:ext cx="2807208" cy="2369440"/>
          </a:xfrm>
        </p:spPr>
      </p:pic>
      <p:pic>
        <p:nvPicPr>
          <p:cNvPr id="22" name="Picture Placeholder 21">
            <a:extLst>
              <a:ext uri="{FF2B5EF4-FFF2-40B4-BE49-F238E27FC236}">
                <a16:creationId xmlns:a16="http://schemas.microsoft.com/office/drawing/2014/main" id="{5FFAA873-80AD-40B3-8F67-A6808B5E965C}"/>
              </a:ext>
            </a:extLst>
          </p:cNvPr>
          <p:cNvPicPr>
            <a:picLocks noGrp="1" noChangeAspect="1"/>
          </p:cNvPicPr>
          <p:nvPr>
            <p:ph type="pic" sz="quarter" idx="14"/>
          </p:nvPr>
        </p:nvPicPr>
        <p:blipFill>
          <a:blip r:embed="rId3"/>
          <a:srcRect t="4372" b="4372"/>
          <a:stretch>
            <a:fillRect/>
          </a:stretch>
        </p:blipFill>
        <p:spPr/>
      </p:pic>
      <p:pic>
        <p:nvPicPr>
          <p:cNvPr id="24" name="Picture Placeholder 23">
            <a:extLst>
              <a:ext uri="{FF2B5EF4-FFF2-40B4-BE49-F238E27FC236}">
                <a16:creationId xmlns:a16="http://schemas.microsoft.com/office/drawing/2014/main" id="{F0ADA96C-68D4-476C-8514-AC9A645D6F54}"/>
              </a:ext>
            </a:extLst>
          </p:cNvPr>
          <p:cNvPicPr>
            <a:picLocks noGrp="1" noChangeAspect="1"/>
          </p:cNvPicPr>
          <p:nvPr>
            <p:ph type="pic" sz="quarter" idx="15"/>
          </p:nvPr>
        </p:nvPicPr>
        <p:blipFill>
          <a:blip r:embed="rId4"/>
          <a:srcRect l="15997" r="15997"/>
          <a:stretch>
            <a:fillRect/>
          </a:stretch>
        </p:blipFill>
        <p:spPr/>
      </p:pic>
      <p:pic>
        <p:nvPicPr>
          <p:cNvPr id="26" name="Picture Placeholder 25">
            <a:extLst>
              <a:ext uri="{FF2B5EF4-FFF2-40B4-BE49-F238E27FC236}">
                <a16:creationId xmlns:a16="http://schemas.microsoft.com/office/drawing/2014/main" id="{FE78825E-5641-4742-8C2F-704BEBD3DB52}"/>
              </a:ext>
            </a:extLst>
          </p:cNvPr>
          <p:cNvPicPr>
            <a:picLocks noGrp="1" noChangeAspect="1"/>
          </p:cNvPicPr>
          <p:nvPr>
            <p:ph type="pic" sz="quarter" idx="16"/>
          </p:nvPr>
        </p:nvPicPr>
        <p:blipFill>
          <a:blip r:embed="rId5"/>
          <a:srcRect t="11712" b="11712"/>
          <a:stretch>
            <a:fillRect/>
          </a:stretch>
        </p:blipFill>
        <p:spPr/>
      </p:pic>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38200" y="209550"/>
            <a:ext cx="5914937" cy="1162050"/>
          </a:xfrm>
        </p:spPr>
        <p:txBody>
          <a:bodyPr/>
          <a:lstStyle/>
          <a:p>
            <a:r>
              <a:rPr lang="en-US" b="1" dirty="0">
                <a:effectLst>
                  <a:outerShdw blurRad="38100" dist="38100" dir="2700000" algn="tl">
                    <a:srgbClr val="000000">
                      <a:alpha val="43137"/>
                    </a:srgbClr>
                  </a:outerShdw>
                </a:effectLst>
                <a:latin typeface="Bradley Hand ITC" panose="03070402050302030203" pitchFamily="66" charset="0"/>
              </a:rPr>
              <a:t>Introduction</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41248" y="1648691"/>
            <a:ext cx="5914938" cy="4717184"/>
          </a:xfrm>
        </p:spPr>
        <p:txBody>
          <a:bodyPr>
            <a:normAutofit fontScale="92500" lnSpcReduction="10000"/>
          </a:bodyPr>
          <a:lstStyle/>
          <a:p>
            <a:pPr>
              <a:lnSpc>
                <a:spcPct val="150000"/>
              </a:lnSpc>
            </a:pPr>
            <a:r>
              <a:rPr lang="en-US" dirty="0">
                <a:latin typeface="Monotype Corsiva" panose="03010101010201010101" pitchFamily="66" charset="0"/>
              </a:rPr>
              <a:t> </a:t>
            </a:r>
            <a:r>
              <a:rPr lang="en-US" i="0" dirty="0">
                <a:solidFill>
                  <a:schemeClr val="tx1"/>
                </a:solidFill>
                <a:effectLst/>
                <a:latin typeface="Monotype Corsiva" panose="03010101010201010101" pitchFamily="66" charset="0"/>
                <a:cs typeface="Times New Roman" panose="02020603050405020304" pitchFamily="18" charset="0"/>
              </a:rPr>
              <a:t>Recommender System is a system that seeks to predict or filter preferences according to the user's choices. </a:t>
            </a:r>
          </a:p>
          <a:p>
            <a:pPr>
              <a:lnSpc>
                <a:spcPct val="150000"/>
              </a:lnSpc>
            </a:pPr>
            <a:r>
              <a:rPr lang="en-US" i="0" dirty="0">
                <a:solidFill>
                  <a:schemeClr val="tx1"/>
                </a:solidFill>
                <a:effectLst/>
                <a:latin typeface="Monotype Corsiva" panose="03010101010201010101" pitchFamily="66" charset="0"/>
                <a:cs typeface="Times New Roman" panose="02020603050405020304" pitchFamily="18" charset="0"/>
              </a:rPr>
              <a:t>Recommender systems are utilized in a variety of areas including movies, music, news, books, research articles.</a:t>
            </a:r>
          </a:p>
          <a:p>
            <a:pPr>
              <a:lnSpc>
                <a:spcPct val="150000"/>
              </a:lnSpc>
            </a:pPr>
            <a:r>
              <a:rPr lang="en-US" i="0" dirty="0">
                <a:solidFill>
                  <a:schemeClr val="tx1"/>
                </a:solidFill>
                <a:effectLst/>
                <a:latin typeface="Monotype Corsiva" panose="03010101010201010101" pitchFamily="66" charset="0"/>
              </a:rPr>
              <a:t>Recommendation System provides you with the recommendations of the movies that are similar to the ones that have been watched in the past.</a:t>
            </a:r>
          </a:p>
          <a:p>
            <a:pPr>
              <a:lnSpc>
                <a:spcPct val="150000"/>
              </a:lnSpc>
            </a:pPr>
            <a:r>
              <a:rPr lang="en-US" i="0" dirty="0">
                <a:solidFill>
                  <a:schemeClr val="tx1"/>
                </a:solidFill>
                <a:effectLst/>
                <a:latin typeface="Monotype Corsiva" panose="03010101010201010101" pitchFamily="66" charset="0"/>
              </a:rPr>
              <a:t>Recommendation systems have been around us for quite some time now. </a:t>
            </a:r>
            <a:r>
              <a:rPr lang="en-US" i="0" dirty="0" err="1">
                <a:solidFill>
                  <a:schemeClr val="tx1"/>
                </a:solidFill>
                <a:effectLst/>
                <a:latin typeface="Monotype Corsiva" panose="03010101010201010101" pitchFamily="66" charset="0"/>
              </a:rPr>
              <a:t>Youtube</a:t>
            </a:r>
            <a:r>
              <a:rPr lang="en-US" i="0" dirty="0">
                <a:solidFill>
                  <a:schemeClr val="tx1"/>
                </a:solidFill>
                <a:effectLst/>
                <a:latin typeface="Monotype Corsiva" panose="03010101010201010101" pitchFamily="66" charset="0"/>
              </a:rPr>
              <a:t>, Facebook, Amazon, and many others provide some sort of recommendations to their users.</a:t>
            </a:r>
            <a:endParaRPr lang="en-US" i="0" dirty="0">
              <a:solidFill>
                <a:schemeClr val="tx1"/>
              </a:solidFill>
              <a:effectLst/>
              <a:latin typeface="Monotype Corsiva" panose="03010101010201010101" pitchFamily="66" charset="0"/>
              <a:cs typeface="Times New Roman" panose="02020603050405020304" pitchFamily="18" charset="0"/>
            </a:endParaRPr>
          </a:p>
          <a:p>
            <a:pPr>
              <a:lnSpc>
                <a:spcPct val="150000"/>
              </a:lnSpc>
            </a:pPr>
            <a:endParaRPr lang="en-US" i="0" dirty="0">
              <a:solidFill>
                <a:schemeClr val="tx1"/>
              </a:solidFill>
              <a:effectLst/>
              <a:latin typeface="Monotype Corsiva" panose="03010101010201010101" pitchFamily="66" charset="0"/>
              <a:cs typeface="Times New Roman" panose="02020603050405020304" pitchFamily="18" charset="0"/>
            </a:endParaRPr>
          </a:p>
          <a:p>
            <a:pPr>
              <a:lnSpc>
                <a:spcPct val="150000"/>
              </a:lnSpc>
            </a:pPr>
            <a:endParaRPr lang="en-US" dirty="0">
              <a:latin typeface="Monotype Corsiva" panose="03010101010201010101" pitchFamily="66" charset="0"/>
              <a:cs typeface="Times New Roman" panose="02020603050405020304" pitchFamily="18" charset="0"/>
            </a:endParaRPr>
          </a:p>
          <a:p>
            <a:endParaRPr lang="en-US" dirty="0">
              <a:latin typeface="Monotype Corsiva" panose="03010101010201010101" pitchFamily="66" charset="0"/>
            </a:endParaRP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3</a:t>
            </a:fld>
            <a:endParaRPr lang="en-US"/>
          </a:p>
        </p:txBody>
      </p:sp>
      <p:pic>
        <p:nvPicPr>
          <p:cNvPr id="7" name="Picture Placeholder 6">
            <a:extLst>
              <a:ext uri="{FF2B5EF4-FFF2-40B4-BE49-F238E27FC236}">
                <a16:creationId xmlns:a16="http://schemas.microsoft.com/office/drawing/2014/main" id="{86ABA788-A27E-43E4-8B61-F593B8A4B6D1}"/>
              </a:ext>
            </a:extLst>
          </p:cNvPr>
          <p:cNvPicPr>
            <a:picLocks noGrp="1" noChangeAspect="1"/>
          </p:cNvPicPr>
          <p:nvPr>
            <p:ph type="pic" sz="quarter" idx="13"/>
          </p:nvPr>
        </p:nvPicPr>
        <p:blipFill>
          <a:blip r:embed="rId2"/>
          <a:srcRect t="12751" b="12751"/>
          <a:stretch>
            <a:fillRect/>
          </a:stretch>
        </p:blipFill>
        <p:spPr/>
      </p:pic>
      <p:pic>
        <p:nvPicPr>
          <p:cNvPr id="14" name="Picture Placeholder 13">
            <a:extLst>
              <a:ext uri="{FF2B5EF4-FFF2-40B4-BE49-F238E27FC236}">
                <a16:creationId xmlns:a16="http://schemas.microsoft.com/office/drawing/2014/main" id="{E2F729FB-39A5-4F73-A3B7-46BCE67D60CE}"/>
              </a:ext>
            </a:extLst>
          </p:cNvPr>
          <p:cNvPicPr>
            <a:picLocks noGrp="1" noChangeAspect="1"/>
          </p:cNvPicPr>
          <p:nvPr>
            <p:ph type="pic" sz="quarter" idx="14"/>
          </p:nvPr>
        </p:nvPicPr>
        <p:blipFill>
          <a:blip r:embed="rId3"/>
          <a:srcRect t="12720" b="12720"/>
          <a:stretch>
            <a:fillRect/>
          </a:stretch>
        </p:blipFill>
        <p:spPr/>
      </p:pic>
      <p:pic>
        <p:nvPicPr>
          <p:cNvPr id="23" name="Picture Placeholder 22">
            <a:extLst>
              <a:ext uri="{FF2B5EF4-FFF2-40B4-BE49-F238E27FC236}">
                <a16:creationId xmlns:a16="http://schemas.microsoft.com/office/drawing/2014/main" id="{06578692-CAC4-4793-A7C7-8FD6DEF563B5}"/>
              </a:ext>
            </a:extLst>
          </p:cNvPr>
          <p:cNvPicPr>
            <a:picLocks noGrp="1" noChangeAspect="1"/>
          </p:cNvPicPr>
          <p:nvPr>
            <p:ph type="pic" sz="quarter" idx="15"/>
          </p:nvPr>
        </p:nvPicPr>
        <p:blipFill>
          <a:blip r:embed="rId4"/>
          <a:srcRect t="16862" b="16862"/>
          <a:stretch>
            <a:fillRect/>
          </a:stretch>
        </p:blipFill>
        <p:spPr/>
      </p:pic>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47477" y="1131641"/>
            <a:ext cx="5322618" cy="1098941"/>
          </a:xfrm>
        </p:spPr>
        <p:txBody>
          <a:bodyPr>
            <a:normAutofit/>
          </a:bodyPr>
          <a:lstStyle/>
          <a:p>
            <a:r>
              <a:rPr lang="en-US" sz="4000" b="1" dirty="0">
                <a:solidFill>
                  <a:schemeClr val="tx1"/>
                </a:solidFill>
                <a:effectLst>
                  <a:outerShdw blurRad="38100" dist="38100" dir="2700000" algn="tl">
                    <a:srgbClr val="000000">
                      <a:alpha val="43137"/>
                    </a:srgbClr>
                  </a:outerShdw>
                </a:effectLst>
                <a:latin typeface="Bradley Hand ITC" panose="03070402050302030203" pitchFamily="66" charset="0"/>
              </a:rPr>
              <a:t>Objectives</a:t>
            </a:r>
            <a:endParaRPr lang="en-US" sz="5400" b="1" dirty="0">
              <a:solidFill>
                <a:schemeClr val="tx1"/>
              </a:solidFill>
              <a:effectLst>
                <a:outerShdw blurRad="38100" dist="38100" dir="2700000" algn="tl">
                  <a:srgbClr val="000000">
                    <a:alpha val="43137"/>
                  </a:srgbClr>
                </a:outerShdw>
              </a:effectLst>
              <a:latin typeface="Bradley Hand ITC" panose="03070402050302030203" pitchFamily="66" charset="0"/>
            </a:endParaRP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838200" y="2230582"/>
            <a:ext cx="5322888" cy="3820968"/>
          </a:xfrm>
        </p:spPr>
        <p:txBody>
          <a:bodyPr>
            <a:normAutofit fontScale="77500" lnSpcReduction="20000"/>
          </a:bodyPr>
          <a:lstStyle/>
          <a:p>
            <a:r>
              <a:rPr lang="en-US" dirty="0">
                <a:solidFill>
                  <a:schemeClr val="tx1"/>
                </a:solidFill>
                <a:latin typeface="Monotype Corsiva" panose="03010101010201010101" pitchFamily="66" charset="0"/>
              </a:rPr>
              <a:t> </a:t>
            </a:r>
            <a:r>
              <a:rPr lang="en-US" sz="2800" dirty="0">
                <a:solidFill>
                  <a:schemeClr val="tx1"/>
                </a:solidFill>
                <a:latin typeface="Monotype Corsiva" panose="03010101010201010101" pitchFamily="66" charset="0"/>
              </a:rPr>
              <a:t>User will login the page &amp; it will open home page so in that multiple movies get and search bar , search the movie or user get the recommend movie from another user based on rating system</a:t>
            </a:r>
          </a:p>
          <a:p>
            <a:r>
              <a:rPr lang="en-US" sz="2800" dirty="0">
                <a:solidFill>
                  <a:schemeClr val="tx1"/>
                </a:solidFill>
                <a:latin typeface="Monotype Corsiva" panose="03010101010201010101" pitchFamily="66" charset="0"/>
              </a:rPr>
              <a:t>Multiple user can login the page and they will rated the movie and they can also get the recommend movie all such system will stored in database</a:t>
            </a:r>
          </a:p>
          <a:p>
            <a:r>
              <a:rPr lang="en-US" sz="2800" dirty="0">
                <a:solidFill>
                  <a:schemeClr val="tx1"/>
                </a:solidFill>
                <a:latin typeface="Monotype Corsiva" panose="03010101010201010101" pitchFamily="66" charset="0"/>
              </a:rPr>
              <a:t>User can get the  movie recommendation algorithm (Collaborative filtering) which suggests new movies based on the ratings given by users.</a:t>
            </a:r>
          </a:p>
          <a:p>
            <a:endParaRPr lang="en-US" dirty="0">
              <a:solidFill>
                <a:schemeClr val="tx1"/>
              </a:solidFill>
              <a:latin typeface="Monotype Corsiva" panose="03010101010201010101" pitchFamily="66" charset="0"/>
            </a:endParaRPr>
          </a:p>
        </p:txBody>
      </p:sp>
      <p:pic>
        <p:nvPicPr>
          <p:cNvPr id="11" name="Picture Placeholder 10">
            <a:extLst>
              <a:ext uri="{FF2B5EF4-FFF2-40B4-BE49-F238E27FC236}">
                <a16:creationId xmlns:a16="http://schemas.microsoft.com/office/drawing/2014/main" id="{A8312E42-CD00-43A1-B8BF-1FA19DFD09DB}"/>
              </a:ext>
            </a:extLst>
          </p:cNvPr>
          <p:cNvPicPr>
            <a:picLocks noGrp="1" noChangeAspect="1"/>
          </p:cNvPicPr>
          <p:nvPr>
            <p:ph type="pic" sz="quarter" idx="13"/>
          </p:nvPr>
        </p:nvPicPr>
        <p:blipFill>
          <a:blip r:embed="rId2"/>
          <a:srcRect t="2445" b="2445"/>
          <a:stretch>
            <a:fillRect/>
          </a:stretch>
        </p:blipFill>
        <p:spPr/>
      </p:pic>
      <p:pic>
        <p:nvPicPr>
          <p:cNvPr id="13" name="Picture Placeholder 12">
            <a:extLst>
              <a:ext uri="{FF2B5EF4-FFF2-40B4-BE49-F238E27FC236}">
                <a16:creationId xmlns:a16="http://schemas.microsoft.com/office/drawing/2014/main" id="{17D1E512-A373-4366-95E1-615AD752E91F}"/>
              </a:ext>
            </a:extLst>
          </p:cNvPr>
          <p:cNvPicPr>
            <a:picLocks noGrp="1" noChangeAspect="1"/>
          </p:cNvPicPr>
          <p:nvPr>
            <p:ph type="pic" sz="quarter" idx="14"/>
          </p:nvPr>
        </p:nvPicPr>
        <p:blipFill>
          <a:blip r:embed="rId3"/>
          <a:srcRect t="14357" b="14357"/>
          <a:stretch>
            <a:fillRect/>
          </a:stretch>
        </p:blipFill>
        <p:spPr/>
      </p:pic>
    </p:spTree>
    <p:extLst>
      <p:ext uri="{BB962C8B-B14F-4D97-AF65-F5344CB8AC3E}">
        <p14:creationId xmlns:p14="http://schemas.microsoft.com/office/powerpoint/2010/main" val="269319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paint brush mixing colors  on a palette&#10;">
            <a:extLst>
              <a:ext uri="{FF2B5EF4-FFF2-40B4-BE49-F238E27FC236}">
                <a16:creationId xmlns:a16="http://schemas.microsoft.com/office/drawing/2014/main" id="{1BBA7D00-FBC1-4E10-8B44-A05F4AD3FA8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 y="484632"/>
            <a:ext cx="12179808" cy="5907024"/>
          </a:xfrm>
        </p:spPr>
      </p:pic>
      <p:sp>
        <p:nvSpPr>
          <p:cNvPr id="20" name="Title 19">
            <a:extLst>
              <a:ext uri="{FF2B5EF4-FFF2-40B4-BE49-F238E27FC236}">
                <a16:creationId xmlns:a16="http://schemas.microsoft.com/office/drawing/2014/main" id="{2DB3B99A-1BFE-45FD-89BB-94C4EC582530}"/>
              </a:ext>
            </a:extLst>
          </p:cNvPr>
          <p:cNvSpPr>
            <a:spLocks noGrp="1"/>
          </p:cNvSpPr>
          <p:nvPr>
            <p:ph type="title"/>
          </p:nvPr>
        </p:nvSpPr>
        <p:spPr>
          <a:xfrm>
            <a:off x="838199" y="1271016"/>
            <a:ext cx="5798127" cy="1319784"/>
          </a:xfrm>
        </p:spPr>
        <p:txBody>
          <a:bodyPr>
            <a:normAutofit fontScale="90000"/>
          </a:bodyPr>
          <a:lstStyle/>
          <a:p>
            <a:r>
              <a:rPr lang="en-US" sz="5300" b="1" dirty="0">
                <a:solidFill>
                  <a:schemeClr val="tx1"/>
                </a:solidFill>
                <a:latin typeface="Bradley Hand ITC" panose="03070402050302030203" pitchFamily="66" charset="0"/>
              </a:rPr>
              <a:t>Problem definition</a:t>
            </a:r>
            <a:br>
              <a:rPr lang="en-US" dirty="0"/>
            </a:br>
            <a:endParaRPr lang="en-US" dirty="0"/>
          </a:p>
        </p:txBody>
      </p:sp>
      <p:sp>
        <p:nvSpPr>
          <p:cNvPr id="4" name="Text Placeholder 3">
            <a:extLst>
              <a:ext uri="{FF2B5EF4-FFF2-40B4-BE49-F238E27FC236}">
                <a16:creationId xmlns:a16="http://schemas.microsoft.com/office/drawing/2014/main" id="{D60D0082-0478-4749-89B1-BE87392F40F2}"/>
              </a:ext>
            </a:extLst>
          </p:cNvPr>
          <p:cNvSpPr>
            <a:spLocks noGrp="1"/>
          </p:cNvSpPr>
          <p:nvPr>
            <p:ph type="body" sz="quarter" idx="15"/>
          </p:nvPr>
        </p:nvSpPr>
        <p:spPr>
          <a:xfrm>
            <a:off x="838199" y="2105891"/>
            <a:ext cx="6920345" cy="3796688"/>
          </a:xfrm>
        </p:spPr>
        <p:txBody>
          <a:bodyPr anchor="ctr" anchorCtr="0">
            <a:normAutofit/>
          </a:bodyPr>
          <a:lstStyle/>
          <a:p>
            <a:pPr marL="0" indent="0">
              <a:buNone/>
            </a:pPr>
            <a:endParaRPr lang="en-US" sz="2400" dirty="0"/>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a:t>
            </a:r>
            <a:r>
              <a:rPr lang="en-US" sz="2000" b="1" i="0" dirty="0">
                <a:latin typeface="Bradley Hand ITC" panose="03070402050302030203" pitchFamily="66" charset="0"/>
                <a:cs typeface="Times New Roman" panose="02020603050405020304" pitchFamily="18" charset="0"/>
              </a:rPr>
              <a:t>The model can only make recommendations based on  existing     interests of the user. In other words, the   model has limited ability to expand on the users' existing   interests.</a:t>
            </a:r>
          </a:p>
          <a:p>
            <a:pPr marL="342900" marR="0" lvl="0" indent="-342900" algn="just">
              <a:lnSpc>
                <a:spcPct val="115000"/>
              </a:lnSpc>
              <a:spcBef>
                <a:spcPts val="0"/>
              </a:spcBef>
              <a:spcAft>
                <a:spcPts val="800"/>
              </a:spcAft>
              <a:buFont typeface="Arial" panose="020B0604020202020204" pitchFamily="34" charset="0"/>
              <a:buChar char="•"/>
              <a:tabLst>
                <a:tab pos="457200" algn="l"/>
              </a:tabLst>
            </a:pPr>
            <a:r>
              <a:rPr lang="en-US" sz="2000" b="1" dirty="0">
                <a:latin typeface="Bradley Hand ITC" panose="03070402050302030203" pitchFamily="66" charset="0"/>
                <a:ea typeface="Calibri" panose="020F0502020204030204" pitchFamily="34" charset="0"/>
                <a:cs typeface="Times New Roman" panose="02020603050405020304" pitchFamily="18" charset="0"/>
              </a:rPr>
              <a:t>These systems work on individual users’ ratings, hence limiting your choice to explore more so </a:t>
            </a:r>
            <a:r>
              <a:rPr lang="en-US" sz="2000" b="1" dirty="0" err="1">
                <a:latin typeface="Bradley Hand ITC" panose="03070402050302030203" pitchFamily="66" charset="0"/>
                <a:ea typeface="Calibri" panose="020F0502020204030204" pitchFamily="34" charset="0"/>
                <a:cs typeface="Times New Roman" panose="02020603050405020304" pitchFamily="18" charset="0"/>
              </a:rPr>
              <a:t>i.e</a:t>
            </a:r>
            <a:r>
              <a:rPr lang="en-US" sz="2000" b="1" dirty="0">
                <a:latin typeface="Bradley Hand ITC" panose="03070402050302030203" pitchFamily="66" charset="0"/>
                <a:ea typeface="Calibri" panose="020F0502020204030204" pitchFamily="34" charset="0"/>
                <a:cs typeface="Times New Roman" panose="02020603050405020304" pitchFamily="18" charset="0"/>
              </a:rPr>
              <a:t> Content Filtering which is based on a Content filtering computes the user will get the get recommend movies from dataset randomly</a:t>
            </a:r>
          </a:p>
          <a:p>
            <a:endParaRPr lang="en-US" dirty="0"/>
          </a:p>
        </p:txBody>
      </p:sp>
      <p:sp>
        <p:nvSpPr>
          <p:cNvPr id="7" name="Date Placeholder 6">
            <a:extLst>
              <a:ext uri="{FF2B5EF4-FFF2-40B4-BE49-F238E27FC236}">
                <a16:creationId xmlns:a16="http://schemas.microsoft.com/office/drawing/2014/main" id="{66CB554B-73A5-4106-A48D-001C726CE46C}"/>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2B464640-8ACA-4AEB-B9BF-A79783A19988}"/>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A36E7A03-635E-4F0D-9A7F-96B13283D131}"/>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a:p>
        </p:txBody>
      </p:sp>
    </p:spTree>
    <p:extLst>
      <p:ext uri="{BB962C8B-B14F-4D97-AF65-F5344CB8AC3E}">
        <p14:creationId xmlns:p14="http://schemas.microsoft.com/office/powerpoint/2010/main" val="380006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838200" y="681037"/>
            <a:ext cx="10515600" cy="1325563"/>
          </a:xfrm>
        </p:spPr>
        <p:txBody>
          <a:bodyPr>
            <a:normAutofit/>
          </a:bodyPr>
          <a:lstStyle/>
          <a:p>
            <a:r>
              <a:rPr lang="en-US" sz="4800" b="1" dirty="0">
                <a:effectLst>
                  <a:outerShdw blurRad="38100" dist="38100" dir="2700000" algn="tl">
                    <a:srgbClr val="000000">
                      <a:alpha val="43137"/>
                    </a:srgbClr>
                  </a:outerShdw>
                </a:effectLst>
                <a:latin typeface="Bradley Hand ITC" panose="03070402050302030203" pitchFamily="66" charset="0"/>
              </a:rPr>
              <a:t>Literature survey</a:t>
            </a:r>
          </a:p>
        </p:txBody>
      </p:sp>
      <p:sp>
        <p:nvSpPr>
          <p:cNvPr id="3" name="Date Placeholder 2">
            <a:extLst>
              <a:ext uri="{FF2B5EF4-FFF2-40B4-BE49-F238E27FC236}">
                <a16:creationId xmlns:a16="http://schemas.microsoft.com/office/drawing/2014/main" id="{CC8EC3DE-6959-4606-92E7-BAA4FE72E2FA}"/>
              </a:ext>
            </a:extLst>
          </p:cNvPr>
          <p:cNvSpPr>
            <a:spLocks noGrp="1"/>
          </p:cNvSpPr>
          <p:nvPr>
            <p:ph type="dt" sz="half" idx="10"/>
          </p:nvPr>
        </p:nvSpPr>
        <p:spPr>
          <a:xfrm>
            <a:off x="838200" y="6429375"/>
            <a:ext cx="2743200" cy="365125"/>
          </a:xfrm>
        </p:spPr>
        <p:txBody>
          <a:bodyPr/>
          <a:lstStyle/>
          <a:p>
            <a:r>
              <a:rPr lang="en-US"/>
              <a:t>3/1/20XX</a:t>
            </a:r>
          </a:p>
        </p:txBody>
      </p:sp>
      <p:sp>
        <p:nvSpPr>
          <p:cNvPr id="5" name="Footer Placeholder 4">
            <a:extLst>
              <a:ext uri="{FF2B5EF4-FFF2-40B4-BE49-F238E27FC236}">
                <a16:creationId xmlns:a16="http://schemas.microsoft.com/office/drawing/2014/main" id="{3775AFC8-8A78-4AE3-A237-4E17FE12A115}"/>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8D03D7EC-E54B-4E0E-A5C3-7071C72A8940}"/>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6</a:t>
            </a:fld>
            <a:endParaRPr lang="en-US"/>
          </a:p>
        </p:txBody>
      </p:sp>
      <p:sp>
        <p:nvSpPr>
          <p:cNvPr id="8" name="Content Placeholder 7">
            <a:extLst>
              <a:ext uri="{FF2B5EF4-FFF2-40B4-BE49-F238E27FC236}">
                <a16:creationId xmlns:a16="http://schemas.microsoft.com/office/drawing/2014/main" id="{4BF08F04-4EAF-4458-8BB0-7774C75F4F46}"/>
              </a:ext>
            </a:extLst>
          </p:cNvPr>
          <p:cNvSpPr>
            <a:spLocks noGrp="1"/>
          </p:cNvSpPr>
          <p:nvPr>
            <p:ph idx="1"/>
          </p:nvPr>
        </p:nvSpPr>
        <p:spPr/>
        <p:txBody>
          <a:bodyPr>
            <a:normAutofit fontScale="77500" lnSpcReduction="20000"/>
          </a:bodyPr>
          <a:lstStyle/>
          <a:p>
            <a:r>
              <a:rPr lang="en-US" dirty="0">
                <a:solidFill>
                  <a:schemeClr val="tx1">
                    <a:alpha val="70000"/>
                  </a:schemeClr>
                </a:solidFill>
                <a:latin typeface="Monotype Corsiva" panose="03010101010201010101" pitchFamily="66" charset="0"/>
              </a:rPr>
              <a:t>An earlier proposed MOVREC, a movie recommendation system based on collaborative filtering approaches. Collaborative filtering takes the data from all the users and based on that generates recommendations. A hybrid system has been presented by Virk et al. </a:t>
            </a:r>
          </a:p>
          <a:p>
            <a:r>
              <a:rPr lang="en-US" dirty="0">
                <a:solidFill>
                  <a:schemeClr val="tx1">
                    <a:alpha val="70000"/>
                  </a:schemeClr>
                </a:solidFill>
                <a:latin typeface="Monotype Corsiva" panose="03010101010201010101" pitchFamily="66" charset="0"/>
              </a:rPr>
              <a:t>This system combines both collaborative and content-based method. De Campos et al also made an analysis of both the traditional recommendation techniques. which is a combination of Bayesian network and collaborative technique.</a:t>
            </a:r>
          </a:p>
          <a:p>
            <a:r>
              <a:rPr lang="en-US" dirty="0">
                <a:solidFill>
                  <a:schemeClr val="tx1">
                    <a:alpha val="70000"/>
                  </a:schemeClr>
                </a:solidFill>
                <a:latin typeface="Monotype Corsiva" panose="03010101010201010101" pitchFamily="66" charset="0"/>
              </a:rPr>
              <a:t>Movie Recommender, a system that uses the user’s history in order to generate recommendations. Sharma and </a:t>
            </a:r>
            <a:r>
              <a:rPr lang="en-US" dirty="0" err="1">
                <a:solidFill>
                  <a:schemeClr val="tx1">
                    <a:alpha val="70000"/>
                  </a:schemeClr>
                </a:solidFill>
                <a:latin typeface="Monotype Corsiva" panose="03010101010201010101" pitchFamily="66" charset="0"/>
              </a:rPr>
              <a:t>Maan</a:t>
            </a:r>
            <a:r>
              <a:rPr lang="en-US" dirty="0">
                <a:solidFill>
                  <a:schemeClr val="tx1">
                    <a:alpha val="70000"/>
                  </a:schemeClr>
                </a:solidFill>
                <a:latin typeface="Monotype Corsiva" panose="03010101010201010101" pitchFamily="66" charset="0"/>
              </a:rPr>
              <a:t>  in their paper analyzed various techniques used for recommendations, collaborative, hybrid and content-based recommendations.</a:t>
            </a:r>
          </a:p>
          <a:p>
            <a:endParaRPr lang="en-US" dirty="0"/>
          </a:p>
          <a:p>
            <a:endParaRPr lang="en-US" dirty="0"/>
          </a:p>
          <a:p>
            <a:endParaRPr lang="en-US" dirty="0"/>
          </a:p>
        </p:txBody>
      </p:sp>
    </p:spTree>
    <p:extLst>
      <p:ext uri="{BB962C8B-B14F-4D97-AF65-F5344CB8AC3E}">
        <p14:creationId xmlns:p14="http://schemas.microsoft.com/office/powerpoint/2010/main" val="327647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8CC6-FF60-4FC8-BA35-52A8BDDCF95E}"/>
              </a:ext>
            </a:extLst>
          </p:cNvPr>
          <p:cNvSpPr>
            <a:spLocks noGrp="1"/>
          </p:cNvSpPr>
          <p:nvPr>
            <p:ph type="title"/>
          </p:nvPr>
        </p:nvSpPr>
        <p:spPr>
          <a:xfrm>
            <a:off x="841248" y="857251"/>
            <a:ext cx="6156051" cy="971549"/>
          </a:xfrm>
        </p:spPr>
        <p:txBody>
          <a:bodyPr/>
          <a:lstStyle/>
          <a:p>
            <a:r>
              <a:rPr lang="en-US" b="1" dirty="0">
                <a:effectLst>
                  <a:outerShdw blurRad="38100" dist="38100" dir="2700000" algn="tl">
                    <a:srgbClr val="000000">
                      <a:alpha val="43137"/>
                    </a:srgbClr>
                  </a:outerShdw>
                </a:effectLst>
                <a:latin typeface="Monotype Corsiva" panose="03010101010201010101" pitchFamily="66" charset="0"/>
              </a:rPr>
              <a:t>Methodology</a:t>
            </a:r>
          </a:p>
        </p:txBody>
      </p:sp>
      <p:sp>
        <p:nvSpPr>
          <p:cNvPr id="3" name="Content Placeholder 2">
            <a:extLst>
              <a:ext uri="{FF2B5EF4-FFF2-40B4-BE49-F238E27FC236}">
                <a16:creationId xmlns:a16="http://schemas.microsoft.com/office/drawing/2014/main" id="{BF0E0066-50A4-4BA2-9D04-DA968D2AB1C6}"/>
              </a:ext>
            </a:extLst>
          </p:cNvPr>
          <p:cNvSpPr>
            <a:spLocks noGrp="1"/>
          </p:cNvSpPr>
          <p:nvPr>
            <p:ph idx="1"/>
          </p:nvPr>
        </p:nvSpPr>
        <p:spPr>
          <a:xfrm>
            <a:off x="841247" y="2022764"/>
            <a:ext cx="6156052" cy="4154199"/>
          </a:xfrm>
        </p:spPr>
        <p:txBody>
          <a:bodyPr>
            <a:noAutofit/>
          </a:bodyPr>
          <a:lstStyle/>
          <a:p>
            <a:r>
              <a:rPr lang="en-US" sz="2000" b="1" dirty="0">
                <a:solidFill>
                  <a:schemeClr val="tx1">
                    <a:alpha val="70000"/>
                  </a:schemeClr>
                </a:solidFill>
                <a:latin typeface="Bradley Hand ITC" panose="03070402050302030203" pitchFamily="66" charset="0"/>
              </a:rPr>
              <a:t>Step 1 : New user will sign in or sign up with page login credentials </a:t>
            </a:r>
          </a:p>
          <a:p>
            <a:r>
              <a:rPr lang="en-US" sz="2000" b="1" dirty="0">
                <a:solidFill>
                  <a:schemeClr val="tx1">
                    <a:alpha val="70000"/>
                  </a:schemeClr>
                </a:solidFill>
                <a:latin typeface="Bradley Hand ITC" panose="03070402050302030203" pitchFamily="66" charset="0"/>
              </a:rPr>
              <a:t>Step 2 : Home page will display and user get multiple movie that contains a search bar that allows him to search for a particular movie user can text movie name.</a:t>
            </a:r>
          </a:p>
          <a:p>
            <a:r>
              <a:rPr lang="en-US" sz="2000" b="1" dirty="0">
                <a:solidFill>
                  <a:schemeClr val="tx1">
                    <a:alpha val="70000"/>
                  </a:schemeClr>
                </a:solidFill>
                <a:latin typeface="Bradley Hand ITC" panose="03070402050302030203" pitchFamily="66" charset="0"/>
              </a:rPr>
              <a:t>Step 3 : User can give rating to the movies.</a:t>
            </a:r>
          </a:p>
          <a:p>
            <a:r>
              <a:rPr lang="en-US" sz="2000" b="1" dirty="0">
                <a:solidFill>
                  <a:schemeClr val="tx1">
                    <a:alpha val="70000"/>
                  </a:schemeClr>
                </a:solidFill>
                <a:latin typeface="Bradley Hand ITC" panose="03070402050302030203" pitchFamily="66" charset="0"/>
              </a:rPr>
              <a:t>Step 4 : User can get movie recommendation (Collaborative Filtering) which suggests new movies based on the ratings given by user.</a:t>
            </a:r>
          </a:p>
          <a:p>
            <a:endParaRPr lang="en-US" dirty="0">
              <a:solidFill>
                <a:schemeClr val="tx1">
                  <a:alpha val="70000"/>
                </a:schemeClr>
              </a:solidFill>
              <a:latin typeface="Bradley Hand ITC" panose="03070402050302030203" pitchFamily="66" charset="0"/>
            </a:endParaRPr>
          </a:p>
        </p:txBody>
      </p:sp>
      <p:sp>
        <p:nvSpPr>
          <p:cNvPr id="10" name="Date Placeholder 9">
            <a:extLst>
              <a:ext uri="{FF2B5EF4-FFF2-40B4-BE49-F238E27FC236}">
                <a16:creationId xmlns:a16="http://schemas.microsoft.com/office/drawing/2014/main" id="{FB067F41-22A4-40B6-A3DA-26D8E0FCC569}"/>
              </a:ext>
            </a:extLst>
          </p:cNvPr>
          <p:cNvSpPr>
            <a:spLocks noGrp="1"/>
          </p:cNvSpPr>
          <p:nvPr>
            <p:ph type="dt" sz="half" idx="10"/>
          </p:nvPr>
        </p:nvSpPr>
        <p:spPr>
          <a:xfrm>
            <a:off x="838200" y="6429375"/>
            <a:ext cx="2743200" cy="365125"/>
          </a:xfrm>
        </p:spPr>
        <p:txBody>
          <a:bodyPr/>
          <a:lstStyle/>
          <a:p>
            <a:r>
              <a:rPr lang="en-US"/>
              <a:t>3/1/20XX</a:t>
            </a:r>
          </a:p>
        </p:txBody>
      </p:sp>
      <p:sp>
        <p:nvSpPr>
          <p:cNvPr id="11" name="Footer Placeholder 10">
            <a:extLst>
              <a:ext uri="{FF2B5EF4-FFF2-40B4-BE49-F238E27FC236}">
                <a16:creationId xmlns:a16="http://schemas.microsoft.com/office/drawing/2014/main" id="{ECB2F7A7-6A7C-429F-A261-494305D5DDAD}"/>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2" name="Slide Number Placeholder 11">
            <a:extLst>
              <a:ext uri="{FF2B5EF4-FFF2-40B4-BE49-F238E27FC236}">
                <a16:creationId xmlns:a16="http://schemas.microsoft.com/office/drawing/2014/main" id="{7F068389-EB02-493E-9416-4F35FEE4D01F}"/>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7</a:t>
            </a:fld>
            <a:endParaRPr lang="en-US"/>
          </a:p>
        </p:txBody>
      </p:sp>
      <p:pic>
        <p:nvPicPr>
          <p:cNvPr id="14" name="Picture Placeholder 13">
            <a:extLst>
              <a:ext uri="{FF2B5EF4-FFF2-40B4-BE49-F238E27FC236}">
                <a16:creationId xmlns:a16="http://schemas.microsoft.com/office/drawing/2014/main" id="{C4675DD8-1885-4D82-8110-46D9205C9DEB}"/>
              </a:ext>
            </a:extLst>
          </p:cNvPr>
          <p:cNvPicPr>
            <a:picLocks noGrp="1" noChangeAspect="1"/>
          </p:cNvPicPr>
          <p:nvPr>
            <p:ph type="pic" sz="quarter" idx="13"/>
          </p:nvPr>
        </p:nvPicPr>
        <p:blipFill>
          <a:blip r:embed="rId2"/>
          <a:srcRect t="5415" b="5415"/>
          <a:stretch>
            <a:fillRect/>
          </a:stretch>
        </p:blipFill>
        <p:spPr/>
      </p:pic>
      <p:pic>
        <p:nvPicPr>
          <p:cNvPr id="16" name="Picture Placeholder 15">
            <a:extLst>
              <a:ext uri="{FF2B5EF4-FFF2-40B4-BE49-F238E27FC236}">
                <a16:creationId xmlns:a16="http://schemas.microsoft.com/office/drawing/2014/main" id="{AD93B49B-27B2-413A-BAE6-6DFC0D02F6BF}"/>
              </a:ext>
            </a:extLst>
          </p:cNvPr>
          <p:cNvPicPr>
            <a:picLocks noGrp="1" noChangeAspect="1"/>
          </p:cNvPicPr>
          <p:nvPr>
            <p:ph type="pic" sz="quarter" idx="14"/>
          </p:nvPr>
        </p:nvPicPr>
        <p:blipFill>
          <a:blip r:embed="rId3"/>
          <a:srcRect l="7945" r="7945"/>
          <a:stretch>
            <a:fillRect/>
          </a:stretch>
        </p:blipFill>
        <p:spPr/>
      </p:pic>
    </p:spTree>
    <p:extLst>
      <p:ext uri="{BB962C8B-B14F-4D97-AF65-F5344CB8AC3E}">
        <p14:creationId xmlns:p14="http://schemas.microsoft.com/office/powerpoint/2010/main" val="94309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5BA8-D155-41A7-A065-56D460DC582D}"/>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5F264E68-AB45-471B-9272-A7ACCBF8B08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75D596EE-3F15-4EB5-9D9B-2B877246D57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23A79D6-883B-4084-8D70-C265A80B38EE}"/>
              </a:ext>
            </a:extLst>
          </p:cNvPr>
          <p:cNvSpPr>
            <a:spLocks noGrp="1"/>
          </p:cNvSpPr>
          <p:nvPr>
            <p:ph type="sldNum" sz="quarter" idx="12"/>
          </p:nvPr>
        </p:nvSpPr>
        <p:spPr/>
        <p:txBody>
          <a:bodyPr/>
          <a:lstStyle/>
          <a:p>
            <a:fld id="{28844951-7827-47D4-8276-7DDE1FA7D85A}" type="slidenum">
              <a:rPr lang="en-US" smtClean="0"/>
              <a:t>8</a:t>
            </a:fld>
            <a:endParaRPr lang="en-US"/>
          </a:p>
        </p:txBody>
      </p:sp>
      <p:pic>
        <p:nvPicPr>
          <p:cNvPr id="7" name="Content Placeholder 6">
            <a:extLst>
              <a:ext uri="{FF2B5EF4-FFF2-40B4-BE49-F238E27FC236}">
                <a16:creationId xmlns:a16="http://schemas.microsoft.com/office/drawing/2014/main" id="{9F5C0D13-EFD9-4002-91B4-B6BB7BB4F15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5784" y="2178050"/>
            <a:ext cx="8160432" cy="3998913"/>
          </a:xfrm>
          <a:prstGeom prst="rect">
            <a:avLst/>
          </a:prstGeom>
          <a:noFill/>
          <a:ln>
            <a:noFill/>
          </a:ln>
        </p:spPr>
      </p:pic>
    </p:spTree>
    <p:extLst>
      <p:ext uri="{BB962C8B-B14F-4D97-AF65-F5344CB8AC3E}">
        <p14:creationId xmlns:p14="http://schemas.microsoft.com/office/powerpoint/2010/main" val="108317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38200" y="209550"/>
            <a:ext cx="5914937" cy="1162050"/>
          </a:xfrm>
        </p:spPr>
        <p:txBody>
          <a:bodyPr>
            <a:noAutofit/>
          </a:bodyPr>
          <a:lstStyle/>
          <a:p>
            <a:r>
              <a:rPr lang="en-US" sz="4000" dirty="0">
                <a:latin typeface="Monotype Corsiva" panose="03010101010201010101" pitchFamily="66" charset="0"/>
              </a:rPr>
              <a:t>Collaborative Filtering</a:t>
            </a:r>
            <a:endParaRPr lang="en-US" sz="4000" b="1" dirty="0">
              <a:effectLst>
                <a:outerShdw blurRad="38100" dist="38100" dir="2700000" algn="tl">
                  <a:srgbClr val="000000">
                    <a:alpha val="43137"/>
                  </a:srgbClr>
                </a:outerShdw>
              </a:effectLst>
              <a:latin typeface="Monotype Corsiva" panose="03010101010201010101" pitchFamily="66" charset="0"/>
            </a:endParaRP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41248" y="1648691"/>
            <a:ext cx="5914938" cy="4717184"/>
          </a:xfrm>
        </p:spPr>
        <p:txBody>
          <a:bodyPr>
            <a:normAutofit/>
          </a:bodyPr>
          <a:lstStyle/>
          <a:p>
            <a:r>
              <a:rPr lang="en-US" b="1" dirty="0">
                <a:solidFill>
                  <a:schemeClr val="tx1">
                    <a:alpha val="70000"/>
                  </a:schemeClr>
                </a:solidFill>
                <a:latin typeface="Bradley Hand ITC" panose="03070402050302030203" pitchFamily="66" charset="0"/>
              </a:rPr>
              <a:t>Collaborative Filtering : </a:t>
            </a:r>
            <a:r>
              <a:rPr lang="en-US" b="1" i="0" dirty="0">
                <a:solidFill>
                  <a:schemeClr val="tx1">
                    <a:alpha val="70000"/>
                  </a:schemeClr>
                </a:solidFill>
                <a:effectLst/>
                <a:latin typeface="Bradley Hand ITC" panose="03070402050302030203" pitchFamily="66" charset="0"/>
              </a:rPr>
              <a:t>Collaborative filtering is a family of algorithms where there are multiple ways to find similar users or items and multiple ways to calculate rating based on ratings of similar users.</a:t>
            </a:r>
          </a:p>
          <a:p>
            <a:r>
              <a:rPr lang="en-US" b="1" i="0" dirty="0">
                <a:solidFill>
                  <a:schemeClr val="tx1">
                    <a:alpha val="70000"/>
                  </a:schemeClr>
                </a:solidFill>
                <a:effectLst/>
                <a:latin typeface="Bradley Hand ITC" panose="03070402050302030203" pitchFamily="66" charset="0"/>
              </a:rPr>
              <a:t>When we want to recommend something to a user, the most logical thing to do is to find people with similar interests, analyze their behavior, and recommend our user the same items. Or we can look at the items similar to ones which the user bought earlier, and recommend products which are like them.</a:t>
            </a:r>
          </a:p>
          <a:p>
            <a:r>
              <a:rPr lang="en-US" b="1" i="0" dirty="0">
                <a:solidFill>
                  <a:schemeClr val="tx1">
                    <a:alpha val="70000"/>
                  </a:schemeClr>
                </a:solidFill>
                <a:effectLst/>
                <a:latin typeface="Bradley Hand ITC" panose="03070402050302030203" pitchFamily="66" charset="0"/>
              </a:rPr>
              <a:t> Chooses items based on the correlation between people with similar preferences. Rate items based on ratings of the users that rated the same items.</a:t>
            </a:r>
          </a:p>
          <a:p>
            <a:endParaRPr lang="en-US" b="1" dirty="0">
              <a:solidFill>
                <a:schemeClr val="tx1">
                  <a:alpha val="70000"/>
                </a:schemeClr>
              </a:solidFill>
              <a:latin typeface="Bradley Hand ITC" panose="03070402050302030203" pitchFamily="66" charset="0"/>
            </a:endParaRPr>
          </a:p>
          <a:p>
            <a:endParaRPr lang="en-US" b="1" dirty="0">
              <a:solidFill>
                <a:schemeClr val="tx1">
                  <a:alpha val="70000"/>
                </a:schemeClr>
              </a:solidFill>
              <a:latin typeface="Bradley Hand ITC" panose="03070402050302030203" pitchFamily="66" charset="0"/>
            </a:endParaRP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a:p>
        </p:txBody>
      </p:sp>
      <p:pic>
        <p:nvPicPr>
          <p:cNvPr id="17" name="Picture Placeholder 16">
            <a:extLst>
              <a:ext uri="{FF2B5EF4-FFF2-40B4-BE49-F238E27FC236}">
                <a16:creationId xmlns:a16="http://schemas.microsoft.com/office/drawing/2014/main" id="{0D46E42E-C30F-42A6-995C-74A7736A21C6}"/>
              </a:ext>
            </a:extLst>
          </p:cNvPr>
          <p:cNvPicPr>
            <a:picLocks noGrp="1" noChangeAspect="1"/>
          </p:cNvPicPr>
          <p:nvPr>
            <p:ph type="pic" sz="quarter" idx="15"/>
          </p:nvPr>
        </p:nvPicPr>
        <p:blipFill>
          <a:blip r:embed="rId2"/>
          <a:srcRect t="5816" b="5816"/>
          <a:stretch>
            <a:fillRect/>
          </a:stretch>
        </p:blipFill>
        <p:spPr/>
      </p:pic>
      <p:pic>
        <p:nvPicPr>
          <p:cNvPr id="15" name="Picture Placeholder 14">
            <a:extLst>
              <a:ext uri="{FF2B5EF4-FFF2-40B4-BE49-F238E27FC236}">
                <a16:creationId xmlns:a16="http://schemas.microsoft.com/office/drawing/2014/main" id="{1CE96129-4621-46BC-A2E9-4F1D645A1D0E}"/>
              </a:ext>
            </a:extLst>
          </p:cNvPr>
          <p:cNvPicPr>
            <a:picLocks noGrp="1" noChangeAspect="1"/>
          </p:cNvPicPr>
          <p:nvPr>
            <p:ph type="pic" sz="quarter" idx="14"/>
          </p:nvPr>
        </p:nvPicPr>
        <p:blipFill>
          <a:blip r:embed="rId3"/>
          <a:srcRect t="5619" b="5619"/>
          <a:stretch>
            <a:fillRect/>
          </a:stretch>
        </p:blipFill>
        <p:spPr/>
      </p:pic>
      <p:pic>
        <p:nvPicPr>
          <p:cNvPr id="12" name="Picture Placeholder 11">
            <a:extLst>
              <a:ext uri="{FF2B5EF4-FFF2-40B4-BE49-F238E27FC236}">
                <a16:creationId xmlns:a16="http://schemas.microsoft.com/office/drawing/2014/main" id="{E4398EB6-4B03-4458-B44D-D222CB7E03A7}"/>
              </a:ext>
            </a:extLst>
          </p:cNvPr>
          <p:cNvPicPr>
            <a:picLocks noGrp="1" noChangeAspect="1"/>
          </p:cNvPicPr>
          <p:nvPr>
            <p:ph type="pic" sz="quarter" idx="13"/>
          </p:nvPr>
        </p:nvPicPr>
        <p:blipFill>
          <a:blip r:embed="rId4"/>
          <a:srcRect t="16744" b="16744"/>
          <a:stretch>
            <a:fillRect/>
          </a:stretch>
        </p:blipFill>
        <p:spPr/>
      </p:pic>
    </p:spTree>
    <p:extLst>
      <p:ext uri="{BB962C8B-B14F-4D97-AF65-F5344CB8AC3E}">
        <p14:creationId xmlns:p14="http://schemas.microsoft.com/office/powerpoint/2010/main" val="2665533860"/>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F4B188-9E41-4609-81DC-EA2587D009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Luminous design</Template>
  <TotalTime>85</TotalTime>
  <Words>765</Words>
  <Application>Microsoft Office PowerPoint</Application>
  <PresentationFormat>Widescreen</PresentationFormat>
  <Paragraphs>60</Paragraphs>
  <Slides>11</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Avenir Next LT Pro</vt:lpstr>
      <vt:lpstr>Bradley Hand ITC</vt:lpstr>
      <vt:lpstr>Calibri</vt:lpstr>
      <vt:lpstr>Monotype Corsiva</vt:lpstr>
      <vt:lpstr>Sabon Next LT</vt:lpstr>
      <vt:lpstr>Times New Roman</vt:lpstr>
      <vt:lpstr>Wingdings</vt:lpstr>
      <vt:lpstr>LuminousVTI</vt:lpstr>
      <vt:lpstr>MOVIE RECOMMENDATION SYSTEM USING DATA ANALYTICS ALGORITHM</vt:lpstr>
      <vt:lpstr>Agenda</vt:lpstr>
      <vt:lpstr>Introduction</vt:lpstr>
      <vt:lpstr>Objectives</vt:lpstr>
      <vt:lpstr>Problem definition </vt:lpstr>
      <vt:lpstr>Literature survey</vt:lpstr>
      <vt:lpstr>Methodology</vt:lpstr>
      <vt:lpstr>PowerPoint Presentation</vt:lpstr>
      <vt:lpstr>Collaborative Filtering</vt:lpstr>
      <vt:lpstr>Pearson’s Method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DATA ANALYTICS ALGORITHM</dc:title>
  <dc:creator>dolly rana</dc:creator>
  <cp:lastModifiedBy>dolly rana</cp:lastModifiedBy>
  <cp:revision>46</cp:revision>
  <dcterms:created xsi:type="dcterms:W3CDTF">2021-06-08T17:16:37Z</dcterms:created>
  <dcterms:modified xsi:type="dcterms:W3CDTF">2021-06-09T05:20:52Z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