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0A4C-1D8A-B146-9EFA-951B43ADC85F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83EA-F109-4B4E-AFCA-C701C1A6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29"/>
          <p:cNvSpPr txBox="1">
            <a:spLocks noChangeArrowheads="1"/>
          </p:cNvSpPr>
          <p:nvPr/>
        </p:nvSpPr>
        <p:spPr bwMode="auto">
          <a:xfrm>
            <a:off x="5445125" y="335218"/>
            <a:ext cx="21367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/>
              <a:t>&lt;WTCP Gateway S/W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&gt;</a:t>
            </a:r>
          </a:p>
        </p:txBody>
      </p:sp>
      <p:grpSp>
        <p:nvGrpSpPr>
          <p:cNvPr id="332" name="Group 28"/>
          <p:cNvGrpSpPr>
            <a:grpSpLocks/>
          </p:cNvGrpSpPr>
          <p:nvPr/>
        </p:nvGrpSpPr>
        <p:grpSpPr bwMode="auto">
          <a:xfrm>
            <a:off x="5247052" y="323998"/>
            <a:ext cx="2932534" cy="3222206"/>
            <a:chOff x="1687" y="3264"/>
            <a:chExt cx="2119" cy="2496"/>
          </a:xfrm>
        </p:grpSpPr>
        <p:grpSp>
          <p:nvGrpSpPr>
            <p:cNvPr id="333" name="Group 26"/>
            <p:cNvGrpSpPr>
              <a:grpSpLocks/>
            </p:cNvGrpSpPr>
            <p:nvPr/>
          </p:nvGrpSpPr>
          <p:grpSpPr bwMode="auto">
            <a:xfrm>
              <a:off x="1687" y="3580"/>
              <a:ext cx="2119" cy="2180"/>
              <a:chOff x="890" y="3485"/>
              <a:chExt cx="2394" cy="2666"/>
            </a:xfrm>
          </p:grpSpPr>
          <p:sp>
            <p:nvSpPr>
              <p:cNvPr id="335" name="Rectangle 7"/>
              <p:cNvSpPr>
                <a:spLocks noChangeArrowheads="1"/>
              </p:cNvSpPr>
              <p:nvPr/>
            </p:nvSpPr>
            <p:spPr bwMode="auto">
              <a:xfrm>
                <a:off x="890" y="4858"/>
                <a:ext cx="2087" cy="1293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rgbClr val="FFA52D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Rectangle 8"/>
              <p:cNvSpPr>
                <a:spLocks noChangeArrowheads="1"/>
              </p:cNvSpPr>
              <p:nvPr/>
            </p:nvSpPr>
            <p:spPr bwMode="auto">
              <a:xfrm>
                <a:off x="890" y="4252"/>
                <a:ext cx="2087" cy="60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Rectangle 9"/>
              <p:cNvSpPr>
                <a:spLocks noChangeArrowheads="1"/>
              </p:cNvSpPr>
              <p:nvPr/>
            </p:nvSpPr>
            <p:spPr bwMode="auto">
              <a:xfrm>
                <a:off x="890" y="3487"/>
                <a:ext cx="2087" cy="687"/>
              </a:xfrm>
              <a:prstGeom prst="rect">
                <a:avLst/>
              </a:prstGeom>
              <a:solidFill>
                <a:srgbClr val="FF9933"/>
              </a:solidFill>
              <a:ln w="127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endParaRPr lang="ko-KR" altLang="en-US" sz="1000">
                  <a:latin typeface="Arial" charset="0"/>
                  <a:ea typeface="돋움체" charset="0"/>
                  <a:cs typeface="돋움체" charset="0"/>
                </a:endParaRPr>
              </a:p>
            </p:txBody>
          </p:sp>
          <p:sp>
            <p:nvSpPr>
              <p:cNvPr id="338" name="Text Box 10"/>
              <p:cNvSpPr txBox="1">
                <a:spLocks noChangeArrowheads="1"/>
              </p:cNvSpPr>
              <p:nvPr/>
            </p:nvSpPr>
            <p:spPr bwMode="auto">
              <a:xfrm>
                <a:off x="2463" y="5908"/>
                <a:ext cx="411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  <a:t>Kernel</a:t>
                </a:r>
              </a:p>
            </p:txBody>
          </p:sp>
          <p:sp>
            <p:nvSpPr>
              <p:cNvPr id="339" name="Text Box 11"/>
              <p:cNvSpPr txBox="1">
                <a:spLocks noChangeArrowheads="1"/>
              </p:cNvSpPr>
              <p:nvPr/>
            </p:nvSpPr>
            <p:spPr bwMode="auto">
              <a:xfrm>
                <a:off x="2271" y="4288"/>
                <a:ext cx="62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latin typeface="Arial" charset="0"/>
                    <a:ea typeface="돋움체" charset="0"/>
                    <a:cs typeface="돋움체" charset="0"/>
                  </a:rPr>
                  <a:t>Application</a:t>
                </a:r>
              </a:p>
            </p:txBody>
          </p:sp>
          <p:sp>
            <p:nvSpPr>
              <p:cNvPr id="340" name="Rectangle 12"/>
              <p:cNvSpPr>
                <a:spLocks noChangeArrowheads="1"/>
              </p:cNvSpPr>
              <p:nvPr/>
            </p:nvSpPr>
            <p:spPr bwMode="auto">
              <a:xfrm>
                <a:off x="1482" y="5060"/>
                <a:ext cx="477" cy="242"/>
              </a:xfrm>
              <a:prstGeom prst="rect">
                <a:avLst/>
              </a:prstGeom>
              <a:solidFill>
                <a:srgbClr val="2601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solidFill>
                      <a:schemeClr val="bg1"/>
                    </a:solidFill>
                    <a:latin typeface="Arial" charset="0"/>
                    <a:ea typeface="돋움체" charset="0"/>
                    <a:cs typeface="돋움체" charset="0"/>
                  </a:rPr>
                  <a:t>W-TCP</a:t>
                </a:r>
              </a:p>
            </p:txBody>
          </p:sp>
          <p:sp>
            <p:nvSpPr>
              <p:cNvPr id="341" name="Rectangle 13"/>
              <p:cNvSpPr>
                <a:spLocks noChangeArrowheads="1"/>
              </p:cNvSpPr>
              <p:nvPr/>
            </p:nvSpPr>
            <p:spPr bwMode="auto">
              <a:xfrm>
                <a:off x="1008" y="5060"/>
                <a:ext cx="473" cy="242"/>
              </a:xfrm>
              <a:prstGeom prst="rect">
                <a:avLst/>
              </a:prstGeom>
              <a:solidFill>
                <a:srgbClr val="7B85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latin typeface="Arial" charset="0"/>
                    <a:ea typeface="돋움체" charset="0"/>
                    <a:cs typeface="돋움체" charset="0"/>
                  </a:rPr>
                  <a:t>UDP</a:t>
                </a:r>
              </a:p>
            </p:txBody>
          </p:sp>
          <p:sp>
            <p:nvSpPr>
              <p:cNvPr id="342" name="Rectangle 14"/>
              <p:cNvSpPr>
                <a:spLocks noChangeArrowheads="1"/>
              </p:cNvSpPr>
              <p:nvPr/>
            </p:nvSpPr>
            <p:spPr bwMode="auto">
              <a:xfrm>
                <a:off x="1008" y="5310"/>
                <a:ext cx="946" cy="242"/>
              </a:xfrm>
              <a:prstGeom prst="rect">
                <a:avLst/>
              </a:prstGeom>
              <a:solidFill>
                <a:srgbClr val="2601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solidFill>
                      <a:schemeClr val="bg1"/>
                    </a:solidFill>
                    <a:latin typeface="Arial" charset="0"/>
                    <a:ea typeface="돋움체" charset="0"/>
                    <a:cs typeface="돋움체" charset="0"/>
                  </a:rPr>
                  <a:t>IP (IPSec)</a:t>
                </a:r>
              </a:p>
            </p:txBody>
          </p:sp>
          <p:sp>
            <p:nvSpPr>
              <p:cNvPr id="343" name="Rectangle 15"/>
              <p:cNvSpPr>
                <a:spLocks noChangeArrowheads="1"/>
              </p:cNvSpPr>
              <p:nvPr/>
            </p:nvSpPr>
            <p:spPr bwMode="auto">
              <a:xfrm>
                <a:off x="1008" y="4454"/>
                <a:ext cx="472" cy="242"/>
              </a:xfrm>
              <a:prstGeom prst="rect">
                <a:avLst/>
              </a:prstGeom>
              <a:solidFill>
                <a:srgbClr val="7B85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latin typeface="Arial" charset="0"/>
                    <a:ea typeface="돋움체" charset="0"/>
                    <a:cs typeface="돋움체" charset="0"/>
                  </a:rPr>
                  <a:t>SNMP</a:t>
                </a:r>
              </a:p>
            </p:txBody>
          </p:sp>
          <p:sp>
            <p:nvSpPr>
              <p:cNvPr id="344" name="AutoShape 16"/>
              <p:cNvSpPr>
                <a:spLocks noChangeArrowheads="1"/>
              </p:cNvSpPr>
              <p:nvPr/>
            </p:nvSpPr>
            <p:spPr bwMode="auto">
              <a:xfrm rot="16200000">
                <a:off x="1123" y="4779"/>
                <a:ext cx="242" cy="158"/>
              </a:xfrm>
              <a:prstGeom prst="leftRightArrow">
                <a:avLst>
                  <a:gd name="adj1" fmla="val 50000"/>
                  <a:gd name="adj2" fmla="val 30633"/>
                </a:avLst>
              </a:prstGeom>
              <a:gradFill rotWithShape="1">
                <a:gsLst>
                  <a:gs pos="0">
                    <a:srgbClr val="7B85DF">
                      <a:gamma/>
                      <a:shade val="46275"/>
                      <a:invGamma/>
                    </a:srgbClr>
                  </a:gs>
                  <a:gs pos="50000">
                    <a:srgbClr val="7B85DF"/>
                  </a:gs>
                  <a:gs pos="100000">
                    <a:srgbClr val="7B85D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AutoShape 17"/>
              <p:cNvSpPr>
                <a:spLocks noChangeArrowheads="1"/>
              </p:cNvSpPr>
              <p:nvPr/>
            </p:nvSpPr>
            <p:spPr bwMode="auto">
              <a:xfrm>
                <a:off x="3009" y="4212"/>
                <a:ext cx="275" cy="1938"/>
              </a:xfrm>
              <a:prstGeom prst="upDownArrow">
                <a:avLst>
                  <a:gd name="adj1" fmla="val 50000"/>
                  <a:gd name="adj2" fmla="val 55236"/>
                </a:avLst>
              </a:prstGeom>
              <a:solidFill>
                <a:srgbClr val="003399"/>
              </a:solidFill>
              <a:ln w="12700">
                <a:solidFill>
                  <a:srgbClr val="0000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endParaRPr lang="ko-KR" altLang="en-US" sz="1000">
                  <a:latin typeface="Arial" charset="0"/>
                  <a:ea typeface="돋움체" charset="0"/>
                  <a:cs typeface="돋움체" charset="0"/>
                </a:endParaRPr>
              </a:p>
            </p:txBody>
          </p:sp>
          <p:sp>
            <p:nvSpPr>
              <p:cNvPr id="346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2542" y="5031"/>
                <a:ext cx="1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solidFill>
                      <a:schemeClr val="bg1"/>
                    </a:solidFill>
                    <a:latin typeface="Arial" charset="0"/>
                    <a:ea typeface="돋움체" charset="0"/>
                    <a:cs typeface="돋움체" charset="0"/>
                  </a:rPr>
                  <a:t>Linux OS</a:t>
                </a:r>
              </a:p>
            </p:txBody>
          </p:sp>
          <p:sp>
            <p:nvSpPr>
              <p:cNvPr id="347" name="Text Box 19"/>
              <p:cNvSpPr txBox="1">
                <a:spLocks noChangeArrowheads="1"/>
              </p:cNvSpPr>
              <p:nvPr/>
            </p:nvSpPr>
            <p:spPr bwMode="auto">
              <a:xfrm>
                <a:off x="2536" y="3501"/>
                <a:ext cx="34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  <a:t>O&amp;M</a:t>
                </a:r>
              </a:p>
            </p:txBody>
          </p:sp>
          <p:sp>
            <p:nvSpPr>
              <p:cNvPr id="348" name="Rectangle 20"/>
              <p:cNvSpPr>
                <a:spLocks noChangeArrowheads="1"/>
              </p:cNvSpPr>
              <p:nvPr/>
            </p:nvSpPr>
            <p:spPr bwMode="auto">
              <a:xfrm>
                <a:off x="1008" y="3727"/>
                <a:ext cx="472" cy="242"/>
              </a:xfrm>
              <a:prstGeom prst="rect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  <a:t>Agent</a:t>
                </a:r>
              </a:p>
            </p:txBody>
          </p:sp>
          <p:sp>
            <p:nvSpPr>
              <p:cNvPr id="349" name="AutoShape 21"/>
              <p:cNvSpPr>
                <a:spLocks noChangeArrowheads="1"/>
              </p:cNvSpPr>
              <p:nvPr/>
            </p:nvSpPr>
            <p:spPr bwMode="auto">
              <a:xfrm rot="16200000">
                <a:off x="1083" y="4133"/>
                <a:ext cx="323" cy="158"/>
              </a:xfrm>
              <a:prstGeom prst="leftRightArrow">
                <a:avLst>
                  <a:gd name="adj1" fmla="val 50000"/>
                  <a:gd name="adj2" fmla="val 40886"/>
                </a:avLst>
              </a:prstGeom>
              <a:gradFill rotWithShape="1">
                <a:gsLst>
                  <a:gs pos="0">
                    <a:srgbClr val="339933">
                      <a:gamma/>
                      <a:shade val="46275"/>
                      <a:invGamma/>
                    </a:srgbClr>
                  </a:gs>
                  <a:gs pos="50000">
                    <a:srgbClr val="339933"/>
                  </a:gs>
                  <a:gs pos="100000">
                    <a:srgbClr val="3399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22"/>
              <p:cNvSpPr>
                <a:spLocks noChangeArrowheads="1"/>
              </p:cNvSpPr>
              <p:nvPr/>
            </p:nvSpPr>
            <p:spPr bwMode="auto">
              <a:xfrm>
                <a:off x="1559" y="3767"/>
                <a:ext cx="237" cy="162"/>
              </a:xfrm>
              <a:prstGeom prst="leftRightArrow">
                <a:avLst>
                  <a:gd name="adj1" fmla="val 50000"/>
                  <a:gd name="adj2" fmla="val 29259"/>
                </a:avLst>
              </a:prstGeom>
              <a:gradFill rotWithShape="1">
                <a:gsLst>
                  <a:gs pos="0">
                    <a:srgbClr val="339933">
                      <a:gamma/>
                      <a:shade val="46275"/>
                      <a:invGamma/>
                    </a:srgbClr>
                  </a:gs>
                  <a:gs pos="50000">
                    <a:srgbClr val="339933"/>
                  </a:gs>
                  <a:gs pos="100000">
                    <a:srgbClr val="3399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Rectangle 23"/>
              <p:cNvSpPr>
                <a:spLocks noChangeArrowheads="1"/>
              </p:cNvSpPr>
              <p:nvPr/>
            </p:nvSpPr>
            <p:spPr bwMode="auto">
              <a:xfrm>
                <a:off x="1836" y="3727"/>
                <a:ext cx="944" cy="242"/>
              </a:xfrm>
              <a:prstGeom prst="rect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latin typeface="Arial" charset="0"/>
                    <a:ea typeface="돋움체" charset="0"/>
                    <a:cs typeface="돋움체" charset="0"/>
                  </a:rPr>
                  <a:t>Management</a:t>
                </a:r>
              </a:p>
              <a:p>
                <a:pPr algn="ctr" eaLnBrk="0" latinLnBrk="0" hangingPunct="0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ko-KR" sz="1000" b="1">
                    <a:latin typeface="Arial" charset="0"/>
                    <a:ea typeface="돋움체" charset="0"/>
                    <a:cs typeface="돋움체" charset="0"/>
                  </a:rPr>
                  <a:t>Client</a:t>
                </a:r>
              </a:p>
            </p:txBody>
          </p:sp>
          <p:sp>
            <p:nvSpPr>
              <p:cNvPr id="352" name="AutoShape 24"/>
              <p:cNvSpPr>
                <a:spLocks noChangeArrowheads="1"/>
              </p:cNvSpPr>
              <p:nvPr/>
            </p:nvSpPr>
            <p:spPr bwMode="auto">
              <a:xfrm>
                <a:off x="3009" y="3485"/>
                <a:ext cx="275" cy="687"/>
              </a:xfrm>
              <a:prstGeom prst="upDownArrow">
                <a:avLst>
                  <a:gd name="adj1" fmla="val 45741"/>
                  <a:gd name="adj2" fmla="val 65635"/>
                </a:avLst>
              </a:prstGeom>
              <a:solidFill>
                <a:srgbClr val="003399"/>
              </a:solidFill>
              <a:ln w="12700">
                <a:solidFill>
                  <a:srgbClr val="0000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endParaRPr lang="ko-KR" altLang="en-US" sz="1000">
                  <a:latin typeface="Arial" charset="0"/>
                  <a:ea typeface="돋움체" charset="0"/>
                  <a:cs typeface="돋움체" charset="0"/>
                </a:endParaRPr>
              </a:p>
            </p:txBody>
          </p:sp>
          <p:sp>
            <p:nvSpPr>
              <p:cNvPr id="353" name="Text Box 25"/>
              <p:cNvSpPr txBox="1">
                <a:spLocks noChangeArrowheads="1"/>
              </p:cNvSpPr>
              <p:nvPr/>
            </p:nvSpPr>
            <p:spPr bwMode="auto">
              <a:xfrm>
                <a:off x="1098" y="5621"/>
                <a:ext cx="813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  <a:t>Communication</a:t>
                </a:r>
                <a:b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</a:br>
                <a:r>
                  <a:rPr lang="en-US" altLang="ko-KR" sz="1000" b="1" dirty="0">
                    <a:latin typeface="Arial" charset="0"/>
                    <a:ea typeface="돋움체" charset="0"/>
                    <a:cs typeface="돋움체" charset="0"/>
                  </a:rPr>
                  <a:t>Protocols</a:t>
                </a:r>
              </a:p>
            </p:txBody>
          </p:sp>
        </p:grpSp>
        <p:sp>
          <p:nvSpPr>
            <p:cNvPr id="334" name="Text Box 27"/>
            <p:cNvSpPr txBox="1">
              <a:spLocks noChangeArrowheads="1"/>
            </p:cNvSpPr>
            <p:nvPr/>
          </p:nvSpPr>
          <p:spPr bwMode="auto">
            <a:xfrm rot="16200000">
              <a:off x="3074" y="3766"/>
              <a:ext cx="1172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latinLnBrk="0" hangingPunct="0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900" b="1" dirty="0">
                  <a:solidFill>
                    <a:schemeClr val="bg1"/>
                  </a:solidFill>
                  <a:latin typeface="Arial" charset="0"/>
                  <a:ea typeface="돋움체" charset="0"/>
                  <a:cs typeface="돋움체" charset="0"/>
                </a:rPr>
                <a:t>Application</a:t>
              </a:r>
            </a:p>
          </p:txBody>
        </p:sp>
      </p:grpSp>
      <p:sp>
        <p:nvSpPr>
          <p:cNvPr id="487" name="Rectangle 706"/>
          <p:cNvSpPr>
            <a:spLocks noChangeArrowheads="1"/>
          </p:cNvSpPr>
          <p:nvPr/>
        </p:nvSpPr>
        <p:spPr bwMode="auto">
          <a:xfrm>
            <a:off x="4860925" y="3651694"/>
            <a:ext cx="2952750" cy="2232025"/>
          </a:xfrm>
          <a:prstGeom prst="rect">
            <a:avLst/>
          </a:prstGeom>
          <a:solidFill>
            <a:srgbClr val="FFFF66">
              <a:alpha val="50000"/>
            </a:srgbClr>
          </a:solidFill>
          <a:ln w="1270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Line 708"/>
          <p:cNvSpPr>
            <a:spLocks noChangeShapeType="1"/>
          </p:cNvSpPr>
          <p:nvPr/>
        </p:nvSpPr>
        <p:spPr bwMode="auto">
          <a:xfrm>
            <a:off x="5565775" y="4451794"/>
            <a:ext cx="635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Oval 709"/>
          <p:cNvSpPr>
            <a:spLocks noChangeArrowheads="1"/>
          </p:cNvSpPr>
          <p:nvPr/>
        </p:nvSpPr>
        <p:spPr bwMode="auto">
          <a:xfrm>
            <a:off x="1441450" y="2583307"/>
            <a:ext cx="1173163" cy="86201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Oval 710"/>
          <p:cNvSpPr>
            <a:spLocks noChangeArrowheads="1"/>
          </p:cNvSpPr>
          <p:nvPr/>
        </p:nvSpPr>
        <p:spPr bwMode="auto">
          <a:xfrm>
            <a:off x="2211388" y="2681732"/>
            <a:ext cx="1173162" cy="866775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Oval 711"/>
          <p:cNvSpPr>
            <a:spLocks noChangeArrowheads="1"/>
          </p:cNvSpPr>
          <p:nvPr/>
        </p:nvSpPr>
        <p:spPr bwMode="auto">
          <a:xfrm>
            <a:off x="3232150" y="2469007"/>
            <a:ext cx="1169988" cy="85566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Oval 712"/>
          <p:cNvSpPr>
            <a:spLocks noChangeArrowheads="1"/>
          </p:cNvSpPr>
          <p:nvPr/>
        </p:nvSpPr>
        <p:spPr bwMode="auto">
          <a:xfrm>
            <a:off x="3573463" y="3169094"/>
            <a:ext cx="1174750" cy="855663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Oval 713"/>
          <p:cNvSpPr>
            <a:spLocks noChangeArrowheads="1"/>
          </p:cNvSpPr>
          <p:nvPr/>
        </p:nvSpPr>
        <p:spPr bwMode="auto">
          <a:xfrm>
            <a:off x="3781425" y="3862832"/>
            <a:ext cx="695325" cy="86201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Oval 714"/>
          <p:cNvSpPr>
            <a:spLocks noChangeArrowheads="1"/>
          </p:cNvSpPr>
          <p:nvPr/>
        </p:nvSpPr>
        <p:spPr bwMode="auto">
          <a:xfrm>
            <a:off x="2795588" y="4970907"/>
            <a:ext cx="1163637" cy="85566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Oval 715"/>
          <p:cNvSpPr>
            <a:spLocks noChangeArrowheads="1"/>
          </p:cNvSpPr>
          <p:nvPr/>
        </p:nvSpPr>
        <p:spPr bwMode="auto">
          <a:xfrm>
            <a:off x="2419350" y="4431157"/>
            <a:ext cx="1162050" cy="85566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Oval 716"/>
          <p:cNvSpPr>
            <a:spLocks noChangeArrowheads="1"/>
          </p:cNvSpPr>
          <p:nvPr/>
        </p:nvSpPr>
        <p:spPr bwMode="auto">
          <a:xfrm>
            <a:off x="1762125" y="4713732"/>
            <a:ext cx="849313" cy="860425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Oval 717"/>
          <p:cNvSpPr>
            <a:spLocks noChangeArrowheads="1"/>
          </p:cNvSpPr>
          <p:nvPr/>
        </p:nvSpPr>
        <p:spPr bwMode="auto">
          <a:xfrm>
            <a:off x="1212850" y="4369244"/>
            <a:ext cx="852488" cy="854075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Oval 718"/>
          <p:cNvSpPr>
            <a:spLocks noChangeArrowheads="1"/>
          </p:cNvSpPr>
          <p:nvPr/>
        </p:nvSpPr>
        <p:spPr bwMode="auto">
          <a:xfrm>
            <a:off x="685800" y="3726307"/>
            <a:ext cx="1300163" cy="860425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Oval 719"/>
          <p:cNvSpPr>
            <a:spLocks noChangeArrowheads="1"/>
          </p:cNvSpPr>
          <p:nvPr/>
        </p:nvSpPr>
        <p:spPr bwMode="auto">
          <a:xfrm>
            <a:off x="1223963" y="3237357"/>
            <a:ext cx="1296987" cy="862012"/>
          </a:xfrm>
          <a:prstGeom prst="ellipse">
            <a:avLst/>
          </a:prstGeom>
          <a:solidFill>
            <a:srgbClr val="A2C1FE"/>
          </a:solidFill>
          <a:ln w="12700">
            <a:solidFill>
              <a:srgbClr val="618F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720"/>
          <p:cNvSpPr>
            <a:spLocks/>
          </p:cNvSpPr>
          <p:nvPr/>
        </p:nvSpPr>
        <p:spPr bwMode="auto">
          <a:xfrm>
            <a:off x="1189038" y="2927794"/>
            <a:ext cx="3197225" cy="2593975"/>
          </a:xfrm>
          <a:custGeom>
            <a:avLst/>
            <a:gdLst>
              <a:gd name="T0" fmla="*/ 201 w 814"/>
              <a:gd name="T1" fmla="*/ 29 h 452"/>
              <a:gd name="T2" fmla="*/ 96 w 814"/>
              <a:gd name="T3" fmla="*/ 123 h 452"/>
              <a:gd name="T4" fmla="*/ 0 w 814"/>
              <a:gd name="T5" fmla="*/ 222 h 452"/>
              <a:gd name="T6" fmla="*/ 93 w 814"/>
              <a:gd name="T7" fmla="*/ 337 h 452"/>
              <a:gd name="T8" fmla="*/ 253 w 814"/>
              <a:gd name="T9" fmla="*/ 416 h 452"/>
              <a:gd name="T10" fmla="*/ 417 w 814"/>
              <a:gd name="T11" fmla="*/ 325 h 452"/>
              <a:gd name="T12" fmla="*/ 492 w 814"/>
              <a:gd name="T13" fmla="*/ 451 h 452"/>
              <a:gd name="T14" fmla="*/ 688 w 814"/>
              <a:gd name="T15" fmla="*/ 337 h 452"/>
              <a:gd name="T16" fmla="*/ 813 w 814"/>
              <a:gd name="T17" fmla="*/ 246 h 452"/>
              <a:gd name="T18" fmla="*/ 764 w 814"/>
              <a:gd name="T19" fmla="*/ 105 h 452"/>
              <a:gd name="T20" fmla="*/ 723 w 814"/>
              <a:gd name="T21" fmla="*/ 0 h 452"/>
              <a:gd name="T22" fmla="*/ 475 w 814"/>
              <a:gd name="T23" fmla="*/ 59 h 452"/>
              <a:gd name="T24" fmla="*/ 201 w 814"/>
              <a:gd name="T25" fmla="*/ 29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4" h="452">
                <a:moveTo>
                  <a:pt x="201" y="29"/>
                </a:moveTo>
                <a:lnTo>
                  <a:pt x="96" y="123"/>
                </a:lnTo>
                <a:lnTo>
                  <a:pt x="0" y="222"/>
                </a:lnTo>
                <a:lnTo>
                  <a:pt x="93" y="337"/>
                </a:lnTo>
                <a:lnTo>
                  <a:pt x="253" y="416"/>
                </a:lnTo>
                <a:lnTo>
                  <a:pt x="417" y="325"/>
                </a:lnTo>
                <a:lnTo>
                  <a:pt x="492" y="451"/>
                </a:lnTo>
                <a:lnTo>
                  <a:pt x="688" y="337"/>
                </a:lnTo>
                <a:lnTo>
                  <a:pt x="813" y="246"/>
                </a:lnTo>
                <a:lnTo>
                  <a:pt x="764" y="105"/>
                </a:lnTo>
                <a:lnTo>
                  <a:pt x="723" y="0"/>
                </a:lnTo>
                <a:lnTo>
                  <a:pt x="475" y="59"/>
                </a:lnTo>
                <a:lnTo>
                  <a:pt x="201" y="29"/>
                </a:lnTo>
              </a:path>
            </a:pathLst>
          </a:cu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" name="Oval 721"/>
          <p:cNvSpPr>
            <a:spLocks noChangeArrowheads="1"/>
          </p:cNvSpPr>
          <p:nvPr/>
        </p:nvSpPr>
        <p:spPr bwMode="auto">
          <a:xfrm rot="19980000">
            <a:off x="1441450" y="2703957"/>
            <a:ext cx="469900" cy="5175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Oval 722"/>
          <p:cNvSpPr>
            <a:spLocks noChangeArrowheads="1"/>
          </p:cNvSpPr>
          <p:nvPr/>
        </p:nvSpPr>
        <p:spPr bwMode="auto">
          <a:xfrm rot="19980000">
            <a:off x="1503363" y="2864294"/>
            <a:ext cx="498475" cy="407988"/>
          </a:xfrm>
          <a:prstGeom prst="ellipse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Oval 723"/>
          <p:cNvSpPr>
            <a:spLocks noChangeArrowheads="1"/>
          </p:cNvSpPr>
          <p:nvPr/>
        </p:nvSpPr>
        <p:spPr bwMode="auto">
          <a:xfrm rot="19980000">
            <a:off x="2217738" y="2789682"/>
            <a:ext cx="476250" cy="52228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Oval 724"/>
          <p:cNvSpPr>
            <a:spLocks noChangeArrowheads="1"/>
          </p:cNvSpPr>
          <p:nvPr/>
        </p:nvSpPr>
        <p:spPr bwMode="auto">
          <a:xfrm rot="19980000">
            <a:off x="2132013" y="2967482"/>
            <a:ext cx="785812" cy="390525"/>
          </a:xfrm>
          <a:prstGeom prst="ellipse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Oval 725"/>
          <p:cNvSpPr>
            <a:spLocks noChangeArrowheads="1"/>
          </p:cNvSpPr>
          <p:nvPr/>
        </p:nvSpPr>
        <p:spPr bwMode="auto">
          <a:xfrm rot="19980000">
            <a:off x="3232150" y="2583307"/>
            <a:ext cx="471488" cy="5175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Oval 726"/>
          <p:cNvSpPr>
            <a:spLocks noChangeArrowheads="1"/>
          </p:cNvSpPr>
          <p:nvPr/>
        </p:nvSpPr>
        <p:spPr bwMode="auto">
          <a:xfrm rot="19980000">
            <a:off x="3290888" y="2749994"/>
            <a:ext cx="498475" cy="407988"/>
          </a:xfrm>
          <a:prstGeom prst="ellipse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Oval 727"/>
          <p:cNvSpPr>
            <a:spLocks noChangeArrowheads="1"/>
          </p:cNvSpPr>
          <p:nvPr/>
        </p:nvSpPr>
        <p:spPr bwMode="auto">
          <a:xfrm rot="19920000">
            <a:off x="1212850" y="3421507"/>
            <a:ext cx="373063" cy="368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Oval 728"/>
          <p:cNvSpPr>
            <a:spLocks noChangeArrowheads="1"/>
          </p:cNvSpPr>
          <p:nvPr/>
        </p:nvSpPr>
        <p:spPr bwMode="auto">
          <a:xfrm rot="19920000">
            <a:off x="1260475" y="3531044"/>
            <a:ext cx="392113" cy="292100"/>
          </a:xfrm>
          <a:prstGeom prst="ellipse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Oval 729"/>
          <p:cNvSpPr>
            <a:spLocks noChangeArrowheads="1"/>
          </p:cNvSpPr>
          <p:nvPr/>
        </p:nvSpPr>
        <p:spPr bwMode="auto">
          <a:xfrm rot="19920000">
            <a:off x="682625" y="3886644"/>
            <a:ext cx="377825" cy="3667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Oval 730"/>
          <p:cNvSpPr>
            <a:spLocks noChangeArrowheads="1"/>
          </p:cNvSpPr>
          <p:nvPr/>
        </p:nvSpPr>
        <p:spPr bwMode="auto">
          <a:xfrm rot="19920000">
            <a:off x="765175" y="3954907"/>
            <a:ext cx="455613" cy="315912"/>
          </a:xfrm>
          <a:prstGeom prst="ellipse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731"/>
          <p:cNvSpPr>
            <a:spLocks/>
          </p:cNvSpPr>
          <p:nvPr/>
        </p:nvSpPr>
        <p:spPr bwMode="auto">
          <a:xfrm>
            <a:off x="1684338" y="2629344"/>
            <a:ext cx="250825" cy="511175"/>
          </a:xfrm>
          <a:custGeom>
            <a:avLst/>
            <a:gdLst>
              <a:gd name="T0" fmla="*/ 0 w 64"/>
              <a:gd name="T1" fmla="*/ 0 h 89"/>
              <a:gd name="T2" fmla="*/ 0 w 64"/>
              <a:gd name="T3" fmla="*/ 88 h 89"/>
              <a:gd name="T4" fmla="*/ 44 w 64"/>
              <a:gd name="T5" fmla="*/ 59 h 89"/>
              <a:gd name="T6" fmla="*/ 63 w 64"/>
              <a:gd name="T7" fmla="*/ 3 h 89"/>
              <a:gd name="T8" fmla="*/ 0 w 6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89">
                <a:moveTo>
                  <a:pt x="0" y="0"/>
                </a:moveTo>
                <a:lnTo>
                  <a:pt x="0" y="88"/>
                </a:lnTo>
                <a:lnTo>
                  <a:pt x="44" y="59"/>
                </a:lnTo>
                <a:lnTo>
                  <a:pt x="63" y="3"/>
                </a:lnTo>
                <a:lnTo>
                  <a:pt x="0" y="0"/>
                </a:lnTo>
              </a:path>
            </a:pathLst>
          </a:cu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Freeform 732"/>
          <p:cNvSpPr>
            <a:spLocks/>
          </p:cNvSpPr>
          <p:nvPr/>
        </p:nvSpPr>
        <p:spPr bwMode="auto">
          <a:xfrm>
            <a:off x="2544763" y="2745232"/>
            <a:ext cx="250825" cy="509587"/>
          </a:xfrm>
          <a:custGeom>
            <a:avLst/>
            <a:gdLst>
              <a:gd name="T0" fmla="*/ 0 w 64"/>
              <a:gd name="T1" fmla="*/ 0 h 89"/>
              <a:gd name="T2" fmla="*/ 0 w 64"/>
              <a:gd name="T3" fmla="*/ 88 h 89"/>
              <a:gd name="T4" fmla="*/ 44 w 64"/>
              <a:gd name="T5" fmla="*/ 59 h 89"/>
              <a:gd name="T6" fmla="*/ 63 w 64"/>
              <a:gd name="T7" fmla="*/ 3 h 89"/>
              <a:gd name="T8" fmla="*/ 0 w 6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89">
                <a:moveTo>
                  <a:pt x="0" y="0"/>
                </a:moveTo>
                <a:lnTo>
                  <a:pt x="0" y="88"/>
                </a:lnTo>
                <a:lnTo>
                  <a:pt x="44" y="59"/>
                </a:lnTo>
                <a:lnTo>
                  <a:pt x="63" y="3"/>
                </a:lnTo>
                <a:lnTo>
                  <a:pt x="0" y="0"/>
                </a:lnTo>
              </a:path>
            </a:pathLst>
          </a:cu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733"/>
          <p:cNvSpPr>
            <a:spLocks/>
          </p:cNvSpPr>
          <p:nvPr/>
        </p:nvSpPr>
        <p:spPr bwMode="auto">
          <a:xfrm>
            <a:off x="903288" y="3823144"/>
            <a:ext cx="250825" cy="504825"/>
          </a:xfrm>
          <a:custGeom>
            <a:avLst/>
            <a:gdLst>
              <a:gd name="T0" fmla="*/ 0 w 64"/>
              <a:gd name="T1" fmla="*/ 0 h 88"/>
              <a:gd name="T2" fmla="*/ 0 w 64"/>
              <a:gd name="T3" fmla="*/ 87 h 88"/>
              <a:gd name="T4" fmla="*/ 44 w 64"/>
              <a:gd name="T5" fmla="*/ 58 h 88"/>
              <a:gd name="T6" fmla="*/ 63 w 64"/>
              <a:gd name="T7" fmla="*/ 3 h 88"/>
              <a:gd name="T8" fmla="*/ 0 w 64"/>
              <a:gd name="T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88">
                <a:moveTo>
                  <a:pt x="0" y="0"/>
                </a:moveTo>
                <a:lnTo>
                  <a:pt x="0" y="87"/>
                </a:lnTo>
                <a:lnTo>
                  <a:pt x="44" y="58"/>
                </a:lnTo>
                <a:lnTo>
                  <a:pt x="63" y="3"/>
                </a:lnTo>
                <a:lnTo>
                  <a:pt x="0" y="0"/>
                </a:lnTo>
              </a:path>
            </a:pathLst>
          </a:cu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734"/>
          <p:cNvSpPr>
            <a:spLocks/>
          </p:cNvSpPr>
          <p:nvPr/>
        </p:nvSpPr>
        <p:spPr bwMode="auto">
          <a:xfrm>
            <a:off x="3759200" y="3084957"/>
            <a:ext cx="250825" cy="511175"/>
          </a:xfrm>
          <a:custGeom>
            <a:avLst/>
            <a:gdLst>
              <a:gd name="T0" fmla="*/ 0 w 64"/>
              <a:gd name="T1" fmla="*/ 0 h 89"/>
              <a:gd name="T2" fmla="*/ 0 w 64"/>
              <a:gd name="T3" fmla="*/ 88 h 89"/>
              <a:gd name="T4" fmla="*/ 44 w 64"/>
              <a:gd name="T5" fmla="*/ 59 h 89"/>
              <a:gd name="T6" fmla="*/ 63 w 64"/>
              <a:gd name="T7" fmla="*/ 3 h 89"/>
              <a:gd name="T8" fmla="*/ 0 w 6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89">
                <a:moveTo>
                  <a:pt x="0" y="0"/>
                </a:moveTo>
                <a:lnTo>
                  <a:pt x="0" y="88"/>
                </a:lnTo>
                <a:lnTo>
                  <a:pt x="44" y="59"/>
                </a:lnTo>
                <a:lnTo>
                  <a:pt x="63" y="3"/>
                </a:lnTo>
                <a:lnTo>
                  <a:pt x="0" y="0"/>
                </a:lnTo>
              </a:path>
            </a:pathLst>
          </a:cu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Text Box 735"/>
          <p:cNvSpPr txBox="1">
            <a:spLocks noChangeArrowheads="1"/>
          </p:cNvSpPr>
          <p:nvPr/>
        </p:nvSpPr>
        <p:spPr bwMode="auto">
          <a:xfrm>
            <a:off x="1828800" y="2064194"/>
            <a:ext cx="203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b="1">
                <a:latin typeface="Arial" charset="0"/>
                <a:ea typeface="돋움체" charset="0"/>
                <a:cs typeface="돋움체" charset="0"/>
              </a:rPr>
              <a:t>이동통신</a:t>
            </a:r>
            <a:r>
              <a:rPr lang="en-US" altLang="ko-KR" b="1">
                <a:latin typeface="Arial" charset="0"/>
                <a:ea typeface="돋움체" charset="0"/>
                <a:cs typeface="돋움체" charset="0"/>
              </a:rPr>
              <a:t> </a:t>
            </a:r>
            <a:r>
              <a:rPr lang="ko-KR" altLang="en-US" b="1">
                <a:latin typeface="Arial" charset="0"/>
                <a:ea typeface="돋움체" charset="0"/>
                <a:cs typeface="돋움체" charset="0"/>
              </a:rPr>
              <a:t>상용망</a:t>
            </a:r>
            <a:endParaRPr lang="en-US" altLang="ko-KR" b="1">
              <a:latin typeface="Arial" charset="0"/>
              <a:ea typeface="돋움체" charset="0"/>
              <a:cs typeface="돋움체" charset="0"/>
            </a:endParaRPr>
          </a:p>
        </p:txBody>
      </p:sp>
      <p:sp>
        <p:nvSpPr>
          <p:cNvPr id="517" name="Text Box 736"/>
          <p:cNvSpPr txBox="1">
            <a:spLocks noChangeArrowheads="1"/>
          </p:cNvSpPr>
          <p:nvPr/>
        </p:nvSpPr>
        <p:spPr bwMode="auto">
          <a:xfrm>
            <a:off x="1038225" y="3424682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BTS</a:t>
            </a:r>
          </a:p>
        </p:txBody>
      </p:sp>
      <p:grpSp>
        <p:nvGrpSpPr>
          <p:cNvPr id="518" name="Group 737"/>
          <p:cNvGrpSpPr>
            <a:grpSpLocks/>
          </p:cNvGrpSpPr>
          <p:nvPr/>
        </p:nvGrpSpPr>
        <p:grpSpPr bwMode="auto">
          <a:xfrm>
            <a:off x="1050925" y="2565844"/>
            <a:ext cx="446088" cy="889000"/>
            <a:chOff x="4929" y="2608"/>
            <a:chExt cx="436" cy="1120"/>
          </a:xfrm>
        </p:grpSpPr>
        <p:sp>
          <p:nvSpPr>
            <p:cNvPr id="519" name="Line 738"/>
            <p:cNvSpPr>
              <a:spLocks noChangeShapeType="1"/>
            </p:cNvSpPr>
            <p:nvPr/>
          </p:nvSpPr>
          <p:spPr bwMode="auto">
            <a:xfrm flipV="1">
              <a:off x="5003" y="2888"/>
              <a:ext cx="123" cy="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739"/>
            <p:cNvSpPr>
              <a:spLocks noChangeShapeType="1"/>
            </p:cNvSpPr>
            <p:nvPr/>
          </p:nvSpPr>
          <p:spPr bwMode="auto">
            <a:xfrm>
              <a:off x="5126" y="2888"/>
              <a:ext cx="181" cy="7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740"/>
            <p:cNvSpPr>
              <a:spLocks noChangeShapeType="1"/>
            </p:cNvSpPr>
            <p:nvPr/>
          </p:nvSpPr>
          <p:spPr bwMode="auto">
            <a:xfrm flipH="1">
              <a:off x="5168" y="3621"/>
              <a:ext cx="13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741"/>
            <p:cNvSpPr>
              <a:spLocks noChangeShapeType="1"/>
            </p:cNvSpPr>
            <p:nvPr/>
          </p:nvSpPr>
          <p:spPr bwMode="auto">
            <a:xfrm flipH="1" flipV="1">
              <a:off x="5003" y="3621"/>
              <a:ext cx="165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742"/>
            <p:cNvSpPr>
              <a:spLocks noChangeShapeType="1"/>
            </p:cNvSpPr>
            <p:nvPr/>
          </p:nvSpPr>
          <p:spPr bwMode="auto">
            <a:xfrm>
              <a:off x="5126" y="2905"/>
              <a:ext cx="25" cy="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743"/>
            <p:cNvSpPr>
              <a:spLocks noChangeShapeType="1"/>
            </p:cNvSpPr>
            <p:nvPr/>
          </p:nvSpPr>
          <p:spPr bwMode="auto">
            <a:xfrm flipH="1" flipV="1">
              <a:off x="5085" y="3110"/>
              <a:ext cx="58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744"/>
            <p:cNvSpPr>
              <a:spLocks noChangeShapeType="1"/>
            </p:cNvSpPr>
            <p:nvPr/>
          </p:nvSpPr>
          <p:spPr bwMode="auto">
            <a:xfrm flipH="1" flipV="1">
              <a:off x="5077" y="3201"/>
              <a:ext cx="58" cy="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745"/>
            <p:cNvSpPr>
              <a:spLocks noChangeShapeType="1"/>
            </p:cNvSpPr>
            <p:nvPr/>
          </p:nvSpPr>
          <p:spPr bwMode="auto">
            <a:xfrm flipH="1" flipV="1">
              <a:off x="5061" y="3267"/>
              <a:ext cx="74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746"/>
            <p:cNvSpPr>
              <a:spLocks noChangeShapeType="1"/>
            </p:cNvSpPr>
            <p:nvPr/>
          </p:nvSpPr>
          <p:spPr bwMode="auto">
            <a:xfrm flipH="1" flipV="1">
              <a:off x="5044" y="3358"/>
              <a:ext cx="107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747"/>
            <p:cNvSpPr>
              <a:spLocks noChangeShapeType="1"/>
            </p:cNvSpPr>
            <p:nvPr/>
          </p:nvSpPr>
          <p:spPr bwMode="auto">
            <a:xfrm flipH="1" flipV="1">
              <a:off x="5036" y="3440"/>
              <a:ext cx="107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748"/>
            <p:cNvSpPr>
              <a:spLocks noChangeShapeType="1"/>
            </p:cNvSpPr>
            <p:nvPr/>
          </p:nvSpPr>
          <p:spPr bwMode="auto">
            <a:xfrm flipH="1" flipV="1">
              <a:off x="5028" y="3530"/>
              <a:ext cx="12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749"/>
            <p:cNvSpPr>
              <a:spLocks noChangeShapeType="1"/>
            </p:cNvSpPr>
            <p:nvPr/>
          </p:nvSpPr>
          <p:spPr bwMode="auto">
            <a:xfrm flipV="1">
              <a:off x="5003" y="3547"/>
              <a:ext cx="14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750"/>
            <p:cNvSpPr>
              <a:spLocks noChangeShapeType="1"/>
            </p:cNvSpPr>
            <p:nvPr/>
          </p:nvSpPr>
          <p:spPr bwMode="auto">
            <a:xfrm>
              <a:off x="5143" y="3547"/>
              <a:ext cx="164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751"/>
            <p:cNvSpPr>
              <a:spLocks noChangeShapeType="1"/>
            </p:cNvSpPr>
            <p:nvPr/>
          </p:nvSpPr>
          <p:spPr bwMode="auto">
            <a:xfrm flipV="1">
              <a:off x="5126" y="3102"/>
              <a:ext cx="42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752"/>
            <p:cNvSpPr>
              <a:spLocks noChangeShapeType="1"/>
            </p:cNvSpPr>
            <p:nvPr/>
          </p:nvSpPr>
          <p:spPr bwMode="auto">
            <a:xfrm flipV="1">
              <a:off x="5143" y="3184"/>
              <a:ext cx="49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753"/>
            <p:cNvSpPr>
              <a:spLocks noChangeShapeType="1"/>
            </p:cNvSpPr>
            <p:nvPr/>
          </p:nvSpPr>
          <p:spPr bwMode="auto">
            <a:xfrm flipV="1">
              <a:off x="5143" y="3275"/>
              <a:ext cx="66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754"/>
            <p:cNvSpPr>
              <a:spLocks noChangeShapeType="1"/>
            </p:cNvSpPr>
            <p:nvPr/>
          </p:nvSpPr>
          <p:spPr bwMode="auto">
            <a:xfrm flipV="1">
              <a:off x="5135" y="3365"/>
              <a:ext cx="98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755"/>
            <p:cNvSpPr>
              <a:spLocks noChangeShapeType="1"/>
            </p:cNvSpPr>
            <p:nvPr/>
          </p:nvSpPr>
          <p:spPr bwMode="auto">
            <a:xfrm flipV="1">
              <a:off x="5143" y="3440"/>
              <a:ext cx="123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756"/>
            <p:cNvSpPr>
              <a:spLocks noChangeShapeType="1"/>
            </p:cNvSpPr>
            <p:nvPr/>
          </p:nvSpPr>
          <p:spPr bwMode="auto">
            <a:xfrm flipV="1">
              <a:off x="5151" y="3538"/>
              <a:ext cx="124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757"/>
            <p:cNvSpPr>
              <a:spLocks noChangeShapeType="1"/>
            </p:cNvSpPr>
            <p:nvPr/>
          </p:nvSpPr>
          <p:spPr bwMode="auto">
            <a:xfrm flipV="1">
              <a:off x="5126" y="2798"/>
              <a:ext cx="0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758"/>
            <p:cNvSpPr>
              <a:spLocks noChangeShapeType="1"/>
            </p:cNvSpPr>
            <p:nvPr/>
          </p:nvSpPr>
          <p:spPr bwMode="auto">
            <a:xfrm flipH="1">
              <a:off x="5110" y="2608"/>
              <a:ext cx="74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759"/>
            <p:cNvSpPr>
              <a:spLocks noChangeShapeType="1"/>
            </p:cNvSpPr>
            <p:nvPr/>
          </p:nvSpPr>
          <p:spPr bwMode="auto">
            <a:xfrm flipV="1">
              <a:off x="5110" y="2682"/>
              <a:ext cx="5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760"/>
            <p:cNvSpPr>
              <a:spLocks noChangeShapeType="1"/>
            </p:cNvSpPr>
            <p:nvPr/>
          </p:nvSpPr>
          <p:spPr bwMode="auto">
            <a:xfrm flipH="1">
              <a:off x="5118" y="2682"/>
              <a:ext cx="5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761"/>
            <p:cNvSpPr>
              <a:spLocks noChangeShapeType="1"/>
            </p:cNvSpPr>
            <p:nvPr/>
          </p:nvSpPr>
          <p:spPr bwMode="auto">
            <a:xfrm flipV="1">
              <a:off x="5192" y="2757"/>
              <a:ext cx="50" cy="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762"/>
            <p:cNvSpPr>
              <a:spLocks noChangeShapeType="1"/>
            </p:cNvSpPr>
            <p:nvPr/>
          </p:nvSpPr>
          <p:spPr bwMode="auto">
            <a:xfrm flipH="1">
              <a:off x="5225" y="2757"/>
              <a:ext cx="25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763"/>
            <p:cNvSpPr>
              <a:spLocks noChangeShapeType="1"/>
            </p:cNvSpPr>
            <p:nvPr/>
          </p:nvSpPr>
          <p:spPr bwMode="auto">
            <a:xfrm flipV="1">
              <a:off x="5225" y="2740"/>
              <a:ext cx="14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764"/>
            <p:cNvSpPr>
              <a:spLocks noChangeShapeType="1"/>
            </p:cNvSpPr>
            <p:nvPr/>
          </p:nvSpPr>
          <p:spPr bwMode="auto">
            <a:xfrm flipH="1" flipV="1">
              <a:off x="5044" y="2781"/>
              <a:ext cx="6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765"/>
            <p:cNvSpPr>
              <a:spLocks noChangeShapeType="1"/>
            </p:cNvSpPr>
            <p:nvPr/>
          </p:nvSpPr>
          <p:spPr bwMode="auto">
            <a:xfrm>
              <a:off x="5044" y="2781"/>
              <a:ext cx="41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766"/>
            <p:cNvSpPr>
              <a:spLocks noChangeShapeType="1"/>
            </p:cNvSpPr>
            <p:nvPr/>
          </p:nvSpPr>
          <p:spPr bwMode="auto">
            <a:xfrm flipH="1" flipV="1">
              <a:off x="4929" y="2789"/>
              <a:ext cx="156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8" name="Line 767"/>
          <p:cNvSpPr>
            <a:spLocks noChangeShapeType="1"/>
          </p:cNvSpPr>
          <p:nvPr/>
        </p:nvSpPr>
        <p:spPr bwMode="auto">
          <a:xfrm>
            <a:off x="1404938" y="3269107"/>
            <a:ext cx="26987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Line 768"/>
          <p:cNvSpPr>
            <a:spLocks noChangeShapeType="1"/>
          </p:cNvSpPr>
          <p:nvPr/>
        </p:nvSpPr>
        <p:spPr bwMode="auto">
          <a:xfrm>
            <a:off x="2070100" y="3570732"/>
            <a:ext cx="436563" cy="209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Text Box 769"/>
          <p:cNvSpPr txBox="1">
            <a:spLocks noChangeArrowheads="1"/>
          </p:cNvSpPr>
          <p:nvPr/>
        </p:nvSpPr>
        <p:spPr bwMode="auto">
          <a:xfrm>
            <a:off x="1630363" y="3713607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BSC</a:t>
            </a:r>
          </a:p>
        </p:txBody>
      </p:sp>
      <p:pic>
        <p:nvPicPr>
          <p:cNvPr id="551" name="Picture 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154807"/>
            <a:ext cx="43815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2" name="Text Box 771"/>
          <p:cNvSpPr txBox="1">
            <a:spLocks noChangeArrowheads="1"/>
          </p:cNvSpPr>
          <p:nvPr/>
        </p:nvSpPr>
        <p:spPr bwMode="auto">
          <a:xfrm>
            <a:off x="1630363" y="4667694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BSC</a:t>
            </a:r>
          </a:p>
        </p:txBody>
      </p:sp>
      <p:pic>
        <p:nvPicPr>
          <p:cNvPr id="553" name="Picture 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4108894"/>
            <a:ext cx="43815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4" name="Text Box 773"/>
          <p:cNvSpPr txBox="1">
            <a:spLocks noChangeArrowheads="1"/>
          </p:cNvSpPr>
          <p:nvPr/>
        </p:nvSpPr>
        <p:spPr bwMode="auto">
          <a:xfrm>
            <a:off x="1073150" y="5240782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BTS</a:t>
            </a:r>
          </a:p>
        </p:txBody>
      </p:sp>
      <p:grpSp>
        <p:nvGrpSpPr>
          <p:cNvPr id="555" name="Group 774"/>
          <p:cNvGrpSpPr>
            <a:grpSpLocks/>
          </p:cNvGrpSpPr>
          <p:nvPr/>
        </p:nvGrpSpPr>
        <p:grpSpPr bwMode="auto">
          <a:xfrm>
            <a:off x="1085850" y="4381944"/>
            <a:ext cx="446088" cy="889000"/>
            <a:chOff x="4929" y="2608"/>
            <a:chExt cx="436" cy="1120"/>
          </a:xfrm>
        </p:grpSpPr>
        <p:sp>
          <p:nvSpPr>
            <p:cNvPr id="556" name="Line 775"/>
            <p:cNvSpPr>
              <a:spLocks noChangeShapeType="1"/>
            </p:cNvSpPr>
            <p:nvPr/>
          </p:nvSpPr>
          <p:spPr bwMode="auto">
            <a:xfrm flipV="1">
              <a:off x="5003" y="2888"/>
              <a:ext cx="123" cy="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776"/>
            <p:cNvSpPr>
              <a:spLocks noChangeShapeType="1"/>
            </p:cNvSpPr>
            <p:nvPr/>
          </p:nvSpPr>
          <p:spPr bwMode="auto">
            <a:xfrm>
              <a:off x="5126" y="2888"/>
              <a:ext cx="181" cy="7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777"/>
            <p:cNvSpPr>
              <a:spLocks noChangeShapeType="1"/>
            </p:cNvSpPr>
            <p:nvPr/>
          </p:nvSpPr>
          <p:spPr bwMode="auto">
            <a:xfrm flipH="1">
              <a:off x="5168" y="3621"/>
              <a:ext cx="13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778"/>
            <p:cNvSpPr>
              <a:spLocks noChangeShapeType="1"/>
            </p:cNvSpPr>
            <p:nvPr/>
          </p:nvSpPr>
          <p:spPr bwMode="auto">
            <a:xfrm flipH="1" flipV="1">
              <a:off x="5003" y="3621"/>
              <a:ext cx="165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779"/>
            <p:cNvSpPr>
              <a:spLocks noChangeShapeType="1"/>
            </p:cNvSpPr>
            <p:nvPr/>
          </p:nvSpPr>
          <p:spPr bwMode="auto">
            <a:xfrm>
              <a:off x="5126" y="2905"/>
              <a:ext cx="25" cy="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780"/>
            <p:cNvSpPr>
              <a:spLocks noChangeShapeType="1"/>
            </p:cNvSpPr>
            <p:nvPr/>
          </p:nvSpPr>
          <p:spPr bwMode="auto">
            <a:xfrm flipH="1" flipV="1">
              <a:off x="5085" y="3110"/>
              <a:ext cx="58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781"/>
            <p:cNvSpPr>
              <a:spLocks noChangeShapeType="1"/>
            </p:cNvSpPr>
            <p:nvPr/>
          </p:nvSpPr>
          <p:spPr bwMode="auto">
            <a:xfrm flipH="1" flipV="1">
              <a:off x="5077" y="3201"/>
              <a:ext cx="58" cy="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782"/>
            <p:cNvSpPr>
              <a:spLocks noChangeShapeType="1"/>
            </p:cNvSpPr>
            <p:nvPr/>
          </p:nvSpPr>
          <p:spPr bwMode="auto">
            <a:xfrm flipH="1" flipV="1">
              <a:off x="5061" y="3267"/>
              <a:ext cx="74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783"/>
            <p:cNvSpPr>
              <a:spLocks noChangeShapeType="1"/>
            </p:cNvSpPr>
            <p:nvPr/>
          </p:nvSpPr>
          <p:spPr bwMode="auto">
            <a:xfrm flipH="1" flipV="1">
              <a:off x="5044" y="3358"/>
              <a:ext cx="107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784"/>
            <p:cNvSpPr>
              <a:spLocks noChangeShapeType="1"/>
            </p:cNvSpPr>
            <p:nvPr/>
          </p:nvSpPr>
          <p:spPr bwMode="auto">
            <a:xfrm flipH="1" flipV="1">
              <a:off x="5036" y="3440"/>
              <a:ext cx="107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785"/>
            <p:cNvSpPr>
              <a:spLocks noChangeShapeType="1"/>
            </p:cNvSpPr>
            <p:nvPr/>
          </p:nvSpPr>
          <p:spPr bwMode="auto">
            <a:xfrm flipH="1" flipV="1">
              <a:off x="5028" y="3530"/>
              <a:ext cx="12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786"/>
            <p:cNvSpPr>
              <a:spLocks noChangeShapeType="1"/>
            </p:cNvSpPr>
            <p:nvPr/>
          </p:nvSpPr>
          <p:spPr bwMode="auto">
            <a:xfrm flipV="1">
              <a:off x="5003" y="3547"/>
              <a:ext cx="14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787"/>
            <p:cNvSpPr>
              <a:spLocks noChangeShapeType="1"/>
            </p:cNvSpPr>
            <p:nvPr/>
          </p:nvSpPr>
          <p:spPr bwMode="auto">
            <a:xfrm>
              <a:off x="5143" y="3547"/>
              <a:ext cx="164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788"/>
            <p:cNvSpPr>
              <a:spLocks noChangeShapeType="1"/>
            </p:cNvSpPr>
            <p:nvPr/>
          </p:nvSpPr>
          <p:spPr bwMode="auto">
            <a:xfrm flipV="1">
              <a:off x="5126" y="3102"/>
              <a:ext cx="42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789"/>
            <p:cNvSpPr>
              <a:spLocks noChangeShapeType="1"/>
            </p:cNvSpPr>
            <p:nvPr/>
          </p:nvSpPr>
          <p:spPr bwMode="auto">
            <a:xfrm flipV="1">
              <a:off x="5143" y="3184"/>
              <a:ext cx="49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790"/>
            <p:cNvSpPr>
              <a:spLocks noChangeShapeType="1"/>
            </p:cNvSpPr>
            <p:nvPr/>
          </p:nvSpPr>
          <p:spPr bwMode="auto">
            <a:xfrm flipV="1">
              <a:off x="5143" y="3275"/>
              <a:ext cx="66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791"/>
            <p:cNvSpPr>
              <a:spLocks noChangeShapeType="1"/>
            </p:cNvSpPr>
            <p:nvPr/>
          </p:nvSpPr>
          <p:spPr bwMode="auto">
            <a:xfrm flipV="1">
              <a:off x="5135" y="3365"/>
              <a:ext cx="98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792"/>
            <p:cNvSpPr>
              <a:spLocks noChangeShapeType="1"/>
            </p:cNvSpPr>
            <p:nvPr/>
          </p:nvSpPr>
          <p:spPr bwMode="auto">
            <a:xfrm flipV="1">
              <a:off x="5143" y="3440"/>
              <a:ext cx="123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793"/>
            <p:cNvSpPr>
              <a:spLocks noChangeShapeType="1"/>
            </p:cNvSpPr>
            <p:nvPr/>
          </p:nvSpPr>
          <p:spPr bwMode="auto">
            <a:xfrm flipV="1">
              <a:off x="5151" y="3538"/>
              <a:ext cx="124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794"/>
            <p:cNvSpPr>
              <a:spLocks noChangeShapeType="1"/>
            </p:cNvSpPr>
            <p:nvPr/>
          </p:nvSpPr>
          <p:spPr bwMode="auto">
            <a:xfrm flipV="1">
              <a:off x="5126" y="2798"/>
              <a:ext cx="0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795"/>
            <p:cNvSpPr>
              <a:spLocks noChangeShapeType="1"/>
            </p:cNvSpPr>
            <p:nvPr/>
          </p:nvSpPr>
          <p:spPr bwMode="auto">
            <a:xfrm flipH="1">
              <a:off x="5110" y="2608"/>
              <a:ext cx="74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796"/>
            <p:cNvSpPr>
              <a:spLocks noChangeShapeType="1"/>
            </p:cNvSpPr>
            <p:nvPr/>
          </p:nvSpPr>
          <p:spPr bwMode="auto">
            <a:xfrm flipV="1">
              <a:off x="5110" y="2682"/>
              <a:ext cx="5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797"/>
            <p:cNvSpPr>
              <a:spLocks noChangeShapeType="1"/>
            </p:cNvSpPr>
            <p:nvPr/>
          </p:nvSpPr>
          <p:spPr bwMode="auto">
            <a:xfrm flipH="1">
              <a:off x="5118" y="2682"/>
              <a:ext cx="5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798"/>
            <p:cNvSpPr>
              <a:spLocks noChangeShapeType="1"/>
            </p:cNvSpPr>
            <p:nvPr/>
          </p:nvSpPr>
          <p:spPr bwMode="auto">
            <a:xfrm flipV="1">
              <a:off x="5192" y="2757"/>
              <a:ext cx="50" cy="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799"/>
            <p:cNvSpPr>
              <a:spLocks noChangeShapeType="1"/>
            </p:cNvSpPr>
            <p:nvPr/>
          </p:nvSpPr>
          <p:spPr bwMode="auto">
            <a:xfrm flipH="1">
              <a:off x="5225" y="2757"/>
              <a:ext cx="25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800"/>
            <p:cNvSpPr>
              <a:spLocks noChangeShapeType="1"/>
            </p:cNvSpPr>
            <p:nvPr/>
          </p:nvSpPr>
          <p:spPr bwMode="auto">
            <a:xfrm flipV="1">
              <a:off x="5225" y="2740"/>
              <a:ext cx="14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801"/>
            <p:cNvSpPr>
              <a:spLocks noChangeShapeType="1"/>
            </p:cNvSpPr>
            <p:nvPr/>
          </p:nvSpPr>
          <p:spPr bwMode="auto">
            <a:xfrm flipH="1" flipV="1">
              <a:off x="5044" y="2781"/>
              <a:ext cx="6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802"/>
            <p:cNvSpPr>
              <a:spLocks noChangeShapeType="1"/>
            </p:cNvSpPr>
            <p:nvPr/>
          </p:nvSpPr>
          <p:spPr bwMode="auto">
            <a:xfrm>
              <a:off x="5044" y="2781"/>
              <a:ext cx="41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803"/>
            <p:cNvSpPr>
              <a:spLocks noChangeShapeType="1"/>
            </p:cNvSpPr>
            <p:nvPr/>
          </p:nvSpPr>
          <p:spPr bwMode="auto">
            <a:xfrm flipH="1" flipV="1">
              <a:off x="4929" y="2789"/>
              <a:ext cx="156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5" name="Line 804"/>
          <p:cNvSpPr>
            <a:spLocks noChangeShapeType="1"/>
          </p:cNvSpPr>
          <p:nvPr/>
        </p:nvSpPr>
        <p:spPr bwMode="auto">
          <a:xfrm flipV="1">
            <a:off x="2082800" y="3991419"/>
            <a:ext cx="358775" cy="325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Line 805"/>
          <p:cNvSpPr>
            <a:spLocks noChangeShapeType="1"/>
          </p:cNvSpPr>
          <p:nvPr/>
        </p:nvSpPr>
        <p:spPr bwMode="auto">
          <a:xfrm flipV="1">
            <a:off x="1365250" y="4616894"/>
            <a:ext cx="333375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Text Box 806"/>
          <p:cNvSpPr txBox="1">
            <a:spLocks noChangeArrowheads="1"/>
          </p:cNvSpPr>
          <p:nvPr/>
        </p:nvSpPr>
        <p:spPr bwMode="auto">
          <a:xfrm>
            <a:off x="2325688" y="4248594"/>
            <a:ext cx="606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PDSN</a:t>
            </a:r>
          </a:p>
        </p:txBody>
      </p:sp>
      <p:sp>
        <p:nvSpPr>
          <p:cNvPr id="588" name="Line 809"/>
          <p:cNvSpPr>
            <a:spLocks noChangeShapeType="1"/>
          </p:cNvSpPr>
          <p:nvPr/>
        </p:nvSpPr>
        <p:spPr bwMode="auto">
          <a:xfrm flipV="1">
            <a:off x="2901950" y="3810444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9" name="Picture 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388169"/>
            <a:ext cx="614362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0" name="Text Box 811"/>
          <p:cNvSpPr txBox="1">
            <a:spLocks noChangeArrowheads="1"/>
          </p:cNvSpPr>
          <p:nvPr/>
        </p:nvSpPr>
        <p:spPr bwMode="auto">
          <a:xfrm>
            <a:off x="3079750" y="3950144"/>
            <a:ext cx="403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HA</a:t>
            </a:r>
          </a:p>
        </p:txBody>
      </p:sp>
      <p:pic>
        <p:nvPicPr>
          <p:cNvPr id="591" name="Picture 8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783332"/>
            <a:ext cx="374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" name="Picture 8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943919"/>
            <a:ext cx="374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" name="Line 814"/>
          <p:cNvSpPr>
            <a:spLocks noChangeShapeType="1"/>
          </p:cNvSpPr>
          <p:nvPr/>
        </p:nvSpPr>
        <p:spPr bwMode="auto">
          <a:xfrm>
            <a:off x="6229350" y="4424807"/>
            <a:ext cx="493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Line 823"/>
          <p:cNvSpPr>
            <a:spLocks noChangeShapeType="1"/>
          </p:cNvSpPr>
          <p:nvPr/>
        </p:nvSpPr>
        <p:spPr bwMode="auto">
          <a:xfrm>
            <a:off x="5653088" y="3796157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Line 824"/>
          <p:cNvSpPr>
            <a:spLocks noChangeShapeType="1"/>
          </p:cNvSpPr>
          <p:nvPr/>
        </p:nvSpPr>
        <p:spPr bwMode="auto">
          <a:xfrm>
            <a:off x="7029450" y="3781869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827"/>
          <p:cNvSpPr>
            <a:spLocks noChangeShapeType="1"/>
          </p:cNvSpPr>
          <p:nvPr/>
        </p:nvSpPr>
        <p:spPr bwMode="auto">
          <a:xfrm>
            <a:off x="4860925" y="3796157"/>
            <a:ext cx="2160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7" name="Picture 828" descr="스위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50144"/>
            <a:ext cx="1223962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8" name="Picture 829" descr="스위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3940619"/>
            <a:ext cx="1223962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9" name="Picture 8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5020119"/>
            <a:ext cx="3968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0" name="Picture 8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5020119"/>
            <a:ext cx="3968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1" name="Text Box 837"/>
          <p:cNvSpPr txBox="1">
            <a:spLocks noChangeArrowheads="1"/>
          </p:cNvSpPr>
          <p:nvPr/>
        </p:nvSpPr>
        <p:spPr bwMode="auto">
          <a:xfrm>
            <a:off x="5668963" y="4035869"/>
            <a:ext cx="1389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WTCP L4 Switch</a:t>
            </a:r>
          </a:p>
        </p:txBody>
      </p:sp>
      <p:sp>
        <p:nvSpPr>
          <p:cNvPr id="602" name="Text Box 840"/>
          <p:cNvSpPr txBox="1">
            <a:spLocks noChangeArrowheads="1"/>
          </p:cNvSpPr>
          <p:nvPr/>
        </p:nvSpPr>
        <p:spPr bwMode="auto">
          <a:xfrm>
            <a:off x="4968875" y="5883719"/>
            <a:ext cx="1358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Contents Server</a:t>
            </a:r>
          </a:p>
        </p:txBody>
      </p:sp>
      <p:sp>
        <p:nvSpPr>
          <p:cNvPr id="603" name="Text Box 841"/>
          <p:cNvSpPr txBox="1">
            <a:spLocks noChangeArrowheads="1"/>
          </p:cNvSpPr>
          <p:nvPr/>
        </p:nvSpPr>
        <p:spPr bwMode="auto">
          <a:xfrm>
            <a:off x="6481763" y="5883719"/>
            <a:ext cx="1358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200" b="1">
                <a:latin typeface="Arial" charset="0"/>
                <a:ea typeface="돋움체" charset="0"/>
                <a:cs typeface="돋움체" charset="0"/>
              </a:rPr>
              <a:t>Contents Server</a:t>
            </a:r>
          </a:p>
        </p:txBody>
      </p:sp>
      <p:sp>
        <p:nvSpPr>
          <p:cNvPr id="604" name="Line 807"/>
          <p:cNvSpPr>
            <a:spLocks noChangeShapeType="1"/>
          </p:cNvSpPr>
          <p:nvPr/>
        </p:nvSpPr>
        <p:spPr bwMode="auto">
          <a:xfrm>
            <a:off x="3609975" y="3794569"/>
            <a:ext cx="125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5" name="Picture 8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3689794"/>
            <a:ext cx="512762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7" name="Picture 9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5020119"/>
            <a:ext cx="3968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8" name="Picture 9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5020119"/>
            <a:ext cx="3968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9" name="Line 911"/>
          <p:cNvSpPr>
            <a:spLocks noChangeShapeType="1"/>
          </p:cNvSpPr>
          <p:nvPr/>
        </p:nvSpPr>
        <p:spPr bwMode="auto">
          <a:xfrm flipH="1">
            <a:off x="5329238" y="4588319"/>
            <a:ext cx="2889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912"/>
          <p:cNvSpPr>
            <a:spLocks noChangeShapeType="1"/>
          </p:cNvSpPr>
          <p:nvPr/>
        </p:nvSpPr>
        <p:spPr bwMode="auto">
          <a:xfrm>
            <a:off x="5618163" y="4588319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Line 913"/>
          <p:cNvSpPr>
            <a:spLocks noChangeShapeType="1"/>
          </p:cNvSpPr>
          <p:nvPr/>
        </p:nvSpPr>
        <p:spPr bwMode="auto">
          <a:xfrm flipH="1">
            <a:off x="6842125" y="4588319"/>
            <a:ext cx="2159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" name="Line 914"/>
          <p:cNvSpPr>
            <a:spLocks noChangeShapeType="1"/>
          </p:cNvSpPr>
          <p:nvPr/>
        </p:nvSpPr>
        <p:spPr bwMode="auto">
          <a:xfrm>
            <a:off x="7058025" y="4588319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Suk Lee</dc:creator>
  <cp:lastModifiedBy>Joon Suk Lee</cp:lastModifiedBy>
  <cp:revision>1</cp:revision>
  <dcterms:created xsi:type="dcterms:W3CDTF">2013-02-01T03:46:03Z</dcterms:created>
  <dcterms:modified xsi:type="dcterms:W3CDTF">2013-02-01T03:54:42Z</dcterms:modified>
</cp:coreProperties>
</file>