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0" r:id="rId2"/>
  </p:sldMasterIdLst>
  <p:notesMasterIdLst>
    <p:notesMasterId r:id="rId12"/>
  </p:notesMasterIdLst>
  <p:handoutMasterIdLst>
    <p:handoutMasterId r:id="rId13"/>
  </p:handoutMasterIdLst>
  <p:sldIdLst>
    <p:sldId id="340" r:id="rId3"/>
    <p:sldId id="412" r:id="rId4"/>
    <p:sldId id="411" r:id="rId5"/>
    <p:sldId id="1032" r:id="rId6"/>
    <p:sldId id="1017" r:id="rId7"/>
    <p:sldId id="1034" r:id="rId8"/>
    <p:sldId id="1035" r:id="rId9"/>
    <p:sldId id="1033" r:id="rId10"/>
    <p:sldId id="961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oppins Ligh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oppins Ligh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oppins Ligh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oppins Ligh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oppins Light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oppins Light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oppins Light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oppins Light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oppins Ligh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18181A"/>
    <a:srgbClr val="000000"/>
    <a:srgbClr val="F7F7F7"/>
    <a:srgbClr val="FBFBFB"/>
    <a:srgbClr val="212121"/>
    <a:srgbClr val="8A8E8C"/>
    <a:srgbClr val="909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09D117-D0E6-4388-94CD-22D49561C09B}" v="572" dt="2021-07-29T10:27:23.119"/>
    <p1510:client id="{200987E8-2461-4D1E-ABBC-327D6B46D9DD}" v="7" dt="2021-07-30T17:38:52.409"/>
    <p1510:client id="{3AC5761D-4B86-4760-9BC7-FEEF47212CB2}" v="1799" dt="2021-07-30T08:10:46.896"/>
    <p1510:client id="{72858EA3-7419-44B9-9DDE-85183A5E7A92}" v="1312" dt="2021-06-10T16:59:51.238"/>
    <p1510:client id="{751DDD3A-722F-4AED-BA59-2FDC257AC00D}" v="5" dt="2021-07-30T11:17:06.053"/>
    <p1510:client id="{763B54F3-DD60-4C63-9B0B-606CCA738CDC}" v="2" dt="2021-07-30T13:45:14.059"/>
    <p1510:client id="{81D74DFE-D535-4F82-B3F4-D6FF6F3467CA}" v="6" dt="2021-07-30T13:59:53.045"/>
    <p1510:client id="{89FD7851-0901-4D82-BB29-0CEEC1DF4776}" v="247" dt="2021-07-29T08:48:24.565"/>
    <p1510:client id="{97C3D462-E5B8-471B-8626-75F4A4E07849}" v="21" dt="2021-07-30T19:56:10.813"/>
    <p1510:client id="{E4666256-8510-4595-90F5-5FF871078AAB}" v="5" dt="2021-07-30T12:25:37.558"/>
    <p1510:client id="{F44FEF54-93B2-46DE-89B5-CEF11B0CE074}" v="5" dt="2021-07-30T14:04:45.6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59D8880-A53E-4EF0-B83D-E8A4A2022D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443CA-1BCF-4C7F-AEF0-96F06DD954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7F46290-A30F-44C2-A51C-96A08C6935FA}" type="datetimeFigureOut">
              <a:rPr lang="en-US" altLang="zh-CN"/>
              <a:pPr>
                <a:defRPr/>
              </a:pPr>
              <a:t>7/30/2021</a:t>
            </a:fld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BF7BC-04F7-4559-9A6D-AD83F7210A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8BEAA-D2F7-4BB8-94A6-0818B28F1C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03E13C02-3F03-44EA-A6E1-766493520312}" type="slidenum">
              <a:rPr lang="en-US" altLang="zh-CN"/>
              <a:pPr/>
              <a:t>‹Nr.›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EB2E82-C8AB-4381-9873-CE99F3EB70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BA2A5-DEBE-4FC2-A2E1-6696F9D41B6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2317DF5-B75E-413D-B321-4BD0377DC7AE}" type="datetimeFigureOut">
              <a:rPr lang="en-US" altLang="zh-CN"/>
              <a:pPr>
                <a:defRPr/>
              </a:pPr>
              <a:t>7/30/2021</a:t>
            </a:fld>
            <a:endParaRPr lang="en-US" altLang="zh-C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7FEA971-24F5-4618-B54B-0CE4B6C72F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B83EA95-ED39-4820-967F-5A5CAC869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22A29-CFA5-4734-99F4-AE53AFAB7B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876D6-0815-4596-972C-F0B71E0937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A1276C8B-A78C-47A9-8805-59CCF9BE73BF}" type="slidenum">
              <a:rPr lang="en-US" altLang="zh-CN"/>
              <a:pPr/>
              <a:t>‹Nr.›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9FA6-8D4F-4166-864E-F11AAEAE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511DA-6168-401D-96C4-90DC1BA9F158}" type="datetime1">
              <a:rPr lang="en-US" altLang="zh-CN"/>
              <a:pPr>
                <a:defRPr/>
              </a:pPr>
              <a:t>7/30/2021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C83DA-1594-4CC9-A23D-05DD50481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E2CF6-450A-453C-BEFA-A1043898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3B1D5-8005-4D80-A5C5-5EA8624235AC}" type="slidenum">
              <a:rPr lang="en-US" altLang="zh-CN"/>
              <a:pPr/>
              <a:t>‹Nr.›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42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9B7505B-A1DA-42A3-897A-EC7C4E72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736F2-614B-4D85-B420-75B4C3F49805}" type="datetime1">
              <a:rPr lang="en-US" altLang="zh-CN"/>
              <a:pPr>
                <a:defRPr/>
              </a:pPr>
              <a:t>7/30/2021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CE865A4-86EA-45A5-8E96-AED46A66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084DDA5-4EA7-4C98-8245-1CCB1434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0F50B1-5373-4924-92CE-2E7EED285916}" type="slidenum">
              <a:rPr lang="en-US" altLang="zh-CN"/>
              <a:pPr/>
              <a:t>‹Nr.›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429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CDBB319-BFA9-4BC0-AE16-9AFE943B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924C1-ED54-4F78-850F-73BDCCA46051}" type="datetime1">
              <a:rPr lang="en-US" altLang="zh-CN"/>
              <a:pPr>
                <a:defRPr/>
              </a:pPr>
              <a:t>7/30/2021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F83A82D-40DE-4BE7-8A33-612EF3B1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94DA2E-4EE1-4756-AB23-53B11DCB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D06077-6E3D-4873-9188-E9E8838C775A}" type="slidenum">
              <a:rPr lang="en-US" altLang="zh-CN"/>
              <a:pPr/>
              <a:t>‹Nr.›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4100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981E1-6EF9-4323-B4C4-76F4E678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7089C-974C-45F7-B9FE-05B1F6DE7246}" type="datetime1">
              <a:rPr lang="en-US" altLang="zh-CN"/>
              <a:pPr>
                <a:defRPr/>
              </a:pPr>
              <a:t>7/30/2021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FA4D2-C099-42F9-8112-B38433B4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1F27D-FB55-4A2D-AC82-BCEDF68E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E2F84-AF2F-43C5-AE90-5108648E4172}" type="slidenum">
              <a:rPr lang="en-US" altLang="zh-CN"/>
              <a:pPr/>
              <a:t>‹Nr.›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0822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E2FA6-C994-40D8-BDE9-4E7E2EC7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B4DA6-2CF1-483A-8513-11E24E7AB2C5}" type="datetime1">
              <a:rPr lang="en-US" altLang="zh-CN"/>
              <a:pPr>
                <a:defRPr/>
              </a:pPr>
              <a:t>7/30/2021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CF6D-FB53-4311-A554-13AC4848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37177-8B76-4BCE-B915-101D0052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C9715F-769A-43A7-B7EB-DB40C36A45DE}" type="slidenum">
              <a:rPr lang="en-US" altLang="zh-CN"/>
              <a:pPr/>
              <a:t>‹Nr.›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0937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9FA6-8D4F-4166-864E-F11AAEAE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511DA-6168-401D-96C4-90DC1BA9F158}" type="datetime1">
              <a:rPr lang="en-US" altLang="zh-CN"/>
              <a:pPr>
                <a:defRPr/>
              </a:pPr>
              <a:t>7/30/2021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C83DA-1594-4CC9-A23D-05DD50481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E2CF6-450A-453C-BEFA-A1043898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3B1D5-8005-4D80-A5C5-5EA8624235AC}" type="slidenum">
              <a:rPr lang="en-US" altLang="zh-CN"/>
              <a:pPr/>
              <a:t>‹Nr.›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427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9280A-9706-4B63-A7F7-33AD4DDE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5AA77-4D4E-430D-AD6B-3CB556D37045}" type="datetime1">
              <a:rPr lang="en-US" altLang="zh-CN"/>
              <a:pPr>
                <a:defRPr/>
              </a:pPr>
              <a:t>7/30/2021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4BE58-1AB4-463A-B73C-ED2A7879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7B4DA-2D65-4ACF-9528-8AD527AB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F8636-5F70-4B3C-B7A1-BDE608E9370E}" type="slidenum">
              <a:rPr lang="en-US" altLang="zh-CN"/>
              <a:pPr/>
              <a:t>‹Nr.›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7691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8EF41-D8B6-4276-ADAB-0CBFA03D5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30B2D-C0F2-4080-B151-0C85A9EC2435}" type="datetime1">
              <a:rPr lang="en-US" altLang="zh-CN"/>
              <a:pPr>
                <a:defRPr/>
              </a:pPr>
              <a:t>7/30/2021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612C8-3097-4858-BF01-DAC9A069F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AB50B-6D53-4358-AD90-0F5C5A74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5127E3-408C-4140-BA1F-392277F9A5FE}" type="slidenum">
              <a:rPr lang="en-US" altLang="zh-CN"/>
              <a:pPr/>
              <a:t>‹Nr.›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1172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045E66E-6803-4E00-AB35-148CA7E5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F2A8A-64F3-439D-A585-DC0F4F0FA3CB}" type="datetime1">
              <a:rPr lang="en-US" altLang="zh-CN"/>
              <a:pPr>
                <a:defRPr/>
              </a:pPr>
              <a:t>7/30/2021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E717AE-D2C3-4329-9D8D-909BF6C6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B53DDE-E444-40EC-9937-C4078E32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D1E9B4-76F0-4361-B6B5-C64C4C9D8DB8}" type="slidenum">
              <a:rPr lang="en-US" altLang="zh-CN"/>
              <a:pPr/>
              <a:t>‹Nr.›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256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5D8F24A-FCD1-4AE9-A77D-D559F569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ECD72-E452-420E-8BCB-BCB8E2073CC8}" type="datetime1">
              <a:rPr lang="en-US" altLang="zh-CN"/>
              <a:pPr>
                <a:defRPr/>
              </a:pPr>
              <a:t>7/30/2021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952A1D8-3C45-4499-B11B-E95EB92F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436F584-1485-49F2-86AD-EABC381E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44B40-E1C7-485B-94A0-DE32F25BC2C7}" type="slidenum">
              <a:rPr lang="en-US" altLang="zh-CN"/>
              <a:pPr/>
              <a:t>‹Nr.›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2375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94BFDF1-9604-407D-A2F8-218EFE53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65889-1EF4-4D70-86F2-C52B278E45B4}" type="datetime1">
              <a:rPr lang="en-US" altLang="zh-CN"/>
              <a:pPr>
                <a:defRPr/>
              </a:pPr>
              <a:t>7/30/2021</a:t>
            </a:fld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B9E214A-64D9-46D6-993E-B99B0E51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2F0C9-F0C8-4D92-8CD5-DCC64F1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1206C-E21C-4263-8A11-D550A05755DB}" type="slidenum">
              <a:rPr lang="en-US" altLang="zh-CN"/>
              <a:pPr/>
              <a:t>‹Nr.›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913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9280A-9706-4B63-A7F7-33AD4DDE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5AA77-4D4E-430D-AD6B-3CB556D37045}" type="datetime1">
              <a:rPr lang="en-US" altLang="zh-CN"/>
              <a:pPr>
                <a:defRPr/>
              </a:pPr>
              <a:t>7/30/2021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4BE58-1AB4-463A-B73C-ED2A7879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7B4DA-2D65-4ACF-9528-8AD527AB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F8636-5F70-4B3C-B7A1-BDE608E9370E}" type="slidenum">
              <a:rPr lang="en-US" altLang="zh-CN"/>
              <a:pPr/>
              <a:t>‹Nr.›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76917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10C80-FD57-498F-9E0C-54780039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830275-26DB-4E21-A597-077DC1AB145B}" type="datetime1">
              <a:rPr lang="en-US" altLang="zh-CN"/>
              <a:pPr>
                <a:defRPr/>
              </a:pPr>
              <a:t>7/30/2021</a:t>
            </a:fld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0151C-2195-478B-8B8D-C88876F5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CFF9A-A519-41DD-A569-58BD2497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3901" y="338140"/>
            <a:ext cx="925513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0395EA6B-EBDE-4EA8-8CCC-57961D846032}" type="slidenum">
              <a:rPr lang="en-US" altLang="zh-CN"/>
              <a:pPr/>
              <a:t>‹Nr.›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66754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3CB042-6C5E-48DB-835F-2F348520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3E0CE8-E7D4-4E28-B34D-00476582CB4A}" type="datetime1">
              <a:rPr lang="en-US" altLang="zh-CN"/>
              <a:pPr>
                <a:defRPr/>
              </a:pPr>
              <a:t>7/30/2021</a:t>
            </a:fld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3CC0A-B491-4C98-8F27-F8AA230C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955134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91E93-FE88-4409-AE40-DD1DAE16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60E9B2-CEB2-44A4-82A7-A0B50B1697F1}" type="datetime1">
              <a:rPr lang="en-US" altLang="zh-CN"/>
              <a:pPr>
                <a:defRPr/>
              </a:pPr>
              <a:t>7/30/2021</a:t>
            </a:fld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0E3F6-92A7-4ED7-A247-93BB7896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7EB91-0646-406B-A79A-C7CC0633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6863" y="338140"/>
            <a:ext cx="950912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32BBD7E4-DC9D-4505-800B-0EE6622D4137}" type="slidenum">
              <a:rPr lang="en-US" altLang="zh-CN"/>
              <a:pPr/>
              <a:t>‹Nr.›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24200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9B7505B-A1DA-42A3-897A-EC7C4E72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736F2-614B-4D85-B420-75B4C3F49805}" type="datetime1">
              <a:rPr lang="en-US" altLang="zh-CN"/>
              <a:pPr>
                <a:defRPr/>
              </a:pPr>
              <a:t>7/30/2021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CE865A4-86EA-45A5-8E96-AED46A66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084DDA5-4EA7-4C98-8245-1CCB1434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0F50B1-5373-4924-92CE-2E7EED285916}" type="slidenum">
              <a:rPr lang="en-US" altLang="zh-CN"/>
              <a:pPr/>
              <a:t>‹Nr.›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4295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CDBB319-BFA9-4BC0-AE16-9AFE943B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924C1-ED54-4F78-850F-73BDCCA46051}" type="datetime1">
              <a:rPr lang="en-US" altLang="zh-CN"/>
              <a:pPr>
                <a:defRPr/>
              </a:pPr>
              <a:t>7/30/2021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F83A82D-40DE-4BE7-8A33-612EF3B1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94DA2E-4EE1-4756-AB23-53B11DCB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D06077-6E3D-4873-9188-E9E8838C775A}" type="slidenum">
              <a:rPr lang="en-US" altLang="zh-CN"/>
              <a:pPr/>
              <a:t>‹Nr.›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4100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981E1-6EF9-4323-B4C4-76F4E678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7089C-974C-45F7-B9FE-05B1F6DE7246}" type="datetime1">
              <a:rPr lang="en-US" altLang="zh-CN"/>
              <a:pPr>
                <a:defRPr/>
              </a:pPr>
              <a:t>7/30/2021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FA4D2-C099-42F9-8112-B38433B4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1F27D-FB55-4A2D-AC82-BCEDF68E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E2F84-AF2F-43C5-AE90-5108648E4172}" type="slidenum">
              <a:rPr lang="en-US" altLang="zh-CN"/>
              <a:pPr/>
              <a:t>‹Nr.›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08222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E2FA6-C994-40D8-BDE9-4E7E2EC7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B4DA6-2CF1-483A-8513-11E24E7AB2C5}" type="datetime1">
              <a:rPr lang="en-US" altLang="zh-CN"/>
              <a:pPr>
                <a:defRPr/>
              </a:pPr>
              <a:t>7/30/2021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CF6D-FB53-4311-A554-13AC4848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37177-8B76-4BCE-B915-101D0052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C9715F-769A-43A7-B7EB-DB40C36A45DE}" type="slidenum">
              <a:rPr lang="en-US" altLang="zh-CN"/>
              <a:pPr/>
              <a:t>‹Nr.›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093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8EF41-D8B6-4276-ADAB-0CBFA03D5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30B2D-C0F2-4080-B151-0C85A9EC2435}" type="datetime1">
              <a:rPr lang="en-US" altLang="zh-CN"/>
              <a:pPr>
                <a:defRPr/>
              </a:pPr>
              <a:t>7/30/2021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612C8-3097-4858-BF01-DAC9A069F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AB50B-6D53-4358-AD90-0F5C5A74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5127E3-408C-4140-BA1F-392277F9A5FE}" type="slidenum">
              <a:rPr lang="en-US" altLang="zh-CN"/>
              <a:pPr/>
              <a:t>‹Nr.›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117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045E66E-6803-4E00-AB35-148CA7E5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F2A8A-64F3-439D-A585-DC0F4F0FA3CB}" type="datetime1">
              <a:rPr lang="en-US" altLang="zh-CN"/>
              <a:pPr>
                <a:defRPr/>
              </a:pPr>
              <a:t>7/30/2021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E717AE-D2C3-4329-9D8D-909BF6C6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B53DDE-E444-40EC-9937-C4078E32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D1E9B4-76F0-4361-B6B5-C64C4C9D8DB8}" type="slidenum">
              <a:rPr lang="en-US" altLang="zh-CN"/>
              <a:pPr/>
              <a:t>‹Nr.›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25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5D8F24A-FCD1-4AE9-A77D-D559F569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ECD72-E452-420E-8BCB-BCB8E2073CC8}" type="datetime1">
              <a:rPr lang="en-US" altLang="zh-CN"/>
              <a:pPr>
                <a:defRPr/>
              </a:pPr>
              <a:t>7/30/2021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952A1D8-3C45-4499-B11B-E95EB92F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436F584-1485-49F2-86AD-EABC381E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44B40-E1C7-485B-94A0-DE32F25BC2C7}" type="slidenum">
              <a:rPr lang="en-US" altLang="zh-CN"/>
              <a:pPr/>
              <a:t>‹Nr.›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237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94BFDF1-9604-407D-A2F8-218EFE53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65889-1EF4-4D70-86F2-C52B278E45B4}" type="datetime1">
              <a:rPr lang="en-US" altLang="zh-CN"/>
              <a:pPr>
                <a:defRPr/>
              </a:pPr>
              <a:t>7/30/2021</a:t>
            </a:fld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B9E214A-64D9-46D6-993E-B99B0E51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2F0C9-F0C8-4D92-8CD5-DCC64F1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1206C-E21C-4263-8A11-D550A05755DB}" type="slidenum">
              <a:rPr lang="en-US" altLang="zh-CN"/>
              <a:pPr/>
              <a:t>‹Nr.›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913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10C80-FD57-498F-9E0C-54780039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830275-26DB-4E21-A597-077DC1AB145B}" type="datetime1">
              <a:rPr lang="en-US" altLang="zh-CN"/>
              <a:pPr>
                <a:defRPr/>
              </a:pPr>
              <a:t>7/30/2021</a:t>
            </a:fld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0151C-2195-478B-8B8D-C88876F5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CFF9A-A519-41DD-A569-58BD2497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3900" y="338138"/>
            <a:ext cx="925513" cy="365125"/>
          </a:xfrm>
        </p:spPr>
        <p:txBody>
          <a:bodyPr/>
          <a:lstStyle>
            <a:lvl1pPr algn="ctr">
              <a:defRPr sz="1300">
                <a:solidFill>
                  <a:schemeClr val="bg1"/>
                </a:solidFill>
              </a:defRPr>
            </a:lvl1pPr>
          </a:lstStyle>
          <a:p>
            <a:fld id="{0395EA6B-EBDE-4EA8-8CCC-57961D846032}" type="slidenum">
              <a:rPr lang="en-US" altLang="zh-CN"/>
              <a:pPr/>
              <a:t>‹Nr.›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667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3CB042-6C5E-48DB-835F-2F348520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3E0CE8-E7D4-4E28-B34D-00476582CB4A}" type="datetime1">
              <a:rPr lang="en-US" altLang="zh-CN"/>
              <a:pPr>
                <a:defRPr/>
              </a:pPr>
              <a:t>7/30/2021</a:t>
            </a:fld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3CC0A-B491-4C98-8F27-F8AA230C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9551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91E93-FE88-4409-AE40-DD1DAE16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60E9B2-CEB2-44A4-82A7-A0B50B1697F1}" type="datetime1">
              <a:rPr lang="en-US" altLang="zh-CN"/>
              <a:pPr>
                <a:defRPr/>
              </a:pPr>
              <a:t>7/30/2021</a:t>
            </a:fld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0E3F6-92A7-4ED7-A247-93BB7896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7EB91-0646-406B-A79A-C7CC0633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6863" y="338138"/>
            <a:ext cx="950912" cy="365125"/>
          </a:xfrm>
        </p:spPr>
        <p:txBody>
          <a:bodyPr/>
          <a:lstStyle>
            <a:lvl1pPr algn="ctr">
              <a:defRPr sz="1300">
                <a:solidFill>
                  <a:schemeClr val="bg1"/>
                </a:solidFill>
              </a:defRPr>
            </a:lvl1pPr>
          </a:lstStyle>
          <a:p>
            <a:fld id="{32BBD7E4-DC9D-4505-800B-0EE6622D4137}" type="slidenum">
              <a:rPr lang="en-US" altLang="zh-CN"/>
              <a:pPr/>
              <a:t>‹Nr.›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242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>
            <a:extLst>
              <a:ext uri="{FF2B5EF4-FFF2-40B4-BE49-F238E27FC236}">
                <a16:creationId xmlns:a16="http://schemas.microsoft.com/office/drawing/2014/main" id="{280B32B2-FA29-4CDA-96E5-CEC658B159A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4D6B3A53-7EFE-4A85-9FF3-9F5608525D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E447C-4C9C-4F63-91E5-E68E97662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E8EC86E7-89D9-4ECD-824A-773BF204310B}" type="datetime1">
              <a:rPr lang="en-US" altLang="zh-CN"/>
              <a:pPr>
                <a:defRPr/>
              </a:pPr>
              <a:t>7/30/2021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10376-8E42-455D-BA92-F3A784666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80BE6-C538-4FF1-94B8-59C883538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fld id="{82F2F12B-8936-400F-9173-985BBC0AF595}" type="slidenum">
              <a:rPr lang="en-US" altLang="zh-CN"/>
              <a:pPr/>
              <a:t>‹Nr.›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7" r:id="rId7"/>
    <p:sldLayoutId id="2147483708" r:id="rId8"/>
    <p:sldLayoutId id="2147483709" r:id="rId9"/>
    <p:sldLayoutId id="2147483703" r:id="rId10"/>
    <p:sldLayoutId id="2147483704" r:id="rId11"/>
    <p:sldLayoutId id="2147483705" r:id="rId12"/>
    <p:sldLayoutId id="2147483706" r:id="rId1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panose="00000500000000000000" pitchFamily="50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panose="00000500000000000000" pitchFamily="50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panose="00000500000000000000" pitchFamily="50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panose="00000500000000000000" pitchFamily="50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panose="00000500000000000000" pitchFamily="50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panose="00000500000000000000" pitchFamily="50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panose="00000500000000000000" pitchFamily="50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panose="00000500000000000000" pitchFamily="50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>
            <a:extLst>
              <a:ext uri="{FF2B5EF4-FFF2-40B4-BE49-F238E27FC236}">
                <a16:creationId xmlns:a16="http://schemas.microsoft.com/office/drawing/2014/main" id="{280B32B2-FA29-4CDA-96E5-CEC658B159A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4D6B3A53-7EFE-4A85-9FF3-9F5608525D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E447C-4C9C-4F63-91E5-E68E97662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 smtClean="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E8EC86E7-89D9-4ECD-824A-773BF204310B}" type="datetime1">
              <a:rPr lang="en-US" altLang="zh-CN"/>
              <a:pPr>
                <a:defRPr/>
              </a:pPr>
              <a:t>7/30/2021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10376-8E42-455D-BA92-F3A784666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80BE6-C538-4FF1-94B8-59C883538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fld id="{82F2F12B-8936-400F-9173-985BBC0AF595}" type="slidenum">
              <a:rPr lang="en-US" altLang="zh-CN"/>
              <a:pPr/>
              <a:t>‹Nr.›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Montserrat" panose="00000500000000000000" pitchFamily="50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Montserrat" panose="00000500000000000000" pitchFamily="50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Montserrat" panose="00000500000000000000" pitchFamily="50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Montserrat" panose="00000500000000000000" pitchFamily="50" charset="0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Montserrat" panose="00000500000000000000" pitchFamily="50" charset="0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Montserrat" panose="00000500000000000000" pitchFamily="50" charset="0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Montserrat" panose="00000500000000000000" pitchFamily="50" charset="0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Montserrat" panose="00000500000000000000" pitchFamily="50" charset="0"/>
        </a:defRPr>
      </a:lvl9pPr>
    </p:titleStyle>
    <p:bodyStyle>
      <a:lvl1pPr marL="171450" indent="-17145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A2B15BE6-787E-4846-806C-2C233AB0283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-1"/>
            <a:chExt cx="12192001" cy="6858001"/>
          </a:xfrm>
        </p:grpSpPr>
        <p:pic>
          <p:nvPicPr>
            <p:cNvPr id="82954" name="Picture 5">
              <a:extLst>
                <a:ext uri="{FF2B5EF4-FFF2-40B4-BE49-F238E27FC236}">
                  <a16:creationId xmlns:a16="http://schemas.microsoft.com/office/drawing/2014/main" id="{A1AD0F0F-61FF-43E0-8C3A-D593DA83C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052" b="19048"/>
            <a:stretch>
              <a:fillRect/>
            </a:stretch>
          </p:blipFill>
          <p:spPr bwMode="auto">
            <a:xfrm>
              <a:off x="-1" y="-1"/>
              <a:ext cx="12192001" cy="6858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8BD19EB-DFE2-4786-BB96-E29932EC4A6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84000">
                  <a:srgbClr val="FFFFFF">
                    <a:alpha val="85000"/>
                  </a:srgbClr>
                </a:gs>
                <a:gs pos="0">
                  <a:schemeClr val="bg1">
                    <a:alpha val="0"/>
                  </a:schemeClr>
                </a:gs>
                <a:gs pos="68000">
                  <a:schemeClr val="bg1">
                    <a:alpha val="76000"/>
                  </a:schemeClr>
                </a:gs>
                <a:gs pos="100000">
                  <a:schemeClr val="bg1"/>
                </a:gs>
              </a:gsLst>
              <a:lin ang="564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1FA6970-D477-4601-8548-B89203B23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0" r="14622" b="45882"/>
          <a:stretch>
            <a:fillRect/>
          </a:stretch>
        </p:blipFill>
        <p:spPr bwMode="auto">
          <a:xfrm>
            <a:off x="2192338" y="0"/>
            <a:ext cx="7785100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2E23D5-44A8-4A25-B7DA-EC4E41509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188" y="1627188"/>
            <a:ext cx="66516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/>
            <a:r>
              <a:rPr lang="en-US" altLang="en-US" sz="4000">
                <a:solidFill>
                  <a:srgbClr val="18181A"/>
                </a:solidFill>
                <a:latin typeface="Montserrat Light"/>
              </a:rPr>
              <a:t>Final presentation</a:t>
            </a:r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8E9545-2301-4031-BFCD-5A1E6EF57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342" y="3618442"/>
            <a:ext cx="8058150" cy="40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>
                <a:latin typeface="Poppins Light"/>
                <a:ea typeface="Open Sans"/>
              </a:rPr>
              <a:t>Machine Learning Framework for Energy Consumption Prediction in Production</a:t>
            </a:r>
            <a:endParaRPr lang="de-DE">
              <a:latin typeface="Poppins Light"/>
              <a:ea typeface="Open Sans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B22AE78-ABE0-41A5-8549-305C3926B59A}"/>
              </a:ext>
            </a:extLst>
          </p:cNvPr>
          <p:cNvSpPr/>
          <p:nvPr/>
        </p:nvSpPr>
        <p:spPr>
          <a:xfrm>
            <a:off x="4975225" y="4956175"/>
            <a:ext cx="2241550" cy="560388"/>
          </a:xfrm>
          <a:prstGeom prst="roundRect">
            <a:avLst>
              <a:gd name="adj" fmla="val 7109"/>
            </a:avLst>
          </a:prstGeom>
          <a:solidFill>
            <a:srgbClr val="18181A"/>
          </a:solidFill>
          <a:ln>
            <a:noFill/>
          </a:ln>
          <a:effectLst>
            <a:outerShdw blurRad="381000" dist="762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4C10A6-A5C4-4789-BC81-EC2601C29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4238" y="5051425"/>
            <a:ext cx="2803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  <a:latin typeface="Montserrat Light" pitchFamily="50" charset="0"/>
                <a:cs typeface="Arial" panose="020B0604020202020204" pitchFamily="34" charset="0"/>
              </a:rPr>
              <a:t>GET STARTED</a:t>
            </a:r>
          </a:p>
        </p:txBody>
      </p:sp>
      <p:sp>
        <p:nvSpPr>
          <p:cNvPr id="14" name="Freeform 98">
            <a:extLst>
              <a:ext uri="{FF2B5EF4-FFF2-40B4-BE49-F238E27FC236}">
                <a16:creationId xmlns:a16="http://schemas.microsoft.com/office/drawing/2014/main" id="{1B4247D6-5CD3-4570-A128-66693F16A98F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2725738" y="3333750"/>
            <a:ext cx="234950" cy="196850"/>
          </a:xfrm>
          <a:custGeom>
            <a:avLst/>
            <a:gdLst>
              <a:gd name="T0" fmla="*/ 2147483647 w 63"/>
              <a:gd name="T1" fmla="*/ 2147483647 h 53"/>
              <a:gd name="T2" fmla="*/ 2147483647 w 63"/>
              <a:gd name="T3" fmla="*/ 2147483647 h 53"/>
              <a:gd name="T4" fmla="*/ 2147483647 w 63"/>
              <a:gd name="T5" fmla="*/ 2147483647 h 53"/>
              <a:gd name="T6" fmla="*/ 2147483647 w 63"/>
              <a:gd name="T7" fmla="*/ 2147483647 h 53"/>
              <a:gd name="T8" fmla="*/ 2147483647 w 63"/>
              <a:gd name="T9" fmla="*/ 2147483647 h 53"/>
              <a:gd name="T10" fmla="*/ 2147483647 w 63"/>
              <a:gd name="T11" fmla="*/ 2147483647 h 53"/>
              <a:gd name="T12" fmla="*/ 2147483647 w 63"/>
              <a:gd name="T13" fmla="*/ 2147483647 h 53"/>
              <a:gd name="T14" fmla="*/ 2147483647 w 63"/>
              <a:gd name="T15" fmla="*/ 2147483647 h 53"/>
              <a:gd name="T16" fmla="*/ 2147483647 w 63"/>
              <a:gd name="T17" fmla="*/ 2147483647 h 53"/>
              <a:gd name="T18" fmla="*/ 2147483647 w 63"/>
              <a:gd name="T19" fmla="*/ 2147483647 h 53"/>
              <a:gd name="T20" fmla="*/ 2147483647 w 63"/>
              <a:gd name="T21" fmla="*/ 2147483647 h 53"/>
              <a:gd name="T22" fmla="*/ 0 w 63"/>
              <a:gd name="T23" fmla="*/ 2147483647 h 53"/>
              <a:gd name="T24" fmla="*/ 0 w 63"/>
              <a:gd name="T25" fmla="*/ 2147483647 h 53"/>
              <a:gd name="T26" fmla="*/ 2147483647 w 63"/>
              <a:gd name="T27" fmla="*/ 0 h 53"/>
              <a:gd name="T28" fmla="*/ 2147483647 w 63"/>
              <a:gd name="T29" fmla="*/ 0 h 53"/>
              <a:gd name="T30" fmla="*/ 2147483647 w 63"/>
              <a:gd name="T31" fmla="*/ 2147483647 h 53"/>
              <a:gd name="T32" fmla="*/ 2147483647 w 63"/>
              <a:gd name="T33" fmla="*/ 2147483647 h 53"/>
              <a:gd name="T34" fmla="*/ 2147483647 w 63"/>
              <a:gd name="T35" fmla="*/ 2147483647 h 53"/>
              <a:gd name="T36" fmla="*/ 2147483647 w 63"/>
              <a:gd name="T37" fmla="*/ 2147483647 h 53"/>
              <a:gd name="T38" fmla="*/ 2147483647 w 63"/>
              <a:gd name="T39" fmla="*/ 2147483647 h 53"/>
              <a:gd name="T40" fmla="*/ 2147483647 w 63"/>
              <a:gd name="T41" fmla="*/ 2147483647 h 53"/>
              <a:gd name="T42" fmla="*/ 2147483647 w 63"/>
              <a:gd name="T43" fmla="*/ 2147483647 h 53"/>
              <a:gd name="T44" fmla="*/ 2147483647 w 63"/>
              <a:gd name="T45" fmla="*/ 2147483647 h 53"/>
              <a:gd name="T46" fmla="*/ 2147483647 w 63"/>
              <a:gd name="T47" fmla="*/ 2147483647 h 53"/>
              <a:gd name="T48" fmla="*/ 2147483647 w 63"/>
              <a:gd name="T49" fmla="*/ 2147483647 h 53"/>
              <a:gd name="T50" fmla="*/ 2147483647 w 63"/>
              <a:gd name="T51" fmla="*/ 2147483647 h 53"/>
              <a:gd name="T52" fmla="*/ 2147483647 w 63"/>
              <a:gd name="T53" fmla="*/ 2147483647 h 53"/>
              <a:gd name="T54" fmla="*/ 2147483647 w 63"/>
              <a:gd name="T55" fmla="*/ 2147483647 h 53"/>
              <a:gd name="T56" fmla="*/ 2147483647 w 63"/>
              <a:gd name="T57" fmla="*/ 2147483647 h 53"/>
              <a:gd name="T58" fmla="*/ 2147483647 w 63"/>
              <a:gd name="T59" fmla="*/ 2147483647 h 53"/>
              <a:gd name="T60" fmla="*/ 2147483647 w 63"/>
              <a:gd name="T61" fmla="*/ 0 h 53"/>
              <a:gd name="T62" fmla="*/ 2147483647 w 63"/>
              <a:gd name="T63" fmla="*/ 0 h 53"/>
              <a:gd name="T64" fmla="*/ 2147483647 w 63"/>
              <a:gd name="T65" fmla="*/ 2147483647 h 53"/>
              <a:gd name="T66" fmla="*/ 2147483647 w 63"/>
              <a:gd name="T67" fmla="*/ 2147483647 h 5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63"/>
              <a:gd name="T103" fmla="*/ 0 h 53"/>
              <a:gd name="T104" fmla="*/ 63 w 63"/>
              <a:gd name="T105" fmla="*/ 53 h 53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63" h="53">
                <a:moveTo>
                  <a:pt x="29" y="34"/>
                </a:moveTo>
                <a:cubicBezTo>
                  <a:pt x="29" y="44"/>
                  <a:pt x="20" y="53"/>
                  <a:pt x="9" y="53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3"/>
                  <a:pt x="5" y="52"/>
                  <a:pt x="5" y="51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4"/>
                  <a:pt x="6" y="43"/>
                  <a:pt x="7" y="43"/>
                </a:cubicBezTo>
                <a:cubicBezTo>
                  <a:pt x="9" y="43"/>
                  <a:pt x="9" y="43"/>
                  <a:pt x="9" y="43"/>
                </a:cubicBezTo>
                <a:cubicBezTo>
                  <a:pt x="15" y="43"/>
                  <a:pt x="19" y="39"/>
                  <a:pt x="19" y="34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0"/>
                  <a:pt x="18" y="29"/>
                  <a:pt x="16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3" y="29"/>
                  <a:pt x="0" y="25"/>
                  <a:pt x="0" y="21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6" y="0"/>
                  <a:pt x="29" y="3"/>
                  <a:pt x="29" y="7"/>
                </a:cubicBezTo>
                <a:lnTo>
                  <a:pt x="29" y="34"/>
                </a:lnTo>
                <a:close/>
                <a:moveTo>
                  <a:pt x="63" y="34"/>
                </a:moveTo>
                <a:cubicBezTo>
                  <a:pt x="63" y="44"/>
                  <a:pt x="54" y="53"/>
                  <a:pt x="43" y="53"/>
                </a:cubicBezTo>
                <a:cubicBezTo>
                  <a:pt x="41" y="53"/>
                  <a:pt x="41" y="53"/>
                  <a:pt x="41" y="53"/>
                </a:cubicBezTo>
                <a:cubicBezTo>
                  <a:pt x="40" y="53"/>
                  <a:pt x="39" y="52"/>
                  <a:pt x="39" y="51"/>
                </a:cubicBezTo>
                <a:cubicBezTo>
                  <a:pt x="39" y="46"/>
                  <a:pt x="39" y="46"/>
                  <a:pt x="39" y="46"/>
                </a:cubicBezTo>
                <a:cubicBezTo>
                  <a:pt x="39" y="44"/>
                  <a:pt x="40" y="43"/>
                  <a:pt x="41" y="43"/>
                </a:cubicBezTo>
                <a:cubicBezTo>
                  <a:pt x="43" y="43"/>
                  <a:pt x="43" y="43"/>
                  <a:pt x="43" y="43"/>
                </a:cubicBezTo>
                <a:cubicBezTo>
                  <a:pt x="49" y="43"/>
                  <a:pt x="53" y="39"/>
                  <a:pt x="53" y="34"/>
                </a:cubicBezTo>
                <a:cubicBezTo>
                  <a:pt x="53" y="32"/>
                  <a:pt x="53" y="32"/>
                  <a:pt x="53" y="32"/>
                </a:cubicBezTo>
                <a:cubicBezTo>
                  <a:pt x="53" y="30"/>
                  <a:pt x="52" y="29"/>
                  <a:pt x="50" y="29"/>
                </a:cubicBezTo>
                <a:cubicBezTo>
                  <a:pt x="41" y="29"/>
                  <a:pt x="41" y="29"/>
                  <a:pt x="41" y="29"/>
                </a:cubicBezTo>
                <a:cubicBezTo>
                  <a:pt x="37" y="29"/>
                  <a:pt x="34" y="25"/>
                  <a:pt x="34" y="21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3"/>
                  <a:pt x="37" y="0"/>
                  <a:pt x="41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60" y="0"/>
                  <a:pt x="63" y="3"/>
                  <a:pt x="63" y="7"/>
                </a:cubicBezTo>
                <a:lnTo>
                  <a:pt x="63" y="34"/>
                </a:lnTo>
                <a:close/>
              </a:path>
            </a:pathLst>
          </a:custGeom>
          <a:solidFill>
            <a:srgbClr val="1818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Freeform 98">
            <a:extLst>
              <a:ext uri="{FF2B5EF4-FFF2-40B4-BE49-F238E27FC236}">
                <a16:creationId xmlns:a16="http://schemas.microsoft.com/office/drawing/2014/main" id="{40B25B27-3752-4118-908D-E165496B3505}"/>
              </a:ext>
            </a:extLst>
          </p:cNvPr>
          <p:cNvSpPr>
            <a:spLocks noEditPoints="1"/>
          </p:cNvSpPr>
          <p:nvPr/>
        </p:nvSpPr>
        <p:spPr bwMode="auto">
          <a:xfrm>
            <a:off x="8707438" y="4022725"/>
            <a:ext cx="233362" cy="196850"/>
          </a:xfrm>
          <a:custGeom>
            <a:avLst/>
            <a:gdLst>
              <a:gd name="T0" fmla="*/ 2147483647 w 63"/>
              <a:gd name="T1" fmla="*/ 2147483647 h 53"/>
              <a:gd name="T2" fmla="*/ 2147483647 w 63"/>
              <a:gd name="T3" fmla="*/ 2147483647 h 53"/>
              <a:gd name="T4" fmla="*/ 2147483647 w 63"/>
              <a:gd name="T5" fmla="*/ 2147483647 h 53"/>
              <a:gd name="T6" fmla="*/ 2147483647 w 63"/>
              <a:gd name="T7" fmla="*/ 2147483647 h 53"/>
              <a:gd name="T8" fmla="*/ 2147483647 w 63"/>
              <a:gd name="T9" fmla="*/ 2147483647 h 53"/>
              <a:gd name="T10" fmla="*/ 2147483647 w 63"/>
              <a:gd name="T11" fmla="*/ 2147483647 h 53"/>
              <a:gd name="T12" fmla="*/ 2147483647 w 63"/>
              <a:gd name="T13" fmla="*/ 2147483647 h 53"/>
              <a:gd name="T14" fmla="*/ 2147483647 w 63"/>
              <a:gd name="T15" fmla="*/ 2147483647 h 53"/>
              <a:gd name="T16" fmla="*/ 2147483647 w 63"/>
              <a:gd name="T17" fmla="*/ 2147483647 h 53"/>
              <a:gd name="T18" fmla="*/ 2147483647 w 63"/>
              <a:gd name="T19" fmla="*/ 2147483647 h 53"/>
              <a:gd name="T20" fmla="*/ 2147483647 w 63"/>
              <a:gd name="T21" fmla="*/ 2147483647 h 53"/>
              <a:gd name="T22" fmla="*/ 0 w 63"/>
              <a:gd name="T23" fmla="*/ 2147483647 h 53"/>
              <a:gd name="T24" fmla="*/ 0 w 63"/>
              <a:gd name="T25" fmla="*/ 2147483647 h 53"/>
              <a:gd name="T26" fmla="*/ 2147483647 w 63"/>
              <a:gd name="T27" fmla="*/ 0 h 53"/>
              <a:gd name="T28" fmla="*/ 2147483647 w 63"/>
              <a:gd name="T29" fmla="*/ 0 h 53"/>
              <a:gd name="T30" fmla="*/ 2147483647 w 63"/>
              <a:gd name="T31" fmla="*/ 2147483647 h 53"/>
              <a:gd name="T32" fmla="*/ 2147483647 w 63"/>
              <a:gd name="T33" fmla="*/ 2147483647 h 53"/>
              <a:gd name="T34" fmla="*/ 2147483647 w 63"/>
              <a:gd name="T35" fmla="*/ 2147483647 h 53"/>
              <a:gd name="T36" fmla="*/ 2147483647 w 63"/>
              <a:gd name="T37" fmla="*/ 2147483647 h 53"/>
              <a:gd name="T38" fmla="*/ 2147483647 w 63"/>
              <a:gd name="T39" fmla="*/ 2147483647 h 53"/>
              <a:gd name="T40" fmla="*/ 2147483647 w 63"/>
              <a:gd name="T41" fmla="*/ 2147483647 h 53"/>
              <a:gd name="T42" fmla="*/ 2147483647 w 63"/>
              <a:gd name="T43" fmla="*/ 2147483647 h 53"/>
              <a:gd name="T44" fmla="*/ 2147483647 w 63"/>
              <a:gd name="T45" fmla="*/ 2147483647 h 53"/>
              <a:gd name="T46" fmla="*/ 2147483647 w 63"/>
              <a:gd name="T47" fmla="*/ 2147483647 h 53"/>
              <a:gd name="T48" fmla="*/ 2147483647 w 63"/>
              <a:gd name="T49" fmla="*/ 2147483647 h 53"/>
              <a:gd name="T50" fmla="*/ 2147483647 w 63"/>
              <a:gd name="T51" fmla="*/ 2147483647 h 53"/>
              <a:gd name="T52" fmla="*/ 2147483647 w 63"/>
              <a:gd name="T53" fmla="*/ 2147483647 h 53"/>
              <a:gd name="T54" fmla="*/ 2147483647 w 63"/>
              <a:gd name="T55" fmla="*/ 2147483647 h 53"/>
              <a:gd name="T56" fmla="*/ 2147483647 w 63"/>
              <a:gd name="T57" fmla="*/ 2147483647 h 53"/>
              <a:gd name="T58" fmla="*/ 2147483647 w 63"/>
              <a:gd name="T59" fmla="*/ 2147483647 h 53"/>
              <a:gd name="T60" fmla="*/ 2147483647 w 63"/>
              <a:gd name="T61" fmla="*/ 0 h 53"/>
              <a:gd name="T62" fmla="*/ 2147483647 w 63"/>
              <a:gd name="T63" fmla="*/ 0 h 53"/>
              <a:gd name="T64" fmla="*/ 2147483647 w 63"/>
              <a:gd name="T65" fmla="*/ 2147483647 h 53"/>
              <a:gd name="T66" fmla="*/ 2147483647 w 63"/>
              <a:gd name="T67" fmla="*/ 2147483647 h 5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63"/>
              <a:gd name="T103" fmla="*/ 0 h 53"/>
              <a:gd name="T104" fmla="*/ 63 w 63"/>
              <a:gd name="T105" fmla="*/ 53 h 53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63" h="53">
                <a:moveTo>
                  <a:pt x="29" y="34"/>
                </a:moveTo>
                <a:cubicBezTo>
                  <a:pt x="29" y="44"/>
                  <a:pt x="20" y="53"/>
                  <a:pt x="9" y="53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3"/>
                  <a:pt x="5" y="52"/>
                  <a:pt x="5" y="51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4"/>
                  <a:pt x="6" y="43"/>
                  <a:pt x="7" y="43"/>
                </a:cubicBezTo>
                <a:cubicBezTo>
                  <a:pt x="9" y="43"/>
                  <a:pt x="9" y="43"/>
                  <a:pt x="9" y="43"/>
                </a:cubicBezTo>
                <a:cubicBezTo>
                  <a:pt x="15" y="43"/>
                  <a:pt x="19" y="39"/>
                  <a:pt x="19" y="34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0"/>
                  <a:pt x="18" y="29"/>
                  <a:pt x="16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3" y="29"/>
                  <a:pt x="0" y="25"/>
                  <a:pt x="0" y="21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6" y="0"/>
                  <a:pt x="29" y="3"/>
                  <a:pt x="29" y="7"/>
                </a:cubicBezTo>
                <a:lnTo>
                  <a:pt x="29" y="34"/>
                </a:lnTo>
                <a:close/>
                <a:moveTo>
                  <a:pt x="63" y="34"/>
                </a:moveTo>
                <a:cubicBezTo>
                  <a:pt x="63" y="44"/>
                  <a:pt x="54" y="53"/>
                  <a:pt x="43" y="53"/>
                </a:cubicBezTo>
                <a:cubicBezTo>
                  <a:pt x="41" y="53"/>
                  <a:pt x="41" y="53"/>
                  <a:pt x="41" y="53"/>
                </a:cubicBezTo>
                <a:cubicBezTo>
                  <a:pt x="40" y="53"/>
                  <a:pt x="39" y="52"/>
                  <a:pt x="39" y="51"/>
                </a:cubicBezTo>
                <a:cubicBezTo>
                  <a:pt x="39" y="46"/>
                  <a:pt x="39" y="46"/>
                  <a:pt x="39" y="46"/>
                </a:cubicBezTo>
                <a:cubicBezTo>
                  <a:pt x="39" y="44"/>
                  <a:pt x="40" y="43"/>
                  <a:pt x="41" y="43"/>
                </a:cubicBezTo>
                <a:cubicBezTo>
                  <a:pt x="43" y="43"/>
                  <a:pt x="43" y="43"/>
                  <a:pt x="43" y="43"/>
                </a:cubicBezTo>
                <a:cubicBezTo>
                  <a:pt x="49" y="43"/>
                  <a:pt x="53" y="39"/>
                  <a:pt x="53" y="34"/>
                </a:cubicBezTo>
                <a:cubicBezTo>
                  <a:pt x="53" y="32"/>
                  <a:pt x="53" y="32"/>
                  <a:pt x="53" y="32"/>
                </a:cubicBezTo>
                <a:cubicBezTo>
                  <a:pt x="53" y="30"/>
                  <a:pt x="52" y="29"/>
                  <a:pt x="50" y="29"/>
                </a:cubicBezTo>
                <a:cubicBezTo>
                  <a:pt x="41" y="29"/>
                  <a:pt x="41" y="29"/>
                  <a:pt x="41" y="29"/>
                </a:cubicBezTo>
                <a:cubicBezTo>
                  <a:pt x="37" y="29"/>
                  <a:pt x="34" y="25"/>
                  <a:pt x="34" y="21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3"/>
                  <a:pt x="37" y="0"/>
                  <a:pt x="41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60" y="0"/>
                  <a:pt x="63" y="3"/>
                  <a:pt x="63" y="7"/>
                </a:cubicBezTo>
                <a:lnTo>
                  <a:pt x="63" y="34"/>
                </a:lnTo>
                <a:close/>
              </a:path>
            </a:pathLst>
          </a:custGeom>
          <a:solidFill>
            <a:srgbClr val="1818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1.11111E-6 L 0 -0.07222 " pathEditMode="relative" rAng="0" ptsTypes="AA">
                                      <p:cBhvr>
                                        <p:cTn id="4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4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2" grpId="0" animBg="1"/>
      <p:bldP spid="13" grpId="0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BA61EFA-5743-483A-A082-834EFE9C2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1216025"/>
            <a:ext cx="5106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r>
              <a:rPr lang="en-US" altLang="en-US" sz="2400" b="1">
                <a:latin typeface="Montserrat Semi Bold"/>
                <a:ea typeface="宋体"/>
              </a:rPr>
              <a:t>Introduction</a:t>
            </a:r>
            <a:endParaRPr lang="de-DE" sz="2400" b="1">
              <a:latin typeface="Montserrat Semi Bold"/>
              <a:ea typeface="宋体"/>
            </a:endParaRPr>
          </a:p>
        </p:txBody>
      </p:sp>
      <p:sp>
        <p:nvSpPr>
          <p:cNvPr id="14" name="Freeform 21">
            <a:extLst>
              <a:ext uri="{FF2B5EF4-FFF2-40B4-BE49-F238E27FC236}">
                <a16:creationId xmlns:a16="http://schemas.microsoft.com/office/drawing/2014/main" id="{B2289EEB-94C5-4B46-A90B-8D558A452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13" y="3106738"/>
            <a:ext cx="322262" cy="333375"/>
          </a:xfrm>
          <a:custGeom>
            <a:avLst/>
            <a:gdLst>
              <a:gd name="T0" fmla="*/ 2147483647 w 619"/>
              <a:gd name="T1" fmla="*/ 0 h 635"/>
              <a:gd name="T2" fmla="*/ 2147483647 w 619"/>
              <a:gd name="T3" fmla="*/ 0 h 635"/>
              <a:gd name="T4" fmla="*/ 0 w 619"/>
              <a:gd name="T5" fmla="*/ 2147483647 h 635"/>
              <a:gd name="T6" fmla="*/ 2147483647 w 619"/>
              <a:gd name="T7" fmla="*/ 2147483647 h 635"/>
              <a:gd name="T8" fmla="*/ 2147483647 w 619"/>
              <a:gd name="T9" fmla="*/ 2147483647 h 635"/>
              <a:gd name="T10" fmla="*/ 2147483647 w 619"/>
              <a:gd name="T11" fmla="*/ 0 h 635"/>
              <a:gd name="T12" fmla="*/ 2147483647 w 619"/>
              <a:gd name="T13" fmla="*/ 2147483647 h 635"/>
              <a:gd name="T14" fmla="*/ 2147483647 w 619"/>
              <a:gd name="T15" fmla="*/ 2147483647 h 635"/>
              <a:gd name="T16" fmla="*/ 2147483647 w 619"/>
              <a:gd name="T17" fmla="*/ 2147483647 h 635"/>
              <a:gd name="T18" fmla="*/ 2147483647 w 619"/>
              <a:gd name="T19" fmla="*/ 2147483647 h 635"/>
              <a:gd name="T20" fmla="*/ 2147483647 w 619"/>
              <a:gd name="T21" fmla="*/ 2147483647 h 635"/>
              <a:gd name="T22" fmla="*/ 2147483647 w 619"/>
              <a:gd name="T23" fmla="*/ 2147483647 h 635"/>
              <a:gd name="T24" fmla="*/ 2147483647 w 619"/>
              <a:gd name="T25" fmla="*/ 2147483647 h 635"/>
              <a:gd name="T26" fmla="*/ 2147483647 w 619"/>
              <a:gd name="T27" fmla="*/ 2147483647 h 635"/>
              <a:gd name="T28" fmla="*/ 2147483647 w 619"/>
              <a:gd name="T29" fmla="*/ 2147483647 h 635"/>
              <a:gd name="T30" fmla="*/ 2147483647 w 619"/>
              <a:gd name="T31" fmla="*/ 2147483647 h 635"/>
              <a:gd name="T32" fmla="*/ 2147483647 w 619"/>
              <a:gd name="T33" fmla="*/ 2147483647 h 635"/>
              <a:gd name="T34" fmla="*/ 2147483647 w 619"/>
              <a:gd name="T35" fmla="*/ 2147483647 h 635"/>
              <a:gd name="T36" fmla="*/ 2147483647 w 619"/>
              <a:gd name="T37" fmla="*/ 2147483647 h 635"/>
              <a:gd name="T38" fmla="*/ 2147483647 w 619"/>
              <a:gd name="T39" fmla="*/ 2147483647 h 635"/>
              <a:gd name="T40" fmla="*/ 2147483647 w 619"/>
              <a:gd name="T41" fmla="*/ 2147483647 h 635"/>
              <a:gd name="T42" fmla="*/ 2147483647 w 619"/>
              <a:gd name="T43" fmla="*/ 2147483647 h 635"/>
              <a:gd name="T44" fmla="*/ 2147483647 w 619"/>
              <a:gd name="T45" fmla="*/ 2147483647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19"/>
              <a:gd name="T70" fmla="*/ 0 h 635"/>
              <a:gd name="T71" fmla="*/ 619 w 619"/>
              <a:gd name="T72" fmla="*/ 635 h 63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CB8DF6-BC33-4D88-8F2E-F73B3BF46072}"/>
              </a:ext>
            </a:extLst>
          </p:cNvPr>
          <p:cNvSpPr/>
          <p:nvPr/>
        </p:nvSpPr>
        <p:spPr>
          <a:xfrm>
            <a:off x="1435100" y="3003550"/>
            <a:ext cx="2659063" cy="584775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latin typeface="Poppins Light"/>
              </a:rPr>
              <a:t>Energy needs to be used very efficiently in today’s world.</a:t>
            </a:r>
            <a:endParaRPr lang="de-DE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DC645778-812C-409F-935B-F94314A10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46" y="4827588"/>
            <a:ext cx="322262" cy="331787"/>
          </a:xfrm>
          <a:custGeom>
            <a:avLst/>
            <a:gdLst>
              <a:gd name="T0" fmla="*/ 2147483647 w 619"/>
              <a:gd name="T1" fmla="*/ 0 h 635"/>
              <a:gd name="T2" fmla="*/ 2147483647 w 619"/>
              <a:gd name="T3" fmla="*/ 0 h 635"/>
              <a:gd name="T4" fmla="*/ 0 w 619"/>
              <a:gd name="T5" fmla="*/ 2147483647 h 635"/>
              <a:gd name="T6" fmla="*/ 2147483647 w 619"/>
              <a:gd name="T7" fmla="*/ 2147483647 h 635"/>
              <a:gd name="T8" fmla="*/ 2147483647 w 619"/>
              <a:gd name="T9" fmla="*/ 2147483647 h 635"/>
              <a:gd name="T10" fmla="*/ 2147483647 w 619"/>
              <a:gd name="T11" fmla="*/ 0 h 635"/>
              <a:gd name="T12" fmla="*/ 2147483647 w 619"/>
              <a:gd name="T13" fmla="*/ 2147483647 h 635"/>
              <a:gd name="T14" fmla="*/ 2147483647 w 619"/>
              <a:gd name="T15" fmla="*/ 2147483647 h 635"/>
              <a:gd name="T16" fmla="*/ 2147483647 w 619"/>
              <a:gd name="T17" fmla="*/ 2147483647 h 635"/>
              <a:gd name="T18" fmla="*/ 2147483647 w 619"/>
              <a:gd name="T19" fmla="*/ 2147483647 h 635"/>
              <a:gd name="T20" fmla="*/ 2147483647 w 619"/>
              <a:gd name="T21" fmla="*/ 2147483647 h 635"/>
              <a:gd name="T22" fmla="*/ 2147483647 w 619"/>
              <a:gd name="T23" fmla="*/ 2147483647 h 635"/>
              <a:gd name="T24" fmla="*/ 2147483647 w 619"/>
              <a:gd name="T25" fmla="*/ 2147483647 h 635"/>
              <a:gd name="T26" fmla="*/ 2147483647 w 619"/>
              <a:gd name="T27" fmla="*/ 2147483647 h 635"/>
              <a:gd name="T28" fmla="*/ 2147483647 w 619"/>
              <a:gd name="T29" fmla="*/ 2147483647 h 635"/>
              <a:gd name="T30" fmla="*/ 2147483647 w 619"/>
              <a:gd name="T31" fmla="*/ 2147483647 h 635"/>
              <a:gd name="T32" fmla="*/ 2147483647 w 619"/>
              <a:gd name="T33" fmla="*/ 2147483647 h 635"/>
              <a:gd name="T34" fmla="*/ 2147483647 w 619"/>
              <a:gd name="T35" fmla="*/ 2147483647 h 635"/>
              <a:gd name="T36" fmla="*/ 2147483647 w 619"/>
              <a:gd name="T37" fmla="*/ 2147483647 h 635"/>
              <a:gd name="T38" fmla="*/ 2147483647 w 619"/>
              <a:gd name="T39" fmla="*/ 2147483647 h 635"/>
              <a:gd name="T40" fmla="*/ 2147483647 w 619"/>
              <a:gd name="T41" fmla="*/ 2147483647 h 635"/>
              <a:gd name="T42" fmla="*/ 2147483647 w 619"/>
              <a:gd name="T43" fmla="*/ 2147483647 h 635"/>
              <a:gd name="T44" fmla="*/ 2147483647 w 619"/>
              <a:gd name="T45" fmla="*/ 2147483647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19"/>
              <a:gd name="T70" fmla="*/ 0 h 635"/>
              <a:gd name="T71" fmla="*/ 619 w 619"/>
              <a:gd name="T72" fmla="*/ 635 h 63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528790-ED3A-46EA-B275-546E9550ED9C}"/>
              </a:ext>
            </a:extLst>
          </p:cNvPr>
          <p:cNvSpPr/>
          <p:nvPr/>
        </p:nvSpPr>
        <p:spPr>
          <a:xfrm>
            <a:off x="1530350" y="4830234"/>
            <a:ext cx="3038475" cy="1569660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latin typeface="Poppins Light"/>
              </a:rPr>
              <a:t>Differentiate energy consumption based on the type of consumption namely buildings (own direct emissions), transportation, purchased goods, and energy generation.</a:t>
            </a:r>
            <a:endParaRPr lang="de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51B08A-B458-407A-B828-46F3F85165D4}"/>
              </a:ext>
            </a:extLst>
          </p:cNvPr>
          <p:cNvSpPr/>
          <p:nvPr/>
        </p:nvSpPr>
        <p:spPr>
          <a:xfrm>
            <a:off x="1008063" y="2455863"/>
            <a:ext cx="922753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Montserrat"/>
              </a:rPr>
              <a:t>Background</a:t>
            </a:r>
            <a:endParaRPr lang="en-US" sz="1200">
              <a:solidFill>
                <a:schemeClr val="bg1">
                  <a:lumMod val="75000"/>
                </a:schemeClr>
              </a:solidFill>
              <a:latin typeface="Montserrat" panose="00000500000000000000" pitchFamily="50" charset="0"/>
            </a:endParaRPr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5813ACAF-034A-4792-AF1C-E39AA9B37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297616"/>
            <a:ext cx="6225117" cy="3257601"/>
          </a:xfrm>
          <a:prstGeom prst="rect">
            <a:avLst/>
          </a:prstGeom>
        </p:spPr>
      </p:pic>
      <p:sp>
        <p:nvSpPr>
          <p:cNvPr id="3" name="Freeform 21">
            <a:extLst>
              <a:ext uri="{FF2B5EF4-FFF2-40B4-BE49-F238E27FC236}">
                <a16:creationId xmlns:a16="http://schemas.microsoft.com/office/drawing/2014/main" id="{9EDAEF94-4817-4AE4-A3B0-37C7250D3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180" y="3932238"/>
            <a:ext cx="322262" cy="331787"/>
          </a:xfrm>
          <a:custGeom>
            <a:avLst/>
            <a:gdLst>
              <a:gd name="T0" fmla="*/ 2147483647 w 619"/>
              <a:gd name="T1" fmla="*/ 0 h 635"/>
              <a:gd name="T2" fmla="*/ 2147483647 w 619"/>
              <a:gd name="T3" fmla="*/ 0 h 635"/>
              <a:gd name="T4" fmla="*/ 0 w 619"/>
              <a:gd name="T5" fmla="*/ 2147483647 h 635"/>
              <a:gd name="T6" fmla="*/ 2147483647 w 619"/>
              <a:gd name="T7" fmla="*/ 2147483647 h 635"/>
              <a:gd name="T8" fmla="*/ 2147483647 w 619"/>
              <a:gd name="T9" fmla="*/ 2147483647 h 635"/>
              <a:gd name="T10" fmla="*/ 2147483647 w 619"/>
              <a:gd name="T11" fmla="*/ 0 h 635"/>
              <a:gd name="T12" fmla="*/ 2147483647 w 619"/>
              <a:gd name="T13" fmla="*/ 2147483647 h 635"/>
              <a:gd name="T14" fmla="*/ 2147483647 w 619"/>
              <a:gd name="T15" fmla="*/ 2147483647 h 635"/>
              <a:gd name="T16" fmla="*/ 2147483647 w 619"/>
              <a:gd name="T17" fmla="*/ 2147483647 h 635"/>
              <a:gd name="T18" fmla="*/ 2147483647 w 619"/>
              <a:gd name="T19" fmla="*/ 2147483647 h 635"/>
              <a:gd name="T20" fmla="*/ 2147483647 w 619"/>
              <a:gd name="T21" fmla="*/ 2147483647 h 635"/>
              <a:gd name="T22" fmla="*/ 2147483647 w 619"/>
              <a:gd name="T23" fmla="*/ 2147483647 h 635"/>
              <a:gd name="T24" fmla="*/ 2147483647 w 619"/>
              <a:gd name="T25" fmla="*/ 2147483647 h 635"/>
              <a:gd name="T26" fmla="*/ 2147483647 w 619"/>
              <a:gd name="T27" fmla="*/ 2147483647 h 635"/>
              <a:gd name="T28" fmla="*/ 2147483647 w 619"/>
              <a:gd name="T29" fmla="*/ 2147483647 h 635"/>
              <a:gd name="T30" fmla="*/ 2147483647 w 619"/>
              <a:gd name="T31" fmla="*/ 2147483647 h 635"/>
              <a:gd name="T32" fmla="*/ 2147483647 w 619"/>
              <a:gd name="T33" fmla="*/ 2147483647 h 635"/>
              <a:gd name="T34" fmla="*/ 2147483647 w 619"/>
              <a:gd name="T35" fmla="*/ 2147483647 h 635"/>
              <a:gd name="T36" fmla="*/ 2147483647 w 619"/>
              <a:gd name="T37" fmla="*/ 2147483647 h 635"/>
              <a:gd name="T38" fmla="*/ 2147483647 w 619"/>
              <a:gd name="T39" fmla="*/ 2147483647 h 635"/>
              <a:gd name="T40" fmla="*/ 2147483647 w 619"/>
              <a:gd name="T41" fmla="*/ 2147483647 h 635"/>
              <a:gd name="T42" fmla="*/ 2147483647 w 619"/>
              <a:gd name="T43" fmla="*/ 2147483647 h 635"/>
              <a:gd name="T44" fmla="*/ 2147483647 w 619"/>
              <a:gd name="T45" fmla="*/ 2147483647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19"/>
              <a:gd name="T70" fmla="*/ 0 h 635"/>
              <a:gd name="T71" fmla="*/ 619 w 619"/>
              <a:gd name="T72" fmla="*/ 635 h 63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8AA844AE-EF66-4CAB-9FAA-A252915CD8E8}"/>
              </a:ext>
            </a:extLst>
          </p:cNvPr>
          <p:cNvSpPr/>
          <p:nvPr/>
        </p:nvSpPr>
        <p:spPr>
          <a:xfrm>
            <a:off x="1439333" y="3797300"/>
            <a:ext cx="3038475" cy="1077218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latin typeface="Poppins Light"/>
              </a:rPr>
              <a:t>The industrial sector consumed almost 157 exajoules of energy.  (38% of the global total  energy consumption)</a:t>
            </a:r>
            <a:endParaRPr lang="de-DE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/>
      <p:bldP spid="17" grpId="0" animBg="1"/>
      <p:bldP spid="18" grpId="0"/>
      <p:bldP spid="19" grpId="0"/>
      <p:bldP spid="3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7153A3F-8E4B-4EE5-A0D9-17E6450EA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1300692"/>
            <a:ext cx="25738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eaLnBrk="1" hangingPunct="1"/>
            <a:r>
              <a:rPr lang="en-US" altLang="en-US" sz="2400" b="1">
                <a:latin typeface="Montserrat Semi Bold"/>
                <a:ea typeface="宋体"/>
              </a:rPr>
              <a:t>Introduction</a:t>
            </a:r>
          </a:p>
        </p:txBody>
      </p:sp>
      <p:sp>
        <p:nvSpPr>
          <p:cNvPr id="14" name="Freeform 21">
            <a:extLst>
              <a:ext uri="{FF2B5EF4-FFF2-40B4-BE49-F238E27FC236}">
                <a16:creationId xmlns:a16="http://schemas.microsoft.com/office/drawing/2014/main" id="{2FD46B04-41C0-4CC3-9387-FE5BC0E6F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13" y="3106738"/>
            <a:ext cx="322262" cy="333375"/>
          </a:xfrm>
          <a:custGeom>
            <a:avLst/>
            <a:gdLst>
              <a:gd name="T0" fmla="*/ 2147483647 w 619"/>
              <a:gd name="T1" fmla="*/ 0 h 635"/>
              <a:gd name="T2" fmla="*/ 2147483647 w 619"/>
              <a:gd name="T3" fmla="*/ 0 h 635"/>
              <a:gd name="T4" fmla="*/ 0 w 619"/>
              <a:gd name="T5" fmla="*/ 2147483647 h 635"/>
              <a:gd name="T6" fmla="*/ 2147483647 w 619"/>
              <a:gd name="T7" fmla="*/ 2147483647 h 635"/>
              <a:gd name="T8" fmla="*/ 2147483647 w 619"/>
              <a:gd name="T9" fmla="*/ 2147483647 h 635"/>
              <a:gd name="T10" fmla="*/ 2147483647 w 619"/>
              <a:gd name="T11" fmla="*/ 0 h 635"/>
              <a:gd name="T12" fmla="*/ 2147483647 w 619"/>
              <a:gd name="T13" fmla="*/ 2147483647 h 635"/>
              <a:gd name="T14" fmla="*/ 2147483647 w 619"/>
              <a:gd name="T15" fmla="*/ 2147483647 h 635"/>
              <a:gd name="T16" fmla="*/ 2147483647 w 619"/>
              <a:gd name="T17" fmla="*/ 2147483647 h 635"/>
              <a:gd name="T18" fmla="*/ 2147483647 w 619"/>
              <a:gd name="T19" fmla="*/ 2147483647 h 635"/>
              <a:gd name="T20" fmla="*/ 2147483647 w 619"/>
              <a:gd name="T21" fmla="*/ 2147483647 h 635"/>
              <a:gd name="T22" fmla="*/ 2147483647 w 619"/>
              <a:gd name="T23" fmla="*/ 2147483647 h 635"/>
              <a:gd name="T24" fmla="*/ 2147483647 w 619"/>
              <a:gd name="T25" fmla="*/ 2147483647 h 635"/>
              <a:gd name="T26" fmla="*/ 2147483647 w 619"/>
              <a:gd name="T27" fmla="*/ 2147483647 h 635"/>
              <a:gd name="T28" fmla="*/ 2147483647 w 619"/>
              <a:gd name="T29" fmla="*/ 2147483647 h 635"/>
              <a:gd name="T30" fmla="*/ 2147483647 w 619"/>
              <a:gd name="T31" fmla="*/ 2147483647 h 635"/>
              <a:gd name="T32" fmla="*/ 2147483647 w 619"/>
              <a:gd name="T33" fmla="*/ 2147483647 h 635"/>
              <a:gd name="T34" fmla="*/ 2147483647 w 619"/>
              <a:gd name="T35" fmla="*/ 2147483647 h 635"/>
              <a:gd name="T36" fmla="*/ 2147483647 w 619"/>
              <a:gd name="T37" fmla="*/ 2147483647 h 635"/>
              <a:gd name="T38" fmla="*/ 2147483647 w 619"/>
              <a:gd name="T39" fmla="*/ 2147483647 h 635"/>
              <a:gd name="T40" fmla="*/ 2147483647 w 619"/>
              <a:gd name="T41" fmla="*/ 2147483647 h 635"/>
              <a:gd name="T42" fmla="*/ 2147483647 w 619"/>
              <a:gd name="T43" fmla="*/ 2147483647 h 635"/>
              <a:gd name="T44" fmla="*/ 2147483647 w 619"/>
              <a:gd name="T45" fmla="*/ 2147483647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19"/>
              <a:gd name="T70" fmla="*/ 0 h 635"/>
              <a:gd name="T71" fmla="*/ 619 w 619"/>
              <a:gd name="T72" fmla="*/ 635 h 63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2696D4-E617-4D35-95E2-863D50B8835B}"/>
              </a:ext>
            </a:extLst>
          </p:cNvPr>
          <p:cNvSpPr/>
          <p:nvPr/>
        </p:nvSpPr>
        <p:spPr>
          <a:xfrm>
            <a:off x="1350433" y="2728383"/>
            <a:ext cx="2659063" cy="1323439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r>
              <a:rPr lang="en-US" sz="1600">
                <a:latin typeface="Poppins Light"/>
              </a:rPr>
              <a:t>To monitor and achieve our targets, it is important to develop a dependable forecasting </a:t>
            </a:r>
            <a:endParaRPr lang="en-US"/>
          </a:p>
          <a:p>
            <a:pPr>
              <a:defRPr/>
            </a:pPr>
            <a:r>
              <a:rPr lang="en-US" sz="1600">
                <a:latin typeface="Poppins Light"/>
              </a:rPr>
              <a:t>tool</a:t>
            </a:r>
            <a:endParaRPr lang="en-US" sz="1600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55668799-E0F6-42B7-A73F-B204C0AA0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13" y="4541838"/>
            <a:ext cx="322262" cy="331787"/>
          </a:xfrm>
          <a:custGeom>
            <a:avLst/>
            <a:gdLst>
              <a:gd name="T0" fmla="*/ 2147483647 w 619"/>
              <a:gd name="T1" fmla="*/ 0 h 635"/>
              <a:gd name="T2" fmla="*/ 2147483647 w 619"/>
              <a:gd name="T3" fmla="*/ 0 h 635"/>
              <a:gd name="T4" fmla="*/ 0 w 619"/>
              <a:gd name="T5" fmla="*/ 2147483647 h 635"/>
              <a:gd name="T6" fmla="*/ 2147483647 w 619"/>
              <a:gd name="T7" fmla="*/ 2147483647 h 635"/>
              <a:gd name="T8" fmla="*/ 2147483647 w 619"/>
              <a:gd name="T9" fmla="*/ 2147483647 h 635"/>
              <a:gd name="T10" fmla="*/ 2147483647 w 619"/>
              <a:gd name="T11" fmla="*/ 0 h 635"/>
              <a:gd name="T12" fmla="*/ 2147483647 w 619"/>
              <a:gd name="T13" fmla="*/ 2147483647 h 635"/>
              <a:gd name="T14" fmla="*/ 2147483647 w 619"/>
              <a:gd name="T15" fmla="*/ 2147483647 h 635"/>
              <a:gd name="T16" fmla="*/ 2147483647 w 619"/>
              <a:gd name="T17" fmla="*/ 2147483647 h 635"/>
              <a:gd name="T18" fmla="*/ 2147483647 w 619"/>
              <a:gd name="T19" fmla="*/ 2147483647 h 635"/>
              <a:gd name="T20" fmla="*/ 2147483647 w 619"/>
              <a:gd name="T21" fmla="*/ 2147483647 h 635"/>
              <a:gd name="T22" fmla="*/ 2147483647 w 619"/>
              <a:gd name="T23" fmla="*/ 2147483647 h 635"/>
              <a:gd name="T24" fmla="*/ 2147483647 w 619"/>
              <a:gd name="T25" fmla="*/ 2147483647 h 635"/>
              <a:gd name="T26" fmla="*/ 2147483647 w 619"/>
              <a:gd name="T27" fmla="*/ 2147483647 h 635"/>
              <a:gd name="T28" fmla="*/ 2147483647 w 619"/>
              <a:gd name="T29" fmla="*/ 2147483647 h 635"/>
              <a:gd name="T30" fmla="*/ 2147483647 w 619"/>
              <a:gd name="T31" fmla="*/ 2147483647 h 635"/>
              <a:gd name="T32" fmla="*/ 2147483647 w 619"/>
              <a:gd name="T33" fmla="*/ 2147483647 h 635"/>
              <a:gd name="T34" fmla="*/ 2147483647 w 619"/>
              <a:gd name="T35" fmla="*/ 2147483647 h 635"/>
              <a:gd name="T36" fmla="*/ 2147483647 w 619"/>
              <a:gd name="T37" fmla="*/ 2147483647 h 635"/>
              <a:gd name="T38" fmla="*/ 2147483647 w 619"/>
              <a:gd name="T39" fmla="*/ 2147483647 h 635"/>
              <a:gd name="T40" fmla="*/ 2147483647 w 619"/>
              <a:gd name="T41" fmla="*/ 2147483647 h 635"/>
              <a:gd name="T42" fmla="*/ 2147483647 w 619"/>
              <a:gd name="T43" fmla="*/ 2147483647 h 635"/>
              <a:gd name="T44" fmla="*/ 2147483647 w 619"/>
              <a:gd name="T45" fmla="*/ 2147483647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19"/>
              <a:gd name="T70" fmla="*/ 0 h 635"/>
              <a:gd name="T71" fmla="*/ 619 w 619"/>
              <a:gd name="T72" fmla="*/ 635 h 63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58563A-9691-4578-A7D4-0C398F109A44}"/>
              </a:ext>
            </a:extLst>
          </p:cNvPr>
          <p:cNvSpPr/>
          <p:nvPr/>
        </p:nvSpPr>
        <p:spPr>
          <a:xfrm>
            <a:off x="1350433" y="4174067"/>
            <a:ext cx="3038475" cy="2800767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eaLnBrk="1" fontAlgn="auto" hangingPunct="1">
              <a:defRPr/>
            </a:pPr>
            <a:r>
              <a:rPr lang="en-US" sz="1600">
                <a:latin typeface="+mj-lt"/>
              </a:rPr>
              <a:t>Database: </a:t>
            </a:r>
            <a:r>
              <a:rPr lang="en-US" sz="1600">
                <a:latin typeface="Poppins Light"/>
              </a:rPr>
              <a:t>The Industrial Assessment Center </a:t>
            </a:r>
            <a:endParaRPr lang="en-US" sz="1600">
              <a:latin typeface="Montserrat"/>
            </a:endParaRPr>
          </a:p>
          <a:p>
            <a:pPr>
              <a:defRPr/>
            </a:pPr>
            <a:r>
              <a:rPr lang="en-US" sz="1600">
                <a:latin typeface="Poppins Light"/>
              </a:rPr>
              <a:t>contains data from all </a:t>
            </a:r>
            <a:endParaRPr lang="en-US" sz="1600">
              <a:latin typeface="+mj-lt"/>
            </a:endParaRPr>
          </a:p>
          <a:p>
            <a:pPr>
              <a:defRPr/>
            </a:pPr>
            <a:r>
              <a:rPr lang="en-US" sz="1600">
                <a:latin typeface="Poppins Light"/>
              </a:rPr>
              <a:t>assessments conducted on manufacturing facilities </a:t>
            </a:r>
            <a:endParaRPr lang="en-US"/>
          </a:p>
          <a:p>
            <a:pPr>
              <a:defRPr/>
            </a:pPr>
            <a:r>
              <a:rPr lang="en-US" sz="1600">
                <a:latin typeface="Poppins Light"/>
              </a:rPr>
              <a:t>that include plant area, production </a:t>
            </a:r>
            <a:endParaRPr lang="en-US"/>
          </a:p>
          <a:p>
            <a:pPr>
              <a:defRPr/>
            </a:pPr>
            <a:r>
              <a:rPr lang="en-US" sz="1600">
                <a:latin typeface="Poppins Light"/>
              </a:rPr>
              <a:t>hours, number of employees, annual sales and regions. The dependent variable is </a:t>
            </a:r>
            <a:endParaRPr lang="en-US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latin typeface="Poppins Light"/>
              </a:rPr>
              <a:t>annual energy consumption.</a:t>
            </a: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2B0E2-8968-4248-BD54-2FD214F36138}"/>
              </a:ext>
            </a:extLst>
          </p:cNvPr>
          <p:cNvSpPr/>
          <p:nvPr/>
        </p:nvSpPr>
        <p:spPr>
          <a:xfrm>
            <a:off x="1008063" y="2455863"/>
            <a:ext cx="922753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Montserrat"/>
              </a:rPr>
              <a:t>Background</a:t>
            </a:r>
            <a:endParaRPr lang="en-US" sz="1200">
              <a:solidFill>
                <a:schemeClr val="bg1">
                  <a:lumMod val="75000"/>
                </a:schemeClr>
              </a:solidFill>
              <a:latin typeface="Montserrat" panose="00000500000000000000" pitchFamily="50" charset="0"/>
            </a:endParaRPr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7577A28B-1372-467B-81B9-357C5D897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567" y="1060565"/>
            <a:ext cx="7844366" cy="491678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/>
      <p:bldP spid="17" grpId="0" animBg="1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2D6693-C008-446D-A066-399F23CC7990}"/>
              </a:ext>
            </a:extLst>
          </p:cNvPr>
          <p:cNvGrpSpPr>
            <a:grpSpLocks/>
          </p:cNvGrpSpPr>
          <p:nvPr/>
        </p:nvGrpSpPr>
        <p:grpSpPr bwMode="auto">
          <a:xfrm>
            <a:off x="4625579" y="2403872"/>
            <a:ext cx="2986088" cy="2980134"/>
            <a:chOff x="4348691" y="1525113"/>
            <a:chExt cx="4060792" cy="4053614"/>
          </a:xfrm>
        </p:grpSpPr>
        <p:sp>
          <p:nvSpPr>
            <p:cNvPr id="3" name="Shape 1324">
              <a:extLst>
                <a:ext uri="{FF2B5EF4-FFF2-40B4-BE49-F238E27FC236}">
                  <a16:creationId xmlns:a16="http://schemas.microsoft.com/office/drawing/2014/main" id="{18756970-AE56-4C54-AF92-7060E8BFE1DD}"/>
                </a:ext>
              </a:extLst>
            </p:cNvPr>
            <p:cNvSpPr/>
            <p:nvPr/>
          </p:nvSpPr>
          <p:spPr>
            <a:xfrm rot="5400000">
              <a:off x="4349277" y="2585300"/>
              <a:ext cx="1970935" cy="1972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26" y="0"/>
                  </a:moveTo>
                  <a:lnTo>
                    <a:pt x="14090" y="3464"/>
                  </a:lnTo>
                  <a:lnTo>
                    <a:pt x="13800" y="3621"/>
                  </a:lnTo>
                  <a:cubicBezTo>
                    <a:pt x="12956" y="4191"/>
                    <a:pt x="12402" y="5156"/>
                    <a:pt x="12402" y="6250"/>
                  </a:cubicBezTo>
                  <a:cubicBezTo>
                    <a:pt x="12402" y="8001"/>
                    <a:pt x="13821" y="9420"/>
                    <a:pt x="15572" y="9420"/>
                  </a:cubicBezTo>
                  <a:cubicBezTo>
                    <a:pt x="16666" y="9420"/>
                    <a:pt x="17631" y="8866"/>
                    <a:pt x="18201" y="8023"/>
                  </a:cubicBezTo>
                  <a:lnTo>
                    <a:pt x="18358" y="7732"/>
                  </a:lnTo>
                  <a:lnTo>
                    <a:pt x="21600" y="10974"/>
                  </a:lnTo>
                  <a:lnTo>
                    <a:pt x="17250" y="15324"/>
                  </a:lnTo>
                  <a:lnTo>
                    <a:pt x="17702" y="15370"/>
                  </a:lnTo>
                  <a:cubicBezTo>
                    <a:pt x="18746" y="15583"/>
                    <a:pt x="19530" y="16506"/>
                    <a:pt x="19530" y="17612"/>
                  </a:cubicBezTo>
                  <a:cubicBezTo>
                    <a:pt x="19530" y="18876"/>
                    <a:pt x="18505" y="19901"/>
                    <a:pt x="17241" y="19901"/>
                  </a:cubicBezTo>
                  <a:cubicBezTo>
                    <a:pt x="16135" y="19901"/>
                    <a:pt x="15212" y="19116"/>
                    <a:pt x="14999" y="18073"/>
                  </a:cubicBezTo>
                  <a:lnTo>
                    <a:pt x="14953" y="17621"/>
                  </a:lnTo>
                  <a:lnTo>
                    <a:pt x="10974" y="21600"/>
                  </a:lnTo>
                  <a:lnTo>
                    <a:pt x="7748" y="18374"/>
                  </a:lnTo>
                  <a:lnTo>
                    <a:pt x="8136" y="18053"/>
                  </a:lnTo>
                  <a:cubicBezTo>
                    <a:pt x="8710" y="17480"/>
                    <a:pt x="9065" y="16687"/>
                    <a:pt x="9065" y="15812"/>
                  </a:cubicBezTo>
                  <a:cubicBezTo>
                    <a:pt x="9065" y="14061"/>
                    <a:pt x="7645" y="12641"/>
                    <a:pt x="5895" y="12641"/>
                  </a:cubicBezTo>
                  <a:cubicBezTo>
                    <a:pt x="5019" y="12641"/>
                    <a:pt x="4227" y="12996"/>
                    <a:pt x="3653" y="13570"/>
                  </a:cubicBezTo>
                  <a:lnTo>
                    <a:pt x="3332" y="13958"/>
                  </a:lnTo>
                  <a:lnTo>
                    <a:pt x="0" y="10626"/>
                  </a:lnTo>
                  <a:lnTo>
                    <a:pt x="3846" y="6780"/>
                  </a:lnTo>
                  <a:lnTo>
                    <a:pt x="3625" y="6758"/>
                  </a:lnTo>
                  <a:cubicBezTo>
                    <a:pt x="2582" y="6545"/>
                    <a:pt x="1798" y="5622"/>
                    <a:pt x="1798" y="4516"/>
                  </a:cubicBezTo>
                  <a:cubicBezTo>
                    <a:pt x="1798" y="3251"/>
                    <a:pt x="2823" y="2227"/>
                    <a:pt x="4087" y="2227"/>
                  </a:cubicBezTo>
                  <a:cubicBezTo>
                    <a:pt x="5193" y="2227"/>
                    <a:pt x="6116" y="3011"/>
                    <a:pt x="6329" y="4054"/>
                  </a:cubicBezTo>
                  <a:lnTo>
                    <a:pt x="6351" y="4275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endParaRPr sz="1200">
                <a:latin typeface="+mj-lt"/>
              </a:endParaRPr>
            </a:p>
          </p:txBody>
        </p:sp>
        <p:sp>
          <p:nvSpPr>
            <p:cNvPr id="4" name="Shape 1327">
              <a:extLst>
                <a:ext uri="{FF2B5EF4-FFF2-40B4-BE49-F238E27FC236}">
                  <a16:creationId xmlns:a16="http://schemas.microsoft.com/office/drawing/2014/main" id="{53B1552B-F562-4CCA-AE49-5097D8FC6726}"/>
                </a:ext>
              </a:extLst>
            </p:cNvPr>
            <p:cNvSpPr/>
            <p:nvPr/>
          </p:nvSpPr>
          <p:spPr>
            <a:xfrm>
              <a:off x="5376841" y="1525113"/>
              <a:ext cx="1972107" cy="1972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26" y="0"/>
                  </a:moveTo>
                  <a:lnTo>
                    <a:pt x="14090" y="3464"/>
                  </a:lnTo>
                  <a:lnTo>
                    <a:pt x="13800" y="3621"/>
                  </a:lnTo>
                  <a:cubicBezTo>
                    <a:pt x="12956" y="4191"/>
                    <a:pt x="12402" y="5156"/>
                    <a:pt x="12402" y="6250"/>
                  </a:cubicBezTo>
                  <a:cubicBezTo>
                    <a:pt x="12402" y="8001"/>
                    <a:pt x="13821" y="9420"/>
                    <a:pt x="15572" y="9420"/>
                  </a:cubicBezTo>
                  <a:cubicBezTo>
                    <a:pt x="16666" y="9420"/>
                    <a:pt x="17631" y="8866"/>
                    <a:pt x="18201" y="8023"/>
                  </a:cubicBezTo>
                  <a:lnTo>
                    <a:pt x="18358" y="7732"/>
                  </a:lnTo>
                  <a:lnTo>
                    <a:pt x="21600" y="10974"/>
                  </a:lnTo>
                  <a:lnTo>
                    <a:pt x="17250" y="15324"/>
                  </a:lnTo>
                  <a:lnTo>
                    <a:pt x="17702" y="15370"/>
                  </a:lnTo>
                  <a:cubicBezTo>
                    <a:pt x="18746" y="15583"/>
                    <a:pt x="19530" y="16506"/>
                    <a:pt x="19530" y="17612"/>
                  </a:cubicBezTo>
                  <a:cubicBezTo>
                    <a:pt x="19530" y="18876"/>
                    <a:pt x="18505" y="19901"/>
                    <a:pt x="17241" y="19901"/>
                  </a:cubicBezTo>
                  <a:cubicBezTo>
                    <a:pt x="16135" y="19901"/>
                    <a:pt x="15212" y="19116"/>
                    <a:pt x="14999" y="18073"/>
                  </a:cubicBezTo>
                  <a:lnTo>
                    <a:pt x="14953" y="17621"/>
                  </a:lnTo>
                  <a:lnTo>
                    <a:pt x="10974" y="21600"/>
                  </a:lnTo>
                  <a:lnTo>
                    <a:pt x="7748" y="18374"/>
                  </a:lnTo>
                  <a:lnTo>
                    <a:pt x="8136" y="18053"/>
                  </a:lnTo>
                  <a:cubicBezTo>
                    <a:pt x="8710" y="17480"/>
                    <a:pt x="9065" y="16687"/>
                    <a:pt x="9065" y="15812"/>
                  </a:cubicBezTo>
                  <a:cubicBezTo>
                    <a:pt x="9065" y="14061"/>
                    <a:pt x="7645" y="12641"/>
                    <a:pt x="5895" y="12641"/>
                  </a:cubicBezTo>
                  <a:cubicBezTo>
                    <a:pt x="5019" y="12641"/>
                    <a:pt x="4227" y="12996"/>
                    <a:pt x="3653" y="13570"/>
                  </a:cubicBezTo>
                  <a:lnTo>
                    <a:pt x="3332" y="13958"/>
                  </a:lnTo>
                  <a:lnTo>
                    <a:pt x="0" y="10626"/>
                  </a:lnTo>
                  <a:lnTo>
                    <a:pt x="3846" y="6780"/>
                  </a:lnTo>
                  <a:lnTo>
                    <a:pt x="3625" y="6758"/>
                  </a:lnTo>
                  <a:cubicBezTo>
                    <a:pt x="2582" y="6545"/>
                    <a:pt x="1798" y="5622"/>
                    <a:pt x="1798" y="4516"/>
                  </a:cubicBezTo>
                  <a:cubicBezTo>
                    <a:pt x="1798" y="3251"/>
                    <a:pt x="2823" y="2227"/>
                    <a:pt x="4087" y="2227"/>
                  </a:cubicBezTo>
                  <a:cubicBezTo>
                    <a:pt x="5193" y="2227"/>
                    <a:pt x="6116" y="3011"/>
                    <a:pt x="6329" y="4054"/>
                  </a:cubicBezTo>
                  <a:lnTo>
                    <a:pt x="6351" y="4275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endParaRPr sz="1200">
                <a:latin typeface="+mj-lt"/>
              </a:endParaRPr>
            </a:p>
          </p:txBody>
        </p:sp>
        <p:sp>
          <p:nvSpPr>
            <p:cNvPr id="5" name="Shape 1330">
              <a:extLst>
                <a:ext uri="{FF2B5EF4-FFF2-40B4-BE49-F238E27FC236}">
                  <a16:creationId xmlns:a16="http://schemas.microsoft.com/office/drawing/2014/main" id="{E4D90227-7DE7-44CD-AB1F-4CCD472C9AAC}"/>
                </a:ext>
              </a:extLst>
            </p:cNvPr>
            <p:cNvSpPr/>
            <p:nvPr/>
          </p:nvSpPr>
          <p:spPr>
            <a:xfrm>
              <a:off x="5391414" y="3606173"/>
              <a:ext cx="1970487" cy="1972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26" y="0"/>
                  </a:moveTo>
                  <a:lnTo>
                    <a:pt x="14090" y="3464"/>
                  </a:lnTo>
                  <a:lnTo>
                    <a:pt x="13800" y="3621"/>
                  </a:lnTo>
                  <a:cubicBezTo>
                    <a:pt x="12956" y="4191"/>
                    <a:pt x="12402" y="5156"/>
                    <a:pt x="12402" y="6250"/>
                  </a:cubicBezTo>
                  <a:cubicBezTo>
                    <a:pt x="12402" y="8001"/>
                    <a:pt x="13821" y="9420"/>
                    <a:pt x="15572" y="9420"/>
                  </a:cubicBezTo>
                  <a:cubicBezTo>
                    <a:pt x="16666" y="9420"/>
                    <a:pt x="17631" y="8866"/>
                    <a:pt x="18201" y="8023"/>
                  </a:cubicBezTo>
                  <a:lnTo>
                    <a:pt x="18358" y="7732"/>
                  </a:lnTo>
                  <a:lnTo>
                    <a:pt x="21600" y="10974"/>
                  </a:lnTo>
                  <a:lnTo>
                    <a:pt x="17250" y="15324"/>
                  </a:lnTo>
                  <a:lnTo>
                    <a:pt x="17702" y="15370"/>
                  </a:lnTo>
                  <a:cubicBezTo>
                    <a:pt x="18746" y="15583"/>
                    <a:pt x="19530" y="16506"/>
                    <a:pt x="19530" y="17612"/>
                  </a:cubicBezTo>
                  <a:cubicBezTo>
                    <a:pt x="19530" y="18876"/>
                    <a:pt x="18505" y="19901"/>
                    <a:pt x="17241" y="19901"/>
                  </a:cubicBezTo>
                  <a:cubicBezTo>
                    <a:pt x="16135" y="19901"/>
                    <a:pt x="15212" y="19116"/>
                    <a:pt x="14999" y="18073"/>
                  </a:cubicBezTo>
                  <a:lnTo>
                    <a:pt x="14953" y="17621"/>
                  </a:lnTo>
                  <a:lnTo>
                    <a:pt x="10974" y="21600"/>
                  </a:lnTo>
                  <a:lnTo>
                    <a:pt x="7748" y="18374"/>
                  </a:lnTo>
                  <a:lnTo>
                    <a:pt x="8136" y="18053"/>
                  </a:lnTo>
                  <a:cubicBezTo>
                    <a:pt x="8710" y="17480"/>
                    <a:pt x="9065" y="16687"/>
                    <a:pt x="9065" y="15812"/>
                  </a:cubicBezTo>
                  <a:cubicBezTo>
                    <a:pt x="9065" y="14061"/>
                    <a:pt x="7645" y="12641"/>
                    <a:pt x="5895" y="12641"/>
                  </a:cubicBezTo>
                  <a:cubicBezTo>
                    <a:pt x="5019" y="12641"/>
                    <a:pt x="4227" y="12996"/>
                    <a:pt x="3653" y="13570"/>
                  </a:cubicBezTo>
                  <a:lnTo>
                    <a:pt x="3332" y="13958"/>
                  </a:lnTo>
                  <a:lnTo>
                    <a:pt x="0" y="10626"/>
                  </a:lnTo>
                  <a:lnTo>
                    <a:pt x="3846" y="6780"/>
                  </a:lnTo>
                  <a:lnTo>
                    <a:pt x="3625" y="6758"/>
                  </a:lnTo>
                  <a:cubicBezTo>
                    <a:pt x="2582" y="6545"/>
                    <a:pt x="1798" y="5622"/>
                    <a:pt x="1798" y="4516"/>
                  </a:cubicBezTo>
                  <a:cubicBezTo>
                    <a:pt x="1798" y="3251"/>
                    <a:pt x="2823" y="2227"/>
                    <a:pt x="4087" y="2227"/>
                  </a:cubicBezTo>
                  <a:cubicBezTo>
                    <a:pt x="5193" y="2227"/>
                    <a:pt x="6116" y="3011"/>
                    <a:pt x="6329" y="4054"/>
                  </a:cubicBezTo>
                  <a:lnTo>
                    <a:pt x="6351" y="427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endParaRPr sz="1200">
                <a:latin typeface="+mj-lt"/>
              </a:endParaRPr>
            </a:p>
          </p:txBody>
        </p:sp>
        <p:sp>
          <p:nvSpPr>
            <p:cNvPr id="6" name="Shape 1324">
              <a:extLst>
                <a:ext uri="{FF2B5EF4-FFF2-40B4-BE49-F238E27FC236}">
                  <a16:creationId xmlns:a16="http://schemas.microsoft.com/office/drawing/2014/main" id="{703C858E-ECB3-457B-8D9B-698C94338476}"/>
                </a:ext>
              </a:extLst>
            </p:cNvPr>
            <p:cNvSpPr/>
            <p:nvPr/>
          </p:nvSpPr>
          <p:spPr>
            <a:xfrm rot="5400000">
              <a:off x="6437962" y="2585300"/>
              <a:ext cx="1970935" cy="1972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26" y="0"/>
                  </a:moveTo>
                  <a:lnTo>
                    <a:pt x="14090" y="3464"/>
                  </a:lnTo>
                  <a:lnTo>
                    <a:pt x="13800" y="3621"/>
                  </a:lnTo>
                  <a:cubicBezTo>
                    <a:pt x="12956" y="4191"/>
                    <a:pt x="12402" y="5156"/>
                    <a:pt x="12402" y="6250"/>
                  </a:cubicBezTo>
                  <a:cubicBezTo>
                    <a:pt x="12402" y="8001"/>
                    <a:pt x="13821" y="9420"/>
                    <a:pt x="15572" y="9420"/>
                  </a:cubicBezTo>
                  <a:cubicBezTo>
                    <a:pt x="16666" y="9420"/>
                    <a:pt x="17631" y="8866"/>
                    <a:pt x="18201" y="8023"/>
                  </a:cubicBezTo>
                  <a:lnTo>
                    <a:pt x="18358" y="7732"/>
                  </a:lnTo>
                  <a:lnTo>
                    <a:pt x="21600" y="10974"/>
                  </a:lnTo>
                  <a:lnTo>
                    <a:pt x="17250" y="15324"/>
                  </a:lnTo>
                  <a:lnTo>
                    <a:pt x="17702" y="15370"/>
                  </a:lnTo>
                  <a:cubicBezTo>
                    <a:pt x="18746" y="15583"/>
                    <a:pt x="19530" y="16506"/>
                    <a:pt x="19530" y="17612"/>
                  </a:cubicBezTo>
                  <a:cubicBezTo>
                    <a:pt x="19530" y="18876"/>
                    <a:pt x="18505" y="19901"/>
                    <a:pt x="17241" y="19901"/>
                  </a:cubicBezTo>
                  <a:cubicBezTo>
                    <a:pt x="16135" y="19901"/>
                    <a:pt x="15212" y="19116"/>
                    <a:pt x="14999" y="18073"/>
                  </a:cubicBezTo>
                  <a:lnTo>
                    <a:pt x="14953" y="17621"/>
                  </a:lnTo>
                  <a:lnTo>
                    <a:pt x="10974" y="21600"/>
                  </a:lnTo>
                  <a:lnTo>
                    <a:pt x="7748" y="18374"/>
                  </a:lnTo>
                  <a:lnTo>
                    <a:pt x="8136" y="18053"/>
                  </a:lnTo>
                  <a:cubicBezTo>
                    <a:pt x="8710" y="17480"/>
                    <a:pt x="9065" y="16687"/>
                    <a:pt x="9065" y="15812"/>
                  </a:cubicBezTo>
                  <a:cubicBezTo>
                    <a:pt x="9065" y="14061"/>
                    <a:pt x="7645" y="12641"/>
                    <a:pt x="5895" y="12641"/>
                  </a:cubicBezTo>
                  <a:cubicBezTo>
                    <a:pt x="5019" y="12641"/>
                    <a:pt x="4227" y="12996"/>
                    <a:pt x="3653" y="13570"/>
                  </a:cubicBezTo>
                  <a:lnTo>
                    <a:pt x="3332" y="13958"/>
                  </a:lnTo>
                  <a:lnTo>
                    <a:pt x="0" y="10626"/>
                  </a:lnTo>
                  <a:lnTo>
                    <a:pt x="3846" y="6780"/>
                  </a:lnTo>
                  <a:lnTo>
                    <a:pt x="3625" y="6758"/>
                  </a:lnTo>
                  <a:cubicBezTo>
                    <a:pt x="2582" y="6545"/>
                    <a:pt x="1798" y="5622"/>
                    <a:pt x="1798" y="4516"/>
                  </a:cubicBezTo>
                  <a:cubicBezTo>
                    <a:pt x="1798" y="3251"/>
                    <a:pt x="2823" y="2227"/>
                    <a:pt x="4087" y="2227"/>
                  </a:cubicBezTo>
                  <a:cubicBezTo>
                    <a:pt x="5193" y="2227"/>
                    <a:pt x="6116" y="3011"/>
                    <a:pt x="6329" y="4054"/>
                  </a:cubicBezTo>
                  <a:lnTo>
                    <a:pt x="6351" y="4275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endParaRPr sz="1200"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52D3A2-B7E7-4E4C-81D6-5C5DD9B18AA6}"/>
                </a:ext>
              </a:extLst>
            </p:cNvPr>
            <p:cNvSpPr txBox="1"/>
            <p:nvPr/>
          </p:nvSpPr>
          <p:spPr>
            <a:xfrm rot="2700000">
              <a:off x="5736682" y="4398159"/>
              <a:ext cx="1468830" cy="627820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defRPr/>
              </a:pPr>
              <a:r>
                <a:rPr lang="vi-VN" sz="1200">
                  <a:solidFill>
                    <a:schemeClr val="bg1"/>
                  </a:solidFill>
                  <a:latin typeface="+mj-lt"/>
                </a:rPr>
                <a:t>DATA CLEANING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282258-C4CA-4FBA-804D-A3DB75DF2049}"/>
                </a:ext>
              </a:extLst>
            </p:cNvPr>
            <p:cNvSpPr txBox="1"/>
            <p:nvPr/>
          </p:nvSpPr>
          <p:spPr>
            <a:xfrm rot="18900000">
              <a:off x="4497651" y="3370009"/>
              <a:ext cx="1709807" cy="376777"/>
            </a:xfrm>
            <a:prstGeom prst="rect">
              <a:avLst/>
            </a:prstGeom>
            <a:noFill/>
          </p:spPr>
          <p:txBody>
            <a:bodyPr lIns="91440" tIns="45720" rIns="91440" bIns="45720" anchor="t">
              <a:spAutoFit/>
            </a:bodyPr>
            <a:lstStyle/>
            <a:p>
              <a:pPr algn="ctr">
                <a:defRPr/>
              </a:pPr>
              <a:r>
                <a:rPr lang="vi-VN" sz="1200">
                  <a:solidFill>
                    <a:schemeClr val="bg1"/>
                  </a:solidFill>
                  <a:latin typeface="+mj-lt"/>
                </a:rPr>
                <a:t>DATA SET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A1FF27-3C89-45BE-A0CD-322F8358F6ED}"/>
                </a:ext>
              </a:extLst>
            </p:cNvPr>
            <p:cNvSpPr txBox="1"/>
            <p:nvPr/>
          </p:nvSpPr>
          <p:spPr>
            <a:xfrm rot="2700000">
              <a:off x="5524798" y="2396732"/>
              <a:ext cx="1708576" cy="376692"/>
            </a:xfrm>
            <a:prstGeom prst="rect">
              <a:avLst/>
            </a:prstGeom>
            <a:noFill/>
          </p:spPr>
          <p:txBody>
            <a:bodyPr lIns="91440" tIns="45720" rIns="91440" bIns="45720" anchor="t">
              <a:spAutoFit/>
            </a:bodyPr>
            <a:lstStyle/>
            <a:p>
              <a:pPr algn="ctr">
                <a:defRPr/>
              </a:pPr>
              <a:r>
                <a:rPr lang="vi-VN" sz="1200">
                  <a:solidFill>
                    <a:schemeClr val="bg1"/>
                  </a:solidFill>
                  <a:latin typeface="+mj-lt"/>
                </a:rPr>
                <a:t>MODELING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C8C2FD-75A6-4B5D-8C83-911FBF463FB1}"/>
                </a:ext>
              </a:extLst>
            </p:cNvPr>
            <p:cNvSpPr txBox="1"/>
            <p:nvPr/>
          </p:nvSpPr>
          <p:spPr>
            <a:xfrm rot="18900000">
              <a:off x="6532904" y="3231461"/>
              <a:ext cx="1708189" cy="627962"/>
            </a:xfrm>
            <a:prstGeom prst="rect">
              <a:avLst/>
            </a:prstGeom>
            <a:noFill/>
          </p:spPr>
          <p:txBody>
            <a:bodyPr lIns="91440" tIns="45720" rIns="91440" bIns="45720" anchor="t">
              <a:spAutoFit/>
            </a:bodyPr>
            <a:lstStyle/>
            <a:p>
              <a:pPr algn="ctr">
                <a:defRPr/>
              </a:pPr>
              <a:r>
                <a:rPr lang="vi-VN" sz="1200">
                  <a:solidFill>
                    <a:schemeClr val="bg1"/>
                  </a:solidFill>
                  <a:latin typeface="+mj-lt"/>
                </a:rPr>
                <a:t>PREDICTION/EVALUATION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A2C6C82-A4D1-4321-B891-A058E86B3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633" y="2699147"/>
            <a:ext cx="2184797" cy="81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Poppins Light"/>
              </a:rPr>
              <a:t>Splitting Train Test Data</a:t>
            </a:r>
          </a:p>
          <a:p>
            <a:pPr>
              <a:lnSpc>
                <a:spcPct val="120000"/>
              </a:lnSpc>
            </a:pPr>
            <a:r>
              <a:rPr lang="en-US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Poppins Light"/>
              </a:rPr>
              <a:t>Feature Selection</a:t>
            </a:r>
          </a:p>
          <a:p>
            <a:pPr>
              <a:lnSpc>
                <a:spcPct val="120000"/>
              </a:lnSpc>
            </a:pPr>
            <a:r>
              <a:rPr lang="en-US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Poppins Light"/>
              </a:rPr>
              <a:t>Building the Models (Linear / Polynomial Regressions)</a:t>
            </a:r>
            <a:endParaRPr lang="en-US" altLang="en-US" sz="1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Shape 5139">
            <a:extLst>
              <a:ext uri="{FF2B5EF4-FFF2-40B4-BE49-F238E27FC236}">
                <a16:creationId xmlns:a16="http://schemas.microsoft.com/office/drawing/2014/main" id="{06269CE4-F178-4CBA-B481-9FEC12DCCAC5}"/>
              </a:ext>
            </a:extLst>
          </p:cNvPr>
          <p:cNvSpPr/>
          <p:nvPr/>
        </p:nvSpPr>
        <p:spPr>
          <a:xfrm>
            <a:off x="7717632" y="2380061"/>
            <a:ext cx="1969294" cy="346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/>
          </a:extLst>
        </p:spPr>
        <p:txBody>
          <a:bodyPr lIns="34289" tIns="34289" rIns="34289" bIns="34289" anchor="t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rPr lang="en-US">
                <a:solidFill>
                  <a:srgbClr val="000000"/>
                </a:solidFill>
                <a:latin typeface="+mj-lt"/>
                <a:ea typeface="Roboto Light"/>
                <a:cs typeface="Helvetica-Bold"/>
                <a:sym typeface="Helvetica-Bold"/>
              </a:rPr>
              <a:t>MODELING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BFE8B1-517E-428F-A098-011E19414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47" y="4826442"/>
            <a:ext cx="2184797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Poppins Light"/>
              </a:rPr>
              <a:t>Evaluation</a:t>
            </a:r>
          </a:p>
          <a:p>
            <a:pPr>
              <a:lnSpc>
                <a:spcPct val="120000"/>
              </a:lnSpc>
            </a:pPr>
            <a:r>
              <a:rPr lang="en-US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Poppins Light"/>
              </a:rPr>
              <a:t>Changing the Train Data Set</a:t>
            </a:r>
          </a:p>
          <a:p>
            <a:pPr>
              <a:lnSpc>
                <a:spcPct val="120000"/>
              </a:lnSpc>
            </a:pPr>
            <a:endParaRPr lang="en-US" altLang="en-US" sz="1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Shape 5139">
            <a:extLst>
              <a:ext uri="{FF2B5EF4-FFF2-40B4-BE49-F238E27FC236}">
                <a16:creationId xmlns:a16="http://schemas.microsoft.com/office/drawing/2014/main" id="{0B42A7A2-0557-4DCA-A41D-66447854A9B7}"/>
              </a:ext>
            </a:extLst>
          </p:cNvPr>
          <p:cNvSpPr/>
          <p:nvPr/>
        </p:nvSpPr>
        <p:spPr>
          <a:xfrm>
            <a:off x="7873604" y="4212431"/>
            <a:ext cx="1969294" cy="6232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/>
          </a:extLst>
        </p:spPr>
        <p:txBody>
          <a:bodyPr lIns="34289" tIns="34289" rIns="34289" bIns="34289" anchor="t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rPr lang="en-US">
                <a:solidFill>
                  <a:srgbClr val="000000"/>
                </a:solidFill>
                <a:latin typeface="+mj-lt"/>
                <a:ea typeface="Roboto Light"/>
                <a:cs typeface="Helvetica-Bold"/>
                <a:sym typeface="Helvetica-Bold"/>
              </a:rPr>
              <a:t>PREDICTION EVALUATION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B8618D8-6529-4A8A-855C-6B6963B3B7CC}"/>
              </a:ext>
            </a:extLst>
          </p:cNvPr>
          <p:cNvSpPr/>
          <p:nvPr/>
        </p:nvSpPr>
        <p:spPr>
          <a:xfrm flipV="1">
            <a:off x="6413899" y="2596754"/>
            <a:ext cx="1197769" cy="423863"/>
          </a:xfrm>
          <a:custGeom>
            <a:avLst/>
            <a:gdLst>
              <a:gd name="connsiteX0" fmla="*/ 0 w 1972491"/>
              <a:gd name="connsiteY0" fmla="*/ 0 h 587829"/>
              <a:gd name="connsiteX1" fmla="*/ 0 w 1972491"/>
              <a:gd name="connsiteY1" fmla="*/ 587829 h 587829"/>
              <a:gd name="connsiteX2" fmla="*/ 1972491 w 1972491"/>
              <a:gd name="connsiteY2" fmla="*/ 587829 h 587829"/>
              <a:gd name="connsiteX0" fmla="*/ 0 w 1972491"/>
              <a:gd name="connsiteY0" fmla="*/ 0 h 587829"/>
              <a:gd name="connsiteX1" fmla="*/ 0 w 1972491"/>
              <a:gd name="connsiteY1" fmla="*/ 587829 h 587829"/>
              <a:gd name="connsiteX2" fmla="*/ 1972491 w 1972491"/>
              <a:gd name="connsiteY2" fmla="*/ 587829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2491" h="587829">
                <a:moveTo>
                  <a:pt x="0" y="0"/>
                </a:moveTo>
                <a:lnTo>
                  <a:pt x="0" y="587829"/>
                </a:lnTo>
                <a:lnTo>
                  <a:pt x="1972491" y="587829"/>
                </a:lnTo>
              </a:path>
            </a:pathLst>
          </a:custGeom>
          <a:noFill/>
          <a:ln w="190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7936C40D-6FA7-4D19-8D36-6C90C2B5F2FE}"/>
              </a:ext>
            </a:extLst>
          </p:cNvPr>
          <p:cNvSpPr/>
          <p:nvPr/>
        </p:nvSpPr>
        <p:spPr>
          <a:xfrm>
            <a:off x="7167564" y="4081464"/>
            <a:ext cx="607219" cy="344091"/>
          </a:xfrm>
          <a:custGeom>
            <a:avLst/>
            <a:gdLst>
              <a:gd name="connsiteX0" fmla="*/ 0 w 1972491"/>
              <a:gd name="connsiteY0" fmla="*/ 0 h 587829"/>
              <a:gd name="connsiteX1" fmla="*/ 0 w 1972491"/>
              <a:gd name="connsiteY1" fmla="*/ 587829 h 587829"/>
              <a:gd name="connsiteX2" fmla="*/ 1972491 w 1972491"/>
              <a:gd name="connsiteY2" fmla="*/ 587829 h 587829"/>
              <a:gd name="connsiteX0" fmla="*/ 0 w 1972491"/>
              <a:gd name="connsiteY0" fmla="*/ 0 h 587829"/>
              <a:gd name="connsiteX1" fmla="*/ 0 w 1972491"/>
              <a:gd name="connsiteY1" fmla="*/ 587829 h 587829"/>
              <a:gd name="connsiteX2" fmla="*/ 1972491 w 1972491"/>
              <a:gd name="connsiteY2" fmla="*/ 587829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2491" h="587829">
                <a:moveTo>
                  <a:pt x="0" y="0"/>
                </a:moveTo>
                <a:lnTo>
                  <a:pt x="0" y="587829"/>
                </a:lnTo>
                <a:lnTo>
                  <a:pt x="1972491" y="587829"/>
                </a:lnTo>
              </a:path>
            </a:pathLst>
          </a:custGeom>
          <a:noFill/>
          <a:ln w="190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AE8F35-81E0-469C-82CA-C32DE01A0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6" y="2876550"/>
            <a:ext cx="2143125" cy="81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en-US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Poppins Light"/>
              </a:rPr>
              <a:t>Data Type</a:t>
            </a:r>
          </a:p>
          <a:p>
            <a:pPr algn="r">
              <a:lnSpc>
                <a:spcPct val="120000"/>
              </a:lnSpc>
            </a:pPr>
            <a:r>
              <a:rPr lang="en-US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Poppins Light"/>
              </a:rPr>
              <a:t>Value Counts</a:t>
            </a:r>
          </a:p>
          <a:p>
            <a:pPr algn="r">
              <a:lnSpc>
                <a:spcPct val="120000"/>
              </a:lnSpc>
            </a:pPr>
            <a:r>
              <a:rPr lang="en-US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Poppins Light"/>
              </a:rPr>
              <a:t>Descriptive Statistics</a:t>
            </a:r>
          </a:p>
          <a:p>
            <a:pPr algn="r">
              <a:lnSpc>
                <a:spcPct val="120000"/>
              </a:lnSpc>
            </a:pPr>
            <a:r>
              <a:rPr lang="en-US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Poppins Light"/>
              </a:rPr>
              <a:t>Unbalanced data sets</a:t>
            </a:r>
            <a:endParaRPr lang="en-US" altLang="en-US" sz="1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Shape 5139">
            <a:extLst>
              <a:ext uri="{FF2B5EF4-FFF2-40B4-BE49-F238E27FC236}">
                <a16:creationId xmlns:a16="http://schemas.microsoft.com/office/drawing/2014/main" id="{71F461C8-EB4E-4952-B943-00A5D6D061FA}"/>
              </a:ext>
            </a:extLst>
          </p:cNvPr>
          <p:cNvSpPr/>
          <p:nvPr/>
        </p:nvSpPr>
        <p:spPr>
          <a:xfrm>
            <a:off x="2418284" y="2250695"/>
            <a:ext cx="1844278" cy="6232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/>
          </a:extLst>
        </p:spPr>
        <p:txBody>
          <a:bodyPr lIns="34289" tIns="34289" rIns="34289" bIns="34289" anchor="t">
            <a:spAutoFit/>
          </a:bodyPr>
          <a:lstStyle/>
          <a:p>
            <a:pPr algn="r">
              <a:defRPr>
                <a:solidFill>
                  <a:srgbClr val="000000"/>
                </a:solidFill>
              </a:defRPr>
            </a:pPr>
            <a:r>
              <a:rPr lang="en-US">
                <a:solidFill>
                  <a:srgbClr val="000000"/>
                </a:solidFill>
                <a:latin typeface="+mj-lt"/>
                <a:ea typeface="Roboto Light"/>
                <a:cs typeface="Helvetica-Bold"/>
              </a:rPr>
              <a:t>Exploring the data set</a:t>
            </a:r>
            <a:endParaRPr lang="en-US">
              <a:solidFill>
                <a:srgbClr val="000000"/>
              </a:solidFill>
              <a:latin typeface="+mj-lt"/>
              <a:ea typeface="Roboto Light" panose="02000000000000000000" pitchFamily="2" charset="0"/>
              <a:cs typeface="Helvetica-Bold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C20BC37-6AF0-403F-9C74-05F88DC2DB61}"/>
              </a:ext>
            </a:extLst>
          </p:cNvPr>
          <p:cNvSpPr/>
          <p:nvPr/>
        </p:nvSpPr>
        <p:spPr>
          <a:xfrm flipH="1" flipV="1">
            <a:off x="4392216" y="2706293"/>
            <a:ext cx="613172" cy="916781"/>
          </a:xfrm>
          <a:custGeom>
            <a:avLst/>
            <a:gdLst>
              <a:gd name="connsiteX0" fmla="*/ 0 w 1972491"/>
              <a:gd name="connsiteY0" fmla="*/ 0 h 587829"/>
              <a:gd name="connsiteX1" fmla="*/ 0 w 1972491"/>
              <a:gd name="connsiteY1" fmla="*/ 587829 h 587829"/>
              <a:gd name="connsiteX2" fmla="*/ 1972491 w 1972491"/>
              <a:gd name="connsiteY2" fmla="*/ 587829 h 587829"/>
              <a:gd name="connsiteX0" fmla="*/ 0 w 1972491"/>
              <a:gd name="connsiteY0" fmla="*/ 0 h 587829"/>
              <a:gd name="connsiteX1" fmla="*/ 0 w 1972491"/>
              <a:gd name="connsiteY1" fmla="*/ 587829 h 587829"/>
              <a:gd name="connsiteX2" fmla="*/ 1972491 w 1972491"/>
              <a:gd name="connsiteY2" fmla="*/ 587829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2491" h="587829">
                <a:moveTo>
                  <a:pt x="0" y="0"/>
                </a:moveTo>
                <a:lnTo>
                  <a:pt x="0" y="587829"/>
                </a:lnTo>
                <a:lnTo>
                  <a:pt x="1972491" y="587829"/>
                </a:lnTo>
              </a:path>
            </a:pathLst>
          </a:custGeom>
          <a:noFill/>
          <a:ln w="190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14AA99-D216-4696-9ED5-141627C5F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561" y="4530328"/>
            <a:ext cx="2143125" cy="1003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en-US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Poppins Light"/>
              </a:rPr>
              <a:t>Drop unnecessary columns</a:t>
            </a:r>
          </a:p>
          <a:p>
            <a:pPr algn="r">
              <a:lnSpc>
                <a:spcPct val="120000"/>
              </a:lnSpc>
            </a:pPr>
            <a:r>
              <a:rPr lang="en-US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Poppins Light"/>
              </a:rPr>
              <a:t>Drop </a:t>
            </a:r>
            <a:r>
              <a:rPr lang="en-US" altLang="en-US" sz="1000" err="1">
                <a:solidFill>
                  <a:schemeClr val="tx1">
                    <a:lumMod val="85000"/>
                    <a:lumOff val="15000"/>
                  </a:schemeClr>
                </a:solidFill>
                <a:latin typeface="Poppins Light"/>
              </a:rPr>
              <a:t>NaNs</a:t>
            </a:r>
          </a:p>
          <a:p>
            <a:pPr algn="r">
              <a:lnSpc>
                <a:spcPct val="120000"/>
              </a:lnSpc>
            </a:pPr>
            <a:r>
              <a:rPr lang="en-US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Poppins Light"/>
              </a:rPr>
              <a:t> Label encoding</a:t>
            </a:r>
          </a:p>
          <a:p>
            <a:pPr algn="r">
              <a:lnSpc>
                <a:spcPct val="120000"/>
              </a:lnSpc>
            </a:pPr>
            <a:r>
              <a:rPr lang="en-US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Poppins Light"/>
              </a:rPr>
              <a:t>Clean outliers</a:t>
            </a:r>
          </a:p>
          <a:p>
            <a:pPr algn="r">
              <a:lnSpc>
                <a:spcPct val="120000"/>
              </a:lnSpc>
            </a:pPr>
            <a:r>
              <a:rPr lang="en-US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Poppins Light"/>
              </a:rPr>
              <a:t>Correlations</a:t>
            </a:r>
          </a:p>
        </p:txBody>
      </p:sp>
      <p:sp>
        <p:nvSpPr>
          <p:cNvPr id="21" name="Shape 5139">
            <a:extLst>
              <a:ext uri="{FF2B5EF4-FFF2-40B4-BE49-F238E27FC236}">
                <a16:creationId xmlns:a16="http://schemas.microsoft.com/office/drawing/2014/main" id="{87477B6C-3397-40A2-A7CA-14B4658C02B3}"/>
              </a:ext>
            </a:extLst>
          </p:cNvPr>
          <p:cNvSpPr/>
          <p:nvPr/>
        </p:nvSpPr>
        <p:spPr>
          <a:xfrm>
            <a:off x="2488407" y="4212432"/>
            <a:ext cx="1844279" cy="346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/>
          </a:extLst>
        </p:spPr>
        <p:txBody>
          <a:bodyPr lIns="34289" tIns="34289" rIns="34289" bIns="34289" anchor="t">
            <a:spAutoFit/>
          </a:bodyPr>
          <a:lstStyle/>
          <a:p>
            <a:pPr algn="r">
              <a:defRPr>
                <a:solidFill>
                  <a:srgbClr val="000000"/>
                </a:solidFill>
              </a:defRPr>
            </a:pPr>
            <a:r>
              <a:rPr lang="en-US">
                <a:solidFill>
                  <a:srgbClr val="000000"/>
                </a:solidFill>
                <a:latin typeface="+mj-lt"/>
                <a:ea typeface="Roboto Light"/>
                <a:cs typeface="Helvetica-Bold"/>
              </a:rPr>
              <a:t>Data cleaning</a:t>
            </a:r>
            <a:endParaRPr lang="en-US">
              <a:solidFill>
                <a:srgbClr val="000000"/>
              </a:solidFill>
              <a:latin typeface="+mj-lt"/>
              <a:ea typeface="Roboto Light" panose="02000000000000000000" pitchFamily="2" charset="0"/>
              <a:cs typeface="Helvetica-Bold"/>
              <a:sym typeface="Helvetica-Bold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7167966-3FAC-4F2F-BEF9-1DC7FF04B7DE}"/>
              </a:ext>
            </a:extLst>
          </p:cNvPr>
          <p:cNvSpPr/>
          <p:nvPr/>
        </p:nvSpPr>
        <p:spPr>
          <a:xfrm>
            <a:off x="4360070" y="4306492"/>
            <a:ext cx="1475185" cy="759619"/>
          </a:xfrm>
          <a:custGeom>
            <a:avLst/>
            <a:gdLst>
              <a:gd name="connsiteX0" fmla="*/ 0 w 1972491"/>
              <a:gd name="connsiteY0" fmla="*/ 0 h 587829"/>
              <a:gd name="connsiteX1" fmla="*/ 0 w 1972491"/>
              <a:gd name="connsiteY1" fmla="*/ 587829 h 587829"/>
              <a:gd name="connsiteX2" fmla="*/ 1972491 w 1972491"/>
              <a:gd name="connsiteY2" fmla="*/ 587829 h 587829"/>
              <a:gd name="connsiteX0" fmla="*/ 948 w 1973439"/>
              <a:gd name="connsiteY0" fmla="*/ 0 h 587829"/>
              <a:gd name="connsiteX1" fmla="*/ 0 w 1973439"/>
              <a:gd name="connsiteY1" fmla="*/ 238133 h 587829"/>
              <a:gd name="connsiteX2" fmla="*/ 948 w 1973439"/>
              <a:gd name="connsiteY2" fmla="*/ 587829 h 587829"/>
              <a:gd name="connsiteX3" fmla="*/ 1973439 w 1973439"/>
              <a:gd name="connsiteY3" fmla="*/ 587829 h 587829"/>
              <a:gd name="connsiteX0" fmla="*/ 0 w 2379857"/>
              <a:gd name="connsiteY0" fmla="*/ 3956 h 349696"/>
              <a:gd name="connsiteX1" fmla="*/ 406418 w 2379857"/>
              <a:gd name="connsiteY1" fmla="*/ 0 h 349696"/>
              <a:gd name="connsiteX2" fmla="*/ 407366 w 2379857"/>
              <a:gd name="connsiteY2" fmla="*/ 349696 h 349696"/>
              <a:gd name="connsiteX3" fmla="*/ 2379857 w 2379857"/>
              <a:gd name="connsiteY3" fmla="*/ 349696 h 349696"/>
              <a:gd name="connsiteX0" fmla="*/ 0 w 2379857"/>
              <a:gd name="connsiteY0" fmla="*/ 3956 h 349696"/>
              <a:gd name="connsiteX1" fmla="*/ 406418 w 2379857"/>
              <a:gd name="connsiteY1" fmla="*/ 0 h 349696"/>
              <a:gd name="connsiteX2" fmla="*/ 407366 w 2379857"/>
              <a:gd name="connsiteY2" fmla="*/ 349696 h 349696"/>
              <a:gd name="connsiteX3" fmla="*/ 2379857 w 2379857"/>
              <a:gd name="connsiteY3" fmla="*/ 349696 h 34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9857" h="349696">
                <a:moveTo>
                  <a:pt x="0" y="3956"/>
                </a:moveTo>
                <a:lnTo>
                  <a:pt x="406418" y="0"/>
                </a:lnTo>
                <a:lnTo>
                  <a:pt x="407366" y="349696"/>
                </a:lnTo>
                <a:lnTo>
                  <a:pt x="2379857" y="349696"/>
                </a:lnTo>
              </a:path>
            </a:pathLst>
          </a:custGeom>
          <a:noFill/>
          <a:ln w="190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179215" name="Rectangle 26">
            <a:extLst>
              <a:ext uri="{FF2B5EF4-FFF2-40B4-BE49-F238E27FC236}">
                <a16:creationId xmlns:a16="http://schemas.microsoft.com/office/drawing/2014/main" id="{DEC52481-1BC1-40F6-9845-C7F374DE3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361" y="1298974"/>
            <a:ext cx="64412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/>
            <a:r>
              <a:rPr lang="en-US" altLang="zh-CN" sz="2400" b="1">
                <a:latin typeface="Montserrat Semi Bold"/>
                <a:ea typeface="宋体"/>
                <a:cs typeface="Roboto Light" panose="02000000000000000000" pitchFamily="2" charset="0"/>
              </a:rPr>
              <a:t>BUILDING AND EVALUATING THE ML MODEL</a:t>
            </a:r>
          </a:p>
        </p:txBody>
      </p:sp>
      <p:grpSp>
        <p:nvGrpSpPr>
          <p:cNvPr id="179216" name="Group 27">
            <a:extLst>
              <a:ext uri="{FF2B5EF4-FFF2-40B4-BE49-F238E27FC236}">
                <a16:creationId xmlns:a16="http://schemas.microsoft.com/office/drawing/2014/main" id="{097BFFD3-0FB8-4E25-ABAD-38F77B44282D}"/>
              </a:ext>
            </a:extLst>
          </p:cNvPr>
          <p:cNvGrpSpPr>
            <a:grpSpLocks/>
          </p:cNvGrpSpPr>
          <p:nvPr/>
        </p:nvGrpSpPr>
        <p:grpSpPr bwMode="auto">
          <a:xfrm>
            <a:off x="5697142" y="1799035"/>
            <a:ext cx="797719" cy="34528"/>
            <a:chOff x="5564744" y="1216343"/>
            <a:chExt cx="1062512" cy="45719"/>
          </a:xfrm>
        </p:grpSpPr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70CA2E1F-AE25-4222-A756-36A6E50A655C}"/>
                </a:ext>
              </a:extLst>
            </p:cNvPr>
            <p:cNvSpPr/>
            <p:nvPr/>
          </p:nvSpPr>
          <p:spPr>
            <a:xfrm>
              <a:off x="5564744" y="1216343"/>
              <a:ext cx="45989" cy="45719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B4444265-7638-44A7-AF76-84C6EAD3A652}"/>
                </a:ext>
              </a:extLst>
            </p:cNvPr>
            <p:cNvSpPr/>
            <p:nvPr/>
          </p:nvSpPr>
          <p:spPr>
            <a:xfrm>
              <a:off x="5677338" y="1216343"/>
              <a:ext cx="45990" cy="45719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08D7A9AD-2B5E-4207-BE51-7169E7B27A24}"/>
                </a:ext>
              </a:extLst>
            </p:cNvPr>
            <p:cNvSpPr/>
            <p:nvPr/>
          </p:nvSpPr>
          <p:spPr>
            <a:xfrm>
              <a:off x="5789933" y="1216343"/>
              <a:ext cx="45989" cy="45719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AE2F4C3F-71FE-4B71-A1E2-E615A856BDD8}"/>
                </a:ext>
              </a:extLst>
            </p:cNvPr>
            <p:cNvSpPr/>
            <p:nvPr/>
          </p:nvSpPr>
          <p:spPr>
            <a:xfrm>
              <a:off x="5904114" y="1216343"/>
              <a:ext cx="45989" cy="45719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AE5CC676-B94C-4078-AF90-6518380E03D6}"/>
                </a:ext>
              </a:extLst>
            </p:cNvPr>
            <p:cNvSpPr/>
            <p:nvPr/>
          </p:nvSpPr>
          <p:spPr>
            <a:xfrm>
              <a:off x="6016708" y="1216343"/>
              <a:ext cx="45990" cy="45719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51492268-7ACF-49C5-B08D-906766C777FA}"/>
                </a:ext>
              </a:extLst>
            </p:cNvPr>
            <p:cNvSpPr/>
            <p:nvPr/>
          </p:nvSpPr>
          <p:spPr>
            <a:xfrm>
              <a:off x="6129303" y="1216343"/>
              <a:ext cx="45989" cy="45719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AA9A8C99-2190-4C0C-9516-B12DC22C2D45}"/>
                </a:ext>
              </a:extLst>
            </p:cNvPr>
            <p:cNvSpPr/>
            <p:nvPr/>
          </p:nvSpPr>
          <p:spPr>
            <a:xfrm>
              <a:off x="6241897" y="1216343"/>
              <a:ext cx="45990" cy="45719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8FE00EB9-E0F7-4FCC-8F07-C1F7C5F64C1C}"/>
                </a:ext>
              </a:extLst>
            </p:cNvPr>
            <p:cNvSpPr/>
            <p:nvPr/>
          </p:nvSpPr>
          <p:spPr>
            <a:xfrm>
              <a:off x="6356077" y="1216343"/>
              <a:ext cx="45990" cy="45719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12234C12-CD43-4718-9384-E5FB7DF3E9B6}"/>
                </a:ext>
              </a:extLst>
            </p:cNvPr>
            <p:cNvSpPr/>
            <p:nvPr/>
          </p:nvSpPr>
          <p:spPr>
            <a:xfrm>
              <a:off x="6468672" y="1216343"/>
              <a:ext cx="45989" cy="45719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E2BEC2B7-0C4B-4687-BD64-687350FA73B4}"/>
                </a:ext>
              </a:extLst>
            </p:cNvPr>
            <p:cNvSpPr/>
            <p:nvPr/>
          </p:nvSpPr>
          <p:spPr>
            <a:xfrm>
              <a:off x="6581266" y="1216343"/>
              <a:ext cx="45990" cy="45719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022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7" grpId="0"/>
      <p:bldP spid="18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553">
            <a:extLst>
              <a:ext uri="{FF2B5EF4-FFF2-40B4-BE49-F238E27FC236}">
                <a16:creationId xmlns:a16="http://schemas.microsoft.com/office/drawing/2014/main" id="{1E790AFB-E3B3-4D43-BE32-CA6FE20ABFA0}"/>
              </a:ext>
            </a:extLst>
          </p:cNvPr>
          <p:cNvSpPr/>
          <p:nvPr/>
        </p:nvSpPr>
        <p:spPr>
          <a:xfrm>
            <a:off x="4646613" y="3963988"/>
            <a:ext cx="1514475" cy="1409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873" y="21600"/>
                </a:moveTo>
                <a:cubicBezTo>
                  <a:pt x="13959" y="21511"/>
                  <a:pt x="14040" y="21423"/>
                  <a:pt x="14074" y="21359"/>
                </a:cubicBezTo>
                <a:cubicBezTo>
                  <a:pt x="14145" y="21217"/>
                  <a:pt x="14325" y="20497"/>
                  <a:pt x="14328" y="20177"/>
                </a:cubicBezTo>
                <a:cubicBezTo>
                  <a:pt x="14332" y="19858"/>
                  <a:pt x="14238" y="19471"/>
                  <a:pt x="14442" y="19082"/>
                </a:cubicBezTo>
                <a:cubicBezTo>
                  <a:pt x="14649" y="18688"/>
                  <a:pt x="15051" y="17651"/>
                  <a:pt x="15426" y="16970"/>
                </a:cubicBezTo>
                <a:cubicBezTo>
                  <a:pt x="15798" y="16290"/>
                  <a:pt x="15928" y="16403"/>
                  <a:pt x="15942" y="15989"/>
                </a:cubicBezTo>
                <a:cubicBezTo>
                  <a:pt x="15954" y="15578"/>
                  <a:pt x="16346" y="13669"/>
                  <a:pt x="16949" y="12706"/>
                </a:cubicBezTo>
                <a:cubicBezTo>
                  <a:pt x="17550" y="11738"/>
                  <a:pt x="18878" y="11082"/>
                  <a:pt x="18899" y="10763"/>
                </a:cubicBezTo>
                <a:cubicBezTo>
                  <a:pt x="18919" y="10448"/>
                  <a:pt x="19153" y="9777"/>
                  <a:pt x="19241" y="9572"/>
                </a:cubicBezTo>
                <a:cubicBezTo>
                  <a:pt x="19330" y="9364"/>
                  <a:pt x="19753" y="8904"/>
                  <a:pt x="19912" y="8623"/>
                </a:cubicBezTo>
                <a:cubicBezTo>
                  <a:pt x="20071" y="8347"/>
                  <a:pt x="20282" y="8070"/>
                  <a:pt x="20248" y="7897"/>
                </a:cubicBezTo>
                <a:cubicBezTo>
                  <a:pt x="20214" y="7730"/>
                  <a:pt x="19713" y="7743"/>
                  <a:pt x="19997" y="7091"/>
                </a:cubicBezTo>
                <a:cubicBezTo>
                  <a:pt x="20281" y="6441"/>
                  <a:pt x="20599" y="6128"/>
                  <a:pt x="20619" y="5830"/>
                </a:cubicBezTo>
                <a:cubicBezTo>
                  <a:pt x="20640" y="5529"/>
                  <a:pt x="20856" y="4579"/>
                  <a:pt x="20962" y="4376"/>
                </a:cubicBezTo>
                <a:cubicBezTo>
                  <a:pt x="21046" y="4216"/>
                  <a:pt x="21449" y="3764"/>
                  <a:pt x="21600" y="3428"/>
                </a:cubicBezTo>
                <a:cubicBezTo>
                  <a:pt x="20564" y="3449"/>
                  <a:pt x="19098" y="3478"/>
                  <a:pt x="18877" y="3475"/>
                </a:cubicBezTo>
                <a:cubicBezTo>
                  <a:pt x="18528" y="3472"/>
                  <a:pt x="17853" y="4737"/>
                  <a:pt x="17225" y="4730"/>
                </a:cubicBezTo>
                <a:cubicBezTo>
                  <a:pt x="16597" y="4723"/>
                  <a:pt x="15113" y="3133"/>
                  <a:pt x="14800" y="3091"/>
                </a:cubicBezTo>
                <a:cubicBezTo>
                  <a:pt x="14486" y="3050"/>
                  <a:pt x="12839" y="3856"/>
                  <a:pt x="12839" y="3856"/>
                </a:cubicBezTo>
                <a:lnTo>
                  <a:pt x="175" y="3458"/>
                </a:lnTo>
                <a:lnTo>
                  <a:pt x="232" y="0"/>
                </a:lnTo>
                <a:lnTo>
                  <a:pt x="0" y="13970"/>
                </a:lnTo>
                <a:cubicBezTo>
                  <a:pt x="423" y="14001"/>
                  <a:pt x="946" y="14096"/>
                  <a:pt x="1225" y="14361"/>
                </a:cubicBezTo>
                <a:cubicBezTo>
                  <a:pt x="1744" y="14854"/>
                  <a:pt x="1565" y="15300"/>
                  <a:pt x="2050" y="15568"/>
                </a:cubicBezTo>
                <a:cubicBezTo>
                  <a:pt x="2536" y="15837"/>
                  <a:pt x="3337" y="15921"/>
                  <a:pt x="3337" y="15921"/>
                </a:cubicBezTo>
                <a:cubicBezTo>
                  <a:pt x="3337" y="15921"/>
                  <a:pt x="3502" y="16934"/>
                  <a:pt x="3778" y="17162"/>
                </a:cubicBezTo>
                <a:cubicBezTo>
                  <a:pt x="4055" y="17389"/>
                  <a:pt x="5926" y="18647"/>
                  <a:pt x="5926" y="18647"/>
                </a:cubicBezTo>
                <a:cubicBezTo>
                  <a:pt x="5926" y="18647"/>
                  <a:pt x="11121" y="18819"/>
                  <a:pt x="11223" y="19082"/>
                </a:cubicBezTo>
                <a:cubicBezTo>
                  <a:pt x="11325" y="19345"/>
                  <a:pt x="11422" y="20133"/>
                  <a:pt x="11422" y="20133"/>
                </a:cubicBezTo>
                <a:cubicBezTo>
                  <a:pt x="11422" y="20133"/>
                  <a:pt x="12982" y="21200"/>
                  <a:pt x="13398" y="21354"/>
                </a:cubicBezTo>
                <a:cubicBezTo>
                  <a:pt x="13507" y="21395"/>
                  <a:pt x="13679" y="21486"/>
                  <a:pt x="13873" y="21600"/>
                </a:cubicBezTo>
                <a:close/>
              </a:path>
            </a:pathLst>
          </a:custGeom>
          <a:solidFill>
            <a:schemeClr val="accent4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lIns="38100" tIns="38100" rIns="38100" bIns="38100"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6" name="Shape 8554">
            <a:extLst>
              <a:ext uri="{FF2B5EF4-FFF2-40B4-BE49-F238E27FC236}">
                <a16:creationId xmlns:a16="http://schemas.microsoft.com/office/drawing/2014/main" id="{6E03CE77-5469-4E82-AF74-BD3BEFB05C92}"/>
              </a:ext>
            </a:extLst>
          </p:cNvPr>
          <p:cNvSpPr/>
          <p:nvPr/>
        </p:nvSpPr>
        <p:spPr>
          <a:xfrm>
            <a:off x="4324350" y="1708150"/>
            <a:ext cx="1843088" cy="25669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1" h="21474" extrusionOk="0">
                <a:moveTo>
                  <a:pt x="1707" y="6800"/>
                </a:moveTo>
                <a:cubicBezTo>
                  <a:pt x="1707" y="6796"/>
                  <a:pt x="1885" y="6747"/>
                  <a:pt x="1960" y="6701"/>
                </a:cubicBezTo>
                <a:cubicBezTo>
                  <a:pt x="2032" y="6655"/>
                  <a:pt x="2189" y="6620"/>
                  <a:pt x="2339" y="6723"/>
                </a:cubicBezTo>
                <a:cubicBezTo>
                  <a:pt x="2489" y="6828"/>
                  <a:pt x="2140" y="7026"/>
                  <a:pt x="2083" y="7036"/>
                </a:cubicBezTo>
                <a:cubicBezTo>
                  <a:pt x="2026" y="7046"/>
                  <a:pt x="1862" y="6910"/>
                  <a:pt x="1707" y="6800"/>
                </a:cubicBezTo>
                <a:close/>
                <a:moveTo>
                  <a:pt x="21544" y="20763"/>
                </a:moveTo>
                <a:cubicBezTo>
                  <a:pt x="21581" y="20708"/>
                  <a:pt x="21600" y="20658"/>
                  <a:pt x="21587" y="20621"/>
                </a:cubicBezTo>
                <a:cubicBezTo>
                  <a:pt x="21533" y="20458"/>
                  <a:pt x="21025" y="20035"/>
                  <a:pt x="21128" y="19881"/>
                </a:cubicBezTo>
                <a:cubicBezTo>
                  <a:pt x="21232" y="19730"/>
                  <a:pt x="21365" y="19343"/>
                  <a:pt x="21325" y="19159"/>
                </a:cubicBezTo>
                <a:cubicBezTo>
                  <a:pt x="21285" y="18974"/>
                  <a:pt x="20881" y="19166"/>
                  <a:pt x="20840" y="19001"/>
                </a:cubicBezTo>
                <a:cubicBezTo>
                  <a:pt x="20801" y="18838"/>
                  <a:pt x="20752" y="18359"/>
                  <a:pt x="20853" y="18164"/>
                </a:cubicBezTo>
                <a:cubicBezTo>
                  <a:pt x="20955" y="17972"/>
                  <a:pt x="21086" y="17808"/>
                  <a:pt x="21003" y="17645"/>
                </a:cubicBezTo>
                <a:cubicBezTo>
                  <a:pt x="20920" y="17481"/>
                  <a:pt x="19770" y="16002"/>
                  <a:pt x="19644" y="15900"/>
                </a:cubicBezTo>
                <a:cubicBezTo>
                  <a:pt x="19517" y="15796"/>
                  <a:pt x="19492" y="15571"/>
                  <a:pt x="19435" y="15480"/>
                </a:cubicBezTo>
                <a:cubicBezTo>
                  <a:pt x="19378" y="15387"/>
                  <a:pt x="19221" y="15447"/>
                  <a:pt x="18910" y="15240"/>
                </a:cubicBezTo>
                <a:cubicBezTo>
                  <a:pt x="18598" y="15034"/>
                  <a:pt x="18102" y="14643"/>
                  <a:pt x="18164" y="14377"/>
                </a:cubicBezTo>
                <a:cubicBezTo>
                  <a:pt x="18224" y="14111"/>
                  <a:pt x="18132" y="13671"/>
                  <a:pt x="17921" y="13548"/>
                </a:cubicBezTo>
                <a:cubicBezTo>
                  <a:pt x="17706" y="13424"/>
                  <a:pt x="17184" y="13032"/>
                  <a:pt x="17166" y="13286"/>
                </a:cubicBezTo>
                <a:cubicBezTo>
                  <a:pt x="17147" y="13542"/>
                  <a:pt x="17114" y="13808"/>
                  <a:pt x="16917" y="13672"/>
                </a:cubicBezTo>
                <a:cubicBezTo>
                  <a:pt x="16720" y="13538"/>
                  <a:pt x="16224" y="13167"/>
                  <a:pt x="16227" y="12964"/>
                </a:cubicBezTo>
                <a:cubicBezTo>
                  <a:pt x="16230" y="12759"/>
                  <a:pt x="16256" y="12013"/>
                  <a:pt x="16058" y="11879"/>
                </a:cubicBezTo>
                <a:cubicBezTo>
                  <a:pt x="15858" y="11746"/>
                  <a:pt x="15506" y="11538"/>
                  <a:pt x="15508" y="11446"/>
                </a:cubicBezTo>
                <a:cubicBezTo>
                  <a:pt x="15509" y="11355"/>
                  <a:pt x="15355" y="10955"/>
                  <a:pt x="15228" y="10864"/>
                </a:cubicBezTo>
                <a:cubicBezTo>
                  <a:pt x="15102" y="10769"/>
                  <a:pt x="14275" y="10549"/>
                  <a:pt x="14077" y="10384"/>
                </a:cubicBezTo>
                <a:cubicBezTo>
                  <a:pt x="13882" y="10218"/>
                  <a:pt x="13817" y="9779"/>
                  <a:pt x="13669" y="9870"/>
                </a:cubicBezTo>
                <a:cubicBezTo>
                  <a:pt x="13526" y="9962"/>
                  <a:pt x="13269" y="10052"/>
                  <a:pt x="13171" y="9927"/>
                </a:cubicBezTo>
                <a:cubicBezTo>
                  <a:pt x="13070" y="9804"/>
                  <a:pt x="12629" y="9841"/>
                  <a:pt x="12373" y="9627"/>
                </a:cubicBezTo>
                <a:cubicBezTo>
                  <a:pt x="12120" y="9409"/>
                  <a:pt x="11473" y="8711"/>
                  <a:pt x="11604" y="8558"/>
                </a:cubicBezTo>
                <a:cubicBezTo>
                  <a:pt x="11734" y="8406"/>
                  <a:pt x="11866" y="8100"/>
                  <a:pt x="11769" y="7938"/>
                </a:cubicBezTo>
                <a:cubicBezTo>
                  <a:pt x="11673" y="7772"/>
                  <a:pt x="11601" y="7771"/>
                  <a:pt x="11476" y="7558"/>
                </a:cubicBezTo>
                <a:cubicBezTo>
                  <a:pt x="11348" y="7340"/>
                  <a:pt x="10685" y="6815"/>
                  <a:pt x="10714" y="6735"/>
                </a:cubicBezTo>
                <a:cubicBezTo>
                  <a:pt x="10744" y="6653"/>
                  <a:pt x="10983" y="6163"/>
                  <a:pt x="10812" y="5939"/>
                </a:cubicBezTo>
                <a:cubicBezTo>
                  <a:pt x="10644" y="5712"/>
                  <a:pt x="10403" y="5740"/>
                  <a:pt x="10476" y="5548"/>
                </a:cubicBezTo>
                <a:cubicBezTo>
                  <a:pt x="10550" y="5354"/>
                  <a:pt x="10487" y="4843"/>
                  <a:pt x="10403" y="4751"/>
                </a:cubicBezTo>
                <a:cubicBezTo>
                  <a:pt x="10316" y="4660"/>
                  <a:pt x="9287" y="3875"/>
                  <a:pt x="9169" y="3935"/>
                </a:cubicBezTo>
                <a:cubicBezTo>
                  <a:pt x="9053" y="3994"/>
                  <a:pt x="8404" y="4398"/>
                  <a:pt x="8293" y="4255"/>
                </a:cubicBezTo>
                <a:cubicBezTo>
                  <a:pt x="8182" y="4111"/>
                  <a:pt x="7704" y="3475"/>
                  <a:pt x="7807" y="3281"/>
                </a:cubicBezTo>
                <a:cubicBezTo>
                  <a:pt x="7909" y="3088"/>
                  <a:pt x="7849" y="2362"/>
                  <a:pt x="7680" y="2249"/>
                </a:cubicBezTo>
                <a:cubicBezTo>
                  <a:pt x="7511" y="2137"/>
                  <a:pt x="7005" y="1864"/>
                  <a:pt x="7063" y="1797"/>
                </a:cubicBezTo>
                <a:cubicBezTo>
                  <a:pt x="7122" y="1731"/>
                  <a:pt x="7227" y="1568"/>
                  <a:pt x="7176" y="1497"/>
                </a:cubicBezTo>
                <a:cubicBezTo>
                  <a:pt x="7126" y="1424"/>
                  <a:pt x="6737" y="1138"/>
                  <a:pt x="6747" y="1087"/>
                </a:cubicBezTo>
                <a:cubicBezTo>
                  <a:pt x="6752" y="1036"/>
                  <a:pt x="6652" y="189"/>
                  <a:pt x="6413" y="35"/>
                </a:cubicBezTo>
                <a:cubicBezTo>
                  <a:pt x="6170" y="-122"/>
                  <a:pt x="5691" y="283"/>
                  <a:pt x="5702" y="600"/>
                </a:cubicBezTo>
                <a:cubicBezTo>
                  <a:pt x="5711" y="918"/>
                  <a:pt x="5812" y="1050"/>
                  <a:pt x="5678" y="1161"/>
                </a:cubicBezTo>
                <a:cubicBezTo>
                  <a:pt x="5549" y="1274"/>
                  <a:pt x="5288" y="1650"/>
                  <a:pt x="5384" y="1874"/>
                </a:cubicBezTo>
                <a:cubicBezTo>
                  <a:pt x="5479" y="2100"/>
                  <a:pt x="5506" y="2283"/>
                  <a:pt x="5418" y="2447"/>
                </a:cubicBezTo>
                <a:cubicBezTo>
                  <a:pt x="5330" y="2609"/>
                  <a:pt x="5077" y="3157"/>
                  <a:pt x="5073" y="3434"/>
                </a:cubicBezTo>
                <a:cubicBezTo>
                  <a:pt x="5068" y="3711"/>
                  <a:pt x="4945" y="4392"/>
                  <a:pt x="5230" y="4620"/>
                </a:cubicBezTo>
                <a:cubicBezTo>
                  <a:pt x="5509" y="4845"/>
                  <a:pt x="5452" y="4938"/>
                  <a:pt x="5392" y="5050"/>
                </a:cubicBezTo>
                <a:cubicBezTo>
                  <a:pt x="5335" y="5161"/>
                  <a:pt x="5073" y="5405"/>
                  <a:pt x="4911" y="5678"/>
                </a:cubicBezTo>
                <a:cubicBezTo>
                  <a:pt x="4751" y="5954"/>
                  <a:pt x="3934" y="7041"/>
                  <a:pt x="3962" y="7163"/>
                </a:cubicBezTo>
                <a:cubicBezTo>
                  <a:pt x="3988" y="7285"/>
                  <a:pt x="3970" y="7582"/>
                  <a:pt x="3808" y="7651"/>
                </a:cubicBezTo>
                <a:cubicBezTo>
                  <a:pt x="3652" y="7721"/>
                  <a:pt x="3032" y="8084"/>
                  <a:pt x="2505" y="7948"/>
                </a:cubicBezTo>
                <a:cubicBezTo>
                  <a:pt x="1977" y="7811"/>
                  <a:pt x="1218" y="6979"/>
                  <a:pt x="904" y="6903"/>
                </a:cubicBezTo>
                <a:cubicBezTo>
                  <a:pt x="676" y="6849"/>
                  <a:pt x="271" y="6926"/>
                  <a:pt x="7" y="6926"/>
                </a:cubicBezTo>
                <a:lnTo>
                  <a:pt x="0" y="17387"/>
                </a:lnTo>
                <a:lnTo>
                  <a:pt x="4034" y="17338"/>
                </a:lnTo>
                <a:lnTo>
                  <a:pt x="3948" y="20779"/>
                </a:lnTo>
                <a:lnTo>
                  <a:pt x="14349" y="20997"/>
                </a:lnTo>
                <a:cubicBezTo>
                  <a:pt x="14349" y="20997"/>
                  <a:pt x="15702" y="20557"/>
                  <a:pt x="15959" y="20579"/>
                </a:cubicBezTo>
                <a:cubicBezTo>
                  <a:pt x="16216" y="20602"/>
                  <a:pt x="17435" y="21470"/>
                  <a:pt x="17951" y="21474"/>
                </a:cubicBezTo>
                <a:cubicBezTo>
                  <a:pt x="18466" y="21478"/>
                  <a:pt x="19021" y="20787"/>
                  <a:pt x="19307" y="20789"/>
                </a:cubicBezTo>
                <a:cubicBezTo>
                  <a:pt x="19489" y="20790"/>
                  <a:pt x="20693" y="20774"/>
                  <a:pt x="21544" y="20763"/>
                </a:cubicBezTo>
                <a:cubicBezTo>
                  <a:pt x="21544" y="20763"/>
                  <a:pt x="21544" y="20763"/>
                  <a:pt x="21544" y="20763"/>
                </a:cubicBezTo>
                <a:close/>
              </a:path>
            </a:pathLst>
          </a:custGeom>
          <a:solidFill>
            <a:schemeClr val="accent4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lIns="38100" tIns="38100" rIns="38100" bIns="38100"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Shape 8555">
            <a:extLst>
              <a:ext uri="{FF2B5EF4-FFF2-40B4-BE49-F238E27FC236}">
                <a16:creationId xmlns:a16="http://schemas.microsoft.com/office/drawing/2014/main" id="{58C8D0CD-2C54-4D0B-803B-B45BC387D1C0}"/>
              </a:ext>
            </a:extLst>
          </p:cNvPr>
          <p:cNvSpPr/>
          <p:nvPr/>
        </p:nvSpPr>
        <p:spPr>
          <a:xfrm>
            <a:off x="3111500" y="1787525"/>
            <a:ext cx="1212850" cy="2016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18" extrusionOk="0">
                <a:moveTo>
                  <a:pt x="3693" y="983"/>
                </a:moveTo>
                <a:cubicBezTo>
                  <a:pt x="3693" y="983"/>
                  <a:pt x="3055" y="1246"/>
                  <a:pt x="2730" y="1273"/>
                </a:cubicBezTo>
                <a:cubicBezTo>
                  <a:pt x="2399" y="1306"/>
                  <a:pt x="2267" y="966"/>
                  <a:pt x="2421" y="790"/>
                </a:cubicBezTo>
                <a:cubicBezTo>
                  <a:pt x="2577" y="615"/>
                  <a:pt x="3019" y="403"/>
                  <a:pt x="3270" y="242"/>
                </a:cubicBezTo>
                <a:cubicBezTo>
                  <a:pt x="3522" y="82"/>
                  <a:pt x="3958" y="233"/>
                  <a:pt x="4323" y="381"/>
                </a:cubicBezTo>
                <a:cubicBezTo>
                  <a:pt x="4695" y="525"/>
                  <a:pt x="5111" y="162"/>
                  <a:pt x="5745" y="201"/>
                </a:cubicBezTo>
                <a:cubicBezTo>
                  <a:pt x="6377" y="235"/>
                  <a:pt x="5985" y="838"/>
                  <a:pt x="5856" y="838"/>
                </a:cubicBezTo>
                <a:cubicBezTo>
                  <a:pt x="5725" y="837"/>
                  <a:pt x="5252" y="945"/>
                  <a:pt x="5009" y="1060"/>
                </a:cubicBezTo>
                <a:cubicBezTo>
                  <a:pt x="4769" y="1177"/>
                  <a:pt x="4129" y="1076"/>
                  <a:pt x="3693" y="983"/>
                </a:cubicBezTo>
                <a:close/>
                <a:moveTo>
                  <a:pt x="17531" y="3796"/>
                </a:moveTo>
                <a:cubicBezTo>
                  <a:pt x="17531" y="3796"/>
                  <a:pt x="18005" y="3554"/>
                  <a:pt x="18090" y="3547"/>
                </a:cubicBezTo>
                <a:cubicBezTo>
                  <a:pt x="18177" y="3542"/>
                  <a:pt x="18469" y="3718"/>
                  <a:pt x="18467" y="3811"/>
                </a:cubicBezTo>
                <a:cubicBezTo>
                  <a:pt x="18466" y="3902"/>
                  <a:pt x="18299" y="4024"/>
                  <a:pt x="18447" y="4120"/>
                </a:cubicBezTo>
                <a:cubicBezTo>
                  <a:pt x="18600" y="4221"/>
                  <a:pt x="18486" y="4434"/>
                  <a:pt x="18454" y="4524"/>
                </a:cubicBezTo>
                <a:cubicBezTo>
                  <a:pt x="18417" y="4616"/>
                  <a:pt x="18138" y="4535"/>
                  <a:pt x="17680" y="4343"/>
                </a:cubicBezTo>
                <a:cubicBezTo>
                  <a:pt x="17230" y="4153"/>
                  <a:pt x="17426" y="4037"/>
                  <a:pt x="17531" y="3796"/>
                </a:cubicBezTo>
                <a:cubicBezTo>
                  <a:pt x="17531" y="3796"/>
                  <a:pt x="17531" y="3796"/>
                  <a:pt x="17531" y="3796"/>
                </a:cubicBezTo>
                <a:close/>
                <a:moveTo>
                  <a:pt x="21600" y="7937"/>
                </a:moveTo>
                <a:cubicBezTo>
                  <a:pt x="21452" y="7937"/>
                  <a:pt x="21333" y="7923"/>
                  <a:pt x="21268" y="7884"/>
                </a:cubicBezTo>
                <a:cubicBezTo>
                  <a:pt x="21034" y="7741"/>
                  <a:pt x="19967" y="6633"/>
                  <a:pt x="19378" y="6629"/>
                </a:cubicBezTo>
                <a:cubicBezTo>
                  <a:pt x="18794" y="6625"/>
                  <a:pt x="18098" y="6647"/>
                  <a:pt x="17927" y="6517"/>
                </a:cubicBezTo>
                <a:cubicBezTo>
                  <a:pt x="17752" y="6386"/>
                  <a:pt x="17197" y="6031"/>
                  <a:pt x="16697" y="5847"/>
                </a:cubicBezTo>
                <a:cubicBezTo>
                  <a:pt x="16203" y="5662"/>
                  <a:pt x="15314" y="5604"/>
                  <a:pt x="15339" y="5373"/>
                </a:cubicBezTo>
                <a:cubicBezTo>
                  <a:pt x="15367" y="5137"/>
                  <a:pt x="15630" y="4804"/>
                  <a:pt x="15826" y="4660"/>
                </a:cubicBezTo>
                <a:cubicBezTo>
                  <a:pt x="16025" y="4520"/>
                  <a:pt x="16645" y="3927"/>
                  <a:pt x="16369" y="3704"/>
                </a:cubicBezTo>
                <a:cubicBezTo>
                  <a:pt x="16087" y="3482"/>
                  <a:pt x="16023" y="3405"/>
                  <a:pt x="16224" y="3278"/>
                </a:cubicBezTo>
                <a:cubicBezTo>
                  <a:pt x="16421" y="3147"/>
                  <a:pt x="17338" y="2972"/>
                  <a:pt x="17404" y="2869"/>
                </a:cubicBezTo>
                <a:cubicBezTo>
                  <a:pt x="17471" y="2767"/>
                  <a:pt x="17459" y="2183"/>
                  <a:pt x="17808" y="2028"/>
                </a:cubicBezTo>
                <a:cubicBezTo>
                  <a:pt x="18162" y="1875"/>
                  <a:pt x="18904" y="1713"/>
                  <a:pt x="18726" y="1672"/>
                </a:cubicBezTo>
                <a:cubicBezTo>
                  <a:pt x="18554" y="1631"/>
                  <a:pt x="17644" y="1572"/>
                  <a:pt x="17688" y="1406"/>
                </a:cubicBezTo>
                <a:cubicBezTo>
                  <a:pt x="17735" y="1238"/>
                  <a:pt x="18116" y="774"/>
                  <a:pt x="17479" y="1106"/>
                </a:cubicBezTo>
                <a:cubicBezTo>
                  <a:pt x="16840" y="1438"/>
                  <a:pt x="16922" y="1661"/>
                  <a:pt x="16793" y="1647"/>
                </a:cubicBezTo>
                <a:cubicBezTo>
                  <a:pt x="16664" y="1633"/>
                  <a:pt x="16421" y="1968"/>
                  <a:pt x="16116" y="1837"/>
                </a:cubicBezTo>
                <a:cubicBezTo>
                  <a:pt x="15815" y="1706"/>
                  <a:pt x="15800" y="1380"/>
                  <a:pt x="15496" y="1507"/>
                </a:cubicBezTo>
                <a:cubicBezTo>
                  <a:pt x="15185" y="1637"/>
                  <a:pt x="14597" y="1853"/>
                  <a:pt x="14424" y="1749"/>
                </a:cubicBezTo>
                <a:cubicBezTo>
                  <a:pt x="14249" y="1645"/>
                  <a:pt x="13152" y="1158"/>
                  <a:pt x="12391" y="1087"/>
                </a:cubicBezTo>
                <a:cubicBezTo>
                  <a:pt x="11632" y="1015"/>
                  <a:pt x="10353" y="917"/>
                  <a:pt x="10291" y="827"/>
                </a:cubicBezTo>
                <a:cubicBezTo>
                  <a:pt x="10227" y="736"/>
                  <a:pt x="9454" y="174"/>
                  <a:pt x="9125" y="185"/>
                </a:cubicBezTo>
                <a:cubicBezTo>
                  <a:pt x="8800" y="195"/>
                  <a:pt x="7931" y="164"/>
                  <a:pt x="7931" y="164"/>
                </a:cubicBezTo>
                <a:cubicBezTo>
                  <a:pt x="7931" y="164"/>
                  <a:pt x="6679" y="-182"/>
                  <a:pt x="6803" y="131"/>
                </a:cubicBezTo>
                <a:cubicBezTo>
                  <a:pt x="6927" y="441"/>
                  <a:pt x="7075" y="626"/>
                  <a:pt x="7402" y="629"/>
                </a:cubicBezTo>
                <a:cubicBezTo>
                  <a:pt x="7729" y="630"/>
                  <a:pt x="8117" y="594"/>
                  <a:pt x="8246" y="788"/>
                </a:cubicBezTo>
                <a:cubicBezTo>
                  <a:pt x="8376" y="983"/>
                  <a:pt x="8740" y="1104"/>
                  <a:pt x="8738" y="1232"/>
                </a:cubicBezTo>
                <a:cubicBezTo>
                  <a:pt x="8736" y="1362"/>
                  <a:pt x="8755" y="1490"/>
                  <a:pt x="8517" y="1528"/>
                </a:cubicBezTo>
                <a:cubicBezTo>
                  <a:pt x="8278" y="1566"/>
                  <a:pt x="6862" y="1688"/>
                  <a:pt x="6602" y="1687"/>
                </a:cubicBezTo>
                <a:cubicBezTo>
                  <a:pt x="6337" y="1684"/>
                  <a:pt x="5627" y="1457"/>
                  <a:pt x="5385" y="1548"/>
                </a:cubicBezTo>
                <a:cubicBezTo>
                  <a:pt x="5145" y="1638"/>
                  <a:pt x="4311" y="2019"/>
                  <a:pt x="4243" y="2203"/>
                </a:cubicBezTo>
                <a:cubicBezTo>
                  <a:pt x="4176" y="2383"/>
                  <a:pt x="2748" y="3073"/>
                  <a:pt x="2922" y="3167"/>
                </a:cubicBezTo>
                <a:cubicBezTo>
                  <a:pt x="3097" y="3259"/>
                  <a:pt x="3416" y="3454"/>
                  <a:pt x="3242" y="3530"/>
                </a:cubicBezTo>
                <a:cubicBezTo>
                  <a:pt x="3068" y="3607"/>
                  <a:pt x="2417" y="3473"/>
                  <a:pt x="2370" y="3695"/>
                </a:cubicBezTo>
                <a:cubicBezTo>
                  <a:pt x="2323" y="3914"/>
                  <a:pt x="2120" y="4367"/>
                  <a:pt x="1898" y="4430"/>
                </a:cubicBezTo>
                <a:cubicBezTo>
                  <a:pt x="1681" y="4494"/>
                  <a:pt x="962" y="4489"/>
                  <a:pt x="1202" y="4698"/>
                </a:cubicBezTo>
                <a:cubicBezTo>
                  <a:pt x="1436" y="4908"/>
                  <a:pt x="2341" y="5315"/>
                  <a:pt x="2211" y="5393"/>
                </a:cubicBezTo>
                <a:cubicBezTo>
                  <a:pt x="2079" y="5469"/>
                  <a:pt x="1960" y="5832"/>
                  <a:pt x="1786" y="5857"/>
                </a:cubicBezTo>
                <a:cubicBezTo>
                  <a:pt x="1612" y="5882"/>
                  <a:pt x="1463" y="5791"/>
                  <a:pt x="1005" y="5708"/>
                </a:cubicBezTo>
                <a:cubicBezTo>
                  <a:pt x="752" y="5662"/>
                  <a:pt x="326" y="5678"/>
                  <a:pt x="0" y="5700"/>
                </a:cubicBezTo>
                <a:lnTo>
                  <a:pt x="1968" y="21418"/>
                </a:lnTo>
                <a:lnTo>
                  <a:pt x="21589" y="21222"/>
                </a:lnTo>
                <a:lnTo>
                  <a:pt x="21600" y="7937"/>
                </a:lnTo>
                <a:cubicBezTo>
                  <a:pt x="21600" y="7937"/>
                  <a:pt x="21600" y="7937"/>
                  <a:pt x="21600" y="7937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lIns="38100" tIns="38100" rIns="38100" bIns="38100"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Shape 8556">
            <a:extLst>
              <a:ext uri="{FF2B5EF4-FFF2-40B4-BE49-F238E27FC236}">
                <a16:creationId xmlns:a16="http://schemas.microsoft.com/office/drawing/2014/main" id="{A77FC30A-6698-4BEF-A888-8B3EA6E7BA27}"/>
              </a:ext>
            </a:extLst>
          </p:cNvPr>
          <p:cNvSpPr/>
          <p:nvPr/>
        </p:nvSpPr>
        <p:spPr>
          <a:xfrm>
            <a:off x="3221038" y="3779838"/>
            <a:ext cx="1446212" cy="16049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036" y="18229"/>
                </a:moveTo>
                <a:cubicBezTo>
                  <a:pt x="15211" y="18159"/>
                  <a:pt x="15967" y="17677"/>
                  <a:pt x="16157" y="17745"/>
                </a:cubicBezTo>
                <a:cubicBezTo>
                  <a:pt x="16345" y="17815"/>
                  <a:pt x="16663" y="18015"/>
                  <a:pt x="16765" y="18023"/>
                </a:cubicBezTo>
                <a:cubicBezTo>
                  <a:pt x="16867" y="18033"/>
                  <a:pt x="17315" y="18005"/>
                  <a:pt x="17284" y="18130"/>
                </a:cubicBezTo>
                <a:cubicBezTo>
                  <a:pt x="17258" y="18249"/>
                  <a:pt x="16864" y="18305"/>
                  <a:pt x="16605" y="18287"/>
                </a:cubicBezTo>
                <a:cubicBezTo>
                  <a:pt x="16352" y="18268"/>
                  <a:pt x="16376" y="18334"/>
                  <a:pt x="16193" y="18408"/>
                </a:cubicBezTo>
                <a:cubicBezTo>
                  <a:pt x="16011" y="18477"/>
                  <a:pt x="15358" y="18547"/>
                  <a:pt x="15269" y="18470"/>
                </a:cubicBezTo>
                <a:cubicBezTo>
                  <a:pt x="15179" y="18398"/>
                  <a:pt x="15036" y="18229"/>
                  <a:pt x="15036" y="18229"/>
                </a:cubicBezTo>
                <a:close/>
                <a:moveTo>
                  <a:pt x="911" y="11317"/>
                </a:moveTo>
                <a:cubicBezTo>
                  <a:pt x="1412" y="11057"/>
                  <a:pt x="1868" y="10842"/>
                  <a:pt x="2064" y="10807"/>
                </a:cubicBezTo>
                <a:cubicBezTo>
                  <a:pt x="2573" y="10715"/>
                  <a:pt x="2971" y="11028"/>
                  <a:pt x="3173" y="10818"/>
                </a:cubicBezTo>
                <a:cubicBezTo>
                  <a:pt x="3378" y="10608"/>
                  <a:pt x="3544" y="10476"/>
                  <a:pt x="3688" y="10579"/>
                </a:cubicBezTo>
                <a:cubicBezTo>
                  <a:pt x="3831" y="10678"/>
                  <a:pt x="4010" y="10858"/>
                  <a:pt x="4250" y="10861"/>
                </a:cubicBezTo>
                <a:cubicBezTo>
                  <a:pt x="4486" y="10863"/>
                  <a:pt x="5455" y="10528"/>
                  <a:pt x="5711" y="10663"/>
                </a:cubicBezTo>
                <a:cubicBezTo>
                  <a:pt x="5963" y="10796"/>
                  <a:pt x="6545" y="10997"/>
                  <a:pt x="7145" y="11185"/>
                </a:cubicBezTo>
                <a:cubicBezTo>
                  <a:pt x="7742" y="11372"/>
                  <a:pt x="7765" y="10976"/>
                  <a:pt x="8056" y="11210"/>
                </a:cubicBezTo>
                <a:cubicBezTo>
                  <a:pt x="8342" y="11442"/>
                  <a:pt x="8619" y="11462"/>
                  <a:pt x="8727" y="11512"/>
                </a:cubicBezTo>
                <a:cubicBezTo>
                  <a:pt x="8835" y="11561"/>
                  <a:pt x="9259" y="11137"/>
                  <a:pt x="9797" y="11784"/>
                </a:cubicBezTo>
                <a:cubicBezTo>
                  <a:pt x="10338" y="12428"/>
                  <a:pt x="10519" y="12398"/>
                  <a:pt x="10461" y="12647"/>
                </a:cubicBezTo>
                <a:cubicBezTo>
                  <a:pt x="10405" y="12891"/>
                  <a:pt x="10601" y="13187"/>
                  <a:pt x="10767" y="13206"/>
                </a:cubicBezTo>
                <a:cubicBezTo>
                  <a:pt x="10931" y="13224"/>
                  <a:pt x="11436" y="13525"/>
                  <a:pt x="11582" y="13706"/>
                </a:cubicBezTo>
                <a:cubicBezTo>
                  <a:pt x="11725" y="13889"/>
                  <a:pt x="12600" y="15312"/>
                  <a:pt x="12597" y="15622"/>
                </a:cubicBezTo>
                <a:cubicBezTo>
                  <a:pt x="12592" y="15934"/>
                  <a:pt x="12678" y="16410"/>
                  <a:pt x="12841" y="16460"/>
                </a:cubicBezTo>
                <a:cubicBezTo>
                  <a:pt x="13007" y="16512"/>
                  <a:pt x="13350" y="16615"/>
                  <a:pt x="13350" y="16615"/>
                </a:cubicBezTo>
                <a:cubicBezTo>
                  <a:pt x="13350" y="16615"/>
                  <a:pt x="14228" y="16294"/>
                  <a:pt x="14015" y="15982"/>
                </a:cubicBezTo>
                <a:cubicBezTo>
                  <a:pt x="13802" y="15665"/>
                  <a:pt x="13765" y="15584"/>
                  <a:pt x="13860" y="15389"/>
                </a:cubicBezTo>
                <a:cubicBezTo>
                  <a:pt x="13952" y="15190"/>
                  <a:pt x="14781" y="14394"/>
                  <a:pt x="14891" y="14313"/>
                </a:cubicBezTo>
                <a:cubicBezTo>
                  <a:pt x="15000" y="14233"/>
                  <a:pt x="15445" y="14252"/>
                  <a:pt x="15597" y="14088"/>
                </a:cubicBezTo>
                <a:cubicBezTo>
                  <a:pt x="15745" y="13922"/>
                  <a:pt x="16175" y="13006"/>
                  <a:pt x="16288" y="12888"/>
                </a:cubicBezTo>
                <a:cubicBezTo>
                  <a:pt x="16398" y="12775"/>
                  <a:pt x="16614" y="12373"/>
                  <a:pt x="16652" y="12265"/>
                </a:cubicBezTo>
                <a:cubicBezTo>
                  <a:pt x="16690" y="12161"/>
                  <a:pt x="16861" y="12180"/>
                  <a:pt x="16860" y="12294"/>
                </a:cubicBezTo>
                <a:cubicBezTo>
                  <a:pt x="16859" y="12409"/>
                  <a:pt x="17080" y="12890"/>
                  <a:pt x="16983" y="12938"/>
                </a:cubicBezTo>
                <a:cubicBezTo>
                  <a:pt x="16880" y="12986"/>
                  <a:pt x="16765" y="13447"/>
                  <a:pt x="16764" y="13572"/>
                </a:cubicBezTo>
                <a:cubicBezTo>
                  <a:pt x="16762" y="13692"/>
                  <a:pt x="16591" y="14344"/>
                  <a:pt x="16495" y="14572"/>
                </a:cubicBezTo>
                <a:cubicBezTo>
                  <a:pt x="16399" y="14805"/>
                  <a:pt x="16175" y="15403"/>
                  <a:pt x="16245" y="15636"/>
                </a:cubicBezTo>
                <a:cubicBezTo>
                  <a:pt x="16314" y="15867"/>
                  <a:pt x="16490" y="15852"/>
                  <a:pt x="16294" y="16048"/>
                </a:cubicBezTo>
                <a:cubicBezTo>
                  <a:pt x="16099" y="16245"/>
                  <a:pt x="15686" y="16356"/>
                  <a:pt x="15569" y="16545"/>
                </a:cubicBezTo>
                <a:cubicBezTo>
                  <a:pt x="15446" y="16734"/>
                  <a:pt x="15671" y="17163"/>
                  <a:pt x="15871" y="17044"/>
                </a:cubicBezTo>
                <a:cubicBezTo>
                  <a:pt x="16072" y="16921"/>
                  <a:pt x="16838" y="16498"/>
                  <a:pt x="16912" y="16360"/>
                </a:cubicBezTo>
                <a:cubicBezTo>
                  <a:pt x="16987" y="16221"/>
                  <a:pt x="16953" y="15518"/>
                  <a:pt x="17201" y="15259"/>
                </a:cubicBezTo>
                <a:cubicBezTo>
                  <a:pt x="17448" y="14994"/>
                  <a:pt x="17532" y="14989"/>
                  <a:pt x="17596" y="15127"/>
                </a:cubicBezTo>
                <a:cubicBezTo>
                  <a:pt x="17655" y="15269"/>
                  <a:pt x="17869" y="15123"/>
                  <a:pt x="17972" y="15061"/>
                </a:cubicBezTo>
                <a:cubicBezTo>
                  <a:pt x="18069" y="14994"/>
                  <a:pt x="18371" y="14998"/>
                  <a:pt x="18398" y="15293"/>
                </a:cubicBezTo>
                <a:cubicBezTo>
                  <a:pt x="18419" y="15592"/>
                  <a:pt x="18088" y="15927"/>
                  <a:pt x="17983" y="16155"/>
                </a:cubicBezTo>
                <a:cubicBezTo>
                  <a:pt x="17883" y="16386"/>
                  <a:pt x="17916" y="16714"/>
                  <a:pt x="17802" y="16844"/>
                </a:cubicBezTo>
                <a:cubicBezTo>
                  <a:pt x="17690" y="16978"/>
                  <a:pt x="17421" y="17271"/>
                  <a:pt x="17514" y="17381"/>
                </a:cubicBezTo>
                <a:cubicBezTo>
                  <a:pt x="17605" y="17488"/>
                  <a:pt x="17778" y="17432"/>
                  <a:pt x="17930" y="17624"/>
                </a:cubicBezTo>
                <a:cubicBezTo>
                  <a:pt x="18085" y="17815"/>
                  <a:pt x="18540" y="18124"/>
                  <a:pt x="18619" y="17990"/>
                </a:cubicBezTo>
                <a:cubicBezTo>
                  <a:pt x="18705" y="17861"/>
                  <a:pt x="19176" y="16869"/>
                  <a:pt x="19235" y="17081"/>
                </a:cubicBezTo>
                <a:cubicBezTo>
                  <a:pt x="19298" y="17299"/>
                  <a:pt x="19155" y="17734"/>
                  <a:pt x="19351" y="17943"/>
                </a:cubicBezTo>
                <a:cubicBezTo>
                  <a:pt x="19553" y="18151"/>
                  <a:pt x="20035" y="18227"/>
                  <a:pt x="20104" y="18649"/>
                </a:cubicBezTo>
                <a:cubicBezTo>
                  <a:pt x="20171" y="19073"/>
                  <a:pt x="20642" y="20065"/>
                  <a:pt x="20527" y="20164"/>
                </a:cubicBezTo>
                <a:cubicBezTo>
                  <a:pt x="20404" y="20262"/>
                  <a:pt x="20319" y="20435"/>
                  <a:pt x="20508" y="20764"/>
                </a:cubicBezTo>
                <a:cubicBezTo>
                  <a:pt x="20606" y="20936"/>
                  <a:pt x="20896" y="21289"/>
                  <a:pt x="21172" y="21600"/>
                </a:cubicBezTo>
                <a:lnTo>
                  <a:pt x="21600" y="0"/>
                </a:lnTo>
                <a:lnTo>
                  <a:pt x="0" y="326"/>
                </a:lnTo>
                <a:lnTo>
                  <a:pt x="911" y="11317"/>
                </a:lnTo>
                <a:cubicBezTo>
                  <a:pt x="911" y="11317"/>
                  <a:pt x="911" y="11317"/>
                  <a:pt x="911" y="11317"/>
                </a:cubicBezTo>
                <a:close/>
              </a:path>
            </a:pathLst>
          </a:custGeom>
          <a:solidFill>
            <a:schemeClr val="accent3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lIns="38100" tIns="38100" rIns="38100" bIns="38100"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Shape 8557">
            <a:extLst>
              <a:ext uri="{FF2B5EF4-FFF2-40B4-BE49-F238E27FC236}">
                <a16:creationId xmlns:a16="http://schemas.microsoft.com/office/drawing/2014/main" id="{DF9A2824-C0FA-49E5-9A28-718B700A3884}"/>
              </a:ext>
            </a:extLst>
          </p:cNvPr>
          <p:cNvSpPr/>
          <p:nvPr/>
        </p:nvSpPr>
        <p:spPr>
          <a:xfrm>
            <a:off x="1322388" y="2198688"/>
            <a:ext cx="1960562" cy="3027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2" h="21366" extrusionOk="0">
                <a:moveTo>
                  <a:pt x="8778" y="21153"/>
                </a:moveTo>
                <a:cubicBezTo>
                  <a:pt x="9015" y="21249"/>
                  <a:pt x="9162" y="21404"/>
                  <a:pt x="9311" y="21268"/>
                </a:cubicBezTo>
                <a:cubicBezTo>
                  <a:pt x="9460" y="21132"/>
                  <a:pt x="10380" y="20569"/>
                  <a:pt x="10619" y="20554"/>
                </a:cubicBezTo>
                <a:cubicBezTo>
                  <a:pt x="10863" y="20539"/>
                  <a:pt x="10943" y="20479"/>
                  <a:pt x="11053" y="20340"/>
                </a:cubicBezTo>
                <a:cubicBezTo>
                  <a:pt x="11161" y="20204"/>
                  <a:pt x="11517" y="19802"/>
                  <a:pt x="11729" y="19803"/>
                </a:cubicBezTo>
                <a:cubicBezTo>
                  <a:pt x="11945" y="19805"/>
                  <a:pt x="12372" y="19765"/>
                  <a:pt x="12372" y="19765"/>
                </a:cubicBezTo>
                <a:cubicBezTo>
                  <a:pt x="12372" y="19765"/>
                  <a:pt x="12671" y="19568"/>
                  <a:pt x="13072" y="19614"/>
                </a:cubicBezTo>
                <a:cubicBezTo>
                  <a:pt x="13472" y="19659"/>
                  <a:pt x="13804" y="19852"/>
                  <a:pt x="14032" y="19785"/>
                </a:cubicBezTo>
                <a:cubicBezTo>
                  <a:pt x="14261" y="19716"/>
                  <a:pt x="14882" y="19324"/>
                  <a:pt x="15053" y="19464"/>
                </a:cubicBezTo>
                <a:cubicBezTo>
                  <a:pt x="15227" y="19603"/>
                  <a:pt x="15344" y="19723"/>
                  <a:pt x="15492" y="19656"/>
                </a:cubicBezTo>
                <a:cubicBezTo>
                  <a:pt x="15641" y="19588"/>
                  <a:pt x="16408" y="19317"/>
                  <a:pt x="16573" y="18982"/>
                </a:cubicBezTo>
                <a:cubicBezTo>
                  <a:pt x="16740" y="18647"/>
                  <a:pt x="16634" y="18535"/>
                  <a:pt x="16798" y="18477"/>
                </a:cubicBezTo>
                <a:cubicBezTo>
                  <a:pt x="16959" y="18418"/>
                  <a:pt x="18172" y="17874"/>
                  <a:pt x="18359" y="17806"/>
                </a:cubicBezTo>
                <a:cubicBezTo>
                  <a:pt x="18549" y="17740"/>
                  <a:pt x="18896" y="17716"/>
                  <a:pt x="19031" y="17717"/>
                </a:cubicBezTo>
                <a:cubicBezTo>
                  <a:pt x="19165" y="17717"/>
                  <a:pt x="19952" y="17723"/>
                  <a:pt x="20103" y="17653"/>
                </a:cubicBezTo>
                <a:cubicBezTo>
                  <a:pt x="20195" y="17612"/>
                  <a:pt x="20888" y="17325"/>
                  <a:pt x="21492" y="17102"/>
                </a:cubicBezTo>
                <a:lnTo>
                  <a:pt x="19612" y="890"/>
                </a:lnTo>
                <a:cubicBezTo>
                  <a:pt x="19455" y="901"/>
                  <a:pt x="19336" y="916"/>
                  <a:pt x="19336" y="916"/>
                </a:cubicBezTo>
                <a:lnTo>
                  <a:pt x="18787" y="964"/>
                </a:lnTo>
                <a:cubicBezTo>
                  <a:pt x="18787" y="964"/>
                  <a:pt x="18802" y="825"/>
                  <a:pt x="18587" y="738"/>
                </a:cubicBezTo>
                <a:cubicBezTo>
                  <a:pt x="18376" y="651"/>
                  <a:pt x="17939" y="389"/>
                  <a:pt x="17914" y="243"/>
                </a:cubicBezTo>
                <a:cubicBezTo>
                  <a:pt x="17890" y="95"/>
                  <a:pt x="17011" y="-196"/>
                  <a:pt x="16618" y="199"/>
                </a:cubicBezTo>
                <a:cubicBezTo>
                  <a:pt x="16223" y="594"/>
                  <a:pt x="15101" y="1249"/>
                  <a:pt x="15021" y="1248"/>
                </a:cubicBezTo>
                <a:cubicBezTo>
                  <a:pt x="14942" y="1248"/>
                  <a:pt x="14616" y="1426"/>
                  <a:pt x="14601" y="1563"/>
                </a:cubicBezTo>
                <a:cubicBezTo>
                  <a:pt x="14585" y="1702"/>
                  <a:pt x="13786" y="1505"/>
                  <a:pt x="13608" y="1644"/>
                </a:cubicBezTo>
                <a:cubicBezTo>
                  <a:pt x="13434" y="1779"/>
                  <a:pt x="13912" y="2042"/>
                  <a:pt x="13856" y="2153"/>
                </a:cubicBezTo>
                <a:cubicBezTo>
                  <a:pt x="13801" y="2264"/>
                  <a:pt x="13638" y="2264"/>
                  <a:pt x="13690" y="2376"/>
                </a:cubicBezTo>
                <a:cubicBezTo>
                  <a:pt x="13742" y="2488"/>
                  <a:pt x="14115" y="2533"/>
                  <a:pt x="13941" y="2637"/>
                </a:cubicBezTo>
                <a:cubicBezTo>
                  <a:pt x="13765" y="2739"/>
                  <a:pt x="13226" y="3011"/>
                  <a:pt x="13119" y="2906"/>
                </a:cubicBezTo>
                <a:cubicBezTo>
                  <a:pt x="13014" y="2802"/>
                  <a:pt x="12956" y="2303"/>
                  <a:pt x="12727" y="2533"/>
                </a:cubicBezTo>
                <a:cubicBezTo>
                  <a:pt x="12493" y="2764"/>
                  <a:pt x="12288" y="3081"/>
                  <a:pt x="12538" y="3238"/>
                </a:cubicBezTo>
                <a:cubicBezTo>
                  <a:pt x="12792" y="3396"/>
                  <a:pt x="12803" y="3541"/>
                  <a:pt x="12787" y="3689"/>
                </a:cubicBezTo>
                <a:cubicBezTo>
                  <a:pt x="12771" y="3835"/>
                  <a:pt x="12816" y="4352"/>
                  <a:pt x="12443" y="4134"/>
                </a:cubicBezTo>
                <a:cubicBezTo>
                  <a:pt x="12072" y="3915"/>
                  <a:pt x="11759" y="3466"/>
                  <a:pt x="11762" y="3346"/>
                </a:cubicBezTo>
                <a:cubicBezTo>
                  <a:pt x="11764" y="3224"/>
                  <a:pt x="11693" y="2733"/>
                  <a:pt x="11446" y="2955"/>
                </a:cubicBezTo>
                <a:cubicBezTo>
                  <a:pt x="11203" y="3177"/>
                  <a:pt x="10741" y="3553"/>
                  <a:pt x="10700" y="3612"/>
                </a:cubicBezTo>
                <a:cubicBezTo>
                  <a:pt x="10659" y="3674"/>
                  <a:pt x="10809" y="4285"/>
                  <a:pt x="10926" y="4400"/>
                </a:cubicBezTo>
                <a:cubicBezTo>
                  <a:pt x="11047" y="4512"/>
                  <a:pt x="11246" y="4556"/>
                  <a:pt x="10975" y="4728"/>
                </a:cubicBezTo>
                <a:cubicBezTo>
                  <a:pt x="10705" y="4897"/>
                  <a:pt x="10279" y="4766"/>
                  <a:pt x="10180" y="5144"/>
                </a:cubicBezTo>
                <a:cubicBezTo>
                  <a:pt x="10080" y="5522"/>
                  <a:pt x="10260" y="5920"/>
                  <a:pt x="9774" y="6124"/>
                </a:cubicBezTo>
                <a:cubicBezTo>
                  <a:pt x="9289" y="6326"/>
                  <a:pt x="8187" y="6629"/>
                  <a:pt x="7786" y="6729"/>
                </a:cubicBezTo>
                <a:cubicBezTo>
                  <a:pt x="7382" y="6832"/>
                  <a:pt x="6770" y="6645"/>
                  <a:pt x="6632" y="6844"/>
                </a:cubicBezTo>
                <a:cubicBezTo>
                  <a:pt x="6494" y="7039"/>
                  <a:pt x="6543" y="7290"/>
                  <a:pt x="6398" y="7280"/>
                </a:cubicBezTo>
                <a:cubicBezTo>
                  <a:pt x="6252" y="7271"/>
                  <a:pt x="5624" y="7173"/>
                  <a:pt x="5312" y="7393"/>
                </a:cubicBezTo>
                <a:cubicBezTo>
                  <a:pt x="5001" y="7616"/>
                  <a:pt x="5144" y="7859"/>
                  <a:pt x="4809" y="7830"/>
                </a:cubicBezTo>
                <a:cubicBezTo>
                  <a:pt x="4476" y="7802"/>
                  <a:pt x="3994" y="7842"/>
                  <a:pt x="3861" y="7745"/>
                </a:cubicBezTo>
                <a:cubicBezTo>
                  <a:pt x="3728" y="7650"/>
                  <a:pt x="3759" y="7383"/>
                  <a:pt x="3582" y="7598"/>
                </a:cubicBezTo>
                <a:cubicBezTo>
                  <a:pt x="3406" y="7812"/>
                  <a:pt x="3376" y="8001"/>
                  <a:pt x="3079" y="8128"/>
                </a:cubicBezTo>
                <a:cubicBezTo>
                  <a:pt x="2781" y="8256"/>
                  <a:pt x="1403" y="9098"/>
                  <a:pt x="1241" y="9262"/>
                </a:cubicBezTo>
                <a:cubicBezTo>
                  <a:pt x="1076" y="9424"/>
                  <a:pt x="829" y="9801"/>
                  <a:pt x="738" y="9758"/>
                </a:cubicBezTo>
                <a:cubicBezTo>
                  <a:pt x="645" y="9714"/>
                  <a:pt x="735" y="9128"/>
                  <a:pt x="573" y="9084"/>
                </a:cubicBezTo>
                <a:cubicBezTo>
                  <a:pt x="414" y="9041"/>
                  <a:pt x="512" y="9515"/>
                  <a:pt x="204" y="9660"/>
                </a:cubicBezTo>
                <a:cubicBezTo>
                  <a:pt x="-108" y="9803"/>
                  <a:pt x="-2" y="9891"/>
                  <a:pt x="132" y="10003"/>
                </a:cubicBezTo>
                <a:cubicBezTo>
                  <a:pt x="263" y="10116"/>
                  <a:pt x="539" y="10309"/>
                  <a:pt x="471" y="10368"/>
                </a:cubicBezTo>
                <a:cubicBezTo>
                  <a:pt x="404" y="10428"/>
                  <a:pt x="657" y="10567"/>
                  <a:pt x="397" y="10824"/>
                </a:cubicBezTo>
                <a:cubicBezTo>
                  <a:pt x="140" y="11081"/>
                  <a:pt x="191" y="11244"/>
                  <a:pt x="241" y="11392"/>
                </a:cubicBezTo>
                <a:cubicBezTo>
                  <a:pt x="292" y="11538"/>
                  <a:pt x="1228" y="12493"/>
                  <a:pt x="1437" y="12702"/>
                </a:cubicBezTo>
                <a:cubicBezTo>
                  <a:pt x="1649" y="12909"/>
                  <a:pt x="2054" y="13386"/>
                  <a:pt x="1908" y="13420"/>
                </a:cubicBezTo>
                <a:cubicBezTo>
                  <a:pt x="1761" y="13454"/>
                  <a:pt x="1722" y="13357"/>
                  <a:pt x="1494" y="13286"/>
                </a:cubicBezTo>
                <a:cubicBezTo>
                  <a:pt x="1269" y="13216"/>
                  <a:pt x="1064" y="13344"/>
                  <a:pt x="1146" y="13432"/>
                </a:cubicBezTo>
                <a:cubicBezTo>
                  <a:pt x="1224" y="13518"/>
                  <a:pt x="954" y="13551"/>
                  <a:pt x="899" y="13636"/>
                </a:cubicBezTo>
                <a:cubicBezTo>
                  <a:pt x="845" y="13723"/>
                  <a:pt x="989" y="13827"/>
                  <a:pt x="1137" y="13957"/>
                </a:cubicBezTo>
                <a:cubicBezTo>
                  <a:pt x="1281" y="14088"/>
                  <a:pt x="1894" y="14238"/>
                  <a:pt x="2009" y="14446"/>
                </a:cubicBezTo>
                <a:cubicBezTo>
                  <a:pt x="2127" y="14653"/>
                  <a:pt x="2069" y="14869"/>
                  <a:pt x="2349" y="15085"/>
                </a:cubicBezTo>
                <a:cubicBezTo>
                  <a:pt x="2624" y="15303"/>
                  <a:pt x="3768" y="15810"/>
                  <a:pt x="3858" y="16103"/>
                </a:cubicBezTo>
                <a:cubicBezTo>
                  <a:pt x="3945" y="16397"/>
                  <a:pt x="3633" y="16629"/>
                  <a:pt x="3860" y="16776"/>
                </a:cubicBezTo>
                <a:cubicBezTo>
                  <a:pt x="4083" y="16925"/>
                  <a:pt x="4271" y="16873"/>
                  <a:pt x="4378" y="17029"/>
                </a:cubicBezTo>
                <a:cubicBezTo>
                  <a:pt x="4481" y="17185"/>
                  <a:pt x="5072" y="17835"/>
                  <a:pt x="5152" y="17861"/>
                </a:cubicBezTo>
                <a:cubicBezTo>
                  <a:pt x="5231" y="17887"/>
                  <a:pt x="5488" y="17881"/>
                  <a:pt x="5585" y="17634"/>
                </a:cubicBezTo>
                <a:cubicBezTo>
                  <a:pt x="5681" y="17383"/>
                  <a:pt x="6012" y="17065"/>
                  <a:pt x="6077" y="17168"/>
                </a:cubicBezTo>
                <a:cubicBezTo>
                  <a:pt x="6142" y="17272"/>
                  <a:pt x="6108" y="17454"/>
                  <a:pt x="6066" y="17510"/>
                </a:cubicBezTo>
                <a:cubicBezTo>
                  <a:pt x="6024" y="17565"/>
                  <a:pt x="5988" y="17725"/>
                  <a:pt x="5985" y="17890"/>
                </a:cubicBezTo>
                <a:cubicBezTo>
                  <a:pt x="5983" y="18054"/>
                  <a:pt x="5939" y="18259"/>
                  <a:pt x="5858" y="18356"/>
                </a:cubicBezTo>
                <a:cubicBezTo>
                  <a:pt x="5775" y="18455"/>
                  <a:pt x="5585" y="18391"/>
                  <a:pt x="5808" y="18607"/>
                </a:cubicBezTo>
                <a:cubicBezTo>
                  <a:pt x="6034" y="18825"/>
                  <a:pt x="6005" y="18979"/>
                  <a:pt x="6005" y="18979"/>
                </a:cubicBezTo>
                <a:cubicBezTo>
                  <a:pt x="6005" y="18979"/>
                  <a:pt x="5653" y="19124"/>
                  <a:pt x="5783" y="19287"/>
                </a:cubicBezTo>
                <a:cubicBezTo>
                  <a:pt x="5916" y="19453"/>
                  <a:pt x="5968" y="19616"/>
                  <a:pt x="5939" y="19703"/>
                </a:cubicBezTo>
                <a:cubicBezTo>
                  <a:pt x="5910" y="19790"/>
                  <a:pt x="5195" y="20095"/>
                  <a:pt x="5314" y="20233"/>
                </a:cubicBezTo>
                <a:cubicBezTo>
                  <a:pt x="5433" y="20371"/>
                  <a:pt x="5679" y="20787"/>
                  <a:pt x="5785" y="20814"/>
                </a:cubicBezTo>
                <a:cubicBezTo>
                  <a:pt x="5893" y="20840"/>
                  <a:pt x="6815" y="20839"/>
                  <a:pt x="6921" y="20933"/>
                </a:cubicBezTo>
                <a:cubicBezTo>
                  <a:pt x="7028" y="21028"/>
                  <a:pt x="7083" y="21195"/>
                  <a:pt x="7260" y="21244"/>
                </a:cubicBezTo>
                <a:cubicBezTo>
                  <a:pt x="7431" y="21291"/>
                  <a:pt x="7647" y="21211"/>
                  <a:pt x="7748" y="21268"/>
                </a:cubicBezTo>
                <a:cubicBezTo>
                  <a:pt x="7848" y="21326"/>
                  <a:pt x="7866" y="21373"/>
                  <a:pt x="7953" y="21365"/>
                </a:cubicBezTo>
                <a:cubicBezTo>
                  <a:pt x="8043" y="21357"/>
                  <a:pt x="8271" y="21233"/>
                  <a:pt x="8271" y="21233"/>
                </a:cubicBezTo>
                <a:cubicBezTo>
                  <a:pt x="8271" y="21233"/>
                  <a:pt x="8464" y="21027"/>
                  <a:pt x="8535" y="21062"/>
                </a:cubicBezTo>
                <a:cubicBezTo>
                  <a:pt x="8609" y="21096"/>
                  <a:pt x="8778" y="21153"/>
                  <a:pt x="8778" y="21153"/>
                </a:cubicBez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lIns="38100" tIns="38100" rIns="38100" bIns="38100"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Shape 8558">
            <a:extLst>
              <a:ext uri="{FF2B5EF4-FFF2-40B4-BE49-F238E27FC236}">
                <a16:creationId xmlns:a16="http://schemas.microsoft.com/office/drawing/2014/main" id="{CB03D630-9A9F-41C2-A48D-14FB41A7113F}"/>
              </a:ext>
            </a:extLst>
          </p:cNvPr>
          <p:cNvSpPr/>
          <p:nvPr/>
        </p:nvSpPr>
        <p:spPr>
          <a:xfrm>
            <a:off x="4637088" y="4878388"/>
            <a:ext cx="981075" cy="704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56" extrusionOk="0">
                <a:moveTo>
                  <a:pt x="20867" y="14526"/>
                </a:moveTo>
                <a:cubicBezTo>
                  <a:pt x="20225" y="14221"/>
                  <a:pt x="17819" y="12124"/>
                  <a:pt x="17819" y="12124"/>
                </a:cubicBezTo>
                <a:cubicBezTo>
                  <a:pt x="17819" y="12124"/>
                  <a:pt x="17670" y="10573"/>
                  <a:pt x="17512" y="10056"/>
                </a:cubicBezTo>
                <a:cubicBezTo>
                  <a:pt x="17355" y="9538"/>
                  <a:pt x="9341" y="9199"/>
                  <a:pt x="9341" y="9199"/>
                </a:cubicBezTo>
                <a:cubicBezTo>
                  <a:pt x="9341" y="9199"/>
                  <a:pt x="6454" y="6725"/>
                  <a:pt x="6027" y="6279"/>
                </a:cubicBezTo>
                <a:cubicBezTo>
                  <a:pt x="5601" y="5830"/>
                  <a:pt x="5347" y="3837"/>
                  <a:pt x="5347" y="3837"/>
                </a:cubicBezTo>
                <a:cubicBezTo>
                  <a:pt x="5347" y="3837"/>
                  <a:pt x="4111" y="3672"/>
                  <a:pt x="3361" y="3144"/>
                </a:cubicBezTo>
                <a:cubicBezTo>
                  <a:pt x="2613" y="2616"/>
                  <a:pt x="2889" y="1738"/>
                  <a:pt x="2089" y="768"/>
                </a:cubicBezTo>
                <a:cubicBezTo>
                  <a:pt x="1658" y="248"/>
                  <a:pt x="852" y="62"/>
                  <a:pt x="199" y="0"/>
                </a:cubicBezTo>
                <a:lnTo>
                  <a:pt x="0" y="15293"/>
                </a:lnTo>
                <a:cubicBezTo>
                  <a:pt x="378" y="15941"/>
                  <a:pt x="733" y="16508"/>
                  <a:pt x="817" y="16592"/>
                </a:cubicBezTo>
                <a:cubicBezTo>
                  <a:pt x="989" y="16754"/>
                  <a:pt x="1612" y="16580"/>
                  <a:pt x="1877" y="16938"/>
                </a:cubicBezTo>
                <a:cubicBezTo>
                  <a:pt x="2142" y="17295"/>
                  <a:pt x="2530" y="17593"/>
                  <a:pt x="2733" y="17670"/>
                </a:cubicBezTo>
                <a:cubicBezTo>
                  <a:pt x="2937" y="17746"/>
                  <a:pt x="4660" y="17233"/>
                  <a:pt x="5114" y="17909"/>
                </a:cubicBezTo>
                <a:cubicBezTo>
                  <a:pt x="5566" y="18576"/>
                  <a:pt x="6476" y="19186"/>
                  <a:pt x="6733" y="19350"/>
                </a:cubicBezTo>
                <a:cubicBezTo>
                  <a:pt x="6987" y="19524"/>
                  <a:pt x="7572" y="20434"/>
                  <a:pt x="7715" y="19862"/>
                </a:cubicBezTo>
                <a:cubicBezTo>
                  <a:pt x="7852" y="19291"/>
                  <a:pt x="8150" y="18796"/>
                  <a:pt x="8410" y="18530"/>
                </a:cubicBezTo>
                <a:cubicBezTo>
                  <a:pt x="8670" y="18254"/>
                  <a:pt x="9527" y="16756"/>
                  <a:pt x="9743" y="16552"/>
                </a:cubicBezTo>
                <a:cubicBezTo>
                  <a:pt x="9959" y="16348"/>
                  <a:pt x="10629" y="15638"/>
                  <a:pt x="10865" y="16240"/>
                </a:cubicBezTo>
                <a:cubicBezTo>
                  <a:pt x="11103" y="16828"/>
                  <a:pt x="11341" y="17000"/>
                  <a:pt x="11179" y="17292"/>
                </a:cubicBezTo>
                <a:cubicBezTo>
                  <a:pt x="11015" y="17582"/>
                  <a:pt x="10554" y="18038"/>
                  <a:pt x="10780" y="18103"/>
                </a:cubicBezTo>
                <a:cubicBezTo>
                  <a:pt x="11011" y="18157"/>
                  <a:pt x="11476" y="17242"/>
                  <a:pt x="11648" y="17591"/>
                </a:cubicBezTo>
                <a:cubicBezTo>
                  <a:pt x="11823" y="17949"/>
                  <a:pt x="12021" y="18451"/>
                  <a:pt x="12018" y="18779"/>
                </a:cubicBezTo>
                <a:cubicBezTo>
                  <a:pt x="12014" y="19114"/>
                  <a:pt x="12427" y="19432"/>
                  <a:pt x="12788" y="19850"/>
                </a:cubicBezTo>
                <a:cubicBezTo>
                  <a:pt x="13148" y="20259"/>
                  <a:pt x="13948" y="21600"/>
                  <a:pt x="13896" y="21174"/>
                </a:cubicBezTo>
                <a:cubicBezTo>
                  <a:pt x="13848" y="20746"/>
                  <a:pt x="13464" y="19594"/>
                  <a:pt x="13859" y="19307"/>
                </a:cubicBezTo>
                <a:cubicBezTo>
                  <a:pt x="14252" y="19019"/>
                  <a:pt x="14898" y="18784"/>
                  <a:pt x="15019" y="18605"/>
                </a:cubicBezTo>
                <a:cubicBezTo>
                  <a:pt x="15145" y="18423"/>
                  <a:pt x="16368" y="16795"/>
                  <a:pt x="16682" y="16560"/>
                </a:cubicBezTo>
                <a:cubicBezTo>
                  <a:pt x="16993" y="16327"/>
                  <a:pt x="17993" y="15820"/>
                  <a:pt x="18473" y="16033"/>
                </a:cubicBezTo>
                <a:cubicBezTo>
                  <a:pt x="18960" y="16247"/>
                  <a:pt x="20320" y="16133"/>
                  <a:pt x="20320" y="16133"/>
                </a:cubicBezTo>
                <a:lnTo>
                  <a:pt x="20547" y="15991"/>
                </a:lnTo>
                <a:cubicBezTo>
                  <a:pt x="20547" y="15991"/>
                  <a:pt x="21100" y="15827"/>
                  <a:pt x="21226" y="15559"/>
                </a:cubicBezTo>
                <a:cubicBezTo>
                  <a:pt x="21293" y="15411"/>
                  <a:pt x="21450" y="15208"/>
                  <a:pt x="21600" y="15009"/>
                </a:cubicBezTo>
                <a:cubicBezTo>
                  <a:pt x="21300" y="14785"/>
                  <a:pt x="21035" y="14605"/>
                  <a:pt x="20867" y="14526"/>
                </a:cubicBezTo>
                <a:close/>
              </a:path>
            </a:pathLst>
          </a:custGeom>
          <a:solidFill>
            <a:schemeClr val="accent3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lIns="38100" tIns="38100" rIns="38100" bIns="38100"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Shape 8559">
            <a:extLst>
              <a:ext uri="{FF2B5EF4-FFF2-40B4-BE49-F238E27FC236}">
                <a16:creationId xmlns:a16="http://schemas.microsoft.com/office/drawing/2014/main" id="{4157326D-61B9-444A-A6CB-D8D0ED3C5D52}"/>
              </a:ext>
            </a:extLst>
          </p:cNvPr>
          <p:cNvSpPr/>
          <p:nvPr/>
        </p:nvSpPr>
        <p:spPr>
          <a:xfrm>
            <a:off x="4979988" y="5622925"/>
            <a:ext cx="477837" cy="569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7" h="21402" extrusionOk="0">
                <a:moveTo>
                  <a:pt x="20162" y="8029"/>
                </a:moveTo>
                <a:cubicBezTo>
                  <a:pt x="20377" y="7762"/>
                  <a:pt x="20805" y="7397"/>
                  <a:pt x="20335" y="7020"/>
                </a:cubicBezTo>
                <a:cubicBezTo>
                  <a:pt x="19860" y="6652"/>
                  <a:pt x="18408" y="6865"/>
                  <a:pt x="17930" y="7088"/>
                </a:cubicBezTo>
                <a:cubicBezTo>
                  <a:pt x="17451" y="7320"/>
                  <a:pt x="13850" y="8340"/>
                  <a:pt x="13365" y="8695"/>
                </a:cubicBezTo>
                <a:cubicBezTo>
                  <a:pt x="12883" y="9064"/>
                  <a:pt x="11960" y="9561"/>
                  <a:pt x="11384" y="8955"/>
                </a:cubicBezTo>
                <a:cubicBezTo>
                  <a:pt x="10806" y="8357"/>
                  <a:pt x="8260" y="6591"/>
                  <a:pt x="7986" y="6587"/>
                </a:cubicBezTo>
                <a:cubicBezTo>
                  <a:pt x="7718" y="6585"/>
                  <a:pt x="4838" y="6332"/>
                  <a:pt x="4838" y="6332"/>
                </a:cubicBezTo>
                <a:cubicBezTo>
                  <a:pt x="4934" y="7204"/>
                  <a:pt x="7009" y="12354"/>
                  <a:pt x="7425" y="13097"/>
                </a:cubicBezTo>
                <a:cubicBezTo>
                  <a:pt x="7842" y="13831"/>
                  <a:pt x="7831" y="14657"/>
                  <a:pt x="7452" y="15069"/>
                </a:cubicBezTo>
                <a:cubicBezTo>
                  <a:pt x="7078" y="15476"/>
                  <a:pt x="7061" y="16857"/>
                  <a:pt x="7530" y="17452"/>
                </a:cubicBezTo>
                <a:cubicBezTo>
                  <a:pt x="8010" y="18046"/>
                  <a:pt x="9343" y="18292"/>
                  <a:pt x="9430" y="19619"/>
                </a:cubicBezTo>
                <a:cubicBezTo>
                  <a:pt x="9521" y="20954"/>
                  <a:pt x="9951" y="20594"/>
                  <a:pt x="10437" y="20826"/>
                </a:cubicBezTo>
                <a:cubicBezTo>
                  <a:pt x="10916" y="21057"/>
                  <a:pt x="13633" y="21402"/>
                  <a:pt x="13633" y="21402"/>
                </a:cubicBezTo>
                <a:cubicBezTo>
                  <a:pt x="13633" y="21402"/>
                  <a:pt x="14179" y="20118"/>
                  <a:pt x="14298" y="19347"/>
                </a:cubicBezTo>
                <a:cubicBezTo>
                  <a:pt x="14416" y="18571"/>
                  <a:pt x="16204" y="16379"/>
                  <a:pt x="16578" y="16758"/>
                </a:cubicBezTo>
                <a:cubicBezTo>
                  <a:pt x="16953" y="17126"/>
                  <a:pt x="17471" y="18460"/>
                  <a:pt x="17471" y="18460"/>
                </a:cubicBezTo>
                <a:lnTo>
                  <a:pt x="18277" y="17412"/>
                </a:lnTo>
                <a:cubicBezTo>
                  <a:pt x="18277" y="17412"/>
                  <a:pt x="18122" y="16910"/>
                  <a:pt x="18130" y="16396"/>
                </a:cubicBezTo>
                <a:cubicBezTo>
                  <a:pt x="18135" y="15897"/>
                  <a:pt x="18140" y="15530"/>
                  <a:pt x="19016" y="14758"/>
                </a:cubicBezTo>
                <a:cubicBezTo>
                  <a:pt x="19877" y="13987"/>
                  <a:pt x="20569" y="13676"/>
                  <a:pt x="20684" y="12941"/>
                </a:cubicBezTo>
                <a:cubicBezTo>
                  <a:pt x="20800" y="12206"/>
                  <a:pt x="21097" y="10239"/>
                  <a:pt x="20569" y="9551"/>
                </a:cubicBezTo>
                <a:cubicBezTo>
                  <a:pt x="20045" y="8852"/>
                  <a:pt x="19945" y="8301"/>
                  <a:pt x="20162" y="8029"/>
                </a:cubicBezTo>
                <a:close/>
                <a:moveTo>
                  <a:pt x="20955" y="3964"/>
                </a:moveTo>
                <a:cubicBezTo>
                  <a:pt x="20907" y="3448"/>
                  <a:pt x="19908" y="2802"/>
                  <a:pt x="20178" y="2483"/>
                </a:cubicBezTo>
                <a:cubicBezTo>
                  <a:pt x="20447" y="2168"/>
                  <a:pt x="20665" y="1801"/>
                  <a:pt x="20245" y="1427"/>
                </a:cubicBezTo>
                <a:cubicBezTo>
                  <a:pt x="19824" y="1058"/>
                  <a:pt x="19564" y="646"/>
                  <a:pt x="19237" y="1053"/>
                </a:cubicBezTo>
                <a:cubicBezTo>
                  <a:pt x="18905" y="1458"/>
                  <a:pt x="18790" y="1830"/>
                  <a:pt x="18790" y="1830"/>
                </a:cubicBezTo>
                <a:cubicBezTo>
                  <a:pt x="18780" y="2609"/>
                  <a:pt x="19100" y="3432"/>
                  <a:pt x="19682" y="3812"/>
                </a:cubicBezTo>
                <a:cubicBezTo>
                  <a:pt x="20262" y="4182"/>
                  <a:pt x="21003" y="4463"/>
                  <a:pt x="20955" y="3964"/>
                </a:cubicBezTo>
                <a:close/>
                <a:moveTo>
                  <a:pt x="1764" y="29"/>
                </a:moveTo>
                <a:cubicBezTo>
                  <a:pt x="1219" y="252"/>
                  <a:pt x="1002" y="886"/>
                  <a:pt x="1002" y="932"/>
                </a:cubicBezTo>
                <a:cubicBezTo>
                  <a:pt x="677" y="1339"/>
                  <a:pt x="-503" y="1611"/>
                  <a:pt x="242" y="2211"/>
                </a:cubicBezTo>
                <a:cubicBezTo>
                  <a:pt x="978" y="2811"/>
                  <a:pt x="1668" y="3415"/>
                  <a:pt x="1996" y="3276"/>
                </a:cubicBezTo>
                <a:cubicBezTo>
                  <a:pt x="2318" y="3141"/>
                  <a:pt x="3597" y="2515"/>
                  <a:pt x="3126" y="1735"/>
                </a:cubicBezTo>
                <a:cubicBezTo>
                  <a:pt x="2662" y="946"/>
                  <a:pt x="2304" y="-198"/>
                  <a:pt x="1764" y="29"/>
                </a:cubicBezTo>
                <a:close/>
              </a:path>
            </a:pathLst>
          </a:custGeom>
          <a:solidFill>
            <a:schemeClr val="accent3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lIns="38100" tIns="38100" rIns="38100" bIns="38100"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74AAF32-0757-4639-858C-57A10CFFC506}"/>
              </a:ext>
            </a:extLst>
          </p:cNvPr>
          <p:cNvSpPr/>
          <p:nvPr/>
        </p:nvSpPr>
        <p:spPr>
          <a:xfrm>
            <a:off x="4778375" y="3036888"/>
            <a:ext cx="327025" cy="327025"/>
          </a:xfrm>
          <a:prstGeom prst="ellipse">
            <a:avLst/>
          </a:prstGeom>
          <a:solidFill>
            <a:schemeClr val="tx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 eaLnBrk="1" hangingPunct="1"/>
            <a:endParaRPr lang="zh-CN" altLang="zh-CN" sz="1200">
              <a:solidFill>
                <a:srgbClr val="95A5A6"/>
              </a:solidFill>
              <a:ea typeface="宋体" panose="02010600030101010101" pitchFamily="2" charset="-122"/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9D54ADC-66BC-48EA-9279-9A039EA88EF8}"/>
              </a:ext>
            </a:extLst>
          </p:cNvPr>
          <p:cNvSpPr txBox="1">
            <a:spLocks/>
          </p:cNvSpPr>
          <p:nvPr/>
        </p:nvSpPr>
        <p:spPr bwMode="auto">
          <a:xfrm>
            <a:off x="4722812" y="3443289"/>
            <a:ext cx="1717145" cy="720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600">
                <a:solidFill>
                  <a:srgbClr val="FFFFFF"/>
                </a:solidFill>
                <a:latin typeface="Poppins Light"/>
              </a:rPr>
              <a:t>NORTHEAST</a:t>
            </a:r>
          </a:p>
          <a:p>
            <a:pPr>
              <a:spcBef>
                <a:spcPct val="20000"/>
              </a:spcBef>
            </a:pPr>
            <a:r>
              <a:rPr lang="en-US" altLang="en-US" sz="1600">
                <a:solidFill>
                  <a:srgbClr val="FFFFFF"/>
                </a:solidFill>
              </a:rPr>
              <a:t>1225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9A69A25-A8A9-43EB-AE8F-EAB9E96D333C}"/>
              </a:ext>
            </a:extLst>
          </p:cNvPr>
          <p:cNvSpPr/>
          <p:nvPr/>
        </p:nvSpPr>
        <p:spPr>
          <a:xfrm>
            <a:off x="3575050" y="3849688"/>
            <a:ext cx="325438" cy="327025"/>
          </a:xfrm>
          <a:prstGeom prst="ellipse">
            <a:avLst/>
          </a:prstGeom>
          <a:solidFill>
            <a:schemeClr val="tx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 eaLnBrk="1" hangingPunct="1"/>
            <a:endParaRPr lang="zh-CN" altLang="zh-CN" sz="1200">
              <a:solidFill>
                <a:srgbClr val="95A5A6"/>
              </a:solidFill>
              <a:ea typeface="宋体" panose="02010600030101010101" pitchFamily="2" charset="-122"/>
            </a:endParaRPr>
          </a:p>
        </p:txBody>
      </p:sp>
      <p:sp>
        <p:nvSpPr>
          <p:cNvPr id="52" name="Oval 13">
            <a:extLst>
              <a:ext uri="{FF2B5EF4-FFF2-40B4-BE49-F238E27FC236}">
                <a16:creationId xmlns:a16="http://schemas.microsoft.com/office/drawing/2014/main" id="{4300741F-ECB8-47FF-A65B-50418EDF1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725" y="3914985"/>
            <a:ext cx="37116" cy="30674"/>
          </a:xfrm>
          <a:prstGeom prst="ellipse">
            <a:avLst/>
          </a:prstGeom>
          <a:solidFill>
            <a:srgbClr val="F9F9F9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95A5A6"/>
              </a:solidFill>
              <a:latin typeface="+mn-lt"/>
            </a:endParaRP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C75F3EB7-03E2-4A78-971F-CEECF77E3FF6}"/>
              </a:ext>
            </a:extLst>
          </p:cNvPr>
          <p:cNvSpPr txBox="1">
            <a:spLocks/>
          </p:cNvSpPr>
          <p:nvPr/>
        </p:nvSpPr>
        <p:spPr bwMode="auto">
          <a:xfrm>
            <a:off x="3889904" y="3843338"/>
            <a:ext cx="1008062" cy="48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600">
                <a:solidFill>
                  <a:srgbClr val="FFFFFF"/>
                </a:solidFill>
                <a:latin typeface="Poppins Light"/>
              </a:rPr>
              <a:t>SOUTH</a:t>
            </a:r>
          </a:p>
          <a:p>
            <a:pPr>
              <a:spcBef>
                <a:spcPct val="20000"/>
              </a:spcBef>
            </a:pPr>
            <a:r>
              <a:rPr lang="en-US" altLang="en-US" sz="1600">
                <a:solidFill>
                  <a:srgbClr val="FFFFFF"/>
                </a:solidFill>
                <a:latin typeface="Poppins Light"/>
              </a:rPr>
              <a:t>1296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02F582B-646A-475C-8EAF-6B3061E8AE63}"/>
              </a:ext>
            </a:extLst>
          </p:cNvPr>
          <p:cNvSpPr/>
          <p:nvPr/>
        </p:nvSpPr>
        <p:spPr>
          <a:xfrm>
            <a:off x="3360738" y="2665413"/>
            <a:ext cx="327025" cy="325437"/>
          </a:xfrm>
          <a:prstGeom prst="ellipse">
            <a:avLst/>
          </a:prstGeom>
          <a:solidFill>
            <a:schemeClr val="tx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 eaLnBrk="1" hangingPunct="1"/>
            <a:endParaRPr lang="zh-CN" altLang="zh-CN" sz="1200">
              <a:solidFill>
                <a:srgbClr val="95A5A6"/>
              </a:solidFill>
              <a:ea typeface="宋体" panose="02010600030101010101" pitchFamily="2" charset="-122"/>
            </a:endParaRP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800AB794-6F23-4E24-9BB3-43AC7203C2D1}"/>
              </a:ext>
            </a:extLst>
          </p:cNvPr>
          <p:cNvSpPr txBox="1">
            <a:spLocks/>
          </p:cNvSpPr>
          <p:nvPr/>
        </p:nvSpPr>
        <p:spPr bwMode="auto">
          <a:xfrm>
            <a:off x="3675591" y="2659063"/>
            <a:ext cx="997480" cy="391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600">
                <a:solidFill>
                  <a:srgbClr val="FFFFFF"/>
                </a:solidFill>
                <a:latin typeface="Poppins Light"/>
              </a:rPr>
              <a:t>MIDWEST</a:t>
            </a:r>
          </a:p>
          <a:p>
            <a:pPr>
              <a:spcBef>
                <a:spcPct val="20000"/>
              </a:spcBef>
            </a:pPr>
            <a:r>
              <a:rPr lang="en-US" altLang="en-US" sz="1600">
                <a:solidFill>
                  <a:srgbClr val="FFFFFF"/>
                </a:solidFill>
              </a:rPr>
              <a:t>106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50DB47F-E2CE-4A32-9931-29CD7221E3A1}"/>
              </a:ext>
            </a:extLst>
          </p:cNvPr>
          <p:cNvSpPr/>
          <p:nvPr/>
        </p:nvSpPr>
        <p:spPr>
          <a:xfrm>
            <a:off x="1944688" y="3446463"/>
            <a:ext cx="325437" cy="327025"/>
          </a:xfrm>
          <a:prstGeom prst="ellipse">
            <a:avLst/>
          </a:prstGeom>
          <a:solidFill>
            <a:schemeClr val="tx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 eaLnBrk="1" hangingPunct="1"/>
            <a:endParaRPr lang="zh-CN" altLang="zh-CN" sz="1200">
              <a:solidFill>
                <a:srgbClr val="95A5A6"/>
              </a:solidFill>
              <a:ea typeface="宋体" panose="02010600030101010101" pitchFamily="2" charset="-122"/>
            </a:endParaRPr>
          </a:p>
        </p:txBody>
      </p: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BAD7498D-7C5F-42E4-9A56-C565C334748C}"/>
              </a:ext>
            </a:extLst>
          </p:cNvPr>
          <p:cNvSpPr txBox="1">
            <a:spLocks/>
          </p:cNvSpPr>
          <p:nvPr/>
        </p:nvSpPr>
        <p:spPr bwMode="auto">
          <a:xfrm>
            <a:off x="2238375" y="3440113"/>
            <a:ext cx="785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600">
                <a:solidFill>
                  <a:srgbClr val="FFFFFF"/>
                </a:solidFill>
                <a:latin typeface="Poppins Light"/>
              </a:rPr>
              <a:t>WEST</a:t>
            </a:r>
          </a:p>
          <a:p>
            <a:pPr>
              <a:spcBef>
                <a:spcPct val="20000"/>
              </a:spcBef>
            </a:pPr>
            <a:r>
              <a:rPr lang="en-US" altLang="en-US" sz="1600">
                <a:solidFill>
                  <a:srgbClr val="FFFFFF"/>
                </a:solidFill>
                <a:latin typeface="Poppins Light"/>
              </a:rPr>
              <a:t>668</a:t>
            </a:r>
          </a:p>
        </p:txBody>
      </p:sp>
      <p:sp>
        <p:nvSpPr>
          <p:cNvPr id="117799" name="Title 1">
            <a:extLst>
              <a:ext uri="{FF2B5EF4-FFF2-40B4-BE49-F238E27FC236}">
                <a16:creationId xmlns:a16="http://schemas.microsoft.com/office/drawing/2014/main" id="{281D8E3D-216B-4DDF-81AF-C0BF44A53F8A}"/>
              </a:ext>
            </a:extLst>
          </p:cNvPr>
          <p:cNvSpPr txBox="1">
            <a:spLocks/>
          </p:cNvSpPr>
          <p:nvPr/>
        </p:nvSpPr>
        <p:spPr bwMode="auto">
          <a:xfrm>
            <a:off x="666750" y="487363"/>
            <a:ext cx="6542088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defTabSz="1217613"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/>
            <a:r>
              <a:rPr lang="en-US" altLang="en-US" sz="2400" b="1">
                <a:latin typeface="Montserrat Semi Bold"/>
                <a:ea typeface="宋体"/>
              </a:rPr>
              <a:t>COUNTRY'S ASSESSMENTS</a:t>
            </a:r>
          </a:p>
        </p:txBody>
      </p:sp>
      <p:sp>
        <p:nvSpPr>
          <p:cNvPr id="100" name="Shape 7500">
            <a:extLst>
              <a:ext uri="{FF2B5EF4-FFF2-40B4-BE49-F238E27FC236}">
                <a16:creationId xmlns:a16="http://schemas.microsoft.com/office/drawing/2014/main" id="{2891D9EB-C6D9-49F0-B741-A18385CA6D72}"/>
              </a:ext>
            </a:extLst>
          </p:cNvPr>
          <p:cNvSpPr/>
          <p:nvPr/>
        </p:nvSpPr>
        <p:spPr>
          <a:xfrm>
            <a:off x="6440488" y="857250"/>
            <a:ext cx="4693178" cy="3626908"/>
          </a:xfrm>
          <a:prstGeom prst="rect">
            <a:avLst/>
          </a:prstGeom>
          <a:solidFill>
            <a:schemeClr val="accent3">
              <a:alpha val="88000"/>
            </a:schemeClr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eaLnBrk="1" hangingPunct="1"/>
            <a:endParaRPr lang="zh-CN" altLang="zh-CN" sz="3200">
              <a:solidFill>
                <a:srgbClr val="95A5A6"/>
              </a:solidFill>
              <a:latin typeface="Arimo"/>
              <a:ea typeface="宋体" panose="02010600030101010101" pitchFamily="2" charset="-122"/>
            </a:endParaRPr>
          </a:p>
        </p:txBody>
      </p:sp>
      <p:sp>
        <p:nvSpPr>
          <p:cNvPr id="101" name="Shape 7505">
            <a:extLst>
              <a:ext uri="{FF2B5EF4-FFF2-40B4-BE49-F238E27FC236}">
                <a16:creationId xmlns:a16="http://schemas.microsoft.com/office/drawing/2014/main" id="{049E7E4A-11F3-4654-A58B-9C9A9E645638}"/>
              </a:ext>
            </a:extLst>
          </p:cNvPr>
          <p:cNvSpPr/>
          <p:nvPr/>
        </p:nvSpPr>
        <p:spPr>
          <a:xfrm>
            <a:off x="6888163" y="3847571"/>
            <a:ext cx="3644900" cy="509587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lIns="0" tIns="0" rIns="0" bIns="0" anchor="b"/>
          <a:lstStyle>
            <a:lvl1pPr algn="l">
              <a:lnSpc>
                <a:spcPct val="130000"/>
              </a:lnSpc>
              <a:spcBef>
                <a:spcPts val="500"/>
              </a:spcBef>
              <a:defRPr sz="25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de-DE" sz="1300">
                <a:latin typeface="+mn-lt"/>
              </a:rPr>
              <a:t>States</a:t>
            </a:r>
          </a:p>
          <a:p>
            <a:pPr>
              <a:lnSpc>
                <a:spcPct val="120000"/>
              </a:lnSpc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de-DE" sz="1300" b="1" err="1"/>
              <a:t>Northeast</a:t>
            </a:r>
            <a:r>
              <a:rPr lang="de-DE" sz="1300" b="1"/>
              <a:t>:</a:t>
            </a:r>
            <a:r>
              <a:rPr lang="de-DE" sz="1300"/>
              <a:t> Connecticut, Maine, Massachusetts, New Hampshire, Rhode Island, Vermont, New Jersey, New York, Pennsylvania. •</a:t>
            </a:r>
            <a:r>
              <a:rPr lang="de-DE" sz="1300" b="1"/>
              <a:t> </a:t>
            </a:r>
            <a:r>
              <a:rPr lang="de-DE" sz="1300" b="1" err="1"/>
              <a:t>Midwest</a:t>
            </a:r>
            <a:r>
              <a:rPr lang="de-DE" sz="1300" b="1"/>
              <a:t>:</a:t>
            </a:r>
            <a:r>
              <a:rPr lang="de-DE" sz="1300"/>
              <a:t> Illinois, Indiana, Michigan, Ohio, Wisconsin, Iowa, Kansas, Minnesota, Missouri, Nebraska, North Dakota, South Dakota.36 •</a:t>
            </a:r>
            <a:r>
              <a:rPr lang="de-DE" sz="1300" b="1"/>
              <a:t> South:</a:t>
            </a:r>
            <a:r>
              <a:rPr lang="de-DE" sz="1300"/>
              <a:t> Delaware, Florida, Georgia, Maryland, North Carolina, South Carolina, Virginia, </a:t>
            </a:r>
            <a:r>
              <a:rPr lang="de-DE" sz="1300" err="1"/>
              <a:t>District</a:t>
            </a:r>
            <a:r>
              <a:rPr lang="de-DE" sz="1300"/>
              <a:t> </a:t>
            </a:r>
            <a:r>
              <a:rPr lang="de-DE" sz="1300" err="1"/>
              <a:t>of</a:t>
            </a:r>
            <a:r>
              <a:rPr lang="de-DE" sz="1300"/>
              <a:t> Columbia, West Virginia, Alabama, Kentucky, Mississippi, Tennessee, Arkansas, Louisiana, Oklahoma, Texas. •</a:t>
            </a:r>
            <a:r>
              <a:rPr lang="de-DE" sz="1300" b="1"/>
              <a:t> West:</a:t>
            </a:r>
            <a:r>
              <a:rPr lang="de-DE" sz="1300"/>
              <a:t> Arizona, Colorado, Idaho, Montana, Nevada, New Mexico, Utah, Wyoming, Alaska, California, Hawaii, Oregon, Washington. </a:t>
            </a:r>
            <a:endParaRPr lang="de-DE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6AB1991-30F2-4FB0-9429-27A071A77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825" y="4829175"/>
            <a:ext cx="3919538" cy="1276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300">
                <a:latin typeface="Poppins Light"/>
              </a:rPr>
              <a:t>Companies evaluated</a:t>
            </a:r>
          </a:p>
          <a:p>
            <a:pPr>
              <a:lnSpc>
                <a:spcPct val="120000"/>
              </a:lnSpc>
            </a:pPr>
            <a:r>
              <a:rPr lang="en-US" sz="1300">
                <a:latin typeface="Poppins Light"/>
              </a:rPr>
              <a:t>• Gross annual sales below $100 million </a:t>
            </a:r>
            <a:endParaRPr lang="de-DE"/>
          </a:p>
          <a:p>
            <a:pPr>
              <a:lnSpc>
                <a:spcPct val="120000"/>
              </a:lnSpc>
            </a:pPr>
            <a:r>
              <a:rPr lang="en-US" sz="1300">
                <a:latin typeface="Poppins Light"/>
              </a:rPr>
              <a:t>• Fewer than 500 employees at the plant site </a:t>
            </a:r>
            <a:endParaRPr lang="de-DE"/>
          </a:p>
          <a:p>
            <a:pPr>
              <a:lnSpc>
                <a:spcPct val="120000"/>
              </a:lnSpc>
            </a:pPr>
            <a:r>
              <a:rPr lang="en-US" sz="1300">
                <a:latin typeface="Poppins Light"/>
              </a:rPr>
              <a:t>• Annual energy bills more than $100,000 and less than $2.5 million</a:t>
            </a:r>
            <a:endParaRPr lang="de-DE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F3ED6D4-F107-47B1-827E-95AC99CD217B}"/>
              </a:ext>
            </a:extLst>
          </p:cNvPr>
          <p:cNvCxnSpPr/>
          <p:nvPr/>
        </p:nvCxnSpPr>
        <p:spPr>
          <a:xfrm>
            <a:off x="6972300" y="4592638"/>
            <a:ext cx="33337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F652404-59A3-4CAF-8B7D-D1577A726359}"/>
              </a:ext>
            </a:extLst>
          </p:cNvPr>
          <p:cNvCxnSpPr/>
          <p:nvPr/>
        </p:nvCxnSpPr>
        <p:spPr>
          <a:xfrm>
            <a:off x="6734175" y="1843088"/>
            <a:ext cx="0" cy="576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/>
      <p:bldP spid="49" grpId="0" animBg="1"/>
      <p:bldP spid="53" grpId="0"/>
      <p:bldP spid="77" grpId="0" animBg="1"/>
      <p:bldP spid="81" grpId="0"/>
      <p:bldP spid="87" grpId="0" animBg="1"/>
      <p:bldP spid="91" grpId="0"/>
      <p:bldP spid="100" grpId="0" animBg="1"/>
      <p:bldP spid="101" grpId="0" animBg="1"/>
      <p:bldP spid="10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A60B805-7DB0-4172-B0C5-384F78E66FB6}"/>
              </a:ext>
            </a:extLst>
          </p:cNvPr>
          <p:cNvSpPr txBox="1">
            <a:spLocks/>
          </p:cNvSpPr>
          <p:nvPr/>
        </p:nvSpPr>
        <p:spPr bwMode="auto">
          <a:xfrm>
            <a:off x="0" y="508530"/>
            <a:ext cx="65420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defTabSz="1217613"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/>
            <a:r>
              <a:rPr lang="en-US" altLang="en-US" sz="2400" b="1">
                <a:latin typeface="Montserrat Semi Bold"/>
                <a:ea typeface="宋体"/>
              </a:rPr>
              <a:t>Normal Distribution Regression Model</a:t>
            </a:r>
          </a:p>
        </p:txBody>
      </p:sp>
      <p:pic>
        <p:nvPicPr>
          <p:cNvPr id="4" name="Grafik 7">
            <a:extLst>
              <a:ext uri="{FF2B5EF4-FFF2-40B4-BE49-F238E27FC236}">
                <a16:creationId xmlns:a16="http://schemas.microsoft.com/office/drawing/2014/main" id="{E2F4B23F-DEEB-4B6C-8917-E1B617CD4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556" y="2524594"/>
            <a:ext cx="3671887" cy="2808936"/>
          </a:xfrm>
          <a:prstGeom prst="rect">
            <a:avLst/>
          </a:prstGeo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4B66AC88-BB42-488F-9ABE-343A34286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619" y="2743988"/>
            <a:ext cx="3445668" cy="252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8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Tisch enthält.&#10;&#10;Beschreibung automatisch generiert.">
            <a:extLst>
              <a:ext uri="{FF2B5EF4-FFF2-40B4-BE49-F238E27FC236}">
                <a16:creationId xmlns:a16="http://schemas.microsoft.com/office/drawing/2014/main" id="{D389041D-0DB6-438D-BB09-6EBDE14E5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83" y="4396839"/>
            <a:ext cx="5600700" cy="2022489"/>
          </a:xfrm>
          <a:prstGeom prst="rect">
            <a:avLst/>
          </a:prstGeom>
        </p:spPr>
      </p:pic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783F3A70-0754-4828-9E17-FE0BB466E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691414"/>
              </p:ext>
            </p:extLst>
          </p:nvPr>
        </p:nvGraphicFramePr>
        <p:xfrm>
          <a:off x="1439333" y="740833"/>
          <a:ext cx="612648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3337329150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4137773793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45985091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r>
                        <a:rPr lang="de-DE"/>
                        <a:t>Model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T(0.025)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err="1"/>
                        <a:t>Significance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50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1.96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err="1"/>
                        <a:t>No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873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1.96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78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err="1"/>
                        <a:t>Number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of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Employees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 b="0" i="0" u="none" strike="noStrike" noProof="0">
                          <a:latin typeface="Poppins Light"/>
                        </a:rPr>
                        <a:t>1.96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20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Plant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 b="0" i="0" u="none" strike="noStrike" noProof="0">
                          <a:latin typeface="Poppins Light"/>
                        </a:rPr>
                        <a:t>1.96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874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err="1"/>
                        <a:t>Production</a:t>
                      </a:r>
                      <a:r>
                        <a:rPr lang="de-DE"/>
                        <a:t>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 b="0" i="0" u="none" strike="noStrike" noProof="0">
                          <a:latin typeface="Poppins Light"/>
                        </a:rPr>
                        <a:t>1.96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55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175118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D3591B8E-2991-4F92-A9C8-9E8497E3FD6F}"/>
              </a:ext>
            </a:extLst>
          </p:cNvPr>
          <p:cNvSpPr txBox="1">
            <a:spLocks/>
          </p:cNvSpPr>
          <p:nvPr/>
        </p:nvSpPr>
        <p:spPr bwMode="auto">
          <a:xfrm>
            <a:off x="338667" y="138113"/>
            <a:ext cx="65420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defTabSz="1217613"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/>
            <a:r>
              <a:rPr lang="en-US" altLang="en-US" sz="2400" b="1">
                <a:latin typeface="Montserrat Semi Bold"/>
                <a:ea typeface="宋体"/>
              </a:rPr>
              <a:t>Dependent / Independent Variables</a:t>
            </a:r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8AD22EE2-BFD4-4244-B1B5-F82BAA48C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4239276"/>
            <a:ext cx="4955116" cy="234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27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B580F44D-01C8-424E-9259-A61CCB6A8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325081"/>
              </p:ext>
            </p:extLst>
          </p:nvPr>
        </p:nvGraphicFramePr>
        <p:xfrm>
          <a:off x="1937597" y="1886543"/>
          <a:ext cx="6126480" cy="1864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206273562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72785350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89861450"/>
                    </a:ext>
                  </a:extLst>
                </a:gridCol>
              </a:tblGrid>
              <a:tr h="621630">
                <a:tc>
                  <a:txBody>
                    <a:bodyPr/>
                    <a:lstStyle/>
                    <a:p>
                      <a:r>
                        <a:rPr lang="de-DE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err="1"/>
                        <a:t>Without</a:t>
                      </a:r>
                      <a:r>
                        <a:rPr lang="de-DE"/>
                        <a:t> Random Forest</a:t>
                      </a:r>
                      <a:endParaRPr lang="de-DE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Wirth Random Forest</a:t>
                      </a:r>
                      <a:endParaRPr lang="de-DE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692855"/>
                  </a:ext>
                </a:extLst>
              </a:tr>
              <a:tr h="621630">
                <a:tc>
                  <a:txBody>
                    <a:bodyPr/>
                    <a:lstStyle/>
                    <a:p>
                      <a:r>
                        <a:rPr lang="de-DE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56.1%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33.5%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844990"/>
                  </a:ext>
                </a:extLst>
              </a:tr>
              <a:tr h="621630">
                <a:tc>
                  <a:txBody>
                    <a:bodyPr/>
                    <a:lstStyle/>
                    <a:p>
                      <a:r>
                        <a:rPr lang="de-DE"/>
                        <a:t>Polynomial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52.54%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32.35%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651446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E0D862DA-7320-4AF8-9305-74C06F55F218}"/>
              </a:ext>
            </a:extLst>
          </p:cNvPr>
          <p:cNvSpPr txBox="1">
            <a:spLocks/>
          </p:cNvSpPr>
          <p:nvPr/>
        </p:nvSpPr>
        <p:spPr bwMode="auto">
          <a:xfrm>
            <a:off x="-836083" y="804863"/>
            <a:ext cx="65420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defTabSz="1217613"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/>
            <a:endParaRPr lang="en-US" altLang="en-US" sz="2400" b="1">
              <a:latin typeface="Montserrat Semi Bold"/>
              <a:ea typeface="宋体"/>
            </a:endParaRPr>
          </a:p>
          <a:p>
            <a:pPr algn="ctr"/>
            <a:r>
              <a:rPr lang="en-US" altLang="en-US" sz="2400" b="1">
                <a:latin typeface="Montserrat Semi Bold"/>
                <a:ea typeface="宋体"/>
              </a:rPr>
              <a:t>Model Results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34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C9FB5E6-8487-4EE6-82B4-8F701A3B40E1}"/>
              </a:ext>
            </a:extLst>
          </p:cNvPr>
          <p:cNvGrpSpPr>
            <a:grpSpLocks/>
          </p:cNvGrpSpPr>
          <p:nvPr/>
        </p:nvGrpSpPr>
        <p:grpSpPr bwMode="auto">
          <a:xfrm>
            <a:off x="1589088" y="1936750"/>
            <a:ext cx="3090862" cy="4130675"/>
            <a:chOff x="1589488" y="2108982"/>
            <a:chExt cx="3090011" cy="4129988"/>
          </a:xfrm>
        </p:grpSpPr>
        <p:sp>
          <p:nvSpPr>
            <p:cNvPr id="160799" name="Freeform 16">
              <a:extLst>
                <a:ext uri="{FF2B5EF4-FFF2-40B4-BE49-F238E27FC236}">
                  <a16:creationId xmlns:a16="http://schemas.microsoft.com/office/drawing/2014/main" id="{0ACB310A-2E57-4B15-8170-B03AE1F81D18}"/>
                </a:ext>
              </a:extLst>
            </p:cNvPr>
            <p:cNvSpPr>
              <a:spLocks noEditPoints="1"/>
            </p:cNvSpPr>
            <p:nvPr/>
          </p:nvSpPr>
          <p:spPr bwMode="auto">
            <a:xfrm rot="-13580">
              <a:off x="1839948" y="2387363"/>
              <a:ext cx="861006" cy="837009"/>
            </a:xfrm>
            <a:custGeom>
              <a:avLst/>
              <a:gdLst>
                <a:gd name="T0" fmla="*/ 2147483647 w 44"/>
                <a:gd name="T1" fmla="*/ 2147483647 h 43"/>
                <a:gd name="T2" fmla="*/ 0 w 44"/>
                <a:gd name="T3" fmla="*/ 2147483647 h 43"/>
                <a:gd name="T4" fmla="*/ 2147483647 w 44"/>
                <a:gd name="T5" fmla="*/ 0 h 43"/>
                <a:gd name="T6" fmla="*/ 2147483647 w 44"/>
                <a:gd name="T7" fmla="*/ 2147483647 h 43"/>
                <a:gd name="T8" fmla="*/ 2147483647 w 44"/>
                <a:gd name="T9" fmla="*/ 2147483647 h 43"/>
                <a:gd name="T10" fmla="*/ 2147483647 w 44"/>
                <a:gd name="T11" fmla="*/ 2147483647 h 43"/>
                <a:gd name="T12" fmla="*/ 2147483647 w 44"/>
                <a:gd name="T13" fmla="*/ 2147483647 h 43"/>
                <a:gd name="T14" fmla="*/ 2147483647 w 44"/>
                <a:gd name="T15" fmla="*/ 2147483647 h 43"/>
                <a:gd name="T16" fmla="*/ 2147483647 w 44"/>
                <a:gd name="T17" fmla="*/ 2147483647 h 43"/>
                <a:gd name="T18" fmla="*/ 2147483647 w 44"/>
                <a:gd name="T19" fmla="*/ 2147483647 h 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"/>
                <a:gd name="T31" fmla="*/ 0 h 43"/>
                <a:gd name="T32" fmla="*/ 44 w 44"/>
                <a:gd name="T33" fmla="*/ 43 h 4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" h="43">
                  <a:moveTo>
                    <a:pt x="22" y="43"/>
                  </a:moveTo>
                  <a:cubicBezTo>
                    <a:pt x="10" y="43"/>
                    <a:pt x="0" y="33"/>
                    <a:pt x="0" y="21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4" y="0"/>
                    <a:pt x="44" y="9"/>
                    <a:pt x="44" y="21"/>
                  </a:cubicBezTo>
                  <a:cubicBezTo>
                    <a:pt x="44" y="33"/>
                    <a:pt x="34" y="43"/>
                    <a:pt x="22" y="43"/>
                  </a:cubicBezTo>
                  <a:close/>
                  <a:moveTo>
                    <a:pt x="22" y="3"/>
                  </a:moveTo>
                  <a:cubicBezTo>
                    <a:pt x="12" y="3"/>
                    <a:pt x="3" y="11"/>
                    <a:pt x="3" y="21"/>
                  </a:cubicBezTo>
                  <a:cubicBezTo>
                    <a:pt x="3" y="32"/>
                    <a:pt x="12" y="40"/>
                    <a:pt x="22" y="40"/>
                  </a:cubicBezTo>
                  <a:cubicBezTo>
                    <a:pt x="32" y="40"/>
                    <a:pt x="41" y="32"/>
                    <a:pt x="41" y="21"/>
                  </a:cubicBezTo>
                  <a:cubicBezTo>
                    <a:pt x="41" y="11"/>
                    <a:pt x="32" y="3"/>
                    <a:pt x="2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" name="Freeform 17">
              <a:extLst>
                <a:ext uri="{FF2B5EF4-FFF2-40B4-BE49-F238E27FC236}">
                  <a16:creationId xmlns:a16="http://schemas.microsoft.com/office/drawing/2014/main" id="{918298CE-07E1-42A4-8A43-9B5D7EF804D0}"/>
                </a:ext>
              </a:extLst>
            </p:cNvPr>
            <p:cNvSpPr>
              <a:spLocks noEditPoints="1"/>
            </p:cNvSpPr>
            <p:nvPr/>
          </p:nvSpPr>
          <p:spPr bwMode="auto">
            <a:xfrm rot="21586420">
              <a:off x="2116393" y="2659753"/>
              <a:ext cx="841143" cy="836473"/>
            </a:xfrm>
            <a:custGeom>
              <a:avLst/>
              <a:gdLst>
                <a:gd name="T0" fmla="*/ 22 w 43"/>
                <a:gd name="T1" fmla="*/ 43 h 43"/>
                <a:gd name="T2" fmla="*/ 0 w 43"/>
                <a:gd name="T3" fmla="*/ 22 h 43"/>
                <a:gd name="T4" fmla="*/ 22 w 43"/>
                <a:gd name="T5" fmla="*/ 0 h 43"/>
                <a:gd name="T6" fmla="*/ 43 w 43"/>
                <a:gd name="T7" fmla="*/ 22 h 43"/>
                <a:gd name="T8" fmla="*/ 22 w 43"/>
                <a:gd name="T9" fmla="*/ 43 h 43"/>
                <a:gd name="T10" fmla="*/ 22 w 43"/>
                <a:gd name="T11" fmla="*/ 3 h 43"/>
                <a:gd name="T12" fmla="*/ 3 w 43"/>
                <a:gd name="T13" fmla="*/ 22 h 43"/>
                <a:gd name="T14" fmla="*/ 22 w 43"/>
                <a:gd name="T15" fmla="*/ 40 h 43"/>
                <a:gd name="T16" fmla="*/ 40 w 43"/>
                <a:gd name="T17" fmla="*/ 22 h 43"/>
                <a:gd name="T18" fmla="*/ 22 w 43"/>
                <a:gd name="T19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3" y="10"/>
                    <a:pt x="43" y="22"/>
                  </a:cubicBezTo>
                  <a:cubicBezTo>
                    <a:pt x="43" y="34"/>
                    <a:pt x="34" y="43"/>
                    <a:pt x="22" y="43"/>
                  </a:cubicBezTo>
                  <a:close/>
                  <a:moveTo>
                    <a:pt x="22" y="3"/>
                  </a:moveTo>
                  <a:cubicBezTo>
                    <a:pt x="11" y="3"/>
                    <a:pt x="3" y="11"/>
                    <a:pt x="3" y="22"/>
                  </a:cubicBezTo>
                  <a:cubicBezTo>
                    <a:pt x="3" y="32"/>
                    <a:pt x="11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1"/>
                    <a:pt x="32" y="3"/>
                    <a:pt x="22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eaLnBrk="1" hangingPunct="1"/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5" name="Freeform 18">
              <a:extLst>
                <a:ext uri="{FF2B5EF4-FFF2-40B4-BE49-F238E27FC236}">
                  <a16:creationId xmlns:a16="http://schemas.microsoft.com/office/drawing/2014/main" id="{813D42FF-7F06-4DBE-9248-DBE8B912C037}"/>
                </a:ext>
              </a:extLst>
            </p:cNvPr>
            <p:cNvSpPr>
              <a:spLocks noEditPoints="1"/>
            </p:cNvSpPr>
            <p:nvPr/>
          </p:nvSpPr>
          <p:spPr bwMode="auto">
            <a:xfrm rot="21586420">
              <a:off x="2119567" y="3361312"/>
              <a:ext cx="839556" cy="836473"/>
            </a:xfrm>
            <a:custGeom>
              <a:avLst/>
              <a:gdLst>
                <a:gd name="T0" fmla="*/ 22 w 43"/>
                <a:gd name="T1" fmla="*/ 43 h 43"/>
                <a:gd name="T2" fmla="*/ 0 w 43"/>
                <a:gd name="T3" fmla="*/ 21 h 43"/>
                <a:gd name="T4" fmla="*/ 22 w 43"/>
                <a:gd name="T5" fmla="*/ 0 h 43"/>
                <a:gd name="T6" fmla="*/ 43 w 43"/>
                <a:gd name="T7" fmla="*/ 21 h 43"/>
                <a:gd name="T8" fmla="*/ 22 w 43"/>
                <a:gd name="T9" fmla="*/ 43 h 43"/>
                <a:gd name="T10" fmla="*/ 22 w 43"/>
                <a:gd name="T11" fmla="*/ 3 h 43"/>
                <a:gd name="T12" fmla="*/ 3 w 43"/>
                <a:gd name="T13" fmla="*/ 21 h 43"/>
                <a:gd name="T14" fmla="*/ 22 w 43"/>
                <a:gd name="T15" fmla="*/ 40 h 43"/>
                <a:gd name="T16" fmla="*/ 40 w 43"/>
                <a:gd name="T17" fmla="*/ 21 h 43"/>
                <a:gd name="T18" fmla="*/ 22 w 43"/>
                <a:gd name="T19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cubicBezTo>
                    <a:pt x="10" y="43"/>
                    <a:pt x="0" y="33"/>
                    <a:pt x="0" y="21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4" y="0"/>
                    <a:pt x="43" y="9"/>
                    <a:pt x="43" y="21"/>
                  </a:cubicBezTo>
                  <a:cubicBezTo>
                    <a:pt x="43" y="33"/>
                    <a:pt x="34" y="43"/>
                    <a:pt x="22" y="43"/>
                  </a:cubicBezTo>
                  <a:close/>
                  <a:moveTo>
                    <a:pt x="22" y="3"/>
                  </a:moveTo>
                  <a:cubicBezTo>
                    <a:pt x="11" y="3"/>
                    <a:pt x="3" y="11"/>
                    <a:pt x="3" y="21"/>
                  </a:cubicBezTo>
                  <a:cubicBezTo>
                    <a:pt x="3" y="32"/>
                    <a:pt x="11" y="40"/>
                    <a:pt x="22" y="40"/>
                  </a:cubicBezTo>
                  <a:cubicBezTo>
                    <a:pt x="32" y="40"/>
                    <a:pt x="40" y="32"/>
                    <a:pt x="40" y="21"/>
                  </a:cubicBezTo>
                  <a:cubicBezTo>
                    <a:pt x="40" y="11"/>
                    <a:pt x="32" y="3"/>
                    <a:pt x="22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eaLnBrk="1" hangingPunct="1"/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74586926-7614-4AD9-8056-D8718664742D}"/>
                </a:ext>
              </a:extLst>
            </p:cNvPr>
            <p:cNvSpPr>
              <a:spLocks noEditPoints="1"/>
            </p:cNvSpPr>
            <p:nvPr/>
          </p:nvSpPr>
          <p:spPr bwMode="auto">
            <a:xfrm rot="21586420">
              <a:off x="1589488" y="2778796"/>
              <a:ext cx="839556" cy="836474"/>
            </a:xfrm>
            <a:custGeom>
              <a:avLst/>
              <a:gdLst>
                <a:gd name="T0" fmla="*/ 22 w 43"/>
                <a:gd name="T1" fmla="*/ 43 h 43"/>
                <a:gd name="T2" fmla="*/ 0 w 43"/>
                <a:gd name="T3" fmla="*/ 22 h 43"/>
                <a:gd name="T4" fmla="*/ 22 w 43"/>
                <a:gd name="T5" fmla="*/ 0 h 43"/>
                <a:gd name="T6" fmla="*/ 43 w 43"/>
                <a:gd name="T7" fmla="*/ 22 h 43"/>
                <a:gd name="T8" fmla="*/ 22 w 43"/>
                <a:gd name="T9" fmla="*/ 43 h 43"/>
                <a:gd name="T10" fmla="*/ 22 w 43"/>
                <a:gd name="T11" fmla="*/ 3 h 43"/>
                <a:gd name="T12" fmla="*/ 3 w 43"/>
                <a:gd name="T13" fmla="*/ 22 h 43"/>
                <a:gd name="T14" fmla="*/ 22 w 43"/>
                <a:gd name="T15" fmla="*/ 40 h 43"/>
                <a:gd name="T16" fmla="*/ 40 w 43"/>
                <a:gd name="T17" fmla="*/ 22 h 43"/>
                <a:gd name="T18" fmla="*/ 22 w 43"/>
                <a:gd name="T19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cubicBezTo>
                    <a:pt x="10" y="43"/>
                    <a:pt x="0" y="33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3" y="10"/>
                    <a:pt x="43" y="22"/>
                  </a:cubicBezTo>
                  <a:cubicBezTo>
                    <a:pt x="43" y="33"/>
                    <a:pt x="34" y="43"/>
                    <a:pt x="22" y="43"/>
                  </a:cubicBezTo>
                  <a:close/>
                  <a:moveTo>
                    <a:pt x="22" y="3"/>
                  </a:moveTo>
                  <a:cubicBezTo>
                    <a:pt x="11" y="3"/>
                    <a:pt x="3" y="11"/>
                    <a:pt x="3" y="22"/>
                  </a:cubicBezTo>
                  <a:cubicBezTo>
                    <a:pt x="3" y="32"/>
                    <a:pt x="11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1"/>
                    <a:pt x="32" y="3"/>
                    <a:pt x="22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eaLnBrk="1" hangingPunct="1"/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160803" name="Freeform 20">
              <a:extLst>
                <a:ext uri="{FF2B5EF4-FFF2-40B4-BE49-F238E27FC236}">
                  <a16:creationId xmlns:a16="http://schemas.microsoft.com/office/drawing/2014/main" id="{5C47F22F-DA02-4146-8AA1-07E0B72809C8}"/>
                </a:ext>
              </a:extLst>
            </p:cNvPr>
            <p:cNvSpPr>
              <a:spLocks noEditPoints="1"/>
            </p:cNvSpPr>
            <p:nvPr/>
          </p:nvSpPr>
          <p:spPr bwMode="auto">
            <a:xfrm rot="-13580">
              <a:off x="1630719" y="3342207"/>
              <a:ext cx="861006" cy="837009"/>
            </a:xfrm>
            <a:custGeom>
              <a:avLst/>
              <a:gdLst>
                <a:gd name="T0" fmla="*/ 2147483647 w 44"/>
                <a:gd name="T1" fmla="*/ 2147483647 h 43"/>
                <a:gd name="T2" fmla="*/ 0 w 44"/>
                <a:gd name="T3" fmla="*/ 2147483647 h 43"/>
                <a:gd name="T4" fmla="*/ 2147483647 w 44"/>
                <a:gd name="T5" fmla="*/ 0 h 43"/>
                <a:gd name="T6" fmla="*/ 2147483647 w 44"/>
                <a:gd name="T7" fmla="*/ 2147483647 h 43"/>
                <a:gd name="T8" fmla="*/ 2147483647 w 44"/>
                <a:gd name="T9" fmla="*/ 2147483647 h 43"/>
                <a:gd name="T10" fmla="*/ 2147483647 w 44"/>
                <a:gd name="T11" fmla="*/ 2147483647 h 43"/>
                <a:gd name="T12" fmla="*/ 2147483647 w 44"/>
                <a:gd name="T13" fmla="*/ 2147483647 h 43"/>
                <a:gd name="T14" fmla="*/ 2147483647 w 44"/>
                <a:gd name="T15" fmla="*/ 2147483647 h 43"/>
                <a:gd name="T16" fmla="*/ 2147483647 w 44"/>
                <a:gd name="T17" fmla="*/ 2147483647 h 43"/>
                <a:gd name="T18" fmla="*/ 2147483647 w 44"/>
                <a:gd name="T19" fmla="*/ 2147483647 h 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"/>
                <a:gd name="T31" fmla="*/ 0 h 43"/>
                <a:gd name="T32" fmla="*/ 44 w 44"/>
                <a:gd name="T33" fmla="*/ 43 h 4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" h="43">
                  <a:moveTo>
                    <a:pt x="22" y="43"/>
                  </a:moveTo>
                  <a:cubicBezTo>
                    <a:pt x="10" y="43"/>
                    <a:pt x="0" y="33"/>
                    <a:pt x="0" y="21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4" y="0"/>
                    <a:pt x="44" y="9"/>
                    <a:pt x="44" y="21"/>
                  </a:cubicBezTo>
                  <a:cubicBezTo>
                    <a:pt x="44" y="33"/>
                    <a:pt x="34" y="43"/>
                    <a:pt x="22" y="43"/>
                  </a:cubicBezTo>
                  <a:close/>
                  <a:moveTo>
                    <a:pt x="22" y="3"/>
                  </a:moveTo>
                  <a:cubicBezTo>
                    <a:pt x="12" y="3"/>
                    <a:pt x="3" y="11"/>
                    <a:pt x="3" y="21"/>
                  </a:cubicBezTo>
                  <a:cubicBezTo>
                    <a:pt x="3" y="32"/>
                    <a:pt x="12" y="40"/>
                    <a:pt x="22" y="40"/>
                  </a:cubicBezTo>
                  <a:cubicBezTo>
                    <a:pt x="32" y="40"/>
                    <a:pt x="41" y="32"/>
                    <a:pt x="41" y="21"/>
                  </a:cubicBezTo>
                  <a:cubicBezTo>
                    <a:pt x="41" y="11"/>
                    <a:pt x="32" y="3"/>
                    <a:pt x="2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" name="Freeform 21">
              <a:extLst>
                <a:ext uri="{FF2B5EF4-FFF2-40B4-BE49-F238E27FC236}">
                  <a16:creationId xmlns:a16="http://schemas.microsoft.com/office/drawing/2014/main" id="{6F4570BC-5C5B-4FD4-831F-AAED7E69A33D}"/>
                </a:ext>
              </a:extLst>
            </p:cNvPr>
            <p:cNvSpPr>
              <a:spLocks noEditPoints="1"/>
            </p:cNvSpPr>
            <p:nvPr/>
          </p:nvSpPr>
          <p:spPr bwMode="auto">
            <a:xfrm rot="21586420">
              <a:off x="1845005" y="3731137"/>
              <a:ext cx="861776" cy="836474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22 h 43"/>
                <a:gd name="T4" fmla="*/ 22 w 44"/>
                <a:gd name="T5" fmla="*/ 0 h 43"/>
                <a:gd name="T6" fmla="*/ 44 w 44"/>
                <a:gd name="T7" fmla="*/ 22 h 43"/>
                <a:gd name="T8" fmla="*/ 22 w 44"/>
                <a:gd name="T9" fmla="*/ 43 h 43"/>
                <a:gd name="T10" fmla="*/ 22 w 44"/>
                <a:gd name="T11" fmla="*/ 3 h 43"/>
                <a:gd name="T12" fmla="*/ 3 w 44"/>
                <a:gd name="T13" fmla="*/ 22 h 43"/>
                <a:gd name="T14" fmla="*/ 22 w 44"/>
                <a:gd name="T15" fmla="*/ 40 h 43"/>
                <a:gd name="T16" fmla="*/ 41 w 44"/>
                <a:gd name="T17" fmla="*/ 22 h 43"/>
                <a:gd name="T18" fmla="*/ 22 w 44"/>
                <a:gd name="T19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3">
                  <a:moveTo>
                    <a:pt x="22" y="43"/>
                  </a:move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3"/>
                    <a:pt x="22" y="43"/>
                  </a:cubicBezTo>
                  <a:close/>
                  <a:moveTo>
                    <a:pt x="22" y="3"/>
                  </a:moveTo>
                  <a:cubicBezTo>
                    <a:pt x="12" y="3"/>
                    <a:pt x="3" y="11"/>
                    <a:pt x="3" y="22"/>
                  </a:cubicBezTo>
                  <a:cubicBezTo>
                    <a:pt x="3" y="32"/>
                    <a:pt x="12" y="40"/>
                    <a:pt x="22" y="40"/>
                  </a:cubicBezTo>
                  <a:cubicBezTo>
                    <a:pt x="32" y="40"/>
                    <a:pt x="41" y="32"/>
                    <a:pt x="41" y="22"/>
                  </a:cubicBezTo>
                  <a:cubicBezTo>
                    <a:pt x="41" y="11"/>
                    <a:pt x="32" y="3"/>
                    <a:pt x="22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eaLnBrk="1" hangingPunct="1"/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160805" name="Freeform 22">
              <a:extLst>
                <a:ext uri="{FF2B5EF4-FFF2-40B4-BE49-F238E27FC236}">
                  <a16:creationId xmlns:a16="http://schemas.microsoft.com/office/drawing/2014/main" id="{B0A11724-11D4-462C-B694-F2667D189721}"/>
                </a:ext>
              </a:extLst>
            </p:cNvPr>
            <p:cNvSpPr>
              <a:spLocks/>
            </p:cNvSpPr>
            <p:nvPr/>
          </p:nvSpPr>
          <p:spPr bwMode="auto">
            <a:xfrm rot="-13580">
              <a:off x="2195988" y="2112958"/>
              <a:ext cx="861006" cy="2415024"/>
            </a:xfrm>
            <a:custGeom>
              <a:avLst/>
              <a:gdLst>
                <a:gd name="T0" fmla="*/ 2147483647 w 44"/>
                <a:gd name="T1" fmla="*/ 2147483647 h 124"/>
                <a:gd name="T2" fmla="*/ 0 w 44"/>
                <a:gd name="T3" fmla="*/ 2147483647 h 124"/>
                <a:gd name="T4" fmla="*/ 2147483647 w 44"/>
                <a:gd name="T5" fmla="*/ 2147483647 h 124"/>
                <a:gd name="T6" fmla="*/ 2147483647 w 44"/>
                <a:gd name="T7" fmla="*/ 2147483647 h 124"/>
                <a:gd name="T8" fmla="*/ 2147483647 w 44"/>
                <a:gd name="T9" fmla="*/ 2147483647 h 124"/>
                <a:gd name="T10" fmla="*/ 2147483647 w 44"/>
                <a:gd name="T11" fmla="*/ 2147483647 h 124"/>
                <a:gd name="T12" fmla="*/ 2147483647 w 44"/>
                <a:gd name="T13" fmla="*/ 2147483647 h 124"/>
                <a:gd name="T14" fmla="*/ 2147483647 w 44"/>
                <a:gd name="T15" fmla="*/ 2147483647 h 124"/>
                <a:gd name="T16" fmla="*/ 2147483647 w 44"/>
                <a:gd name="T17" fmla="*/ 2147483647 h 124"/>
                <a:gd name="T18" fmla="*/ 2147483647 w 44"/>
                <a:gd name="T19" fmla="*/ 2147483647 h 124"/>
                <a:gd name="T20" fmla="*/ 0 w 44"/>
                <a:gd name="T21" fmla="*/ 2147483647 h 124"/>
                <a:gd name="T22" fmla="*/ 2147483647 w 44"/>
                <a:gd name="T23" fmla="*/ 0 h 124"/>
                <a:gd name="T24" fmla="*/ 2147483647 w 44"/>
                <a:gd name="T25" fmla="*/ 2147483647 h 124"/>
                <a:gd name="T26" fmla="*/ 2147483647 w 44"/>
                <a:gd name="T27" fmla="*/ 2147483647 h 124"/>
                <a:gd name="T28" fmla="*/ 2147483647 w 44"/>
                <a:gd name="T29" fmla="*/ 2147483647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4"/>
                <a:gd name="T46" fmla="*/ 0 h 124"/>
                <a:gd name="T47" fmla="*/ 44 w 44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4" h="124">
                  <a:moveTo>
                    <a:pt x="22" y="124"/>
                  </a:moveTo>
                  <a:cubicBezTo>
                    <a:pt x="10" y="124"/>
                    <a:pt x="0" y="114"/>
                    <a:pt x="0" y="102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3" y="112"/>
                    <a:pt x="12" y="121"/>
                    <a:pt x="22" y="121"/>
                  </a:cubicBezTo>
                  <a:cubicBezTo>
                    <a:pt x="32" y="121"/>
                    <a:pt x="41" y="112"/>
                    <a:pt x="41" y="102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11"/>
                    <a:pt x="32" y="3"/>
                    <a:pt x="22" y="3"/>
                  </a:cubicBezTo>
                  <a:cubicBezTo>
                    <a:pt x="12" y="3"/>
                    <a:pt x="3" y="11"/>
                    <a:pt x="3" y="21"/>
                  </a:cubicBezTo>
                  <a:cubicBezTo>
                    <a:pt x="3" y="32"/>
                    <a:pt x="12" y="40"/>
                    <a:pt x="22" y="4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0" y="43"/>
                    <a:pt x="0" y="33"/>
                    <a:pt x="0" y="21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4" y="0"/>
                    <a:pt x="44" y="9"/>
                    <a:pt x="44" y="21"/>
                  </a:cubicBezTo>
                  <a:cubicBezTo>
                    <a:pt x="44" y="102"/>
                    <a:pt x="44" y="102"/>
                    <a:pt x="44" y="102"/>
                  </a:cubicBezTo>
                  <a:cubicBezTo>
                    <a:pt x="44" y="114"/>
                    <a:pt x="34" y="124"/>
                    <a:pt x="22" y="1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60806" name="Freeform 23">
              <a:extLst>
                <a:ext uri="{FF2B5EF4-FFF2-40B4-BE49-F238E27FC236}">
                  <a16:creationId xmlns:a16="http://schemas.microsoft.com/office/drawing/2014/main" id="{8CE11937-006C-4BF5-8F75-2ED0EDAE92CF}"/>
                </a:ext>
              </a:extLst>
            </p:cNvPr>
            <p:cNvSpPr>
              <a:spLocks noEditPoints="1"/>
            </p:cNvSpPr>
            <p:nvPr/>
          </p:nvSpPr>
          <p:spPr bwMode="auto">
            <a:xfrm rot="-13580">
              <a:off x="3561950" y="2380602"/>
              <a:ext cx="840007" cy="837009"/>
            </a:xfrm>
            <a:custGeom>
              <a:avLst/>
              <a:gdLst>
                <a:gd name="T0" fmla="*/ 2147483647 w 43"/>
                <a:gd name="T1" fmla="*/ 2147483647 h 43"/>
                <a:gd name="T2" fmla="*/ 0 w 43"/>
                <a:gd name="T3" fmla="*/ 2147483647 h 43"/>
                <a:gd name="T4" fmla="*/ 2147483647 w 43"/>
                <a:gd name="T5" fmla="*/ 0 h 43"/>
                <a:gd name="T6" fmla="*/ 2147483647 w 43"/>
                <a:gd name="T7" fmla="*/ 2147483647 h 43"/>
                <a:gd name="T8" fmla="*/ 2147483647 w 43"/>
                <a:gd name="T9" fmla="*/ 2147483647 h 43"/>
                <a:gd name="T10" fmla="*/ 2147483647 w 43"/>
                <a:gd name="T11" fmla="*/ 2147483647 h 43"/>
                <a:gd name="T12" fmla="*/ 2147483647 w 43"/>
                <a:gd name="T13" fmla="*/ 2147483647 h 43"/>
                <a:gd name="T14" fmla="*/ 2147483647 w 43"/>
                <a:gd name="T15" fmla="*/ 2147483647 h 43"/>
                <a:gd name="T16" fmla="*/ 2147483647 w 43"/>
                <a:gd name="T17" fmla="*/ 2147483647 h 43"/>
                <a:gd name="T18" fmla="*/ 2147483647 w 43"/>
                <a:gd name="T19" fmla="*/ 2147483647 h 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3"/>
                <a:gd name="T31" fmla="*/ 0 h 43"/>
                <a:gd name="T32" fmla="*/ 43 w 43"/>
                <a:gd name="T33" fmla="*/ 43 h 4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3" h="43">
                  <a:moveTo>
                    <a:pt x="21" y="43"/>
                  </a:moveTo>
                  <a:cubicBezTo>
                    <a:pt x="9" y="43"/>
                    <a:pt x="0" y="33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33" y="0"/>
                    <a:pt x="43" y="9"/>
                    <a:pt x="43" y="21"/>
                  </a:cubicBezTo>
                  <a:cubicBezTo>
                    <a:pt x="43" y="33"/>
                    <a:pt x="33" y="43"/>
                    <a:pt x="21" y="43"/>
                  </a:cubicBezTo>
                  <a:close/>
                  <a:moveTo>
                    <a:pt x="21" y="3"/>
                  </a:moveTo>
                  <a:cubicBezTo>
                    <a:pt x="11" y="3"/>
                    <a:pt x="3" y="11"/>
                    <a:pt x="3" y="21"/>
                  </a:cubicBezTo>
                  <a:cubicBezTo>
                    <a:pt x="3" y="32"/>
                    <a:pt x="11" y="40"/>
                    <a:pt x="21" y="40"/>
                  </a:cubicBezTo>
                  <a:cubicBezTo>
                    <a:pt x="32" y="40"/>
                    <a:pt x="40" y="32"/>
                    <a:pt x="40" y="21"/>
                  </a:cubicBezTo>
                  <a:cubicBezTo>
                    <a:pt x="40" y="11"/>
                    <a:pt x="32" y="3"/>
                    <a:pt x="21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DE454CE2-437C-4625-93BA-342C3755C84A}"/>
                </a:ext>
              </a:extLst>
            </p:cNvPr>
            <p:cNvSpPr>
              <a:spLocks noEditPoints="1"/>
            </p:cNvSpPr>
            <p:nvPr/>
          </p:nvSpPr>
          <p:spPr bwMode="auto">
            <a:xfrm rot="21586420">
              <a:off x="3290819" y="2654991"/>
              <a:ext cx="839556" cy="836474"/>
            </a:xfrm>
            <a:custGeom>
              <a:avLst/>
              <a:gdLst>
                <a:gd name="T0" fmla="*/ 22 w 43"/>
                <a:gd name="T1" fmla="*/ 43 h 43"/>
                <a:gd name="T2" fmla="*/ 0 w 43"/>
                <a:gd name="T3" fmla="*/ 22 h 43"/>
                <a:gd name="T4" fmla="*/ 22 w 43"/>
                <a:gd name="T5" fmla="*/ 0 h 43"/>
                <a:gd name="T6" fmla="*/ 43 w 43"/>
                <a:gd name="T7" fmla="*/ 22 h 43"/>
                <a:gd name="T8" fmla="*/ 22 w 43"/>
                <a:gd name="T9" fmla="*/ 43 h 43"/>
                <a:gd name="T10" fmla="*/ 22 w 43"/>
                <a:gd name="T11" fmla="*/ 3 h 43"/>
                <a:gd name="T12" fmla="*/ 3 w 43"/>
                <a:gd name="T13" fmla="*/ 22 h 43"/>
                <a:gd name="T14" fmla="*/ 22 w 43"/>
                <a:gd name="T15" fmla="*/ 40 h 43"/>
                <a:gd name="T16" fmla="*/ 40 w 43"/>
                <a:gd name="T17" fmla="*/ 22 h 43"/>
                <a:gd name="T18" fmla="*/ 22 w 43"/>
                <a:gd name="T19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3" y="10"/>
                    <a:pt x="43" y="22"/>
                  </a:cubicBezTo>
                  <a:cubicBezTo>
                    <a:pt x="43" y="34"/>
                    <a:pt x="34" y="43"/>
                    <a:pt x="22" y="43"/>
                  </a:cubicBezTo>
                  <a:close/>
                  <a:moveTo>
                    <a:pt x="22" y="3"/>
                  </a:moveTo>
                  <a:cubicBezTo>
                    <a:pt x="11" y="3"/>
                    <a:pt x="3" y="11"/>
                    <a:pt x="3" y="22"/>
                  </a:cubicBezTo>
                  <a:cubicBezTo>
                    <a:pt x="3" y="32"/>
                    <a:pt x="11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1"/>
                    <a:pt x="32" y="3"/>
                    <a:pt x="22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eaLnBrk="1" hangingPunct="1"/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8EC09B46-AFF2-4F03-A8BF-2FF7577448EB}"/>
                </a:ext>
              </a:extLst>
            </p:cNvPr>
            <p:cNvSpPr>
              <a:spLocks noEditPoints="1"/>
            </p:cNvSpPr>
            <p:nvPr/>
          </p:nvSpPr>
          <p:spPr bwMode="auto">
            <a:xfrm rot="21586420">
              <a:off x="3292406" y="3356549"/>
              <a:ext cx="841143" cy="836474"/>
            </a:xfrm>
            <a:custGeom>
              <a:avLst/>
              <a:gdLst>
                <a:gd name="T0" fmla="*/ 22 w 43"/>
                <a:gd name="T1" fmla="*/ 43 h 43"/>
                <a:gd name="T2" fmla="*/ 0 w 43"/>
                <a:gd name="T3" fmla="*/ 21 h 43"/>
                <a:gd name="T4" fmla="*/ 22 w 43"/>
                <a:gd name="T5" fmla="*/ 0 h 43"/>
                <a:gd name="T6" fmla="*/ 43 w 43"/>
                <a:gd name="T7" fmla="*/ 21 h 43"/>
                <a:gd name="T8" fmla="*/ 22 w 43"/>
                <a:gd name="T9" fmla="*/ 43 h 43"/>
                <a:gd name="T10" fmla="*/ 22 w 43"/>
                <a:gd name="T11" fmla="*/ 3 h 43"/>
                <a:gd name="T12" fmla="*/ 3 w 43"/>
                <a:gd name="T13" fmla="*/ 21 h 43"/>
                <a:gd name="T14" fmla="*/ 22 w 43"/>
                <a:gd name="T15" fmla="*/ 40 h 43"/>
                <a:gd name="T16" fmla="*/ 40 w 43"/>
                <a:gd name="T17" fmla="*/ 21 h 43"/>
                <a:gd name="T18" fmla="*/ 22 w 43"/>
                <a:gd name="T19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cubicBezTo>
                    <a:pt x="10" y="43"/>
                    <a:pt x="0" y="33"/>
                    <a:pt x="0" y="21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4" y="0"/>
                    <a:pt x="43" y="9"/>
                    <a:pt x="43" y="21"/>
                  </a:cubicBezTo>
                  <a:cubicBezTo>
                    <a:pt x="43" y="33"/>
                    <a:pt x="34" y="43"/>
                    <a:pt x="22" y="43"/>
                  </a:cubicBezTo>
                  <a:close/>
                  <a:moveTo>
                    <a:pt x="22" y="3"/>
                  </a:moveTo>
                  <a:cubicBezTo>
                    <a:pt x="11" y="3"/>
                    <a:pt x="3" y="11"/>
                    <a:pt x="3" y="21"/>
                  </a:cubicBezTo>
                  <a:cubicBezTo>
                    <a:pt x="3" y="32"/>
                    <a:pt x="11" y="40"/>
                    <a:pt x="22" y="40"/>
                  </a:cubicBezTo>
                  <a:cubicBezTo>
                    <a:pt x="32" y="40"/>
                    <a:pt x="40" y="32"/>
                    <a:pt x="40" y="21"/>
                  </a:cubicBezTo>
                  <a:cubicBezTo>
                    <a:pt x="40" y="11"/>
                    <a:pt x="32" y="3"/>
                    <a:pt x="22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eaLnBrk="1" hangingPunct="1"/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160809" name="Freeform 26">
              <a:extLst>
                <a:ext uri="{FF2B5EF4-FFF2-40B4-BE49-F238E27FC236}">
                  <a16:creationId xmlns:a16="http://schemas.microsoft.com/office/drawing/2014/main" id="{4AE17DB4-C62F-45C9-BCAC-3A948584A8E1}"/>
                </a:ext>
              </a:extLst>
            </p:cNvPr>
            <p:cNvSpPr>
              <a:spLocks noEditPoints="1"/>
            </p:cNvSpPr>
            <p:nvPr/>
          </p:nvSpPr>
          <p:spPr bwMode="auto">
            <a:xfrm rot="-13580">
              <a:off x="3818493" y="2769554"/>
              <a:ext cx="861006" cy="837009"/>
            </a:xfrm>
            <a:custGeom>
              <a:avLst/>
              <a:gdLst>
                <a:gd name="T0" fmla="*/ 2147483647 w 44"/>
                <a:gd name="T1" fmla="*/ 2147483647 h 43"/>
                <a:gd name="T2" fmla="*/ 0 w 44"/>
                <a:gd name="T3" fmla="*/ 2147483647 h 43"/>
                <a:gd name="T4" fmla="*/ 2147483647 w 44"/>
                <a:gd name="T5" fmla="*/ 0 h 43"/>
                <a:gd name="T6" fmla="*/ 2147483647 w 44"/>
                <a:gd name="T7" fmla="*/ 2147483647 h 43"/>
                <a:gd name="T8" fmla="*/ 2147483647 w 44"/>
                <a:gd name="T9" fmla="*/ 2147483647 h 43"/>
                <a:gd name="T10" fmla="*/ 2147483647 w 44"/>
                <a:gd name="T11" fmla="*/ 2147483647 h 43"/>
                <a:gd name="T12" fmla="*/ 2147483647 w 44"/>
                <a:gd name="T13" fmla="*/ 2147483647 h 43"/>
                <a:gd name="T14" fmla="*/ 2147483647 w 44"/>
                <a:gd name="T15" fmla="*/ 2147483647 h 43"/>
                <a:gd name="T16" fmla="*/ 2147483647 w 44"/>
                <a:gd name="T17" fmla="*/ 2147483647 h 43"/>
                <a:gd name="T18" fmla="*/ 2147483647 w 44"/>
                <a:gd name="T19" fmla="*/ 2147483647 h 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"/>
                <a:gd name="T31" fmla="*/ 0 h 43"/>
                <a:gd name="T32" fmla="*/ 44 w 44"/>
                <a:gd name="T33" fmla="*/ 43 h 4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" h="43">
                  <a:moveTo>
                    <a:pt x="22" y="43"/>
                  </a:moveTo>
                  <a:cubicBezTo>
                    <a:pt x="10" y="43"/>
                    <a:pt x="0" y="33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3"/>
                    <a:pt x="34" y="43"/>
                    <a:pt x="22" y="43"/>
                  </a:cubicBezTo>
                  <a:close/>
                  <a:moveTo>
                    <a:pt x="22" y="3"/>
                  </a:moveTo>
                  <a:cubicBezTo>
                    <a:pt x="12" y="3"/>
                    <a:pt x="3" y="11"/>
                    <a:pt x="3" y="22"/>
                  </a:cubicBezTo>
                  <a:cubicBezTo>
                    <a:pt x="3" y="32"/>
                    <a:pt x="12" y="40"/>
                    <a:pt x="22" y="40"/>
                  </a:cubicBezTo>
                  <a:cubicBezTo>
                    <a:pt x="32" y="40"/>
                    <a:pt x="41" y="32"/>
                    <a:pt x="41" y="22"/>
                  </a:cubicBezTo>
                  <a:cubicBezTo>
                    <a:pt x="41" y="11"/>
                    <a:pt x="32" y="3"/>
                    <a:pt x="2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04070BD2-98B0-4D47-A916-4FB045F2A460}"/>
                </a:ext>
              </a:extLst>
            </p:cNvPr>
            <p:cNvSpPr>
              <a:spLocks noEditPoints="1"/>
            </p:cNvSpPr>
            <p:nvPr/>
          </p:nvSpPr>
          <p:spPr bwMode="auto">
            <a:xfrm rot="21586420">
              <a:off x="3781221" y="3334328"/>
              <a:ext cx="841143" cy="836474"/>
            </a:xfrm>
            <a:custGeom>
              <a:avLst/>
              <a:gdLst>
                <a:gd name="T0" fmla="*/ 21 w 43"/>
                <a:gd name="T1" fmla="*/ 43 h 43"/>
                <a:gd name="T2" fmla="*/ 0 w 43"/>
                <a:gd name="T3" fmla="*/ 21 h 43"/>
                <a:gd name="T4" fmla="*/ 21 w 43"/>
                <a:gd name="T5" fmla="*/ 0 h 43"/>
                <a:gd name="T6" fmla="*/ 43 w 43"/>
                <a:gd name="T7" fmla="*/ 21 h 43"/>
                <a:gd name="T8" fmla="*/ 21 w 43"/>
                <a:gd name="T9" fmla="*/ 43 h 43"/>
                <a:gd name="T10" fmla="*/ 21 w 43"/>
                <a:gd name="T11" fmla="*/ 3 h 43"/>
                <a:gd name="T12" fmla="*/ 3 w 43"/>
                <a:gd name="T13" fmla="*/ 21 h 43"/>
                <a:gd name="T14" fmla="*/ 21 w 43"/>
                <a:gd name="T15" fmla="*/ 40 h 43"/>
                <a:gd name="T16" fmla="*/ 40 w 43"/>
                <a:gd name="T17" fmla="*/ 21 h 43"/>
                <a:gd name="T18" fmla="*/ 21 w 43"/>
                <a:gd name="T19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cubicBezTo>
                    <a:pt x="9" y="43"/>
                    <a:pt x="0" y="33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33" y="0"/>
                    <a:pt x="43" y="9"/>
                    <a:pt x="43" y="21"/>
                  </a:cubicBezTo>
                  <a:cubicBezTo>
                    <a:pt x="43" y="33"/>
                    <a:pt x="33" y="43"/>
                    <a:pt x="21" y="43"/>
                  </a:cubicBezTo>
                  <a:close/>
                  <a:moveTo>
                    <a:pt x="21" y="3"/>
                  </a:moveTo>
                  <a:cubicBezTo>
                    <a:pt x="11" y="3"/>
                    <a:pt x="3" y="11"/>
                    <a:pt x="3" y="21"/>
                  </a:cubicBezTo>
                  <a:cubicBezTo>
                    <a:pt x="3" y="32"/>
                    <a:pt x="11" y="40"/>
                    <a:pt x="21" y="40"/>
                  </a:cubicBezTo>
                  <a:cubicBezTo>
                    <a:pt x="32" y="40"/>
                    <a:pt x="40" y="32"/>
                    <a:pt x="40" y="21"/>
                  </a:cubicBezTo>
                  <a:cubicBezTo>
                    <a:pt x="40" y="11"/>
                    <a:pt x="32" y="3"/>
                    <a:pt x="21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eaLnBrk="1" hangingPunct="1"/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160811" name="Freeform 28">
              <a:extLst>
                <a:ext uri="{FF2B5EF4-FFF2-40B4-BE49-F238E27FC236}">
                  <a16:creationId xmlns:a16="http://schemas.microsoft.com/office/drawing/2014/main" id="{7D1949C4-0EC0-4048-996E-988EEC440816}"/>
                </a:ext>
              </a:extLst>
            </p:cNvPr>
            <p:cNvSpPr>
              <a:spLocks noEditPoints="1"/>
            </p:cNvSpPr>
            <p:nvPr/>
          </p:nvSpPr>
          <p:spPr bwMode="auto">
            <a:xfrm rot="-13580">
              <a:off x="3567259" y="3724604"/>
              <a:ext cx="840007" cy="837009"/>
            </a:xfrm>
            <a:custGeom>
              <a:avLst/>
              <a:gdLst>
                <a:gd name="T0" fmla="*/ 2147483647 w 43"/>
                <a:gd name="T1" fmla="*/ 2147483647 h 43"/>
                <a:gd name="T2" fmla="*/ 0 w 43"/>
                <a:gd name="T3" fmla="*/ 2147483647 h 43"/>
                <a:gd name="T4" fmla="*/ 2147483647 w 43"/>
                <a:gd name="T5" fmla="*/ 0 h 43"/>
                <a:gd name="T6" fmla="*/ 2147483647 w 43"/>
                <a:gd name="T7" fmla="*/ 2147483647 h 43"/>
                <a:gd name="T8" fmla="*/ 2147483647 w 43"/>
                <a:gd name="T9" fmla="*/ 2147483647 h 43"/>
                <a:gd name="T10" fmla="*/ 2147483647 w 43"/>
                <a:gd name="T11" fmla="*/ 2147483647 h 43"/>
                <a:gd name="T12" fmla="*/ 2147483647 w 43"/>
                <a:gd name="T13" fmla="*/ 2147483647 h 43"/>
                <a:gd name="T14" fmla="*/ 2147483647 w 43"/>
                <a:gd name="T15" fmla="*/ 2147483647 h 43"/>
                <a:gd name="T16" fmla="*/ 2147483647 w 43"/>
                <a:gd name="T17" fmla="*/ 2147483647 h 43"/>
                <a:gd name="T18" fmla="*/ 2147483647 w 43"/>
                <a:gd name="T19" fmla="*/ 2147483647 h 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3"/>
                <a:gd name="T31" fmla="*/ 0 h 43"/>
                <a:gd name="T32" fmla="*/ 43 w 43"/>
                <a:gd name="T33" fmla="*/ 43 h 4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3" h="43">
                  <a:moveTo>
                    <a:pt x="21" y="43"/>
                  </a:moveTo>
                  <a:cubicBezTo>
                    <a:pt x="9" y="43"/>
                    <a:pt x="0" y="34"/>
                    <a:pt x="0" y="22"/>
                  </a:cubicBezTo>
                  <a:cubicBezTo>
                    <a:pt x="0" y="10"/>
                    <a:pt x="9" y="0"/>
                    <a:pt x="21" y="0"/>
                  </a:cubicBezTo>
                  <a:cubicBezTo>
                    <a:pt x="33" y="0"/>
                    <a:pt x="43" y="10"/>
                    <a:pt x="43" y="22"/>
                  </a:cubicBezTo>
                  <a:cubicBezTo>
                    <a:pt x="43" y="34"/>
                    <a:pt x="33" y="43"/>
                    <a:pt x="21" y="43"/>
                  </a:cubicBezTo>
                  <a:close/>
                  <a:moveTo>
                    <a:pt x="21" y="3"/>
                  </a:moveTo>
                  <a:cubicBezTo>
                    <a:pt x="11" y="3"/>
                    <a:pt x="3" y="11"/>
                    <a:pt x="3" y="22"/>
                  </a:cubicBezTo>
                  <a:cubicBezTo>
                    <a:pt x="3" y="32"/>
                    <a:pt x="11" y="40"/>
                    <a:pt x="21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1"/>
                    <a:pt x="32" y="3"/>
                    <a:pt x="21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60812" name="Freeform 29">
              <a:extLst>
                <a:ext uri="{FF2B5EF4-FFF2-40B4-BE49-F238E27FC236}">
                  <a16:creationId xmlns:a16="http://schemas.microsoft.com/office/drawing/2014/main" id="{307A858A-7521-42DE-9525-6A93E2028B3F}"/>
                </a:ext>
              </a:extLst>
            </p:cNvPr>
            <p:cNvSpPr>
              <a:spLocks/>
            </p:cNvSpPr>
            <p:nvPr/>
          </p:nvSpPr>
          <p:spPr bwMode="auto">
            <a:xfrm rot="-13580">
              <a:off x="3212991" y="2108982"/>
              <a:ext cx="840007" cy="2415024"/>
            </a:xfrm>
            <a:custGeom>
              <a:avLst/>
              <a:gdLst>
                <a:gd name="T0" fmla="*/ 2147483647 w 43"/>
                <a:gd name="T1" fmla="*/ 2147483647 h 124"/>
                <a:gd name="T2" fmla="*/ 0 w 43"/>
                <a:gd name="T3" fmla="*/ 2147483647 h 124"/>
                <a:gd name="T4" fmla="*/ 0 w 43"/>
                <a:gd name="T5" fmla="*/ 2147483647 h 124"/>
                <a:gd name="T6" fmla="*/ 2147483647 w 43"/>
                <a:gd name="T7" fmla="*/ 0 h 124"/>
                <a:gd name="T8" fmla="*/ 2147483647 w 43"/>
                <a:gd name="T9" fmla="*/ 2147483647 h 124"/>
                <a:gd name="T10" fmla="*/ 2147483647 w 43"/>
                <a:gd name="T11" fmla="*/ 2147483647 h 124"/>
                <a:gd name="T12" fmla="*/ 2147483647 w 43"/>
                <a:gd name="T13" fmla="*/ 2147483647 h 124"/>
                <a:gd name="T14" fmla="*/ 2147483647 w 43"/>
                <a:gd name="T15" fmla="*/ 2147483647 h 124"/>
                <a:gd name="T16" fmla="*/ 2147483647 w 43"/>
                <a:gd name="T17" fmla="*/ 2147483647 h 124"/>
                <a:gd name="T18" fmla="*/ 2147483647 w 43"/>
                <a:gd name="T19" fmla="*/ 2147483647 h 124"/>
                <a:gd name="T20" fmla="*/ 2147483647 w 43"/>
                <a:gd name="T21" fmla="*/ 2147483647 h 124"/>
                <a:gd name="T22" fmla="*/ 2147483647 w 43"/>
                <a:gd name="T23" fmla="*/ 2147483647 h 124"/>
                <a:gd name="T24" fmla="*/ 2147483647 w 43"/>
                <a:gd name="T25" fmla="*/ 2147483647 h 124"/>
                <a:gd name="T26" fmla="*/ 2147483647 w 43"/>
                <a:gd name="T27" fmla="*/ 2147483647 h 124"/>
                <a:gd name="T28" fmla="*/ 2147483647 w 43"/>
                <a:gd name="T29" fmla="*/ 2147483647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"/>
                <a:gd name="T46" fmla="*/ 0 h 124"/>
                <a:gd name="T47" fmla="*/ 43 w 43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" h="124">
                  <a:moveTo>
                    <a:pt x="21" y="124"/>
                  </a:moveTo>
                  <a:cubicBezTo>
                    <a:pt x="9" y="124"/>
                    <a:pt x="0" y="114"/>
                    <a:pt x="0" y="10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33" y="0"/>
                    <a:pt x="43" y="9"/>
                    <a:pt x="43" y="21"/>
                  </a:cubicBezTo>
                  <a:cubicBezTo>
                    <a:pt x="43" y="33"/>
                    <a:pt x="33" y="43"/>
                    <a:pt x="21" y="43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32" y="40"/>
                    <a:pt x="40" y="32"/>
                    <a:pt x="40" y="21"/>
                  </a:cubicBezTo>
                  <a:cubicBezTo>
                    <a:pt x="40" y="11"/>
                    <a:pt x="32" y="3"/>
                    <a:pt x="21" y="3"/>
                  </a:cubicBezTo>
                  <a:cubicBezTo>
                    <a:pt x="11" y="3"/>
                    <a:pt x="3" y="11"/>
                    <a:pt x="3" y="21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3" y="112"/>
                    <a:pt x="11" y="121"/>
                    <a:pt x="21" y="121"/>
                  </a:cubicBezTo>
                  <a:cubicBezTo>
                    <a:pt x="32" y="121"/>
                    <a:pt x="40" y="112"/>
                    <a:pt x="40" y="102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43" y="114"/>
                    <a:pt x="33" y="124"/>
                    <a:pt x="21" y="1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60813" name="Freeform 30">
              <a:extLst>
                <a:ext uri="{FF2B5EF4-FFF2-40B4-BE49-F238E27FC236}">
                  <a16:creationId xmlns:a16="http://schemas.microsoft.com/office/drawing/2014/main" id="{EE5AF615-3692-443B-A59C-C3ADD89F7C24}"/>
                </a:ext>
              </a:extLst>
            </p:cNvPr>
            <p:cNvSpPr>
              <a:spLocks/>
            </p:cNvSpPr>
            <p:nvPr/>
          </p:nvSpPr>
          <p:spPr bwMode="auto">
            <a:xfrm rot="-13580">
              <a:off x="2415484" y="4702052"/>
              <a:ext cx="393002" cy="525005"/>
            </a:xfrm>
            <a:custGeom>
              <a:avLst/>
              <a:gdLst>
                <a:gd name="T0" fmla="*/ 0 w 20"/>
                <a:gd name="T1" fmla="*/ 0 h 27"/>
                <a:gd name="T2" fmla="*/ 2147483647 w 20"/>
                <a:gd name="T3" fmla="*/ 2147483647 h 27"/>
                <a:gd name="T4" fmla="*/ 2147483647 w 20"/>
                <a:gd name="T5" fmla="*/ 2147483647 h 27"/>
                <a:gd name="T6" fmla="*/ 2147483647 w 20"/>
                <a:gd name="T7" fmla="*/ 2147483647 h 27"/>
                <a:gd name="T8" fmla="*/ 2147483647 w 20"/>
                <a:gd name="T9" fmla="*/ 2147483647 h 27"/>
                <a:gd name="T10" fmla="*/ 2147483647 w 20"/>
                <a:gd name="T11" fmla="*/ 2147483647 h 27"/>
                <a:gd name="T12" fmla="*/ 2147483647 w 20"/>
                <a:gd name="T13" fmla="*/ 2147483647 h 27"/>
                <a:gd name="T14" fmla="*/ 2147483647 w 20"/>
                <a:gd name="T15" fmla="*/ 2147483647 h 27"/>
                <a:gd name="T16" fmla="*/ 2147483647 w 20"/>
                <a:gd name="T17" fmla="*/ 2147483647 h 27"/>
                <a:gd name="T18" fmla="*/ 2147483647 w 20"/>
                <a:gd name="T19" fmla="*/ 2147483647 h 27"/>
                <a:gd name="T20" fmla="*/ 2147483647 w 20"/>
                <a:gd name="T21" fmla="*/ 2147483647 h 27"/>
                <a:gd name="T22" fmla="*/ 2147483647 w 20"/>
                <a:gd name="T23" fmla="*/ 2147483647 h 27"/>
                <a:gd name="T24" fmla="*/ 2147483647 w 20"/>
                <a:gd name="T25" fmla="*/ 2147483647 h 27"/>
                <a:gd name="T26" fmla="*/ 2147483647 w 20"/>
                <a:gd name="T27" fmla="*/ 2147483647 h 27"/>
                <a:gd name="T28" fmla="*/ 2147483647 w 20"/>
                <a:gd name="T29" fmla="*/ 2147483647 h 27"/>
                <a:gd name="T30" fmla="*/ 2147483647 w 20"/>
                <a:gd name="T31" fmla="*/ 2147483647 h 27"/>
                <a:gd name="T32" fmla="*/ 0 w 20"/>
                <a:gd name="T33" fmla="*/ 0 h 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"/>
                <a:gd name="T52" fmla="*/ 0 h 27"/>
                <a:gd name="T53" fmla="*/ 20 w 20"/>
                <a:gd name="T54" fmla="*/ 27 h 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" h="27">
                  <a:moveTo>
                    <a:pt x="0" y="0"/>
                  </a:moveTo>
                  <a:cubicBezTo>
                    <a:pt x="0" y="0"/>
                    <a:pt x="2" y="1"/>
                    <a:pt x="5" y="2"/>
                  </a:cubicBezTo>
                  <a:cubicBezTo>
                    <a:pt x="7" y="3"/>
                    <a:pt x="8" y="4"/>
                    <a:pt x="10" y="5"/>
                  </a:cubicBezTo>
                  <a:cubicBezTo>
                    <a:pt x="12" y="7"/>
                    <a:pt x="13" y="8"/>
                    <a:pt x="15" y="10"/>
                  </a:cubicBezTo>
                  <a:cubicBezTo>
                    <a:pt x="16" y="12"/>
                    <a:pt x="17" y="14"/>
                    <a:pt x="18" y="16"/>
                  </a:cubicBezTo>
                  <a:cubicBezTo>
                    <a:pt x="19" y="17"/>
                    <a:pt x="19" y="18"/>
                    <a:pt x="19" y="18"/>
                  </a:cubicBezTo>
                  <a:cubicBezTo>
                    <a:pt x="19" y="19"/>
                    <a:pt x="19" y="20"/>
                    <a:pt x="20" y="21"/>
                  </a:cubicBezTo>
                  <a:cubicBezTo>
                    <a:pt x="20" y="23"/>
                    <a:pt x="20" y="24"/>
                    <a:pt x="20" y="25"/>
                  </a:cubicBezTo>
                  <a:cubicBezTo>
                    <a:pt x="20" y="26"/>
                    <a:pt x="20" y="27"/>
                    <a:pt x="20" y="27"/>
                  </a:cubicBezTo>
                  <a:cubicBezTo>
                    <a:pt x="20" y="27"/>
                    <a:pt x="19" y="26"/>
                    <a:pt x="19" y="25"/>
                  </a:cubicBezTo>
                  <a:cubicBezTo>
                    <a:pt x="19" y="24"/>
                    <a:pt x="19" y="23"/>
                    <a:pt x="18" y="21"/>
                  </a:cubicBezTo>
                  <a:cubicBezTo>
                    <a:pt x="18" y="21"/>
                    <a:pt x="18" y="20"/>
                    <a:pt x="18" y="19"/>
                  </a:cubicBezTo>
                  <a:cubicBezTo>
                    <a:pt x="17" y="18"/>
                    <a:pt x="17" y="17"/>
                    <a:pt x="16" y="16"/>
                  </a:cubicBezTo>
                  <a:cubicBezTo>
                    <a:pt x="16" y="15"/>
                    <a:pt x="15" y="13"/>
                    <a:pt x="13" y="11"/>
                  </a:cubicBezTo>
                  <a:cubicBezTo>
                    <a:pt x="12" y="9"/>
                    <a:pt x="10" y="8"/>
                    <a:pt x="9" y="7"/>
                  </a:cubicBezTo>
                  <a:cubicBezTo>
                    <a:pt x="7" y="5"/>
                    <a:pt x="6" y="4"/>
                    <a:pt x="4" y="3"/>
                  </a:cubicBezTo>
                  <a:cubicBezTo>
                    <a:pt x="2" y="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60814" name="Freeform 31">
              <a:extLst>
                <a:ext uri="{FF2B5EF4-FFF2-40B4-BE49-F238E27FC236}">
                  <a16:creationId xmlns:a16="http://schemas.microsoft.com/office/drawing/2014/main" id="{8F5CFA3B-E25D-43C3-8749-AB5C27DC4A4D}"/>
                </a:ext>
              </a:extLst>
            </p:cNvPr>
            <p:cNvSpPr>
              <a:spLocks/>
            </p:cNvSpPr>
            <p:nvPr/>
          </p:nvSpPr>
          <p:spPr bwMode="auto">
            <a:xfrm rot="-13580">
              <a:off x="3471485" y="4697881"/>
              <a:ext cx="393002" cy="525005"/>
            </a:xfrm>
            <a:custGeom>
              <a:avLst/>
              <a:gdLst>
                <a:gd name="T0" fmla="*/ 2147483647 w 20"/>
                <a:gd name="T1" fmla="*/ 0 h 27"/>
                <a:gd name="T2" fmla="*/ 2147483647 w 20"/>
                <a:gd name="T3" fmla="*/ 2147483647 h 27"/>
                <a:gd name="T4" fmla="*/ 2147483647 w 20"/>
                <a:gd name="T5" fmla="*/ 2147483647 h 27"/>
                <a:gd name="T6" fmla="*/ 2147483647 w 20"/>
                <a:gd name="T7" fmla="*/ 2147483647 h 27"/>
                <a:gd name="T8" fmla="*/ 2147483647 w 20"/>
                <a:gd name="T9" fmla="*/ 2147483647 h 27"/>
                <a:gd name="T10" fmla="*/ 2147483647 w 20"/>
                <a:gd name="T11" fmla="*/ 2147483647 h 27"/>
                <a:gd name="T12" fmla="*/ 2147483647 w 20"/>
                <a:gd name="T13" fmla="*/ 2147483647 h 27"/>
                <a:gd name="T14" fmla="*/ 0 w 20"/>
                <a:gd name="T15" fmla="*/ 2147483647 h 27"/>
                <a:gd name="T16" fmla="*/ 0 w 20"/>
                <a:gd name="T17" fmla="*/ 2147483647 h 27"/>
                <a:gd name="T18" fmla="*/ 0 w 20"/>
                <a:gd name="T19" fmla="*/ 2147483647 h 27"/>
                <a:gd name="T20" fmla="*/ 0 w 20"/>
                <a:gd name="T21" fmla="*/ 2147483647 h 27"/>
                <a:gd name="T22" fmla="*/ 0 w 20"/>
                <a:gd name="T23" fmla="*/ 2147483647 h 27"/>
                <a:gd name="T24" fmla="*/ 2147483647 w 20"/>
                <a:gd name="T25" fmla="*/ 2147483647 h 27"/>
                <a:gd name="T26" fmla="*/ 2147483647 w 20"/>
                <a:gd name="T27" fmla="*/ 2147483647 h 27"/>
                <a:gd name="T28" fmla="*/ 2147483647 w 20"/>
                <a:gd name="T29" fmla="*/ 2147483647 h 27"/>
                <a:gd name="T30" fmla="*/ 2147483647 w 20"/>
                <a:gd name="T31" fmla="*/ 2147483647 h 27"/>
                <a:gd name="T32" fmla="*/ 2147483647 w 20"/>
                <a:gd name="T33" fmla="*/ 0 h 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"/>
                <a:gd name="T52" fmla="*/ 0 h 27"/>
                <a:gd name="T53" fmla="*/ 20 w 20"/>
                <a:gd name="T54" fmla="*/ 27 h 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" h="27">
                  <a:moveTo>
                    <a:pt x="20" y="0"/>
                  </a:moveTo>
                  <a:cubicBezTo>
                    <a:pt x="20" y="0"/>
                    <a:pt x="18" y="1"/>
                    <a:pt x="15" y="3"/>
                  </a:cubicBezTo>
                  <a:cubicBezTo>
                    <a:pt x="14" y="4"/>
                    <a:pt x="12" y="5"/>
                    <a:pt x="11" y="7"/>
                  </a:cubicBezTo>
                  <a:cubicBezTo>
                    <a:pt x="9" y="8"/>
                    <a:pt x="8" y="9"/>
                    <a:pt x="6" y="11"/>
                  </a:cubicBezTo>
                  <a:cubicBezTo>
                    <a:pt x="5" y="13"/>
                    <a:pt x="4" y="15"/>
                    <a:pt x="3" y="16"/>
                  </a:cubicBezTo>
                  <a:cubicBezTo>
                    <a:pt x="3" y="17"/>
                    <a:pt x="2" y="18"/>
                    <a:pt x="2" y="19"/>
                  </a:cubicBezTo>
                  <a:cubicBezTo>
                    <a:pt x="1" y="20"/>
                    <a:pt x="1" y="21"/>
                    <a:pt x="1" y="21"/>
                  </a:cubicBezTo>
                  <a:cubicBezTo>
                    <a:pt x="1" y="23"/>
                    <a:pt x="0" y="24"/>
                    <a:pt x="0" y="25"/>
                  </a:cubicBezTo>
                  <a:cubicBezTo>
                    <a:pt x="0" y="26"/>
                    <a:pt x="0" y="27"/>
                    <a:pt x="0" y="27"/>
                  </a:cubicBezTo>
                  <a:cubicBezTo>
                    <a:pt x="0" y="27"/>
                    <a:pt x="0" y="26"/>
                    <a:pt x="0" y="25"/>
                  </a:cubicBezTo>
                  <a:cubicBezTo>
                    <a:pt x="0" y="24"/>
                    <a:pt x="0" y="23"/>
                    <a:pt x="0" y="21"/>
                  </a:cubicBezTo>
                  <a:cubicBezTo>
                    <a:pt x="0" y="20"/>
                    <a:pt x="0" y="19"/>
                    <a:pt x="0" y="18"/>
                  </a:cubicBezTo>
                  <a:cubicBezTo>
                    <a:pt x="1" y="18"/>
                    <a:pt x="1" y="17"/>
                    <a:pt x="1" y="16"/>
                  </a:cubicBezTo>
                  <a:cubicBezTo>
                    <a:pt x="2" y="14"/>
                    <a:pt x="3" y="12"/>
                    <a:pt x="5" y="10"/>
                  </a:cubicBezTo>
                  <a:cubicBezTo>
                    <a:pt x="6" y="8"/>
                    <a:pt x="8" y="7"/>
                    <a:pt x="10" y="5"/>
                  </a:cubicBezTo>
                  <a:cubicBezTo>
                    <a:pt x="11" y="4"/>
                    <a:pt x="13" y="3"/>
                    <a:pt x="14" y="2"/>
                  </a:cubicBezTo>
                  <a:cubicBezTo>
                    <a:pt x="18" y="1"/>
                    <a:pt x="20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CCAAB55F-02B4-4B5B-9840-F8579E1E4DA3}"/>
                </a:ext>
              </a:extLst>
            </p:cNvPr>
            <p:cNvSpPr>
              <a:spLocks/>
            </p:cNvSpPr>
            <p:nvPr/>
          </p:nvSpPr>
          <p:spPr bwMode="auto">
            <a:xfrm rot="21586420">
              <a:off x="2692496" y="5264407"/>
              <a:ext cx="879233" cy="215864"/>
            </a:xfrm>
            <a:custGeom>
              <a:avLst/>
              <a:gdLst>
                <a:gd name="T0" fmla="*/ 45 w 45"/>
                <a:gd name="T1" fmla="*/ 5 h 11"/>
                <a:gd name="T2" fmla="*/ 40 w 45"/>
                <a:gd name="T3" fmla="*/ 11 h 11"/>
                <a:gd name="T4" fmla="*/ 6 w 45"/>
                <a:gd name="T5" fmla="*/ 11 h 11"/>
                <a:gd name="T6" fmla="*/ 0 w 45"/>
                <a:gd name="T7" fmla="*/ 5 h 11"/>
                <a:gd name="T8" fmla="*/ 0 w 45"/>
                <a:gd name="T9" fmla="*/ 5 h 11"/>
                <a:gd name="T10" fmla="*/ 6 w 45"/>
                <a:gd name="T11" fmla="*/ 0 h 11"/>
                <a:gd name="T12" fmla="*/ 40 w 45"/>
                <a:gd name="T13" fmla="*/ 0 h 11"/>
                <a:gd name="T14" fmla="*/ 45 w 45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11">
                  <a:moveTo>
                    <a:pt x="45" y="5"/>
                  </a:moveTo>
                  <a:cubicBezTo>
                    <a:pt x="45" y="8"/>
                    <a:pt x="43" y="11"/>
                    <a:pt x="40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2"/>
                    <a:pt x="45" y="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eaLnBrk="1" hangingPunct="1"/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CCE0F404-D439-4176-9A00-0F574D628AC2}"/>
                </a:ext>
              </a:extLst>
            </p:cNvPr>
            <p:cNvSpPr>
              <a:spLocks/>
            </p:cNvSpPr>
            <p:nvPr/>
          </p:nvSpPr>
          <p:spPr bwMode="auto">
            <a:xfrm rot="21586420">
              <a:off x="2694084" y="5518365"/>
              <a:ext cx="879233" cy="214277"/>
            </a:xfrm>
            <a:custGeom>
              <a:avLst/>
              <a:gdLst>
                <a:gd name="T0" fmla="*/ 45 w 45"/>
                <a:gd name="T1" fmla="*/ 6 h 11"/>
                <a:gd name="T2" fmla="*/ 40 w 45"/>
                <a:gd name="T3" fmla="*/ 11 h 11"/>
                <a:gd name="T4" fmla="*/ 6 w 45"/>
                <a:gd name="T5" fmla="*/ 11 h 11"/>
                <a:gd name="T6" fmla="*/ 0 w 45"/>
                <a:gd name="T7" fmla="*/ 6 h 11"/>
                <a:gd name="T8" fmla="*/ 0 w 45"/>
                <a:gd name="T9" fmla="*/ 6 h 11"/>
                <a:gd name="T10" fmla="*/ 6 w 45"/>
                <a:gd name="T11" fmla="*/ 0 h 11"/>
                <a:gd name="T12" fmla="*/ 40 w 45"/>
                <a:gd name="T13" fmla="*/ 0 h 11"/>
                <a:gd name="T14" fmla="*/ 45 w 45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11">
                  <a:moveTo>
                    <a:pt x="45" y="6"/>
                  </a:moveTo>
                  <a:cubicBezTo>
                    <a:pt x="45" y="9"/>
                    <a:pt x="43" y="11"/>
                    <a:pt x="40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eaLnBrk="1" hangingPunct="1"/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E2FF1699-AE78-4B03-9363-668AEDA90F15}"/>
                </a:ext>
              </a:extLst>
            </p:cNvPr>
            <p:cNvSpPr>
              <a:spLocks/>
            </p:cNvSpPr>
            <p:nvPr/>
          </p:nvSpPr>
          <p:spPr bwMode="auto">
            <a:xfrm rot="21586420">
              <a:off x="2752805" y="5770736"/>
              <a:ext cx="764964" cy="195230"/>
            </a:xfrm>
            <a:custGeom>
              <a:avLst/>
              <a:gdLst>
                <a:gd name="T0" fmla="*/ 39 w 39"/>
                <a:gd name="T1" fmla="*/ 5 h 10"/>
                <a:gd name="T2" fmla="*/ 34 w 39"/>
                <a:gd name="T3" fmla="*/ 10 h 10"/>
                <a:gd name="T4" fmla="*/ 5 w 39"/>
                <a:gd name="T5" fmla="*/ 10 h 10"/>
                <a:gd name="T6" fmla="*/ 0 w 39"/>
                <a:gd name="T7" fmla="*/ 5 h 10"/>
                <a:gd name="T8" fmla="*/ 0 w 39"/>
                <a:gd name="T9" fmla="*/ 5 h 10"/>
                <a:gd name="T10" fmla="*/ 5 w 39"/>
                <a:gd name="T11" fmla="*/ 0 h 10"/>
                <a:gd name="T12" fmla="*/ 34 w 39"/>
                <a:gd name="T13" fmla="*/ 0 h 10"/>
                <a:gd name="T14" fmla="*/ 39 w 39"/>
                <a:gd name="T1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0">
                  <a:moveTo>
                    <a:pt x="39" y="5"/>
                  </a:moveTo>
                  <a:cubicBezTo>
                    <a:pt x="39" y="8"/>
                    <a:pt x="37" y="10"/>
                    <a:pt x="3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7" y="0"/>
                    <a:pt x="39" y="2"/>
                    <a:pt x="39" y="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eaLnBrk="1" hangingPunct="1"/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22" name="Freeform 35">
              <a:extLst>
                <a:ext uri="{FF2B5EF4-FFF2-40B4-BE49-F238E27FC236}">
                  <a16:creationId xmlns:a16="http://schemas.microsoft.com/office/drawing/2014/main" id="{689F8B15-AD5C-4942-A967-C1F98A44BEF1}"/>
                </a:ext>
              </a:extLst>
            </p:cNvPr>
            <p:cNvSpPr>
              <a:spLocks/>
            </p:cNvSpPr>
            <p:nvPr/>
          </p:nvSpPr>
          <p:spPr bwMode="auto">
            <a:xfrm rot="21586420">
              <a:off x="2852790" y="6005647"/>
              <a:ext cx="584039" cy="233323"/>
            </a:xfrm>
            <a:custGeom>
              <a:avLst/>
              <a:gdLst>
                <a:gd name="T0" fmla="*/ 0 w 30"/>
                <a:gd name="T1" fmla="*/ 0 h 12"/>
                <a:gd name="T2" fmla="*/ 15 w 30"/>
                <a:gd name="T3" fmla="*/ 12 h 12"/>
                <a:gd name="T4" fmla="*/ 30 w 30"/>
                <a:gd name="T5" fmla="*/ 0 h 12"/>
                <a:gd name="T6" fmla="*/ 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0"/>
                  </a:moveTo>
                  <a:cubicBezTo>
                    <a:pt x="0" y="6"/>
                    <a:pt x="7" y="12"/>
                    <a:pt x="15" y="12"/>
                  </a:cubicBezTo>
                  <a:cubicBezTo>
                    <a:pt x="23" y="12"/>
                    <a:pt x="30" y="6"/>
                    <a:pt x="3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eaLnBrk="1" hangingPunct="1"/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160819" name="Freeform 36">
              <a:extLst>
                <a:ext uri="{FF2B5EF4-FFF2-40B4-BE49-F238E27FC236}">
                  <a16:creationId xmlns:a16="http://schemas.microsoft.com/office/drawing/2014/main" id="{13D05FB5-0E01-47A2-AAB3-5AB2D583E31F}"/>
                </a:ext>
              </a:extLst>
            </p:cNvPr>
            <p:cNvSpPr>
              <a:spLocks noEditPoints="1"/>
            </p:cNvSpPr>
            <p:nvPr/>
          </p:nvSpPr>
          <p:spPr bwMode="auto">
            <a:xfrm rot="-13580">
              <a:off x="2865260" y="4603966"/>
              <a:ext cx="549004" cy="603007"/>
            </a:xfrm>
            <a:custGeom>
              <a:avLst/>
              <a:gdLst>
                <a:gd name="T0" fmla="*/ 2147483647 w 28"/>
                <a:gd name="T1" fmla="*/ 2147483647 h 31"/>
                <a:gd name="T2" fmla="*/ 2147483647 w 28"/>
                <a:gd name="T3" fmla="*/ 2147483647 h 31"/>
                <a:gd name="T4" fmla="*/ 2147483647 w 28"/>
                <a:gd name="T5" fmla="*/ 2147483647 h 31"/>
                <a:gd name="T6" fmla="*/ 2147483647 w 28"/>
                <a:gd name="T7" fmla="*/ 2147483647 h 31"/>
                <a:gd name="T8" fmla="*/ 2147483647 w 28"/>
                <a:gd name="T9" fmla="*/ 2147483647 h 31"/>
                <a:gd name="T10" fmla="*/ 2147483647 w 28"/>
                <a:gd name="T11" fmla="*/ 2147483647 h 31"/>
                <a:gd name="T12" fmla="*/ 2147483647 w 28"/>
                <a:gd name="T13" fmla="*/ 2147483647 h 31"/>
                <a:gd name="T14" fmla="*/ 0 w 28"/>
                <a:gd name="T15" fmla="*/ 2147483647 h 31"/>
                <a:gd name="T16" fmla="*/ 2147483647 w 28"/>
                <a:gd name="T17" fmla="*/ 0 h 31"/>
                <a:gd name="T18" fmla="*/ 2147483647 w 28"/>
                <a:gd name="T19" fmla="*/ 2147483647 h 31"/>
                <a:gd name="T20" fmla="*/ 2147483647 w 28"/>
                <a:gd name="T21" fmla="*/ 2147483647 h 31"/>
                <a:gd name="T22" fmla="*/ 2147483647 w 28"/>
                <a:gd name="T23" fmla="*/ 2147483647 h 31"/>
                <a:gd name="T24" fmla="*/ 2147483647 w 28"/>
                <a:gd name="T25" fmla="*/ 2147483647 h 31"/>
                <a:gd name="T26" fmla="*/ 2147483647 w 28"/>
                <a:gd name="T27" fmla="*/ 2147483647 h 31"/>
                <a:gd name="T28" fmla="*/ 2147483647 w 28"/>
                <a:gd name="T29" fmla="*/ 2147483647 h 31"/>
                <a:gd name="T30" fmla="*/ 2147483647 w 28"/>
                <a:gd name="T31" fmla="*/ 0 h 31"/>
                <a:gd name="T32" fmla="*/ 2147483647 w 28"/>
                <a:gd name="T33" fmla="*/ 2147483647 h 31"/>
                <a:gd name="T34" fmla="*/ 2147483647 w 28"/>
                <a:gd name="T35" fmla="*/ 2147483647 h 31"/>
                <a:gd name="T36" fmla="*/ 2147483647 w 28"/>
                <a:gd name="T37" fmla="*/ 2147483647 h 31"/>
                <a:gd name="T38" fmla="*/ 2147483647 w 28"/>
                <a:gd name="T39" fmla="*/ 2147483647 h 31"/>
                <a:gd name="T40" fmla="*/ 2147483647 w 28"/>
                <a:gd name="T41" fmla="*/ 2147483647 h 31"/>
                <a:gd name="T42" fmla="*/ 2147483647 w 28"/>
                <a:gd name="T43" fmla="*/ 2147483647 h 31"/>
                <a:gd name="T44" fmla="*/ 2147483647 w 28"/>
                <a:gd name="T45" fmla="*/ 2147483647 h 31"/>
                <a:gd name="T46" fmla="*/ 2147483647 w 28"/>
                <a:gd name="T47" fmla="*/ 2147483647 h 31"/>
                <a:gd name="T48" fmla="*/ 2147483647 w 28"/>
                <a:gd name="T49" fmla="*/ 2147483647 h 31"/>
                <a:gd name="T50" fmla="*/ 2147483647 w 28"/>
                <a:gd name="T51" fmla="*/ 2147483647 h 31"/>
                <a:gd name="T52" fmla="*/ 2147483647 w 28"/>
                <a:gd name="T53" fmla="*/ 2147483647 h 31"/>
                <a:gd name="T54" fmla="*/ 2147483647 w 28"/>
                <a:gd name="T55" fmla="*/ 2147483647 h 31"/>
                <a:gd name="T56" fmla="*/ 2147483647 w 28"/>
                <a:gd name="T57" fmla="*/ 2147483647 h 31"/>
                <a:gd name="T58" fmla="*/ 2147483647 w 28"/>
                <a:gd name="T59" fmla="*/ 2147483647 h 31"/>
                <a:gd name="T60" fmla="*/ 2147483647 w 28"/>
                <a:gd name="T61" fmla="*/ 2147483647 h 3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8"/>
                <a:gd name="T94" fmla="*/ 0 h 31"/>
                <a:gd name="T95" fmla="*/ 28 w 28"/>
                <a:gd name="T96" fmla="*/ 31 h 3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8" h="31">
                  <a:moveTo>
                    <a:pt x="20" y="31"/>
                  </a:moveTo>
                  <a:cubicBezTo>
                    <a:pt x="18" y="31"/>
                    <a:pt x="18" y="31"/>
                    <a:pt x="18" y="31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3"/>
                    <a:pt x="12" y="13"/>
                    <a:pt x="9" y="13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1" y="11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6" y="0"/>
                    <a:pt x="7" y="0"/>
                    <a:pt x="8" y="1"/>
                  </a:cubicBezTo>
                  <a:cubicBezTo>
                    <a:pt x="9" y="2"/>
                    <a:pt x="9" y="3"/>
                    <a:pt x="9" y="5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2" y="11"/>
                    <a:pt x="15" y="11"/>
                    <a:pt x="18" y="1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3"/>
                    <a:pt x="19" y="2"/>
                    <a:pt x="20" y="1"/>
                  </a:cubicBezTo>
                  <a:cubicBezTo>
                    <a:pt x="20" y="0"/>
                    <a:pt x="22" y="0"/>
                    <a:pt x="23" y="0"/>
                  </a:cubicBezTo>
                  <a:cubicBezTo>
                    <a:pt x="25" y="0"/>
                    <a:pt x="28" y="2"/>
                    <a:pt x="28" y="5"/>
                  </a:cubicBezTo>
                  <a:cubicBezTo>
                    <a:pt x="28" y="8"/>
                    <a:pt x="26" y="11"/>
                    <a:pt x="20" y="13"/>
                  </a:cubicBezTo>
                  <a:lnTo>
                    <a:pt x="20" y="31"/>
                  </a:lnTo>
                  <a:close/>
                  <a:moveTo>
                    <a:pt x="5" y="2"/>
                  </a:moveTo>
                  <a:cubicBezTo>
                    <a:pt x="3" y="2"/>
                    <a:pt x="2" y="3"/>
                    <a:pt x="2" y="5"/>
                  </a:cubicBezTo>
                  <a:cubicBezTo>
                    <a:pt x="2" y="8"/>
                    <a:pt x="4" y="10"/>
                    <a:pt x="7" y="10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4"/>
                    <a:pt x="7" y="3"/>
                    <a:pt x="6" y="3"/>
                  </a:cubicBezTo>
                  <a:cubicBezTo>
                    <a:pt x="6" y="2"/>
                    <a:pt x="5" y="2"/>
                    <a:pt x="5" y="2"/>
                  </a:cubicBezTo>
                  <a:close/>
                  <a:moveTo>
                    <a:pt x="23" y="2"/>
                  </a:moveTo>
                  <a:cubicBezTo>
                    <a:pt x="22" y="2"/>
                    <a:pt x="22" y="2"/>
                    <a:pt x="21" y="3"/>
                  </a:cubicBezTo>
                  <a:cubicBezTo>
                    <a:pt x="21" y="3"/>
                    <a:pt x="20" y="4"/>
                    <a:pt x="20" y="5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3" y="10"/>
                    <a:pt x="26" y="8"/>
                    <a:pt x="26" y="5"/>
                  </a:cubicBezTo>
                  <a:cubicBezTo>
                    <a:pt x="26" y="3"/>
                    <a:pt x="24" y="2"/>
                    <a:pt x="2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AAF33A-5D38-4D10-9826-3A311B970920}"/>
              </a:ext>
            </a:extLst>
          </p:cNvPr>
          <p:cNvCxnSpPr/>
          <p:nvPr/>
        </p:nvCxnSpPr>
        <p:spPr>
          <a:xfrm>
            <a:off x="5797550" y="2151063"/>
            <a:ext cx="0" cy="377507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7FDBF59-4E57-44AD-9483-87F630DC5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2371725"/>
            <a:ext cx="3348037" cy="55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1300">
                <a:solidFill>
                  <a:schemeClr val="bg2"/>
                </a:solidFill>
                <a:latin typeface="Poppins Light"/>
              </a:rPr>
              <a:t>Both models seem to be a good fit, especially with the random forest selection</a:t>
            </a:r>
          </a:p>
        </p:txBody>
      </p:sp>
      <p:grpSp>
        <p:nvGrpSpPr>
          <p:cNvPr id="3" name="Group 25">
            <a:extLst>
              <a:ext uri="{FF2B5EF4-FFF2-40B4-BE49-F238E27FC236}">
                <a16:creationId xmlns:a16="http://schemas.microsoft.com/office/drawing/2014/main" id="{84C6748C-7641-4FF3-B8E9-499FD47534C2}"/>
              </a:ext>
            </a:extLst>
          </p:cNvPr>
          <p:cNvGrpSpPr>
            <a:grpSpLocks/>
          </p:cNvGrpSpPr>
          <p:nvPr/>
        </p:nvGrpSpPr>
        <p:grpSpPr bwMode="auto">
          <a:xfrm>
            <a:off x="6602413" y="2444750"/>
            <a:ext cx="425450" cy="425450"/>
            <a:chOff x="5811139" y="1685810"/>
            <a:chExt cx="424837" cy="424837"/>
          </a:xfrm>
        </p:grpSpPr>
        <p:sp>
          <p:nvSpPr>
            <p:cNvPr id="160795" name="Shape 62">
              <a:extLst>
                <a:ext uri="{FF2B5EF4-FFF2-40B4-BE49-F238E27FC236}">
                  <a16:creationId xmlns:a16="http://schemas.microsoft.com/office/drawing/2014/main" id="{77D33764-22D3-4BC1-8DCE-7E061F6F2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5427" y="1819029"/>
              <a:ext cx="116261" cy="158398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2700">
              <a:solidFill>
                <a:schemeClr val="accent1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endParaRPr lang="en-US" altLang="en-US">
                <a:solidFill>
                  <a:srgbClr val="000000"/>
                </a:solidFill>
                <a:latin typeface="Arimo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32F4062-04F1-4BCC-8009-C78946FC9128}"/>
                </a:ext>
              </a:extLst>
            </p:cNvPr>
            <p:cNvSpPr/>
            <p:nvPr/>
          </p:nvSpPr>
          <p:spPr>
            <a:xfrm>
              <a:off x="5811139" y="1685810"/>
              <a:ext cx="424837" cy="424837"/>
            </a:xfrm>
            <a:prstGeom prst="ellipse">
              <a:avLst/>
            </a:prstGeom>
            <a:noFill/>
            <a:ln w="28575">
              <a:gradFill>
                <a:gsLst>
                  <a:gs pos="0">
                    <a:schemeClr val="accent1"/>
                  </a:gs>
                  <a:gs pos="33000">
                    <a:schemeClr val="accent2"/>
                  </a:gs>
                  <a:gs pos="6600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endParaRPr lang="zh-CN" altLang="zh-CN">
                <a:solidFill>
                  <a:srgbClr val="FFFFFF"/>
                </a:solidFill>
                <a:latin typeface="Arimo"/>
                <a:ea typeface="宋体" panose="02010600030101010101" pitchFamily="2" charset="-122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A705ADB5-6467-4AF3-90D1-90CD6E7AF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313" y="3122613"/>
            <a:ext cx="4735512" cy="316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1300">
                <a:solidFill>
                  <a:schemeClr val="bg2"/>
                </a:solidFill>
                <a:latin typeface="Poppins Light"/>
              </a:rPr>
              <a:t>Following extensions can be done:</a:t>
            </a:r>
            <a:endParaRPr lang="en-US" altLang="en-US" sz="1300">
              <a:solidFill>
                <a:schemeClr val="bg2"/>
              </a:solidFill>
            </a:endParaRPr>
          </a:p>
        </p:txBody>
      </p:sp>
      <p:sp>
        <p:nvSpPr>
          <p:cNvPr id="30" name="Shape 7602">
            <a:extLst>
              <a:ext uri="{FF2B5EF4-FFF2-40B4-BE49-F238E27FC236}">
                <a16:creationId xmlns:a16="http://schemas.microsoft.com/office/drawing/2014/main" id="{002A4386-710E-4FBA-9636-B0DF6831B463}"/>
              </a:ext>
            </a:extLst>
          </p:cNvPr>
          <p:cNvSpPr>
            <a:spLocks/>
          </p:cNvSpPr>
          <p:nvPr/>
        </p:nvSpPr>
        <p:spPr bwMode="auto">
          <a:xfrm>
            <a:off x="6615113" y="4252913"/>
            <a:ext cx="354012" cy="354012"/>
          </a:xfrm>
          <a:custGeom>
            <a:avLst/>
            <a:gdLst>
              <a:gd name="T0" fmla="*/ 57269671 w 19679"/>
              <a:gd name="T1" fmla="*/ 57269671 h 19679"/>
              <a:gd name="T2" fmla="*/ 57269671 w 19679"/>
              <a:gd name="T3" fmla="*/ 57269671 h 19679"/>
              <a:gd name="T4" fmla="*/ 57269671 w 19679"/>
              <a:gd name="T5" fmla="*/ 57269671 h 19679"/>
              <a:gd name="T6" fmla="*/ 57269671 w 19679"/>
              <a:gd name="T7" fmla="*/ 57269671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en-US" sz="160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B0DA62-2E83-417D-9B87-B20D992A1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3" y="4184650"/>
            <a:ext cx="1905000" cy="316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1300">
                <a:solidFill>
                  <a:schemeClr val="bg2"/>
                </a:solidFill>
                <a:latin typeface="Poppins Light"/>
              </a:rPr>
              <a:t>Cost analysis</a:t>
            </a:r>
            <a:endParaRPr lang="en-US" altLang="en-US" sz="1300">
              <a:solidFill>
                <a:schemeClr val="bg2"/>
              </a:solidFill>
            </a:endParaRPr>
          </a:p>
        </p:txBody>
      </p:sp>
      <p:sp>
        <p:nvSpPr>
          <p:cNvPr id="32" name="Shape 7602">
            <a:extLst>
              <a:ext uri="{FF2B5EF4-FFF2-40B4-BE49-F238E27FC236}">
                <a16:creationId xmlns:a16="http://schemas.microsoft.com/office/drawing/2014/main" id="{D0EEB456-5DC7-4DDF-A301-BB42D0D9910F}"/>
              </a:ext>
            </a:extLst>
          </p:cNvPr>
          <p:cNvSpPr>
            <a:spLocks/>
          </p:cNvSpPr>
          <p:nvPr/>
        </p:nvSpPr>
        <p:spPr bwMode="auto">
          <a:xfrm>
            <a:off x="9040813" y="4252913"/>
            <a:ext cx="354012" cy="354012"/>
          </a:xfrm>
          <a:custGeom>
            <a:avLst/>
            <a:gdLst>
              <a:gd name="T0" fmla="*/ 57269671 w 19679"/>
              <a:gd name="T1" fmla="*/ 57269671 h 19679"/>
              <a:gd name="T2" fmla="*/ 57269671 w 19679"/>
              <a:gd name="T3" fmla="*/ 57269671 h 19679"/>
              <a:gd name="T4" fmla="*/ 57269671 w 19679"/>
              <a:gd name="T5" fmla="*/ 57269671 h 19679"/>
              <a:gd name="T6" fmla="*/ 57269671 w 19679"/>
              <a:gd name="T7" fmla="*/ 57269671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en-US" sz="160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83EC546-9AEE-429A-8D40-2F0022614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9125" y="4184650"/>
            <a:ext cx="1906588" cy="55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1300">
                <a:solidFill>
                  <a:schemeClr val="bg2"/>
                </a:solidFill>
                <a:latin typeface="Poppins Light"/>
              </a:rPr>
              <a:t>Enhancement of  product sector analysis</a:t>
            </a:r>
          </a:p>
        </p:txBody>
      </p:sp>
      <p:sp>
        <p:nvSpPr>
          <p:cNvPr id="34" name="Shape 7602">
            <a:extLst>
              <a:ext uri="{FF2B5EF4-FFF2-40B4-BE49-F238E27FC236}">
                <a16:creationId xmlns:a16="http://schemas.microsoft.com/office/drawing/2014/main" id="{4FE6CF6E-8D94-4093-B65E-51AF5C57A3AE}"/>
              </a:ext>
            </a:extLst>
          </p:cNvPr>
          <p:cNvSpPr/>
          <p:nvPr/>
        </p:nvSpPr>
        <p:spPr>
          <a:xfrm>
            <a:off x="6615113" y="5056188"/>
            <a:ext cx="354012" cy="354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1600">
                <a:solidFill>
                  <a:srgbClr val="FFFFFF"/>
                </a:solidFill>
                <a:latin typeface="Roboto Light" panose="02000000000000000000" pitchFamily="2" charset="0"/>
                <a:ea typeface="宋体" panose="02010600030101010101" pitchFamily="2" charset="-122"/>
              </a:rPr>
              <a:t>C</a:t>
            </a:r>
            <a:endParaRPr lang="zh-CN" altLang="zh-CN" sz="1600">
              <a:solidFill>
                <a:srgbClr val="FFFFFF"/>
              </a:solidFill>
              <a:latin typeface="Roboto Light" panose="02000000000000000000" pitchFamily="2" charset="0"/>
              <a:ea typeface="宋体" panose="02010600030101010101" pitchFamily="2" charset="-122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318D9B-F782-410C-A933-C72B658A2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3" y="4986338"/>
            <a:ext cx="1905000" cy="55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300">
                <a:solidFill>
                  <a:schemeClr val="bg2"/>
                </a:solidFill>
                <a:latin typeface="Poppins Light"/>
              </a:rPr>
              <a:t>Usage of data loggers – analysis over time</a:t>
            </a:r>
            <a:endParaRPr lang="de-DE" sz="1300">
              <a:solidFill>
                <a:schemeClr val="bg2"/>
              </a:solidFill>
              <a:latin typeface="Poppins Light"/>
            </a:endParaRPr>
          </a:p>
        </p:txBody>
      </p:sp>
      <p:sp>
        <p:nvSpPr>
          <p:cNvPr id="160783" name="Rectangle 41">
            <a:extLst>
              <a:ext uri="{FF2B5EF4-FFF2-40B4-BE49-F238E27FC236}">
                <a16:creationId xmlns:a16="http://schemas.microsoft.com/office/drawing/2014/main" id="{F680CDA0-C8E9-4031-8A48-B4596D598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8" y="588963"/>
            <a:ext cx="58769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 eaLnBrk="1" hangingPunct="1"/>
            <a:r>
              <a:rPr lang="en-US" altLang="zh-CN" sz="3200" b="1">
                <a:latin typeface="Montserrat Semi Bold"/>
                <a:ea typeface="宋体"/>
                <a:cs typeface="Roboto Light" panose="02000000000000000000" pitchFamily="2" charset="0"/>
              </a:rPr>
              <a:t>CONCLUSIONS</a:t>
            </a:r>
          </a:p>
        </p:txBody>
      </p:sp>
      <p:grpSp>
        <p:nvGrpSpPr>
          <p:cNvPr id="160784" name="Group 42">
            <a:extLst>
              <a:ext uri="{FF2B5EF4-FFF2-40B4-BE49-F238E27FC236}">
                <a16:creationId xmlns:a16="http://schemas.microsoft.com/office/drawing/2014/main" id="{2D3C5A76-D588-450F-A4E6-4AF1A237E426}"/>
              </a:ext>
            </a:extLst>
          </p:cNvPr>
          <p:cNvGrpSpPr>
            <a:grpSpLocks/>
          </p:cNvGrpSpPr>
          <p:nvPr/>
        </p:nvGrpSpPr>
        <p:grpSpPr bwMode="auto">
          <a:xfrm>
            <a:off x="5564188" y="1255713"/>
            <a:ext cx="1063625" cy="46037"/>
            <a:chOff x="5564744" y="1216343"/>
            <a:chExt cx="1062512" cy="45719"/>
          </a:xfrm>
        </p:grpSpPr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CF2BA758-8055-4AC5-AA19-96BDCDE5D3C5}"/>
                </a:ext>
              </a:extLst>
            </p:cNvPr>
            <p:cNvSpPr/>
            <p:nvPr/>
          </p:nvSpPr>
          <p:spPr>
            <a:xfrm>
              <a:off x="5564744" y="1216343"/>
              <a:ext cx="45989" cy="45719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D2B13E54-92FD-4A7D-9EB6-6854E46DEF93}"/>
                </a:ext>
              </a:extLst>
            </p:cNvPr>
            <p:cNvSpPr/>
            <p:nvPr/>
          </p:nvSpPr>
          <p:spPr>
            <a:xfrm>
              <a:off x="5677338" y="1216343"/>
              <a:ext cx="45990" cy="45719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99CA6C38-4360-4F75-BE68-207E1CBEA333}"/>
                </a:ext>
              </a:extLst>
            </p:cNvPr>
            <p:cNvSpPr/>
            <p:nvPr/>
          </p:nvSpPr>
          <p:spPr>
            <a:xfrm>
              <a:off x="5789933" y="1216343"/>
              <a:ext cx="45989" cy="45719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0DABEC58-1758-48F3-B2EB-3FD16BDF8B71}"/>
                </a:ext>
              </a:extLst>
            </p:cNvPr>
            <p:cNvSpPr/>
            <p:nvPr/>
          </p:nvSpPr>
          <p:spPr>
            <a:xfrm>
              <a:off x="5904114" y="1216343"/>
              <a:ext cx="45989" cy="45719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8" name="Flowchart: Connector 47">
              <a:extLst>
                <a:ext uri="{FF2B5EF4-FFF2-40B4-BE49-F238E27FC236}">
                  <a16:creationId xmlns:a16="http://schemas.microsoft.com/office/drawing/2014/main" id="{FB3EF2D9-5117-41CB-B6E4-2D3044131960}"/>
                </a:ext>
              </a:extLst>
            </p:cNvPr>
            <p:cNvSpPr/>
            <p:nvPr/>
          </p:nvSpPr>
          <p:spPr>
            <a:xfrm>
              <a:off x="6016708" y="1216343"/>
              <a:ext cx="45990" cy="45719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9" name="Flowchart: Connector 48">
              <a:extLst>
                <a:ext uri="{FF2B5EF4-FFF2-40B4-BE49-F238E27FC236}">
                  <a16:creationId xmlns:a16="http://schemas.microsoft.com/office/drawing/2014/main" id="{E96A983D-2326-4047-9E40-D21C959FB349}"/>
                </a:ext>
              </a:extLst>
            </p:cNvPr>
            <p:cNvSpPr/>
            <p:nvPr/>
          </p:nvSpPr>
          <p:spPr>
            <a:xfrm>
              <a:off x="6129303" y="1216343"/>
              <a:ext cx="45989" cy="45719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43E21926-0BE1-4CEF-9550-023AB7BCBCF9}"/>
                </a:ext>
              </a:extLst>
            </p:cNvPr>
            <p:cNvSpPr/>
            <p:nvPr/>
          </p:nvSpPr>
          <p:spPr>
            <a:xfrm>
              <a:off x="6241897" y="1216343"/>
              <a:ext cx="45990" cy="45719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2512BB4F-6A1A-4EE4-88DD-C327DD6D7118}"/>
                </a:ext>
              </a:extLst>
            </p:cNvPr>
            <p:cNvSpPr/>
            <p:nvPr/>
          </p:nvSpPr>
          <p:spPr>
            <a:xfrm>
              <a:off x="6356077" y="1216343"/>
              <a:ext cx="45990" cy="45719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2" name="Flowchart: Connector 51">
              <a:extLst>
                <a:ext uri="{FF2B5EF4-FFF2-40B4-BE49-F238E27FC236}">
                  <a16:creationId xmlns:a16="http://schemas.microsoft.com/office/drawing/2014/main" id="{19090789-0054-4C7B-9EB5-926FD51978C6}"/>
                </a:ext>
              </a:extLst>
            </p:cNvPr>
            <p:cNvSpPr/>
            <p:nvPr/>
          </p:nvSpPr>
          <p:spPr>
            <a:xfrm>
              <a:off x="6468672" y="1216343"/>
              <a:ext cx="45989" cy="45719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0342B6A8-3567-4B4D-A947-07C4704290B4}"/>
                </a:ext>
              </a:extLst>
            </p:cNvPr>
            <p:cNvSpPr/>
            <p:nvPr/>
          </p:nvSpPr>
          <p:spPr>
            <a:xfrm>
              <a:off x="6581266" y="1216343"/>
              <a:ext cx="45990" cy="45719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  <p:bldP spid="30" grpId="0" animBg="1"/>
      <p:bldP spid="31" grpId="0"/>
      <p:bldP spid="32" grpId="0" animBg="1"/>
      <p:bldP spid="33" grpId="0"/>
      <p:bldP spid="34" grpId="0" animBg="1"/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343434"/>
      </a:dk2>
      <a:lt2>
        <a:srgbClr val="8A8E8C"/>
      </a:lt2>
      <a:accent1>
        <a:srgbClr val="19AAE1"/>
      </a:accent1>
      <a:accent2>
        <a:srgbClr val="00B991"/>
      </a:accent2>
      <a:accent3>
        <a:srgbClr val="82B932"/>
      </a:accent3>
      <a:accent4>
        <a:srgbClr val="FFC000"/>
      </a:accent4>
      <a:accent5>
        <a:srgbClr val="F85D2D"/>
      </a:accent5>
      <a:accent6>
        <a:srgbClr val="7030A0"/>
      </a:accent6>
      <a:hlink>
        <a:srgbClr val="0563C1"/>
      </a:hlink>
      <a:folHlink>
        <a:srgbClr val="954F72"/>
      </a:folHlink>
    </a:clrScheme>
    <a:fontScheme name="Custom 2">
      <a:majorFont>
        <a:latin typeface="Montserrat"/>
        <a:ea typeface=""/>
        <a:cs typeface=""/>
      </a:majorFont>
      <a:minorFont>
        <a:latin typeface="Poppi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lnSpc>
            <a:spcPct val="120000"/>
          </a:lnSpc>
          <a:defRPr sz="1400">
            <a:solidFill>
              <a:srgbClr val="78797E"/>
            </a:solidFill>
            <a:latin typeface="Poppins Light" panose="02000000000000000000" pitchFamily="2" charset="0"/>
            <a:ea typeface="Open Sans" panose="020B0606030504020204" pitchFamily="34" charset="0"/>
            <a:cs typeface="Poppins Light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343434"/>
      </a:dk2>
      <a:lt2>
        <a:srgbClr val="8A8E8C"/>
      </a:lt2>
      <a:accent1>
        <a:srgbClr val="19AAE1"/>
      </a:accent1>
      <a:accent2>
        <a:srgbClr val="00B991"/>
      </a:accent2>
      <a:accent3>
        <a:srgbClr val="82B932"/>
      </a:accent3>
      <a:accent4>
        <a:srgbClr val="FFC000"/>
      </a:accent4>
      <a:accent5>
        <a:srgbClr val="F85D2D"/>
      </a:accent5>
      <a:accent6>
        <a:srgbClr val="7030A0"/>
      </a:accent6>
      <a:hlink>
        <a:srgbClr val="0563C1"/>
      </a:hlink>
      <a:folHlink>
        <a:srgbClr val="954F72"/>
      </a:folHlink>
    </a:clrScheme>
    <a:fontScheme name="Custom 2">
      <a:majorFont>
        <a:latin typeface="Montserrat"/>
        <a:ea typeface=""/>
        <a:cs typeface=""/>
      </a:majorFont>
      <a:minorFont>
        <a:latin typeface="Poppi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lnSpc>
            <a:spcPct val="120000"/>
          </a:lnSpc>
          <a:defRPr sz="1400">
            <a:solidFill>
              <a:srgbClr val="78797E"/>
            </a:solidFill>
            <a:latin typeface="Poppins Light" panose="02000000000000000000" pitchFamily="2" charset="0"/>
            <a:ea typeface="Open Sans" panose="020B0606030504020204" pitchFamily="34" charset="0"/>
            <a:cs typeface="Poppins Light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9</Slides>
  <Notes>0</Notes>
  <HiddenSlides>0</HiddenSlide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Tien Duat</dc:creator>
  <cp:revision>21</cp:revision>
  <dcterms:created xsi:type="dcterms:W3CDTF">2016-03-01T09:27:56Z</dcterms:created>
  <dcterms:modified xsi:type="dcterms:W3CDTF">2021-07-30T19:58:42Z</dcterms:modified>
</cp:coreProperties>
</file>