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24575,'3030'0'0,"-3011"-1"0,1-1 0,32-7 0,-31 4 0,1 1 0,22 0 0,316 4 0,-349 1-136,0-1-1,-1 2 1,1 0-1,0 0 1,-1 1-1,0 0 1,0 0-1,0 1 0,16 9 1,-12-5-6690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34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24575,'3412'0'-1365,"-3389"0"-5461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42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24575,'0'36'0,"1"1"0,-2 1 0,-1-1 0,-11 57 0,-2 13 0,3-19 0,7-48-455,1 1 0,3 58 0,1-77-6371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43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24575,'19'-1'0,"0"-1"0,35-8 0,-34 5 0,1 2 0,25-2 0,-28 4 0,1 1 0,-1 0 0,1 2 0,34 6 0,-47-6 0,1 0 0,-1 1 0,0 0 0,0 0 0,0 0 0,0 1 0,0 0 0,-1 0 0,1 0 0,-1 1 0,0-1 0,-1 1 0,1 1 0,-1-1 0,0 1 0,5 9 0,-3-3 0,0 0 0,-1 0 0,0 1 0,-1-1 0,0 1 0,-1 0 0,-1 1 0,0-1 0,-1 0 0,0 1 0,-1-1 0,0 1 0,-4 20 0,1-16 0,-2 0 0,1-1 0,-2 0 0,0 0 0,-1 0 0,-1-1 0,-1 0 0,0 0 0,-17 22 0,-17 2 0,14-15 0,21-18 0,0 1 0,0-1 0,0-1 0,-1 0 0,0 0 0,-1-1 0,1 0 0,-1 0 0,0-1 0,0-1 0,0 1 0,-1-2 0,1 1 0,-1-1 0,0-1 0,1 0 0,-1-1 0,-11 0 0,210-3 0,102 4 0,-185 21-1365,-85-20-5461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44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3:47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24575,'4804'0'0,"-4762"-2"0,53-9 0,-53 5 0,58-1 0,4828 9 50,-2649-3-1465,-2257 1-5411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1:34:01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0584-DE35-4135-B1E9-779B641CF9E8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6B572-9975-476D-BBA7-ED8D60C7C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6B572-9975-476D-BBA7-ED8D60C7CA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6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2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54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0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495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8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6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3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3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97721-A0B8-4B20-AE96-E9624CEEA5E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2C785E-0B28-462A-AB73-8DE157D1E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9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274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2928" TargetMode="External"/><Relationship Id="rId2" Type="http://schemas.openxmlformats.org/officeDocument/2006/relationships/hyperlink" Target="https://www.acmicpc.net/problem/103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DCC42-B378-FA56-3E38-D676FB72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998" y="2404534"/>
            <a:ext cx="8908329" cy="1646302"/>
          </a:xfrm>
        </p:spPr>
        <p:txBody>
          <a:bodyPr/>
          <a:lstStyle/>
          <a:p>
            <a:r>
              <a:rPr lang="en-US" altLang="ko-KR" dirty="0" err="1"/>
              <a:t>PDAlgorithm</a:t>
            </a:r>
            <a:r>
              <a:rPr lang="en-US" altLang="ko-KR" dirty="0"/>
              <a:t> Week1 : </a:t>
            </a:r>
            <a:r>
              <a:rPr lang="ko-KR" altLang="en-US" dirty="0"/>
              <a:t>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BB030-0FC3-B2A2-40FF-8457536AF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이규민</a:t>
            </a:r>
          </a:p>
        </p:txBody>
      </p:sp>
    </p:spTree>
    <p:extLst>
      <p:ext uri="{BB962C8B-B14F-4D97-AF65-F5344CB8AC3E}">
        <p14:creationId xmlns:p14="http://schemas.microsoft.com/office/powerpoint/2010/main" val="188324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9" y="1719522"/>
            <a:ext cx="10770793" cy="4838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재귀함수를 설명할 때 단골로 나오는 수열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익숙하시죠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0, 1, 1, 2, 3, 5, 8, 13, 21,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N</a:t>
            </a:r>
            <a:r>
              <a:rPr lang="ko-KR" altLang="en-US" sz="2400" dirty="0">
                <a:latin typeface="+mj-ea"/>
                <a:ea typeface="+mj-ea"/>
              </a:rPr>
              <a:t>번째 피보나치 수는 </a:t>
            </a:r>
            <a:r>
              <a:rPr lang="en-US" altLang="ko-KR" sz="2400" dirty="0">
                <a:latin typeface="+mj-ea"/>
                <a:ea typeface="+mj-ea"/>
              </a:rPr>
              <a:t>N-1</a:t>
            </a:r>
            <a:r>
              <a:rPr lang="ko-KR" altLang="en-US" sz="2400" dirty="0">
                <a:latin typeface="+mj-ea"/>
                <a:ea typeface="+mj-ea"/>
              </a:rPr>
              <a:t>번째와 </a:t>
            </a:r>
            <a:r>
              <a:rPr lang="en-US" altLang="ko-KR" sz="2400" dirty="0">
                <a:latin typeface="+mj-ea"/>
                <a:ea typeface="+mj-ea"/>
              </a:rPr>
              <a:t>N-2</a:t>
            </a:r>
            <a:r>
              <a:rPr lang="ko-KR" altLang="en-US" sz="2400" dirty="0">
                <a:latin typeface="+mj-ea"/>
                <a:ea typeface="+mj-ea"/>
              </a:rPr>
              <a:t>번째 피보나치 수의 합이다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단</a:t>
            </a:r>
            <a:r>
              <a:rPr lang="en-US" altLang="ko-KR" sz="2400" dirty="0">
                <a:latin typeface="+mj-ea"/>
                <a:ea typeface="+mj-ea"/>
              </a:rPr>
              <a:t>, 1</a:t>
            </a:r>
            <a:r>
              <a:rPr lang="ko-KR" altLang="en-US" sz="2400" dirty="0">
                <a:latin typeface="+mj-ea"/>
                <a:ea typeface="+mj-ea"/>
              </a:rPr>
              <a:t>번째와 </a:t>
            </a: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번째 수는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이다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즉</a:t>
            </a:r>
            <a:r>
              <a:rPr lang="en-US" altLang="ko-KR" sz="2400" dirty="0">
                <a:latin typeface="+mj-ea"/>
                <a:ea typeface="+mj-ea"/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if n in (1, 2): fib(n)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if n &gt; 2: fib(n) = fib(n-1) + fib(n-2)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476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수를 구하는 여러가지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9" y="1719522"/>
            <a:ext cx="10770793" cy="18734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재귀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ea"/>
                <a:ea typeface="+mj-ea"/>
              </a:rPr>
              <a:t>반복문</a:t>
            </a:r>
            <a:endParaRPr lang="ko-KR" altLang="en-US" sz="24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다이나믹 프로그래밍 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일명 </a:t>
            </a:r>
            <a:r>
              <a:rPr lang="en-US" altLang="ko-KR" sz="2400" dirty="0">
                <a:latin typeface="+mj-ea"/>
                <a:ea typeface="+mj-ea"/>
              </a:rPr>
              <a:t>DP)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2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D27D-1C43-B386-E865-93659D01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수 구하기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AD736-0F14-E8B0-DD1D-A10D4159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659466" cy="3880773"/>
          </a:xfrm>
        </p:spPr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2748</a:t>
            </a:r>
          </a:p>
          <a:p>
            <a:r>
              <a:rPr lang="en-US" altLang="ko-KR" dirty="0">
                <a:hlinkClick r:id="rId2"/>
              </a:rPr>
              <a:t>https://www.acmicpc.net/problem/2748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595795-8C53-5D43-C5BD-BBB5D12D2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99" y="1733682"/>
            <a:ext cx="696374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1E4F-E5DB-928E-5645-252E975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수 구하기 문제 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F6F54-7A5E-0358-0E9B-0C712E6C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점화식을 이용해 간단히 풀이가능</a:t>
            </a:r>
          </a:p>
          <a:p>
            <a:r>
              <a:rPr lang="en-US" altLang="ko-KR" dirty="0"/>
              <a:t>• 2 </a:t>
            </a:r>
            <a:r>
              <a:rPr lang="ko-KR" altLang="en-US" dirty="0"/>
              <a:t>이하일 때는 </a:t>
            </a:r>
            <a:r>
              <a:rPr lang="en-US" altLang="ko-KR" dirty="0"/>
              <a:t>1, 3 </a:t>
            </a:r>
            <a:r>
              <a:rPr lang="ko-KR" altLang="en-US" dirty="0"/>
              <a:t>이상일 때는</a:t>
            </a:r>
          </a:p>
          <a:p>
            <a:r>
              <a:rPr lang="en-US" altLang="ko-KR" dirty="0"/>
              <a:t>fib(n-1) + fib(n-2)</a:t>
            </a:r>
            <a:r>
              <a:rPr lang="ko-KR" altLang="en-US" dirty="0"/>
              <a:t>를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BB938-97BD-BACF-D9AF-F09DE609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37" y="2160589"/>
            <a:ext cx="4506715" cy="29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1E4F-E5DB-928E-5645-252E975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수 구하기 문제 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F6F54-7A5E-0358-0E9B-0C712E6C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44048" cy="3880773"/>
          </a:xfrm>
        </p:spPr>
        <p:txBody>
          <a:bodyPr/>
          <a:lstStyle/>
          <a:p>
            <a:r>
              <a:rPr lang="ko-KR" altLang="en-US" dirty="0"/>
              <a:t>이미 다른 데서 계산한 수라고 할지라도</a:t>
            </a:r>
            <a:r>
              <a:rPr lang="en-US" altLang="ko-KR" dirty="0"/>
              <a:t>, </a:t>
            </a:r>
            <a:r>
              <a:rPr lang="ko-KR" altLang="en-US" dirty="0"/>
              <a:t>그것을 사용하지 않고 그냥 계속 재귀호출을 하기 때문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수가 작을 때는 괜찮지만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O(2^N), </a:t>
            </a:r>
          </a:p>
          <a:p>
            <a:pPr marL="0" indent="0">
              <a:buNone/>
            </a:pPr>
            <a:r>
              <a:rPr lang="ko-KR" altLang="en-US" dirty="0" err="1"/>
              <a:t>공간복잡도</a:t>
            </a:r>
            <a:r>
              <a:rPr lang="ko-KR" altLang="en-US" dirty="0"/>
              <a:t> </a:t>
            </a:r>
            <a:r>
              <a:rPr lang="en-US" altLang="ko-KR" dirty="0"/>
              <a:t>O(2^N)</a:t>
            </a:r>
            <a:r>
              <a:rPr lang="ko-KR" altLang="en-US" dirty="0"/>
              <a:t>이기 </a:t>
            </a:r>
            <a:r>
              <a:rPr lang="ko-KR" altLang="en-US" dirty="0">
                <a:latin typeface="+mj-ea"/>
                <a:ea typeface="+mj-ea"/>
              </a:rPr>
              <a:t>때문에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방식을 쓰면 큰 피보나치 수를 구하기는 힘듦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BB938-97BD-BACF-D9AF-F09DE609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495570"/>
            <a:ext cx="2972649" cy="1933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2AB9AC-3FFE-AD9C-76BA-F7E2C7AE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82" y="3429000"/>
            <a:ext cx="706853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4CF1-1B18-085D-4D51-83FAD761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 구하기 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698A-9C50-1DBF-52BB-E686FC31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45284" cy="3880773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반복문을 사용하면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공간복잡도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O(1), </a:t>
            </a:r>
            <a:r>
              <a:rPr lang="ko-KR" altLang="en-US" dirty="0" err="1">
                <a:latin typeface="+mj-ea"/>
                <a:ea typeface="+mj-ea"/>
              </a:rPr>
              <a:t>시간복잡도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O(N)</a:t>
            </a:r>
            <a:r>
              <a:rPr lang="ko-KR" altLang="en-US" dirty="0">
                <a:latin typeface="+mj-ea"/>
                <a:ea typeface="+mj-ea"/>
              </a:rPr>
              <a:t>으로 줄어듦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5908DD-91E7-0010-7237-C1628EF8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910018"/>
            <a:ext cx="4255951" cy="30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E2039-FCF2-F606-BF54-8B73BE5F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간단한 약수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2A429-82B6-740F-3AB7-AE90BFCF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33536-7428-AE16-546A-16C79F2E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75" y="1770807"/>
            <a:ext cx="7083738" cy="419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87978-9C89-C9DA-BA34-F56CC646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전보다 더욱 효율적인 알고리즘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09CA2D-EB78-B795-1313-07E88E77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819" y="1812964"/>
            <a:ext cx="6283636" cy="4020336"/>
          </a:xfrm>
        </p:spPr>
      </p:pic>
    </p:spTree>
    <p:extLst>
      <p:ext uri="{BB962C8B-B14F-4D97-AF65-F5344CB8AC3E}">
        <p14:creationId xmlns:p14="http://schemas.microsoft.com/office/powerpoint/2010/main" val="188157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4E72-E28B-8ABD-FE02-21247B68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41934-6467-187E-2F1B-E3445C17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DE6D95-4ABB-26F5-E5FA-B1D518C3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0" y="2306460"/>
            <a:ext cx="5337376" cy="316146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86769A-693D-9642-1231-DC3B33C7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492" y="2053018"/>
            <a:ext cx="5337376" cy="34149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BDF55D1-7B68-F662-6AAD-8BD20B256265}"/>
                  </a:ext>
                </a:extLst>
              </p14:cNvPr>
              <p14:cNvContentPartPr/>
              <p14:nvPr/>
            </p14:nvContentPartPr>
            <p14:xfrm>
              <a:off x="2429018" y="3934269"/>
              <a:ext cx="1333080" cy="151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BDF55D1-7B68-F662-6AAD-8BD20B256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898" y="3928149"/>
                <a:ext cx="1345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DAE5DAE-EE8A-EB5C-47CD-7CB93E8572C5}"/>
                  </a:ext>
                </a:extLst>
              </p14:cNvPr>
              <p14:cNvContentPartPr/>
              <p14:nvPr/>
            </p14:nvContentPartPr>
            <p14:xfrm>
              <a:off x="7887698" y="3796029"/>
              <a:ext cx="12369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DAE5DAE-EE8A-EB5C-47CD-7CB93E8572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1578" y="3789909"/>
                <a:ext cx="1249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BC3ACA1-A4B3-9AA4-26DA-37D0BC874E1E}"/>
                  </a:ext>
                </a:extLst>
              </p14:cNvPr>
              <p14:cNvContentPartPr/>
              <p14:nvPr/>
            </p14:nvContentPartPr>
            <p14:xfrm>
              <a:off x="479618" y="1893429"/>
              <a:ext cx="19440" cy="2300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BC3ACA1-A4B3-9AA4-26DA-37D0BC874E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498" y="1887309"/>
                <a:ext cx="3168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4FE8D9-19A5-F2AC-F733-AE210546BA93}"/>
              </a:ext>
            </a:extLst>
          </p:cNvPr>
          <p:cNvGrpSpPr/>
          <p:nvPr/>
        </p:nvGrpSpPr>
        <p:grpSpPr>
          <a:xfrm>
            <a:off x="5707898" y="1615509"/>
            <a:ext cx="388440" cy="241200"/>
            <a:chOff x="5707898" y="1615509"/>
            <a:chExt cx="3884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160A59C-45AD-9A6F-EABE-F39D958DBA67}"/>
                    </a:ext>
                  </a:extLst>
                </p14:cNvPr>
                <p14:cNvContentPartPr/>
                <p14:nvPr/>
              </p14:nvContentPartPr>
              <p14:xfrm>
                <a:off x="5707898" y="1615509"/>
                <a:ext cx="248760" cy="2314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160A59C-45AD-9A6F-EABE-F39D958DBA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1778" y="1609389"/>
                  <a:ext cx="261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8412052-9E87-3ED8-CAEB-DC0171A20BDB}"/>
                    </a:ext>
                  </a:extLst>
                </p14:cNvPr>
                <p14:cNvContentPartPr/>
                <p14:nvPr/>
              </p14:nvContentPartPr>
              <p14:xfrm>
                <a:off x="6095978" y="1856349"/>
                <a:ext cx="36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8412052-9E87-3ED8-CAEB-DC0171A20B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9858" y="185022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AD625A1-E03D-DF44-CF1A-D7623CAD0E67}"/>
                  </a:ext>
                </a:extLst>
              </p14:cNvPr>
              <p14:cNvContentPartPr/>
              <p14:nvPr/>
            </p14:nvContentPartPr>
            <p14:xfrm>
              <a:off x="6252938" y="5218029"/>
              <a:ext cx="4432680" cy="9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AD625A1-E03D-DF44-CF1A-D7623CAD0E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6818" y="5211909"/>
                <a:ext cx="444492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9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F680-41A1-4148-6845-54B81181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전보다 더욱 효율적인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03424-8408-B1B9-6B8C-0EBC8EFF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73066" cy="3880773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생각해보자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왜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&lt;= a / 2 </a:t>
            </a:r>
            <a:r>
              <a:rPr lang="ko-KR" altLang="en-US" dirty="0">
                <a:latin typeface="+mj-ea"/>
                <a:ea typeface="+mj-ea"/>
              </a:rPr>
              <a:t>로 했을까</a:t>
            </a:r>
            <a:r>
              <a:rPr lang="en-US" altLang="ko-KR" dirty="0">
                <a:latin typeface="+mj-ea"/>
                <a:ea typeface="+mj-ea"/>
              </a:rPr>
              <a:t>? </a:t>
            </a:r>
            <a:r>
              <a:rPr lang="ko-KR" altLang="en-US" dirty="0">
                <a:latin typeface="+mj-ea"/>
                <a:ea typeface="+mj-ea"/>
              </a:rPr>
              <a:t>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로 나누었을까</a:t>
            </a:r>
            <a:r>
              <a:rPr lang="en-US" altLang="ko-KR" dirty="0">
                <a:latin typeface="+mj-ea"/>
                <a:ea typeface="+mj-ea"/>
              </a:rPr>
              <a:t>?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15</a:t>
            </a:r>
            <a:r>
              <a:rPr lang="ko-KR" altLang="en-US" dirty="0">
                <a:latin typeface="+mj-ea"/>
                <a:ea typeface="+mj-ea"/>
              </a:rPr>
              <a:t>의 약수를 구한다고 생각해보자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15 / 2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나머지는 버리므로</a:t>
            </a:r>
            <a:r>
              <a:rPr lang="en-US" altLang="ko-KR" dirty="0">
                <a:latin typeface="+mj-ea"/>
                <a:ea typeface="+mj-ea"/>
              </a:rPr>
              <a:t>) 15</a:t>
            </a:r>
            <a:r>
              <a:rPr lang="ko-KR" altLang="en-US" dirty="0">
                <a:latin typeface="+mj-ea"/>
                <a:ea typeface="+mj-ea"/>
              </a:rPr>
              <a:t>의 약수는 </a:t>
            </a:r>
            <a:r>
              <a:rPr lang="en-US" altLang="ko-KR" dirty="0">
                <a:latin typeface="+mj-ea"/>
                <a:ea typeface="+mj-ea"/>
              </a:rPr>
              <a:t>1, 3, 5, 15 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15</a:t>
            </a:r>
            <a:r>
              <a:rPr lang="ko-KR" altLang="en-US" dirty="0">
                <a:latin typeface="+mj-ea"/>
                <a:ea typeface="+mj-ea"/>
              </a:rPr>
              <a:t>를 제외하면 모든 약수들은 절대 이 절반을 나눈 값보다 크지 않다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짝수인 </a:t>
            </a:r>
            <a:r>
              <a:rPr lang="en-US" altLang="ko-KR" dirty="0">
                <a:latin typeface="+mj-ea"/>
                <a:ea typeface="+mj-ea"/>
              </a:rPr>
              <a:t>24</a:t>
            </a:r>
            <a:r>
              <a:rPr lang="ko-KR" altLang="en-US" dirty="0">
                <a:latin typeface="+mj-ea"/>
                <a:ea typeface="+mj-ea"/>
              </a:rPr>
              <a:t>도 생각해보자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24 / 2 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이며 </a:t>
            </a:r>
            <a:r>
              <a:rPr lang="en-US" altLang="ko-KR" dirty="0">
                <a:latin typeface="+mj-ea"/>
                <a:ea typeface="+mj-ea"/>
              </a:rPr>
              <a:t>24</a:t>
            </a:r>
            <a:r>
              <a:rPr lang="ko-KR" altLang="en-US" dirty="0">
                <a:latin typeface="+mj-ea"/>
                <a:ea typeface="+mj-ea"/>
              </a:rPr>
              <a:t>의 약수는 </a:t>
            </a:r>
            <a:r>
              <a:rPr lang="en-US" altLang="ko-KR" dirty="0">
                <a:latin typeface="+mj-ea"/>
                <a:ea typeface="+mj-ea"/>
              </a:rPr>
              <a:t>1, 2, 3, 4, 6, 12, 24 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ko-KR" altLang="en-US" dirty="0">
                <a:latin typeface="+mj-ea"/>
                <a:ea typeface="+mj-ea"/>
              </a:rPr>
              <a:t>이 역시 </a:t>
            </a:r>
            <a:r>
              <a:rPr lang="en-US" altLang="ko-KR" dirty="0">
                <a:latin typeface="+mj-ea"/>
                <a:ea typeface="+mj-ea"/>
              </a:rPr>
              <a:t>24</a:t>
            </a:r>
            <a:r>
              <a:rPr lang="ko-KR" altLang="en-US" dirty="0">
                <a:latin typeface="+mj-ea"/>
                <a:ea typeface="+mj-ea"/>
              </a:rPr>
              <a:t>를 제외하면 모든 약수들은 절대 이 절반을 나눈 값보다 크지 않다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FD89E64-984C-23FC-D26C-08992D86E149}"/>
                  </a:ext>
                </a:extLst>
              </p14:cNvPr>
              <p14:cNvContentPartPr/>
              <p14:nvPr/>
            </p14:nvContentPartPr>
            <p14:xfrm>
              <a:off x="2567618" y="2659869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FD89E64-984C-23FC-D26C-08992D86E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1498" y="26537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F0BE9D-EC9D-BD85-0C5A-05259033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79" y="475950"/>
            <a:ext cx="4200041" cy="26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6580-3D1B-A30F-C7FF-DFAC42BB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0AA28-3A79-B09C-FC67-944D6A08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300412" cy="313880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n</a:t>
            </a:r>
            <a:r>
              <a:rPr lang="ko-KR" altLang="en-US" sz="2400" dirty="0"/>
              <a:t>까지의 합</a:t>
            </a:r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부터 </a:t>
            </a:r>
            <a:r>
              <a:rPr lang="en-US" altLang="ko-KR" sz="2400" dirty="0"/>
              <a:t>m</a:t>
            </a:r>
            <a:r>
              <a:rPr lang="ko-KR" altLang="en-US" sz="2400" dirty="0"/>
              <a:t>까지의 합</a:t>
            </a:r>
          </a:p>
          <a:p>
            <a:r>
              <a:rPr lang="ko-KR" altLang="en-US" sz="2400" dirty="0"/>
              <a:t>피보나치 수 구하기 </a:t>
            </a:r>
            <a:r>
              <a:rPr lang="en-US" altLang="ko-KR" sz="2400" dirty="0"/>
              <a:t>(</a:t>
            </a:r>
            <a:r>
              <a:rPr lang="ko-KR" altLang="en-US" sz="2400" dirty="0"/>
              <a:t>재귀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반복문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약수</a:t>
            </a:r>
          </a:p>
          <a:p>
            <a:r>
              <a:rPr lang="ko-KR" altLang="en-US" sz="2400" dirty="0"/>
              <a:t>최대공약수와 </a:t>
            </a:r>
            <a:r>
              <a:rPr lang="ko-KR" altLang="en-US" sz="2400" dirty="0" err="1"/>
              <a:t>최소공배수</a:t>
            </a:r>
            <a:endParaRPr lang="ko-KR" altLang="en-US" sz="2400" dirty="0"/>
          </a:p>
          <a:p>
            <a:r>
              <a:rPr lang="ko-KR" altLang="en-US" sz="2400" dirty="0"/>
              <a:t>소수</a:t>
            </a:r>
          </a:p>
          <a:p>
            <a:r>
              <a:rPr lang="ko-KR" altLang="en-US" sz="2400" dirty="0"/>
              <a:t>조합 구하기</a:t>
            </a:r>
          </a:p>
        </p:txBody>
      </p:sp>
    </p:spTree>
    <p:extLst>
      <p:ext uri="{BB962C8B-B14F-4D97-AF65-F5344CB8AC3E}">
        <p14:creationId xmlns:p14="http://schemas.microsoft.com/office/powerpoint/2010/main" val="281856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6C7AA-3F30-EA3B-2EFC-3B1EF9EC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5671127"/>
            <a:ext cx="8596668" cy="1320800"/>
          </a:xfrm>
        </p:spPr>
        <p:txBody>
          <a:bodyPr/>
          <a:lstStyle/>
          <a:p>
            <a:r>
              <a:rPr lang="ko-KR" altLang="en-US" dirty="0"/>
              <a:t>강화된 알고리즘 </a:t>
            </a:r>
            <a:r>
              <a:rPr lang="en-US" altLang="ko-KR" dirty="0"/>
              <a:t>(</a:t>
            </a:r>
            <a:r>
              <a:rPr lang="ko-KR" altLang="en-US" dirty="0"/>
              <a:t>제곱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17863-CD95-399B-4835-782735E6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08" y="173991"/>
            <a:ext cx="8596668" cy="388077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 역시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생각해보자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 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의 약수는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1, 3, 5, 15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부터 시작하면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*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= 1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넘지 않는다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반복문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내용을 수행하고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 증가되어서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가 되었다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가 되면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*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= 4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역시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넘지 않는다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= 3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일떄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, 3 * 3 = 9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역시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넘지 않는다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그러나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4 * 4 = 16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 넘어서 여기서 사용되는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1, 2, 3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으로 총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개이다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가 아닌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나눠떨어지게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되는데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보통 이때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나눠떨어지기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떄문에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자기자신과 해당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i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나눈 값 또한 약수가 되기 때문에 성능이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에 비해서 훨씬 상승되는 것을 알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만약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16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과 같은 제곱수가 있을 경우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, 4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16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의 제곱수이므로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4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번 반복되어 출력될 수 있기 때문에 제곱수는 따로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뺴서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 예외처리를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8BB3A-1B19-0900-12F1-3CF17C61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77" y="4054764"/>
            <a:ext cx="5162923" cy="2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1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ACDA-A031-1A55-9254-CB491D1A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1037 (</a:t>
            </a:r>
            <a:r>
              <a:rPr lang="ko-KR" altLang="en-US" dirty="0"/>
              <a:t>약수</a:t>
            </a:r>
            <a:r>
              <a:rPr lang="en-US" altLang="ko-KR" dirty="0"/>
              <a:t>)</a:t>
            </a:r>
            <a:r>
              <a:rPr lang="ko-KR" altLang="en-US" dirty="0"/>
              <a:t>을 함께 풀어보자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659A1-A060-6699-8D7D-E2AE26DE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https://www.acmicpc.net/problem/1037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추가문제</a:t>
            </a:r>
            <a:r>
              <a:rPr lang="en-US" altLang="ko-KR" dirty="0"/>
              <a:t>(</a:t>
            </a:r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: 12928)</a:t>
            </a:r>
          </a:p>
          <a:p>
            <a:r>
              <a:rPr lang="en-US" altLang="ko-KR" dirty="0">
                <a:hlinkClick r:id="rId3"/>
              </a:rPr>
              <a:t>https://school.programmers.co.kr/learn/courses/30/lessons/12928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2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0B6B5-8142-B4AF-440F-697BB836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0" y="406400"/>
            <a:ext cx="10064557" cy="1320800"/>
          </a:xfrm>
        </p:spPr>
        <p:txBody>
          <a:bodyPr/>
          <a:lstStyle/>
          <a:p>
            <a:r>
              <a:rPr lang="ko-KR" altLang="en-US" dirty="0"/>
              <a:t>최대공약수 </a:t>
            </a:r>
            <a:r>
              <a:rPr lang="en-US" altLang="ko-KR" dirty="0"/>
              <a:t>: GCD(Greatest Common Divisor)</a:t>
            </a:r>
            <a:br>
              <a:rPr lang="en-US" altLang="ko-KR" dirty="0"/>
            </a:b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: LCM(Least Common Multiple)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0AF29-4951-326E-B305-ED5F0D72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latin typeface="+mj-ea"/>
                <a:ea typeface="+mj-ea"/>
              </a:rPr>
              <a:t>최대공약수</a:t>
            </a:r>
            <a:endParaRPr lang="en-US" altLang="ko-KR" sz="3200" dirty="0">
              <a:latin typeface="+mj-ea"/>
              <a:ea typeface="+mj-ea"/>
            </a:endParaRPr>
          </a:p>
          <a:p>
            <a:pPr lvl="1"/>
            <a:r>
              <a:rPr lang="ko-KR" altLang="en-US" sz="2800" dirty="0">
                <a:latin typeface="+mj-ea"/>
                <a:ea typeface="+mj-ea"/>
              </a:rPr>
              <a:t>유클리드 </a:t>
            </a:r>
            <a:r>
              <a:rPr lang="ko-KR" altLang="en-US" sz="2800" dirty="0" err="1">
                <a:latin typeface="+mj-ea"/>
                <a:ea typeface="+mj-ea"/>
              </a:rPr>
              <a:t>호제법</a:t>
            </a:r>
            <a:endParaRPr lang="en-US" altLang="ko-KR" sz="2800" dirty="0">
              <a:latin typeface="+mj-ea"/>
              <a:ea typeface="+mj-ea"/>
            </a:endParaRPr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r>
              <a:rPr lang="ko-KR" altLang="en-US" sz="3200" dirty="0" err="1">
                <a:latin typeface="+mj-ea"/>
                <a:ea typeface="+mj-ea"/>
              </a:rPr>
              <a:t>최소공배수</a:t>
            </a:r>
            <a:endParaRPr lang="en-US" altLang="ko-KR" sz="3200" dirty="0">
              <a:latin typeface="+mj-ea"/>
              <a:ea typeface="+mj-ea"/>
            </a:endParaRPr>
          </a:p>
          <a:p>
            <a:pPr lvl="1"/>
            <a:r>
              <a:rPr lang="ko-KR" altLang="en-US" sz="2800" dirty="0">
                <a:latin typeface="+mj-ea"/>
                <a:ea typeface="+mj-ea"/>
              </a:rPr>
              <a:t>최대공약수를 구하고 쉽게 구할 수 있음</a:t>
            </a:r>
            <a:endParaRPr lang="en-US" altLang="ko-KR" sz="2800" dirty="0">
              <a:latin typeface="+mj-ea"/>
              <a:ea typeface="+mj-ea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698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D45B3-35A8-685F-92E2-BD7E6BBA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88B5F-8E85-518B-4887-5B4C68E9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94692" cy="388077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두 수 중 큰 수를 </a:t>
            </a:r>
            <a:r>
              <a:rPr lang="en-US" altLang="ko-KR" dirty="0">
                <a:latin typeface="+mj-ea"/>
                <a:ea typeface="+mj-ea"/>
              </a:rPr>
              <a:t>A, </a:t>
            </a:r>
            <a:r>
              <a:rPr lang="ko-KR" altLang="en-US" dirty="0">
                <a:latin typeface="+mj-ea"/>
                <a:ea typeface="+mj-ea"/>
              </a:rPr>
              <a:t>작은 수를 </a:t>
            </a:r>
            <a:r>
              <a:rPr lang="en-US" altLang="ko-KR" dirty="0">
                <a:latin typeface="+mj-ea"/>
                <a:ea typeface="+mj-ea"/>
              </a:rPr>
              <a:t>B</a:t>
            </a:r>
            <a:r>
              <a:rPr lang="ko-KR" altLang="en-US" dirty="0">
                <a:latin typeface="+mj-ea"/>
                <a:ea typeface="+mj-ea"/>
              </a:rPr>
              <a:t>로 놓는다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en-US" altLang="ko-KR" dirty="0">
                <a:latin typeface="+mj-ea"/>
                <a:ea typeface="+mj-ea"/>
              </a:rPr>
              <a:t>A/B</a:t>
            </a:r>
            <a:r>
              <a:rPr lang="ko-KR" altLang="en-US" dirty="0">
                <a:latin typeface="+mj-ea"/>
                <a:ea typeface="+mj-ea"/>
              </a:rPr>
              <a:t>를 하게 되면 몫</a:t>
            </a:r>
            <a:r>
              <a:rPr lang="en-US" altLang="ko-KR" dirty="0">
                <a:latin typeface="+mj-ea"/>
                <a:ea typeface="+mj-ea"/>
              </a:rPr>
              <a:t>(M)</a:t>
            </a:r>
            <a:r>
              <a:rPr lang="ko-KR" altLang="en-US" dirty="0">
                <a:latin typeface="+mj-ea"/>
                <a:ea typeface="+mj-ea"/>
              </a:rPr>
              <a:t>과 나머지</a:t>
            </a:r>
            <a:r>
              <a:rPr lang="en-US" altLang="ko-KR" dirty="0">
                <a:latin typeface="+mj-ea"/>
                <a:ea typeface="+mj-ea"/>
              </a:rPr>
              <a:t>(R)</a:t>
            </a:r>
            <a:r>
              <a:rPr lang="ko-KR" altLang="en-US" dirty="0">
                <a:latin typeface="+mj-ea"/>
                <a:ea typeface="+mj-ea"/>
              </a:rPr>
              <a:t>가 나오게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만약 나머지가 있다면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즉</a:t>
            </a:r>
            <a:r>
              <a:rPr lang="en-US" altLang="ko-KR" dirty="0">
                <a:latin typeface="+mj-ea"/>
                <a:ea typeface="+mj-ea"/>
              </a:rPr>
              <a:t>, 0</a:t>
            </a:r>
            <a:r>
              <a:rPr lang="ko-KR" altLang="en-US" dirty="0">
                <a:latin typeface="+mj-ea"/>
                <a:ea typeface="+mj-ea"/>
              </a:rPr>
              <a:t>이 아니라면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더 쪼갤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 경우 </a:t>
            </a:r>
            <a:r>
              <a:rPr lang="en-US" altLang="ko-KR" dirty="0">
                <a:latin typeface="+mj-ea"/>
                <a:ea typeface="+mj-ea"/>
              </a:rPr>
              <a:t>B 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ko-KR" altLang="en-US" dirty="0">
                <a:latin typeface="+mj-ea"/>
                <a:ea typeface="+mj-ea"/>
              </a:rPr>
              <a:t>가 되며</a:t>
            </a:r>
            <a:r>
              <a:rPr lang="en-US" altLang="ko-KR" dirty="0">
                <a:latin typeface="+mj-ea"/>
                <a:ea typeface="+mj-ea"/>
              </a:rPr>
              <a:t>, M </a:t>
            </a:r>
            <a:r>
              <a:rPr lang="ko-KR" altLang="en-US" dirty="0">
                <a:latin typeface="+mj-ea"/>
                <a:ea typeface="+mj-ea"/>
              </a:rPr>
              <a:t>이 </a:t>
            </a:r>
            <a:r>
              <a:rPr lang="en-US" altLang="ko-KR" dirty="0">
                <a:latin typeface="+mj-ea"/>
                <a:ea typeface="+mj-ea"/>
              </a:rPr>
              <a:t>B </a:t>
            </a:r>
            <a:r>
              <a:rPr lang="ko-KR" altLang="en-US" dirty="0">
                <a:latin typeface="+mj-ea"/>
                <a:ea typeface="+mj-ea"/>
              </a:rPr>
              <a:t>가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나머지가 </a:t>
            </a:r>
            <a:r>
              <a:rPr lang="en-US" altLang="ko-KR" dirty="0">
                <a:latin typeface="+mj-ea"/>
                <a:ea typeface="+mj-ea"/>
              </a:rPr>
              <a:t>0 </a:t>
            </a:r>
            <a:r>
              <a:rPr lang="ko-KR" altLang="en-US" dirty="0">
                <a:latin typeface="+mj-ea"/>
                <a:ea typeface="+mj-ea"/>
              </a:rPr>
              <a:t>이 될 때까지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번과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번을 계속 반복한다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나머지가 </a:t>
            </a:r>
            <a:r>
              <a:rPr lang="en-US" altLang="ko-KR" dirty="0">
                <a:latin typeface="+mj-ea"/>
                <a:ea typeface="+mj-ea"/>
              </a:rPr>
              <a:t>0 </a:t>
            </a:r>
            <a:r>
              <a:rPr lang="ko-KR" altLang="en-US" dirty="0">
                <a:latin typeface="+mj-ea"/>
                <a:ea typeface="+mj-ea"/>
              </a:rPr>
              <a:t>이 되었을 때의 </a:t>
            </a:r>
            <a:r>
              <a:rPr lang="en-US" altLang="ko-KR" dirty="0">
                <a:latin typeface="+mj-ea"/>
                <a:ea typeface="+mj-ea"/>
              </a:rPr>
              <a:t>b 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GCD 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29948-B92E-0A94-F383-460CB149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4926750" cy="36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4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BCED-4478-C364-ED88-49760BB4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r>
              <a:rPr lang="ko-KR" altLang="en-US" dirty="0"/>
              <a:t> 코드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73C0E-FD25-2122-6978-66F6A0D8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765"/>
            <a:ext cx="5561541" cy="3271836"/>
          </a:xfrm>
        </p:spPr>
        <p:txBody>
          <a:bodyPr>
            <a:normAutofit/>
          </a:bodyPr>
          <a:lstStyle/>
          <a:p>
            <a:r>
              <a:rPr lang="ko-KR" altLang="en-US" dirty="0"/>
              <a:t>제일 일반적인 형태의 유클리드 </a:t>
            </a:r>
            <a:r>
              <a:rPr lang="ko-KR" altLang="en-US" dirty="0" err="1"/>
              <a:t>호제법</a:t>
            </a:r>
            <a:r>
              <a:rPr lang="ko-KR" altLang="en-US" dirty="0"/>
              <a:t> 구현 코드</a:t>
            </a:r>
          </a:p>
          <a:p>
            <a:r>
              <a:rPr lang="ko-KR" altLang="en-US" dirty="0"/>
              <a:t>직관적이며 이해하기 쉬움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GCD</a:t>
            </a:r>
            <a:r>
              <a:rPr lang="ko-KR" altLang="en-US" dirty="0"/>
              <a:t>가 된다고 했는데</a:t>
            </a:r>
            <a:r>
              <a:rPr lang="en-US" altLang="ko-KR" dirty="0"/>
              <a:t>, </a:t>
            </a:r>
            <a:r>
              <a:rPr lang="ko-KR" altLang="en-US" dirty="0"/>
              <a:t>계산법을 보면 이전 계산에서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가 되고 </a:t>
            </a:r>
            <a:r>
              <a:rPr lang="en-US" altLang="ko-KR" dirty="0"/>
              <a:t>b</a:t>
            </a:r>
            <a:r>
              <a:rPr lang="ko-KR" altLang="en-US" dirty="0"/>
              <a:t>는 더 작은 수인 나머지가 되므로 </a:t>
            </a:r>
            <a:r>
              <a:rPr lang="en-US" altLang="ko-KR" dirty="0"/>
              <a:t>a</a:t>
            </a:r>
            <a:r>
              <a:rPr lang="ko-KR" altLang="en-US" dirty="0"/>
              <a:t>를 반환하는 것이 정답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O(log n)</a:t>
            </a:r>
          </a:p>
          <a:p>
            <a:r>
              <a:rPr lang="ko-KR" altLang="en-US" dirty="0" err="1"/>
              <a:t>공간복잡도</a:t>
            </a:r>
            <a:r>
              <a:rPr lang="ko-KR" altLang="en-US" dirty="0"/>
              <a:t> </a:t>
            </a:r>
            <a:r>
              <a:rPr lang="en-US" altLang="ko-KR" dirty="0"/>
              <a:t>: O(1)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B07C1-7780-64BD-6A0D-8EC927CC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11" y="1494481"/>
            <a:ext cx="3224364" cy="3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95D4-7C77-D281-D86C-BBFA69FC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BAAFD4-DB0B-4CFF-46E2-214CFFD8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270" y="2457814"/>
            <a:ext cx="5967283" cy="19423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EBCE2-6AFF-B4BB-3C32-3FB737489217}"/>
              </a:ext>
            </a:extLst>
          </p:cNvPr>
          <p:cNvSpPr txBox="1"/>
          <p:nvPr/>
        </p:nvSpPr>
        <p:spPr>
          <a:xfrm>
            <a:off x="2352675" y="5676900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공간복잡도</a:t>
            </a:r>
            <a:r>
              <a:rPr lang="ko-KR" altLang="en-US" dirty="0"/>
              <a:t> </a:t>
            </a:r>
            <a:r>
              <a:rPr lang="en-US" altLang="ko-KR" dirty="0"/>
              <a:t>: O (log 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24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AE64-5DB0-B2B1-3655-0CAE2D1D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최소공배수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CA416-87CA-586D-0DEF-9B71A328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(a * b) / GCD(a, b) </a:t>
            </a:r>
            <a:r>
              <a:rPr lang="ko-KR" altLang="en-US" sz="3600" dirty="0"/>
              <a:t>이게 끝 </a:t>
            </a:r>
            <a:r>
              <a:rPr lang="ko-KR" altLang="en-US" sz="3600" dirty="0" err="1"/>
              <a:t>ㅋㅋ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597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D4746-8DAD-2037-B88A-21A92AFD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CF5A-601F-6603-3A5C-9A3A2F9C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2609</a:t>
            </a:r>
          </a:p>
          <a:p>
            <a:r>
              <a:rPr lang="ko-KR" altLang="en-US" dirty="0"/>
              <a:t>백준 </a:t>
            </a:r>
            <a:r>
              <a:rPr lang="en-US" altLang="ko-KR" dirty="0"/>
              <a:t>5347</a:t>
            </a:r>
          </a:p>
          <a:p>
            <a:r>
              <a:rPr lang="ko-KR" altLang="en-US" dirty="0"/>
              <a:t>백준 </a:t>
            </a:r>
            <a:r>
              <a:rPr lang="en-US" altLang="ko-KR" dirty="0"/>
              <a:t>13241</a:t>
            </a:r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12940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06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41A1C-55B9-3874-948F-D694AA43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49EE6-60BB-629D-81EA-5FCE73A5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소수는 정수론 파트에서 정말 제일 중요한 부분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과 자신을 제외하고 다른 어떤 수로도 나뉘지 않는 수를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2, 3, 5, 7, 11, 13, 17, …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어떤 정수 </a:t>
            </a:r>
            <a:r>
              <a:rPr lang="en-US" altLang="ko-KR" dirty="0"/>
              <a:t>n </a:t>
            </a:r>
            <a:r>
              <a:rPr lang="ko-KR" altLang="en-US" dirty="0"/>
              <a:t>이하의 소수를 구한다고 치면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약수처럼 </a:t>
            </a:r>
            <a:r>
              <a:rPr lang="en-US" altLang="ko-KR" dirty="0"/>
              <a:t>n</a:t>
            </a:r>
            <a:r>
              <a:rPr lang="ko-KR" altLang="en-US" dirty="0"/>
              <a:t>보다 작은 수를 대상으로 </a:t>
            </a:r>
            <a:r>
              <a:rPr lang="en-US" altLang="ko-KR" dirty="0"/>
              <a:t>for</a:t>
            </a:r>
            <a:r>
              <a:rPr lang="ko-KR" altLang="en-US" dirty="0"/>
              <a:t>문을 돌리면서 소수인지 아닌지 판별할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7423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66B8-CEDE-77B9-1852-0C5FF6A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소수판별</a:t>
            </a:r>
            <a:r>
              <a:rPr lang="ko-KR" altLang="en-US" dirty="0"/>
              <a:t> </a:t>
            </a:r>
            <a:r>
              <a:rPr lang="en-US" altLang="ko-KR" dirty="0"/>
              <a:t>1 (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 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324AF82-D096-A29C-B45E-5535BD0F7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83" y="2409682"/>
            <a:ext cx="7785439" cy="2781443"/>
          </a:xfrm>
        </p:spPr>
      </p:pic>
    </p:spTree>
    <p:extLst>
      <p:ext uri="{BB962C8B-B14F-4D97-AF65-F5344CB8AC3E}">
        <p14:creationId xmlns:p14="http://schemas.microsoft.com/office/powerpoint/2010/main" val="5140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• </a:t>
            </a:r>
            <a:r>
              <a:rPr lang="ko-KR" altLang="en-US" sz="2400" dirty="0"/>
              <a:t>백준 </a:t>
            </a:r>
            <a:r>
              <a:rPr lang="en-US" altLang="ko-KR" sz="2400" dirty="0"/>
              <a:t>8393</a:t>
            </a:r>
          </a:p>
          <a:p>
            <a:r>
              <a:rPr lang="en-US" altLang="ko-KR" sz="2400" dirty="0"/>
              <a:t>• N</a:t>
            </a:r>
            <a:r>
              <a:rPr lang="ko-KR" altLang="en-US" sz="2400" dirty="0"/>
              <a:t>이 주어졌을 때</a:t>
            </a:r>
            <a:r>
              <a:rPr lang="en-US" altLang="ko-KR" sz="2400" dirty="0"/>
              <a:t>, 1</a:t>
            </a:r>
            <a:r>
              <a:rPr lang="ko-KR" altLang="en-US" sz="2400" dirty="0"/>
              <a:t>부터 </a:t>
            </a:r>
            <a:r>
              <a:rPr lang="en-US" altLang="ko-KR" sz="2400" dirty="0"/>
              <a:t>n</a:t>
            </a:r>
            <a:r>
              <a:rPr lang="ko-KR" altLang="en-US" sz="2400" dirty="0"/>
              <a:t>까지 합을 구하는 프로그램</a:t>
            </a:r>
          </a:p>
          <a:p>
            <a:r>
              <a:rPr lang="en-US" altLang="ko-KR" sz="2400" dirty="0"/>
              <a:t>• N</a:t>
            </a:r>
            <a:r>
              <a:rPr lang="ko-KR" altLang="en-US" sz="2400" dirty="0"/>
              <a:t>의 개수는 </a:t>
            </a:r>
            <a:r>
              <a:rPr lang="en-US" altLang="ko-KR" sz="2400" dirty="0"/>
              <a:t>1~10,000</a:t>
            </a:r>
            <a:r>
              <a:rPr lang="ko-KR" altLang="en-US" sz="2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614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66B8-CEDE-77B9-1852-0C5FF6A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소수판별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O(√N)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55D9A-4B43-83AA-3B20-D7870C1C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4" y="2693989"/>
            <a:ext cx="4942416" cy="3880773"/>
          </a:xfrm>
        </p:spPr>
        <p:txBody>
          <a:bodyPr/>
          <a:lstStyle/>
          <a:p>
            <a:r>
              <a:rPr lang="ko-KR" altLang="en-US" dirty="0"/>
              <a:t>수학에서 약수를 구할 때 규칙을 찾을 수 있다는 점에서 고안을 한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약수를 구할 때</a:t>
            </a:r>
            <a:r>
              <a:rPr lang="en-US" altLang="ko-KR" dirty="0"/>
              <a:t>, </a:t>
            </a:r>
            <a:r>
              <a:rPr lang="ko-KR" altLang="en-US" dirty="0"/>
              <a:t>해당 수의 제곱근을 중심으로 좌측에 있는 수들은 우측에 있는 수와 짝을 이룬다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81</a:t>
            </a:r>
            <a:r>
              <a:rPr lang="ko-KR" altLang="en-US" dirty="0"/>
              <a:t>의 약수 </a:t>
            </a:r>
            <a:r>
              <a:rPr lang="en-US" altLang="ko-KR" dirty="0"/>
              <a:t>: 1, 3, 9, 27, 81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81</a:t>
            </a:r>
            <a:r>
              <a:rPr lang="ko-KR" altLang="en-US" dirty="0"/>
              <a:t>의 약수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81</a:t>
            </a:r>
            <a:r>
              <a:rPr lang="ko-KR" altLang="en-US" dirty="0"/>
              <a:t>의 약수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는 </a:t>
            </a:r>
            <a:r>
              <a:rPr lang="en-US" altLang="ko-KR" dirty="0"/>
              <a:t>81</a:t>
            </a:r>
            <a:r>
              <a:rPr lang="ko-KR" altLang="en-US" dirty="0"/>
              <a:t>의 약수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B5A23-1981-4F4E-A8ED-BE869CBA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2027240"/>
            <a:ext cx="6724650" cy="23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27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D54E-1FAF-0028-DB5A-5C35CBCA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소수판별</a:t>
            </a:r>
            <a:r>
              <a:rPr lang="en-US" altLang="ko-KR" dirty="0"/>
              <a:t>3 (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Nlog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)) </a:t>
            </a:r>
            <a:br>
              <a:rPr lang="en-US" altLang="ko-KR" dirty="0"/>
            </a:br>
            <a:r>
              <a:rPr lang="ko-KR" altLang="en-US" dirty="0" err="1"/>
              <a:t>에라토스테네스의</a:t>
            </a:r>
            <a:r>
              <a:rPr lang="ko-KR" altLang="en-US" dirty="0"/>
              <a:t> 체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61C05-31DA-FDB7-DD79-9395AA58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9516" cy="3914583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9020, </a:t>
            </a:r>
            <a:r>
              <a:rPr lang="ko-KR" altLang="en-US" dirty="0"/>
              <a:t>백준 </a:t>
            </a:r>
            <a:r>
              <a:rPr lang="en-US" altLang="ko-KR" dirty="0"/>
              <a:t>4948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 err="1"/>
              <a:t>골드바흐</a:t>
            </a:r>
            <a:r>
              <a:rPr lang="ko-KR" altLang="en-US" dirty="0"/>
              <a:t> 추측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 err="1"/>
              <a:t>에라토스테네스의</a:t>
            </a:r>
            <a:r>
              <a:rPr lang="ko-KR" altLang="en-US" dirty="0"/>
              <a:t> 체를 이용하면</a:t>
            </a:r>
            <a:r>
              <a:rPr lang="en-US" altLang="ko-KR" dirty="0"/>
              <a:t>, </a:t>
            </a:r>
            <a:r>
              <a:rPr lang="ko-KR" altLang="en-US" dirty="0"/>
              <a:t>어떤 구간까지의 소수를 계속 구해야 하고</a:t>
            </a:r>
            <a:r>
              <a:rPr lang="en-US" altLang="ko-KR" dirty="0"/>
              <a:t>, </a:t>
            </a:r>
            <a:r>
              <a:rPr lang="ko-KR" altLang="en-US" dirty="0"/>
              <a:t>소수를 구해야 하는 테스트 케이스 개수가 </a:t>
            </a:r>
            <a:r>
              <a:rPr lang="ko-KR" altLang="en-US" dirty="0" err="1"/>
              <a:t>많을때</a:t>
            </a:r>
            <a:r>
              <a:rPr lang="ko-KR" altLang="en-US" dirty="0"/>
              <a:t> 쓰기 좋음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E7BC82-B399-BB88-1F83-7135A1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56" y="1599466"/>
            <a:ext cx="6363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9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C897E-694B-5B4F-2966-48D399C0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FBBEC-9F43-F3D4-12BC-027432A0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85316" cy="383063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소수가 아닌 </a:t>
            </a:r>
            <a:r>
              <a:rPr lang="en-US" altLang="ko-KR" dirty="0"/>
              <a:t>1 </a:t>
            </a:r>
            <a:r>
              <a:rPr lang="ko-KR" altLang="en-US" dirty="0"/>
              <a:t>제외</a:t>
            </a:r>
            <a:endParaRPr lang="en-US" altLang="ko-KR" dirty="0"/>
          </a:p>
          <a:p>
            <a:r>
              <a:rPr lang="en-US" altLang="ko-KR" dirty="0"/>
              <a:t>2. 2</a:t>
            </a:r>
            <a:r>
              <a:rPr lang="ko-KR" altLang="en-US" dirty="0"/>
              <a:t>는 소수이므로 이를 제외한 모든 배수 제거</a:t>
            </a:r>
            <a:endParaRPr lang="en-US" altLang="ko-KR" dirty="0"/>
          </a:p>
          <a:p>
            <a:r>
              <a:rPr lang="en-US" altLang="ko-KR" dirty="0"/>
              <a:t>3. 3</a:t>
            </a:r>
            <a:r>
              <a:rPr lang="ko-KR" altLang="en-US" dirty="0"/>
              <a:t>은 소수이므로 이를 제외한 모든 배수 제거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는 소수가 아니므로 다음 </a:t>
            </a:r>
            <a:r>
              <a:rPr lang="en-US" altLang="ko-KR" dirty="0"/>
              <a:t>5</a:t>
            </a:r>
            <a:r>
              <a:rPr lang="ko-KR" altLang="en-US" dirty="0"/>
              <a:t>로 넘어가서 똑같이 제거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이후 쭉 제거한 후 배열을 통해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E32C0-157C-AF2D-C7AD-2AE28DA2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8858"/>
            <a:ext cx="6363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33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7A5C-8ABB-4198-906E-0BF3DF51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F4D2F-987F-0E38-7C86-2229925B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DD40E-1F8B-8B86-5536-84E45C49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05" y="509756"/>
            <a:ext cx="7268589" cy="4210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5BB4B5-FF80-805F-73BB-AF107B28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10" y="5405415"/>
            <a:ext cx="540142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 </a:t>
            </a:r>
            <a:r>
              <a:rPr lang="en-US" altLang="ko-KR" dirty="0"/>
              <a:t>: for</a:t>
            </a:r>
            <a:r>
              <a:rPr lang="ko-KR" altLang="en-US" dirty="0"/>
              <a:t>문 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962" y="2206771"/>
            <a:ext cx="3608339" cy="272082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• </a:t>
            </a:r>
            <a:r>
              <a:rPr lang="ko-KR" altLang="en-US" sz="2400" dirty="0"/>
              <a:t>가장 간단한 솔루션</a:t>
            </a:r>
            <a:endParaRPr lang="en-US" altLang="ko-KR" sz="2400" dirty="0"/>
          </a:p>
          <a:p>
            <a:r>
              <a:rPr lang="ko-KR" altLang="en-US" sz="2400" dirty="0"/>
              <a:t>시간 복잡도 </a:t>
            </a:r>
            <a:r>
              <a:rPr lang="en-US" altLang="ko-KR" sz="2400" dirty="0"/>
              <a:t>: O(N) </a:t>
            </a:r>
          </a:p>
          <a:p>
            <a:r>
              <a:rPr lang="ko-KR" altLang="en-US" sz="2400" dirty="0"/>
              <a:t>공간 복잡도 </a:t>
            </a:r>
            <a:r>
              <a:rPr lang="en-US" altLang="ko-KR" sz="2400" dirty="0"/>
              <a:t>: O(1)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4CF04-9994-8750-C7C8-A01F09C6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06772"/>
            <a:ext cx="4237664" cy="34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 </a:t>
            </a:r>
            <a:r>
              <a:rPr lang="en-US" altLang="ko-KR" dirty="0"/>
              <a:t>: </a:t>
            </a:r>
            <a:r>
              <a:rPr lang="ko-KR" altLang="en-US" dirty="0"/>
              <a:t>공식쓰기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961" y="2206771"/>
            <a:ext cx="5002999" cy="272082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1~N</a:t>
            </a:r>
            <a:r>
              <a:rPr lang="ko-KR" altLang="en-US" sz="2400" dirty="0"/>
              <a:t>까지의 합을 구하는 가우스 공식을 이용</a:t>
            </a:r>
            <a:endParaRPr lang="en-US" altLang="ko-KR" sz="2400" dirty="0"/>
          </a:p>
          <a:p>
            <a:r>
              <a:rPr lang="ko-KR" altLang="en-US" sz="2400" dirty="0"/>
              <a:t>시간 복잡도 </a:t>
            </a:r>
            <a:r>
              <a:rPr lang="en-US" altLang="ko-KR" sz="2400" dirty="0"/>
              <a:t>: </a:t>
            </a:r>
            <a:r>
              <a:rPr lang="ko-KR" altLang="en-US" sz="2400" dirty="0"/>
              <a:t>연산 </a:t>
            </a:r>
            <a:r>
              <a:rPr lang="en-US" altLang="ko-KR" sz="2400" dirty="0"/>
              <a:t>4</a:t>
            </a:r>
            <a:r>
              <a:rPr lang="ko-KR" altLang="en-US" sz="2400" dirty="0"/>
              <a:t>회</a:t>
            </a:r>
            <a:r>
              <a:rPr lang="en-US" altLang="ko-KR" sz="2400" dirty="0"/>
              <a:t> = O(1) </a:t>
            </a:r>
          </a:p>
          <a:p>
            <a:r>
              <a:rPr lang="ko-KR" altLang="en-US" sz="2400" dirty="0"/>
              <a:t>공간 복잡도 </a:t>
            </a:r>
            <a:r>
              <a:rPr lang="en-US" altLang="ko-KR" sz="2400" dirty="0"/>
              <a:t>: O(1)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2C54A-3D1C-25D7-8C86-3B9D770B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0" y="2596223"/>
            <a:ext cx="4202579" cy="21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9" y="1488613"/>
            <a:ext cx="9496175" cy="388077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프로그래머스</a:t>
            </a:r>
            <a:r>
              <a:rPr lang="ko-KR" altLang="en-US" sz="2400" dirty="0"/>
              <a:t> </a:t>
            </a:r>
            <a:r>
              <a:rPr lang="en-US" altLang="ko-KR" sz="2400" dirty="0"/>
              <a:t>12912</a:t>
            </a:r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가 주어졌을 때 </a:t>
            </a:r>
            <a:r>
              <a:rPr lang="en-US" altLang="ko-KR" sz="2400" dirty="0"/>
              <a:t>A, B </a:t>
            </a:r>
            <a:r>
              <a:rPr lang="ko-KR" altLang="en-US" sz="2400" dirty="0"/>
              <a:t>사이의 모든 정수의 합을 </a:t>
            </a:r>
            <a:r>
              <a:rPr lang="ko-KR" altLang="en-US" sz="2400" dirty="0" err="1"/>
              <a:t>돌려주는함수</a:t>
            </a:r>
            <a:r>
              <a:rPr lang="ko-KR" altLang="en-US" sz="2400" dirty="0"/>
              <a:t> 작성</a:t>
            </a:r>
          </a:p>
          <a:p>
            <a:pPr lvl="1"/>
            <a:r>
              <a:rPr lang="en-US" altLang="ko-KR" sz="2200" dirty="0"/>
              <a:t>A</a:t>
            </a:r>
            <a:r>
              <a:rPr lang="ko-KR" altLang="en-US" sz="2200" dirty="0"/>
              <a:t>와 </a:t>
            </a:r>
            <a:r>
              <a:rPr lang="en-US" altLang="ko-KR" sz="2200" dirty="0"/>
              <a:t>B</a:t>
            </a:r>
            <a:r>
              <a:rPr lang="ko-KR" altLang="en-US" sz="2200" dirty="0"/>
              <a:t>는 </a:t>
            </a:r>
            <a:r>
              <a:rPr lang="en-US" altLang="ko-KR" sz="2200" dirty="0"/>
              <a:t>-10,000,000 </a:t>
            </a:r>
            <a:r>
              <a:rPr lang="ko-KR" altLang="en-US" sz="2200" dirty="0"/>
              <a:t>이상 </a:t>
            </a:r>
            <a:r>
              <a:rPr lang="en-US" altLang="ko-KR" sz="2200" dirty="0"/>
              <a:t>10,000,000 </a:t>
            </a:r>
            <a:r>
              <a:rPr lang="ko-KR" altLang="en-US" sz="2200" dirty="0"/>
              <a:t>이하인 정수</a:t>
            </a:r>
          </a:p>
          <a:p>
            <a:pPr lvl="1"/>
            <a:r>
              <a:rPr lang="en-US" altLang="ko-KR" sz="2200" dirty="0"/>
              <a:t>For</a:t>
            </a:r>
            <a:r>
              <a:rPr lang="ko-KR" altLang="en-US" sz="2200" dirty="0"/>
              <a:t>문으로 일일이 계산할 경우 숫자가 커질 때 연산횟수가 늘어남</a:t>
            </a:r>
          </a:p>
          <a:p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</a:t>
            </a:r>
            <a:r>
              <a:rPr lang="ko-KR" altLang="en-US" sz="2400" dirty="0"/>
              <a:t>의 대소관계가 정해져 있지 않음</a:t>
            </a:r>
          </a:p>
        </p:txBody>
      </p:sp>
    </p:spTree>
    <p:extLst>
      <p:ext uri="{BB962C8B-B14F-4D97-AF65-F5344CB8AC3E}">
        <p14:creationId xmlns:p14="http://schemas.microsoft.com/office/powerpoint/2010/main" val="36417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9" y="1719522"/>
            <a:ext cx="9496175" cy="388077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만약</a:t>
            </a:r>
            <a:r>
              <a:rPr lang="en-US" altLang="ko-KR" sz="2400" dirty="0"/>
              <a:t>, N</a:t>
            </a:r>
            <a:r>
              <a:rPr lang="ko-KR" altLang="en-US" sz="2400" dirty="0"/>
              <a:t>과 </a:t>
            </a:r>
            <a:r>
              <a:rPr lang="en-US" altLang="ko-KR" sz="2400" dirty="0"/>
              <a:t>M</a:t>
            </a:r>
            <a:r>
              <a:rPr lang="ko-KR" altLang="en-US" sz="2400" dirty="0"/>
              <a:t>이 같다면 둘 중 아무 숫자나 다시 돌려주면 됨</a:t>
            </a:r>
          </a:p>
          <a:p>
            <a:r>
              <a:rPr lang="ko-KR" altLang="en-US" sz="2400" dirty="0"/>
              <a:t>그렇지 않다면</a:t>
            </a:r>
            <a:r>
              <a:rPr lang="en-US" altLang="ko-KR" sz="2400" dirty="0"/>
              <a:t>, </a:t>
            </a:r>
            <a:r>
              <a:rPr lang="ko-KR" altLang="en-US" sz="2400" dirty="0"/>
              <a:t>일단 주어진 </a:t>
            </a:r>
            <a:r>
              <a:rPr lang="en-US" altLang="ko-KR" sz="2400" dirty="0"/>
              <a:t>A</a:t>
            </a:r>
            <a:r>
              <a:rPr lang="ko-KR" altLang="en-US" sz="2400" dirty="0"/>
              <a:t>와 </a:t>
            </a:r>
            <a:r>
              <a:rPr lang="en-US" altLang="ko-KR" sz="2400" dirty="0"/>
              <a:t>B </a:t>
            </a:r>
            <a:r>
              <a:rPr lang="ko-KR" altLang="en-US" sz="2400" dirty="0"/>
              <a:t>중 </a:t>
            </a:r>
            <a:r>
              <a:rPr lang="en-US" altLang="ko-KR" sz="2400" dirty="0"/>
              <a:t>min</a:t>
            </a:r>
            <a:r>
              <a:rPr lang="ko-KR" altLang="en-US" sz="2400" dirty="0"/>
              <a:t>을 </a:t>
            </a:r>
            <a:r>
              <a:rPr lang="en-US" altLang="ko-KR" sz="2400" dirty="0"/>
              <a:t>N, max</a:t>
            </a:r>
            <a:r>
              <a:rPr lang="ko-KR" altLang="en-US" sz="2400" dirty="0"/>
              <a:t>를 </a:t>
            </a:r>
            <a:r>
              <a:rPr lang="en-US" altLang="ko-KR" sz="2400" dirty="0"/>
              <a:t>M</a:t>
            </a:r>
            <a:r>
              <a:rPr lang="ko-KR" altLang="en-US" sz="2400" dirty="0"/>
              <a:t>으로 만들어 연산해야 함</a:t>
            </a:r>
          </a:p>
          <a:p>
            <a:r>
              <a:rPr lang="en-US" altLang="ko-KR" sz="2400" dirty="0"/>
              <a:t>• N</a:t>
            </a:r>
            <a:r>
              <a:rPr lang="ko-KR" altLang="en-US" sz="2400" dirty="0"/>
              <a:t>부터 </a:t>
            </a:r>
            <a:r>
              <a:rPr lang="en-US" altLang="ko-KR" sz="2400" dirty="0"/>
              <a:t>M</a:t>
            </a:r>
            <a:r>
              <a:rPr lang="ko-KR" altLang="en-US" sz="2400" dirty="0"/>
              <a:t>까지의 합은 다음과 같이 정의 가능</a:t>
            </a:r>
          </a:p>
          <a:p>
            <a:pPr lvl="1"/>
            <a:r>
              <a:rPr lang="en-US" altLang="ko-KR" sz="2200" dirty="0"/>
              <a:t>(M – N + 1) * (M + N) / 2</a:t>
            </a:r>
          </a:p>
          <a:p>
            <a:r>
              <a:rPr lang="en-US" altLang="ko-KR" sz="2400" dirty="0"/>
              <a:t>• </a:t>
            </a:r>
            <a:r>
              <a:rPr lang="ko-KR" altLang="en-US" sz="2400" dirty="0"/>
              <a:t>참고 </a:t>
            </a:r>
            <a:r>
              <a:rPr lang="en-US" altLang="ko-KR" sz="2400" dirty="0"/>
              <a:t>: 1</a:t>
            </a:r>
            <a:r>
              <a:rPr lang="ko-KR" altLang="en-US" sz="2400" dirty="0"/>
              <a:t>부터 </a:t>
            </a:r>
            <a:r>
              <a:rPr lang="en-US" altLang="ko-KR" sz="2400" dirty="0"/>
              <a:t>N</a:t>
            </a:r>
            <a:r>
              <a:rPr lang="ko-KR" altLang="en-US" sz="2400" dirty="0"/>
              <a:t>까지 합은 </a:t>
            </a:r>
            <a:r>
              <a:rPr lang="en-US" altLang="ko-KR" sz="2400" dirty="0"/>
              <a:t>N * (N+1) / 2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시간 복잡도 </a:t>
            </a:r>
            <a:r>
              <a:rPr lang="en-US" altLang="ko-KR" sz="2400" dirty="0"/>
              <a:t>: O(1)</a:t>
            </a:r>
            <a:br>
              <a:rPr lang="en-US" altLang="ko-KR" sz="2400" dirty="0"/>
            </a:br>
            <a:r>
              <a:rPr lang="ko-KR" altLang="en-US" sz="2400" dirty="0"/>
              <a:t>공간 복잡도 </a:t>
            </a:r>
            <a:r>
              <a:rPr lang="en-US" altLang="ko-KR" sz="2400" dirty="0"/>
              <a:t>: O(1)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B717CE-B0B9-02D0-C1E4-FC3BA464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13" y="3647627"/>
            <a:ext cx="510611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9EF40-469C-E15E-2434-6185577D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9" y="1719522"/>
            <a:ext cx="9496175" cy="388077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이대로 하면 틀리십니다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문제 조건 중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A</a:t>
            </a:r>
            <a:r>
              <a:rPr lang="ko-KR" altLang="en-US" sz="2400" b="1" dirty="0">
                <a:latin typeface="+mj-ea"/>
                <a:ea typeface="+mj-ea"/>
              </a:rPr>
              <a:t>와 </a:t>
            </a:r>
            <a:r>
              <a:rPr lang="en-US" altLang="ko-KR" sz="2400" b="1" dirty="0">
                <a:latin typeface="+mj-ea"/>
                <a:ea typeface="+mj-ea"/>
              </a:rPr>
              <a:t>B</a:t>
            </a:r>
            <a:r>
              <a:rPr lang="ko-KR" altLang="en-US" sz="2400" b="1" dirty="0">
                <a:latin typeface="+mj-ea"/>
                <a:ea typeface="+mj-ea"/>
              </a:rPr>
              <a:t>는 </a:t>
            </a:r>
            <a:r>
              <a:rPr lang="en-US" altLang="ko-KR" sz="2400" b="1" dirty="0">
                <a:latin typeface="+mj-ea"/>
                <a:ea typeface="+mj-ea"/>
              </a:rPr>
              <a:t>-10,000,000 </a:t>
            </a:r>
            <a:r>
              <a:rPr lang="ko-KR" altLang="en-US" sz="2400" b="1" dirty="0">
                <a:latin typeface="+mj-ea"/>
                <a:ea typeface="+mj-ea"/>
              </a:rPr>
              <a:t>이상 </a:t>
            </a:r>
            <a:r>
              <a:rPr lang="en-US" altLang="ko-KR" sz="2400" b="1" dirty="0">
                <a:latin typeface="+mj-ea"/>
                <a:ea typeface="+mj-ea"/>
              </a:rPr>
              <a:t>10,000,000 </a:t>
            </a:r>
            <a:r>
              <a:rPr lang="ko-KR" altLang="en-US" sz="2400" b="1" dirty="0">
                <a:latin typeface="+mj-ea"/>
                <a:ea typeface="+mj-ea"/>
              </a:rPr>
              <a:t>이하인 정수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dirty="0" err="1">
                <a:latin typeface="+mj-ea"/>
                <a:ea typeface="+mj-ea"/>
              </a:rPr>
              <a:t>에</a:t>
            </a:r>
            <a:r>
              <a:rPr lang="ko-KR" altLang="en-US" sz="2400" dirty="0">
                <a:latin typeface="+mj-ea"/>
                <a:ea typeface="+mj-ea"/>
              </a:rPr>
              <a:t> 주목할 것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&gt;&gt;  answer = (b - a + 1) * (b + a) / 2; </a:t>
            </a:r>
            <a:r>
              <a:rPr lang="ko-KR" altLang="en-US" sz="2400" dirty="0">
                <a:latin typeface="+mj-ea"/>
                <a:ea typeface="+mj-ea"/>
              </a:rPr>
              <a:t>이 아닌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 answer = (long long)(b - a + 1) * (b + a) / 2;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ko-KR" altLang="en-US" sz="2400" dirty="0">
                <a:latin typeface="+mj-ea"/>
                <a:ea typeface="+mj-ea"/>
              </a:rPr>
              <a:t>으로 바꾸어야 함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2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538CB-9AC6-CCC6-8107-7143D788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부터 </a:t>
            </a:r>
            <a:r>
              <a:rPr lang="en-US" altLang="ko-KR" dirty="0"/>
              <a:t>M</a:t>
            </a:r>
            <a:r>
              <a:rPr lang="ko-KR" altLang="en-US" dirty="0"/>
              <a:t>까지의 합 </a:t>
            </a:r>
            <a:r>
              <a:rPr lang="en-US" altLang="ko-KR" dirty="0"/>
              <a:t>(</a:t>
            </a:r>
            <a:r>
              <a:rPr lang="ko-KR" altLang="en-US" dirty="0"/>
              <a:t>다른 방법</a:t>
            </a:r>
            <a:r>
              <a:rPr lang="en-US" altLang="ko-KR" dirty="0"/>
              <a:t>, 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A3DC39-A014-C19D-F6CF-6F8BDADD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2726" y="2091396"/>
            <a:ext cx="6669916" cy="34515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2A32F-EA43-00A5-1FBF-101E23CE785F}"/>
              </a:ext>
            </a:extLst>
          </p:cNvPr>
          <p:cNvSpPr txBox="1"/>
          <p:nvPr/>
        </p:nvSpPr>
        <p:spPr>
          <a:xfrm>
            <a:off x="2399322" y="5781964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시간 복잡도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/>
              <a:t>O(b−a+1) = O(n)</a:t>
            </a:r>
          </a:p>
          <a:p>
            <a:r>
              <a:rPr lang="ko-KR" altLang="en-US" dirty="0">
                <a:latin typeface="+mj-ea"/>
                <a:ea typeface="+mj-ea"/>
              </a:rPr>
              <a:t>공간 복잡도 </a:t>
            </a:r>
            <a:r>
              <a:rPr lang="en-US" altLang="ko-KR" dirty="0">
                <a:latin typeface="+mj-ea"/>
                <a:ea typeface="+mj-ea"/>
              </a:rPr>
              <a:t>: O(1)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36057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1382</Words>
  <Application>Microsoft Office PowerPoint</Application>
  <PresentationFormat>와이드스크린</PresentationFormat>
  <Paragraphs>153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Trebuchet MS</vt:lpstr>
      <vt:lpstr>Wingdings 3</vt:lpstr>
      <vt:lpstr>패싯</vt:lpstr>
      <vt:lpstr>PDAlgorithm Week1 : 수학</vt:lpstr>
      <vt:lpstr>목차</vt:lpstr>
      <vt:lpstr>1부터 n까지의 합</vt:lpstr>
      <vt:lpstr>1부터 n까지의 합 : for문 쓰기</vt:lpstr>
      <vt:lpstr>1부터 n까지의 합 : 공식쓰기</vt:lpstr>
      <vt:lpstr>N부터 M까지의 합</vt:lpstr>
      <vt:lpstr>N부터 M까지의 합</vt:lpstr>
      <vt:lpstr>N부터 M까지의 합</vt:lpstr>
      <vt:lpstr>N부터 M까지의 합 (다른 방법, for문)</vt:lpstr>
      <vt:lpstr>피보나치 수</vt:lpstr>
      <vt:lpstr>피보나치 수를 구하는 여러가지 방법</vt:lpstr>
      <vt:lpstr>N번째 피보나치 수 구하기 문제</vt:lpstr>
      <vt:lpstr>N번째 피보나치 수 구하기 문제 (재귀)</vt:lpstr>
      <vt:lpstr>N번째 피보나치 수 구하기 문제 (재귀)</vt:lpstr>
      <vt:lpstr>피보나치 수 구하기 : 반복문 사용</vt:lpstr>
      <vt:lpstr>가장 간단한 약수 알고리즘</vt:lpstr>
      <vt:lpstr>전보다 더욱 효율적인 알고리즘</vt:lpstr>
      <vt:lpstr>PowerPoint 프레젠테이션</vt:lpstr>
      <vt:lpstr>전보다 더욱 효율적인 알고리즘</vt:lpstr>
      <vt:lpstr>강화된 알고리즘 (제곱 이용)</vt:lpstr>
      <vt:lpstr>백준 1037 (약수)을 함께 풀어보자</vt:lpstr>
      <vt:lpstr>최대공약수 : GCD(Greatest Common Divisor) 최소공배수 : LCM(Least Common Multiple)</vt:lpstr>
      <vt:lpstr>유클리드 호제법</vt:lpstr>
      <vt:lpstr>유클리드 호제법 코드 구현</vt:lpstr>
      <vt:lpstr>재귀 유클리드 호제법</vt:lpstr>
      <vt:lpstr>최소공배수</vt:lpstr>
      <vt:lpstr>추가문제</vt:lpstr>
      <vt:lpstr>소수 구하기</vt:lpstr>
      <vt:lpstr>소수판별 1 (시간복잡도 O(N) 알고리즘)</vt:lpstr>
      <vt:lpstr>소수판별 2 시간복잡도 O(√N) 알고리즘</vt:lpstr>
      <vt:lpstr>소수판별3 (시간복잡도 O(Nlog(logN))  에라토스테네스의 체 알고리즘)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이규민</dc:creator>
  <cp:lastModifiedBy>이규민</cp:lastModifiedBy>
  <cp:revision>1</cp:revision>
  <dcterms:created xsi:type="dcterms:W3CDTF">2024-07-10T10:28:14Z</dcterms:created>
  <dcterms:modified xsi:type="dcterms:W3CDTF">2024-07-10T12:49:36Z</dcterms:modified>
</cp:coreProperties>
</file>