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296" r:id="rId5"/>
    <p:sldId id="292" r:id="rId6"/>
    <p:sldId id="293" r:id="rId7"/>
    <p:sldId id="294" r:id="rId8"/>
    <p:sldId id="258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59" r:id="rId27"/>
    <p:sldId id="298" r:id="rId28"/>
    <p:sldId id="299" r:id="rId29"/>
    <p:sldId id="300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35EF41-E2B3-46B6-9104-B2D397B2C165}" type="datetimeFigureOut">
              <a:rPr lang="en-US" smtClean="0"/>
              <a:pPr/>
              <a:t>26/2/2014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2C2782-897E-4AB8-9001-8CF62613E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752600"/>
            <a:ext cx="7772400" cy="147218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Computational Geometry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Robin </a:t>
            </a:r>
            <a:r>
              <a:rPr lang="en-US" dirty="0" err="1" smtClean="0"/>
              <a:t>Visser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Line segment</a:t>
            </a:r>
          </a:p>
          <a:p>
            <a:r>
              <a:rPr lang="en-US" dirty="0" smtClean="0"/>
              <a:t>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 point in random direction (forming a ray)</a:t>
            </a:r>
          </a:p>
          <a:p>
            <a:r>
              <a:rPr lang="en-US" sz="2400" dirty="0" smtClean="0"/>
              <a:t>Find number intersections with polygon.</a:t>
            </a:r>
          </a:p>
          <a:p>
            <a:r>
              <a:rPr lang="en-US" sz="2400" dirty="0" smtClean="0"/>
              <a:t>If even  </a:t>
            </a:r>
            <a:r>
              <a:rPr lang="en-US" sz="2400" dirty="0" smtClean="0">
                <a:sym typeface="Wingdings" pitchFamily="2" charset="2"/>
              </a:rPr>
              <a:t>  outside</a:t>
            </a:r>
          </a:p>
          <a:p>
            <a:r>
              <a:rPr lang="en-US" sz="2400" dirty="0" smtClean="0">
                <a:sym typeface="Wingdings" pitchFamily="2" charset="2"/>
              </a:rPr>
              <a:t>If odd    inside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3886200" y="3962400"/>
            <a:ext cx="1837765" cy="1752600"/>
          </a:xfrm>
          <a:custGeom>
            <a:avLst/>
            <a:gdLst>
              <a:gd name="connsiteX0" fmla="*/ 1541930 w 2581836"/>
              <a:gd name="connsiteY0" fmla="*/ 2043953 h 2321859"/>
              <a:gd name="connsiteX1" fmla="*/ 367553 w 2581836"/>
              <a:gd name="connsiteY1" fmla="*/ 2321859 h 2321859"/>
              <a:gd name="connsiteX2" fmla="*/ 1075765 w 2581836"/>
              <a:gd name="connsiteY2" fmla="*/ 1810871 h 2321859"/>
              <a:gd name="connsiteX3" fmla="*/ 0 w 2581836"/>
              <a:gd name="connsiteY3" fmla="*/ 1577788 h 2321859"/>
              <a:gd name="connsiteX4" fmla="*/ 887506 w 2581836"/>
              <a:gd name="connsiteY4" fmla="*/ 1344706 h 2321859"/>
              <a:gd name="connsiteX5" fmla="*/ 116541 w 2581836"/>
              <a:gd name="connsiteY5" fmla="*/ 995082 h 2321859"/>
              <a:gd name="connsiteX6" fmla="*/ 493059 w 2581836"/>
              <a:gd name="connsiteY6" fmla="*/ 107576 h 2321859"/>
              <a:gd name="connsiteX7" fmla="*/ 1766047 w 2581836"/>
              <a:gd name="connsiteY7" fmla="*/ 0 h 2321859"/>
              <a:gd name="connsiteX8" fmla="*/ 1335741 w 2581836"/>
              <a:gd name="connsiteY8" fmla="*/ 654424 h 2321859"/>
              <a:gd name="connsiteX9" fmla="*/ 2420471 w 2581836"/>
              <a:gd name="connsiteY9" fmla="*/ 1013012 h 2321859"/>
              <a:gd name="connsiteX10" fmla="*/ 2581836 w 2581836"/>
              <a:gd name="connsiteY10" fmla="*/ 1613647 h 2321859"/>
              <a:gd name="connsiteX11" fmla="*/ 2205318 w 2581836"/>
              <a:gd name="connsiteY11" fmla="*/ 2151529 h 2321859"/>
              <a:gd name="connsiteX12" fmla="*/ 1649506 w 2581836"/>
              <a:gd name="connsiteY12" fmla="*/ 1577788 h 2321859"/>
              <a:gd name="connsiteX13" fmla="*/ 2160494 w 2581836"/>
              <a:gd name="connsiteY13" fmla="*/ 1398494 h 2321859"/>
              <a:gd name="connsiteX14" fmla="*/ 1676400 w 2581836"/>
              <a:gd name="connsiteY14" fmla="*/ 1138518 h 2321859"/>
              <a:gd name="connsiteX15" fmla="*/ 1075765 w 2581836"/>
              <a:gd name="connsiteY15" fmla="*/ 1452282 h 2321859"/>
              <a:gd name="connsiteX16" fmla="*/ 1541930 w 2581836"/>
              <a:gd name="connsiteY16" fmla="*/ 2043953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1836" h="2321859">
                <a:moveTo>
                  <a:pt x="1541930" y="2043953"/>
                </a:moveTo>
                <a:lnTo>
                  <a:pt x="367553" y="2321859"/>
                </a:lnTo>
                <a:lnTo>
                  <a:pt x="1075765" y="1810871"/>
                </a:lnTo>
                <a:lnTo>
                  <a:pt x="0" y="1577788"/>
                </a:lnTo>
                <a:lnTo>
                  <a:pt x="887506" y="1344706"/>
                </a:lnTo>
                <a:lnTo>
                  <a:pt x="116541" y="995082"/>
                </a:lnTo>
                <a:lnTo>
                  <a:pt x="493059" y="107576"/>
                </a:lnTo>
                <a:lnTo>
                  <a:pt x="1766047" y="0"/>
                </a:lnTo>
                <a:lnTo>
                  <a:pt x="1335741" y="654424"/>
                </a:lnTo>
                <a:lnTo>
                  <a:pt x="2420471" y="1013012"/>
                </a:lnTo>
                <a:lnTo>
                  <a:pt x="2581836" y="1613647"/>
                </a:lnTo>
                <a:lnTo>
                  <a:pt x="2205318" y="2151529"/>
                </a:lnTo>
                <a:lnTo>
                  <a:pt x="1649506" y="1577788"/>
                </a:lnTo>
                <a:lnTo>
                  <a:pt x="2160494" y="1398494"/>
                </a:lnTo>
                <a:lnTo>
                  <a:pt x="1676400" y="1138518"/>
                </a:lnTo>
                <a:lnTo>
                  <a:pt x="1075765" y="1452282"/>
                </a:lnTo>
                <a:lnTo>
                  <a:pt x="1541930" y="204395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4" idx="6"/>
          </p:cNvCxnSpPr>
          <p:nvPr/>
        </p:nvCxnSpPr>
        <p:spPr>
          <a:xfrm flipV="1">
            <a:off x="4572000" y="3962400"/>
            <a:ext cx="1219200" cy="4953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95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 point in random direction (forming a ray)</a:t>
            </a:r>
          </a:p>
          <a:p>
            <a:r>
              <a:rPr lang="en-US" sz="2400" dirty="0" smtClean="0"/>
              <a:t>Find number intersections with polygon.</a:t>
            </a:r>
          </a:p>
          <a:p>
            <a:r>
              <a:rPr lang="en-US" sz="2400" dirty="0" smtClean="0"/>
              <a:t>If even  </a:t>
            </a:r>
            <a:r>
              <a:rPr lang="en-US" sz="2400" dirty="0" smtClean="0">
                <a:sym typeface="Wingdings" pitchFamily="2" charset="2"/>
              </a:rPr>
              <a:t>  outside</a:t>
            </a:r>
          </a:p>
          <a:p>
            <a:r>
              <a:rPr lang="en-US" sz="2400" dirty="0" smtClean="0">
                <a:sym typeface="Wingdings" pitchFamily="2" charset="2"/>
              </a:rPr>
              <a:t>If odd    inside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3886200" y="3962400"/>
            <a:ext cx="1837765" cy="1752600"/>
          </a:xfrm>
          <a:custGeom>
            <a:avLst/>
            <a:gdLst>
              <a:gd name="connsiteX0" fmla="*/ 1541930 w 2581836"/>
              <a:gd name="connsiteY0" fmla="*/ 2043953 h 2321859"/>
              <a:gd name="connsiteX1" fmla="*/ 367553 w 2581836"/>
              <a:gd name="connsiteY1" fmla="*/ 2321859 h 2321859"/>
              <a:gd name="connsiteX2" fmla="*/ 1075765 w 2581836"/>
              <a:gd name="connsiteY2" fmla="*/ 1810871 h 2321859"/>
              <a:gd name="connsiteX3" fmla="*/ 0 w 2581836"/>
              <a:gd name="connsiteY3" fmla="*/ 1577788 h 2321859"/>
              <a:gd name="connsiteX4" fmla="*/ 887506 w 2581836"/>
              <a:gd name="connsiteY4" fmla="*/ 1344706 h 2321859"/>
              <a:gd name="connsiteX5" fmla="*/ 116541 w 2581836"/>
              <a:gd name="connsiteY5" fmla="*/ 995082 h 2321859"/>
              <a:gd name="connsiteX6" fmla="*/ 493059 w 2581836"/>
              <a:gd name="connsiteY6" fmla="*/ 107576 h 2321859"/>
              <a:gd name="connsiteX7" fmla="*/ 1766047 w 2581836"/>
              <a:gd name="connsiteY7" fmla="*/ 0 h 2321859"/>
              <a:gd name="connsiteX8" fmla="*/ 1335741 w 2581836"/>
              <a:gd name="connsiteY8" fmla="*/ 654424 h 2321859"/>
              <a:gd name="connsiteX9" fmla="*/ 2420471 w 2581836"/>
              <a:gd name="connsiteY9" fmla="*/ 1013012 h 2321859"/>
              <a:gd name="connsiteX10" fmla="*/ 2581836 w 2581836"/>
              <a:gd name="connsiteY10" fmla="*/ 1613647 h 2321859"/>
              <a:gd name="connsiteX11" fmla="*/ 2205318 w 2581836"/>
              <a:gd name="connsiteY11" fmla="*/ 2151529 h 2321859"/>
              <a:gd name="connsiteX12" fmla="*/ 1649506 w 2581836"/>
              <a:gd name="connsiteY12" fmla="*/ 1577788 h 2321859"/>
              <a:gd name="connsiteX13" fmla="*/ 2160494 w 2581836"/>
              <a:gd name="connsiteY13" fmla="*/ 1398494 h 2321859"/>
              <a:gd name="connsiteX14" fmla="*/ 1676400 w 2581836"/>
              <a:gd name="connsiteY14" fmla="*/ 1138518 h 2321859"/>
              <a:gd name="connsiteX15" fmla="*/ 1075765 w 2581836"/>
              <a:gd name="connsiteY15" fmla="*/ 1452282 h 2321859"/>
              <a:gd name="connsiteX16" fmla="*/ 1541930 w 2581836"/>
              <a:gd name="connsiteY16" fmla="*/ 2043953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1836" h="2321859">
                <a:moveTo>
                  <a:pt x="1541930" y="2043953"/>
                </a:moveTo>
                <a:lnTo>
                  <a:pt x="367553" y="2321859"/>
                </a:lnTo>
                <a:lnTo>
                  <a:pt x="1075765" y="1810871"/>
                </a:lnTo>
                <a:lnTo>
                  <a:pt x="0" y="1577788"/>
                </a:lnTo>
                <a:lnTo>
                  <a:pt x="887506" y="1344706"/>
                </a:lnTo>
                <a:lnTo>
                  <a:pt x="116541" y="995082"/>
                </a:lnTo>
                <a:lnTo>
                  <a:pt x="493059" y="107576"/>
                </a:lnTo>
                <a:lnTo>
                  <a:pt x="1766047" y="0"/>
                </a:lnTo>
                <a:lnTo>
                  <a:pt x="1335741" y="654424"/>
                </a:lnTo>
                <a:lnTo>
                  <a:pt x="2420471" y="1013012"/>
                </a:lnTo>
                <a:lnTo>
                  <a:pt x="2581836" y="1613647"/>
                </a:lnTo>
                <a:lnTo>
                  <a:pt x="2205318" y="2151529"/>
                </a:lnTo>
                <a:lnTo>
                  <a:pt x="1649506" y="1577788"/>
                </a:lnTo>
                <a:lnTo>
                  <a:pt x="2160494" y="1398494"/>
                </a:lnTo>
                <a:lnTo>
                  <a:pt x="1676400" y="1138518"/>
                </a:lnTo>
                <a:lnTo>
                  <a:pt x="1075765" y="1452282"/>
                </a:lnTo>
                <a:lnTo>
                  <a:pt x="1541930" y="204395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4" idx="6"/>
          </p:cNvCxnSpPr>
          <p:nvPr/>
        </p:nvCxnSpPr>
        <p:spPr>
          <a:xfrm flipV="1">
            <a:off x="3429000" y="4953001"/>
            <a:ext cx="3276600" cy="3809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52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 point in random direction (forming a ray)</a:t>
            </a:r>
          </a:p>
          <a:p>
            <a:r>
              <a:rPr lang="en-US" sz="2400" dirty="0" smtClean="0"/>
              <a:t>Find number intersections with polygon.</a:t>
            </a:r>
          </a:p>
          <a:p>
            <a:r>
              <a:rPr lang="en-US" sz="2400" dirty="0" smtClean="0"/>
              <a:t>If even  </a:t>
            </a:r>
            <a:r>
              <a:rPr lang="en-US" sz="2400" dirty="0" smtClean="0">
                <a:sym typeface="Wingdings" pitchFamily="2" charset="2"/>
              </a:rPr>
              <a:t>  outside</a:t>
            </a:r>
          </a:p>
          <a:p>
            <a:r>
              <a:rPr lang="en-US" sz="2400" dirty="0" smtClean="0">
                <a:sym typeface="Wingdings" pitchFamily="2" charset="2"/>
              </a:rPr>
              <a:t>If odd    inside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3886200" y="3962400"/>
            <a:ext cx="1837765" cy="1752600"/>
          </a:xfrm>
          <a:custGeom>
            <a:avLst/>
            <a:gdLst>
              <a:gd name="connsiteX0" fmla="*/ 1541930 w 2581836"/>
              <a:gd name="connsiteY0" fmla="*/ 2043953 h 2321859"/>
              <a:gd name="connsiteX1" fmla="*/ 367553 w 2581836"/>
              <a:gd name="connsiteY1" fmla="*/ 2321859 h 2321859"/>
              <a:gd name="connsiteX2" fmla="*/ 1075765 w 2581836"/>
              <a:gd name="connsiteY2" fmla="*/ 1810871 h 2321859"/>
              <a:gd name="connsiteX3" fmla="*/ 0 w 2581836"/>
              <a:gd name="connsiteY3" fmla="*/ 1577788 h 2321859"/>
              <a:gd name="connsiteX4" fmla="*/ 887506 w 2581836"/>
              <a:gd name="connsiteY4" fmla="*/ 1344706 h 2321859"/>
              <a:gd name="connsiteX5" fmla="*/ 116541 w 2581836"/>
              <a:gd name="connsiteY5" fmla="*/ 995082 h 2321859"/>
              <a:gd name="connsiteX6" fmla="*/ 493059 w 2581836"/>
              <a:gd name="connsiteY6" fmla="*/ 107576 h 2321859"/>
              <a:gd name="connsiteX7" fmla="*/ 1766047 w 2581836"/>
              <a:gd name="connsiteY7" fmla="*/ 0 h 2321859"/>
              <a:gd name="connsiteX8" fmla="*/ 1335741 w 2581836"/>
              <a:gd name="connsiteY8" fmla="*/ 654424 h 2321859"/>
              <a:gd name="connsiteX9" fmla="*/ 2420471 w 2581836"/>
              <a:gd name="connsiteY9" fmla="*/ 1013012 h 2321859"/>
              <a:gd name="connsiteX10" fmla="*/ 2581836 w 2581836"/>
              <a:gd name="connsiteY10" fmla="*/ 1613647 h 2321859"/>
              <a:gd name="connsiteX11" fmla="*/ 2205318 w 2581836"/>
              <a:gd name="connsiteY11" fmla="*/ 2151529 h 2321859"/>
              <a:gd name="connsiteX12" fmla="*/ 1649506 w 2581836"/>
              <a:gd name="connsiteY12" fmla="*/ 1577788 h 2321859"/>
              <a:gd name="connsiteX13" fmla="*/ 2160494 w 2581836"/>
              <a:gd name="connsiteY13" fmla="*/ 1398494 h 2321859"/>
              <a:gd name="connsiteX14" fmla="*/ 1676400 w 2581836"/>
              <a:gd name="connsiteY14" fmla="*/ 1138518 h 2321859"/>
              <a:gd name="connsiteX15" fmla="*/ 1075765 w 2581836"/>
              <a:gd name="connsiteY15" fmla="*/ 1452282 h 2321859"/>
              <a:gd name="connsiteX16" fmla="*/ 1541930 w 2581836"/>
              <a:gd name="connsiteY16" fmla="*/ 2043953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1836" h="2321859">
                <a:moveTo>
                  <a:pt x="1541930" y="2043953"/>
                </a:moveTo>
                <a:lnTo>
                  <a:pt x="367553" y="2321859"/>
                </a:lnTo>
                <a:lnTo>
                  <a:pt x="1075765" y="1810871"/>
                </a:lnTo>
                <a:lnTo>
                  <a:pt x="0" y="1577788"/>
                </a:lnTo>
                <a:lnTo>
                  <a:pt x="887506" y="1344706"/>
                </a:lnTo>
                <a:lnTo>
                  <a:pt x="116541" y="995082"/>
                </a:lnTo>
                <a:lnTo>
                  <a:pt x="493059" y="107576"/>
                </a:lnTo>
                <a:lnTo>
                  <a:pt x="1766047" y="0"/>
                </a:lnTo>
                <a:lnTo>
                  <a:pt x="1335741" y="654424"/>
                </a:lnTo>
                <a:lnTo>
                  <a:pt x="2420471" y="1013012"/>
                </a:lnTo>
                <a:lnTo>
                  <a:pt x="2581836" y="1613647"/>
                </a:lnTo>
                <a:lnTo>
                  <a:pt x="2205318" y="2151529"/>
                </a:lnTo>
                <a:lnTo>
                  <a:pt x="1649506" y="1577788"/>
                </a:lnTo>
                <a:lnTo>
                  <a:pt x="2160494" y="1398494"/>
                </a:lnTo>
                <a:lnTo>
                  <a:pt x="1676400" y="1138518"/>
                </a:lnTo>
                <a:lnTo>
                  <a:pt x="1075765" y="1452282"/>
                </a:lnTo>
                <a:lnTo>
                  <a:pt x="1541930" y="204395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>
            <a:off x="4506959" y="4278359"/>
            <a:ext cx="1512841" cy="189384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958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for the area of a polygon 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vertices in order: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819400"/>
            <a:ext cx="4524375" cy="125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– Line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Given two lines, calculate their intersection.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do a similar thing for line segments; must just check whether intersection lies within the range of segment.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209800"/>
            <a:ext cx="1981200" cy="569209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209800"/>
            <a:ext cx="2057400" cy="578223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00400"/>
            <a:ext cx="3581400" cy="936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90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whether a given set of three ordered points go counter-clockwise or clockwise.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this: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If 0, then collinear</a:t>
            </a:r>
          </a:p>
          <a:p>
            <a:pPr>
              <a:buNone/>
            </a:pPr>
            <a:r>
              <a:rPr lang="en-US" sz="2400" dirty="0" smtClean="0"/>
              <a:t>If positive, then “left turn”</a:t>
            </a:r>
          </a:p>
          <a:p>
            <a:pPr>
              <a:buNone/>
            </a:pPr>
            <a:r>
              <a:rPr lang="en-US" sz="2400" dirty="0" smtClean="0"/>
              <a:t>If negative, then “right turn”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276600"/>
            <a:ext cx="4572000" cy="945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Jarvis March (“Gift Wrapping” algorithm)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2400" dirty="0" smtClean="0"/>
              <a:t>- Runs in O(</a:t>
            </a:r>
            <a:r>
              <a:rPr lang="en-US" sz="2400" dirty="0" err="1" smtClean="0"/>
              <a:t>nh</a:t>
            </a:r>
            <a:r>
              <a:rPr lang="en-US" sz="2400" dirty="0" smtClean="0"/>
              <a:t>)  (Worst case: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Graham Scan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2400" dirty="0" smtClean="0"/>
              <a:t>- Runs in O(</a:t>
            </a:r>
            <a:r>
              <a:rPr lang="en-US" sz="2400" i="1" dirty="0" smtClean="0"/>
              <a:t>n</a:t>
            </a:r>
            <a:r>
              <a:rPr lang="en-US" sz="2400" dirty="0" smtClean="0"/>
              <a:t> log </a:t>
            </a:r>
            <a:r>
              <a:rPr lang="en-US" sz="2400" i="1" dirty="0" smtClean="0"/>
              <a:t>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Jarvis March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Pick a point on convex hull.</a:t>
            </a:r>
          </a:p>
          <a:p>
            <a:r>
              <a:rPr lang="en-US" sz="2400" dirty="0" smtClean="0"/>
              <a:t>Loop through all points and find the one that forms the minimum sized anticlockwise angle off the horizontal axis from the previous point.</a:t>
            </a:r>
          </a:p>
          <a:p>
            <a:r>
              <a:rPr lang="en-US" sz="2400" dirty="0" smtClean="0"/>
              <a:t>Continue until you encounter the first point.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3622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601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64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Pick a point on convex hull.</a:t>
            </a:r>
          </a:p>
          <a:p>
            <a:r>
              <a:rPr lang="en-US" sz="2400" dirty="0" smtClean="0"/>
              <a:t>Sort all other points angularly around this point.</a:t>
            </a:r>
          </a:p>
          <a:p>
            <a:r>
              <a:rPr lang="en-US" sz="2400" dirty="0" smtClean="0"/>
              <a:t>Add the first two points to the hull.</a:t>
            </a:r>
          </a:p>
          <a:p>
            <a:r>
              <a:rPr lang="en-US" sz="2400" dirty="0" smtClean="0"/>
              <a:t>For every next point, check if that point, along with the preceding two, form a “right turn” or a “left turn”.</a:t>
            </a:r>
          </a:p>
          <a:p>
            <a:r>
              <a:rPr lang="en-US" sz="2400" dirty="0" smtClean="0"/>
              <a:t>If “right turn”, remove second last point, if “left turn”, move on to next point.</a:t>
            </a:r>
          </a:p>
          <a:p>
            <a:r>
              <a:rPr lang="en-US" sz="2400" dirty="0" smtClean="0"/>
              <a:t>Continue until you encounter the first point.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lcsnap-2014-02-26-21h17m52s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6248400" cy="46863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Graham Scan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</TotalTime>
  <Words>329</Words>
  <Application>Microsoft Office PowerPoint</Application>
  <PresentationFormat>On-screen Show (4:3)</PresentationFormat>
  <Paragraphs>73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Computational Geometry</vt:lpstr>
      <vt:lpstr>Terminology</vt:lpstr>
      <vt:lpstr>Line – Line Intersection</vt:lpstr>
      <vt:lpstr>CCW Function</vt:lpstr>
      <vt:lpstr>Convex Hull</vt:lpstr>
      <vt:lpstr>Jarvis March</vt:lpstr>
      <vt:lpstr>Graham Scan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Point in Polygon</vt:lpstr>
      <vt:lpstr>Point in Polygon</vt:lpstr>
      <vt:lpstr>Point in Polygon</vt:lpstr>
      <vt:lpstr>Area of Polygon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</dc:title>
  <dc:creator>rvisser</dc:creator>
  <cp:lastModifiedBy>rvisser</cp:lastModifiedBy>
  <cp:revision>32</cp:revision>
  <dcterms:created xsi:type="dcterms:W3CDTF">2014-02-26T19:20:34Z</dcterms:created>
  <dcterms:modified xsi:type="dcterms:W3CDTF">2014-02-26T21:18:40Z</dcterms:modified>
</cp:coreProperties>
</file>