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5704DE-B6A7-4A96-98BE-8F7B0A603384}" type="datetimeFigureOut">
              <a:rPr lang="en-ZA" smtClean="0"/>
              <a:t>2014/02/28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F8265B-5C20-4F1E-AAB6-D018DF1E1B93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175351" cy="1793167"/>
          </a:xfrm>
        </p:spPr>
        <p:txBody>
          <a:bodyPr/>
          <a:lstStyle/>
          <a:p>
            <a:r>
              <a:rPr lang="en-ZA" dirty="0" smtClean="0"/>
              <a:t>Graph Algorithms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87" y="1316145"/>
            <a:ext cx="2808312" cy="412877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8" t="69841" r="63370" b="22024"/>
          <a:stretch/>
        </p:blipFill>
        <p:spPr bwMode="auto">
          <a:xfrm>
            <a:off x="6474207" y="5467874"/>
            <a:ext cx="2448272" cy="109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16145"/>
            <a:ext cx="1224136" cy="485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2511152" cy="25111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11152" y="3140968"/>
            <a:ext cx="1268760" cy="604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ight Arrow 7"/>
          <p:cNvSpPr/>
          <p:nvPr/>
        </p:nvSpPr>
        <p:spPr>
          <a:xfrm>
            <a:off x="5004047" y="3078507"/>
            <a:ext cx="1290139" cy="604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50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6632"/>
            <a:ext cx="9144000" cy="4525963"/>
          </a:xfrm>
        </p:spPr>
        <p:txBody>
          <a:bodyPr/>
          <a:lstStyle/>
          <a:p>
            <a:r>
              <a:rPr lang="en-ZA" dirty="0" smtClean="0"/>
              <a:t>Code: </a:t>
            </a:r>
          </a:p>
          <a:p>
            <a:r>
              <a:rPr lang="en-ZA" dirty="0" smtClean="0"/>
              <a:t>Set A[a][b][0]=w(</a:t>
            </a:r>
            <a:r>
              <a:rPr lang="en-ZA" dirty="0" err="1" smtClean="0"/>
              <a:t>a,b</a:t>
            </a:r>
            <a:r>
              <a:rPr lang="en-ZA" dirty="0" smtClean="0"/>
              <a:t>)</a:t>
            </a:r>
          </a:p>
          <a:p>
            <a:r>
              <a:rPr lang="en-ZA" dirty="0"/>
              <a:t>F</a:t>
            </a:r>
            <a:r>
              <a:rPr lang="en-ZA" dirty="0" smtClean="0"/>
              <a:t>or k=1 to |V|</a:t>
            </a:r>
          </a:p>
          <a:p>
            <a:pPr marL="457200" lvl="1" indent="0">
              <a:buNone/>
            </a:pPr>
            <a:r>
              <a:rPr lang="en-ZA" dirty="0" smtClean="0"/>
              <a:t>For a=1 to |V|</a:t>
            </a:r>
          </a:p>
          <a:p>
            <a:pPr marL="457200" lvl="1" indent="0">
              <a:buNone/>
            </a:pPr>
            <a:r>
              <a:rPr lang="en-ZA" dirty="0"/>
              <a:t>	</a:t>
            </a:r>
            <a:r>
              <a:rPr lang="en-ZA" dirty="0" smtClean="0"/>
              <a:t>for b=1 to |V|</a:t>
            </a:r>
          </a:p>
          <a:p>
            <a:pPr marL="457200" lvl="1" indent="0">
              <a:buNone/>
            </a:pPr>
            <a:r>
              <a:rPr lang="en-ZA" dirty="0"/>
              <a:t>	</a:t>
            </a:r>
            <a:r>
              <a:rPr lang="en-ZA" dirty="0" smtClean="0"/>
              <a:t>	A[a][b][k]=min(A[a][b][k-1],A[a][k][k-1]+A[k][b][k-1])</a:t>
            </a:r>
          </a:p>
          <a:p>
            <a:pPr marL="457200" lvl="1" indent="0">
              <a:buNone/>
            </a:pPr>
            <a:endParaRPr lang="en-ZA" sz="2400" dirty="0"/>
          </a:p>
          <a:p>
            <a:pPr marL="457200" lvl="1" indent="0">
              <a:buNone/>
            </a:pPr>
            <a:r>
              <a:rPr lang="en-ZA" sz="2400" dirty="0" smtClean="0"/>
              <a:t>O(V^3) time 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52997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315299" cy="2496602"/>
          </a:xfrm>
        </p:spPr>
      </p:pic>
    </p:spTree>
    <p:extLst>
      <p:ext uri="{BB962C8B-B14F-4D97-AF65-F5344CB8AC3E}">
        <p14:creationId xmlns:p14="http://schemas.microsoft.com/office/powerpoint/2010/main" val="10550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 smtClean="0"/>
              <a:t>Bellman-Ford: single-source shortest distance</a:t>
            </a:r>
          </a:p>
          <a:p>
            <a:pPr lvl="1"/>
            <a:r>
              <a:rPr lang="en-ZA" dirty="0" smtClean="0"/>
              <a:t>O(VE) for graphs with negative edges</a:t>
            </a:r>
          </a:p>
          <a:p>
            <a:pPr lvl="1"/>
            <a:r>
              <a:rPr lang="en-ZA" dirty="0" smtClean="0"/>
              <a:t>Detects negative weight cycles</a:t>
            </a:r>
          </a:p>
          <a:p>
            <a:r>
              <a:rPr lang="en-ZA" dirty="0" smtClean="0"/>
              <a:t>Floyd-</a:t>
            </a:r>
            <a:r>
              <a:rPr lang="en-ZA" dirty="0" err="1" smtClean="0"/>
              <a:t>Warshall</a:t>
            </a:r>
            <a:r>
              <a:rPr lang="en-ZA" dirty="0" smtClean="0"/>
              <a:t>: All pairs shortest distance</a:t>
            </a:r>
          </a:p>
          <a:p>
            <a:pPr lvl="1"/>
            <a:r>
              <a:rPr lang="en-ZA" dirty="0" smtClean="0"/>
              <a:t>O(V^3)</a:t>
            </a:r>
          </a:p>
        </p:txBody>
      </p:sp>
    </p:spTree>
    <p:extLst>
      <p:ext uri="{BB962C8B-B14F-4D97-AF65-F5344CB8AC3E}">
        <p14:creationId xmlns:p14="http://schemas.microsoft.com/office/powerpoint/2010/main" val="30904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Bellman-Ford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/>
              <a:t>Weight function w(</a:t>
            </a:r>
            <a:r>
              <a:rPr lang="en-ZA" dirty="0" err="1" smtClean="0"/>
              <a:t>a,b</a:t>
            </a:r>
            <a:r>
              <a:rPr lang="en-ZA" dirty="0" smtClean="0"/>
              <a:t>): weight of the direct path from a to b</a:t>
            </a:r>
          </a:p>
          <a:p>
            <a:pPr marL="0" indent="0">
              <a:buNone/>
            </a:pPr>
            <a:r>
              <a:rPr lang="en-ZA" dirty="0" smtClean="0"/>
              <a:t>Each vertex v has attributes:</a:t>
            </a:r>
          </a:p>
          <a:p>
            <a:pPr marL="0" indent="0">
              <a:buNone/>
            </a:pPr>
            <a:r>
              <a:rPr lang="en-ZA" dirty="0" smtClean="0"/>
              <a:t>d: current minimum distance from start to v</a:t>
            </a:r>
          </a:p>
          <a:p>
            <a:pPr marL="0" indent="0">
              <a:buNone/>
            </a:pPr>
            <a:r>
              <a:rPr lang="en-ZA" dirty="0" smtClean="0"/>
              <a:t>Previous: the vertex in the current shortest path from start to v just before v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Relax(</a:t>
            </a:r>
            <a:r>
              <a:rPr lang="en-ZA" dirty="0" err="1" smtClean="0"/>
              <a:t>u,v,w</a:t>
            </a:r>
            <a:r>
              <a:rPr lang="en-ZA" dirty="0" smtClean="0"/>
              <a:t>):</a:t>
            </a:r>
          </a:p>
          <a:p>
            <a:pPr marL="457200" lvl="1" indent="0">
              <a:buNone/>
            </a:pPr>
            <a:r>
              <a:rPr lang="en-ZA" dirty="0" smtClean="0"/>
              <a:t>if </a:t>
            </a:r>
            <a:r>
              <a:rPr lang="en-ZA" dirty="0" err="1" smtClean="0"/>
              <a:t>v.d</a:t>
            </a:r>
            <a:r>
              <a:rPr lang="en-ZA" dirty="0" smtClean="0"/>
              <a:t>&gt;</a:t>
            </a:r>
            <a:r>
              <a:rPr lang="en-ZA" dirty="0" err="1" smtClean="0"/>
              <a:t>u.d+w</a:t>
            </a:r>
            <a:r>
              <a:rPr lang="en-ZA" dirty="0" smtClean="0"/>
              <a:t>(</a:t>
            </a:r>
            <a:r>
              <a:rPr lang="en-ZA" dirty="0" err="1" smtClean="0"/>
              <a:t>u,v</a:t>
            </a:r>
            <a:r>
              <a:rPr lang="en-ZA" dirty="0" smtClean="0"/>
              <a:t>)</a:t>
            </a:r>
          </a:p>
          <a:p>
            <a:pPr marL="457200" lvl="1" indent="0">
              <a:buNone/>
            </a:pPr>
            <a:r>
              <a:rPr lang="en-ZA" dirty="0"/>
              <a:t>	</a:t>
            </a:r>
            <a:r>
              <a:rPr lang="en-ZA" dirty="0" err="1" smtClean="0"/>
              <a:t>v.d</a:t>
            </a:r>
            <a:r>
              <a:rPr lang="en-ZA" dirty="0" smtClean="0"/>
              <a:t>=</a:t>
            </a:r>
            <a:r>
              <a:rPr lang="en-ZA" dirty="0" err="1" smtClean="0"/>
              <a:t>u.d+w</a:t>
            </a:r>
            <a:r>
              <a:rPr lang="en-ZA" dirty="0" smtClean="0"/>
              <a:t>(</a:t>
            </a:r>
            <a:r>
              <a:rPr lang="en-ZA" dirty="0" err="1" smtClean="0"/>
              <a:t>u,v</a:t>
            </a:r>
            <a:r>
              <a:rPr lang="en-ZA" dirty="0" smtClean="0"/>
              <a:t>)</a:t>
            </a:r>
          </a:p>
          <a:p>
            <a:pPr marL="457200" lvl="1" indent="0">
              <a:buNone/>
            </a:pPr>
            <a:r>
              <a:rPr lang="en-ZA" dirty="0"/>
              <a:t>	</a:t>
            </a:r>
            <a:r>
              <a:rPr lang="en-ZA" dirty="0" err="1" smtClean="0"/>
              <a:t>v.previous</a:t>
            </a:r>
            <a:r>
              <a:rPr lang="en-ZA" dirty="0" smtClean="0"/>
              <a:t>=u</a:t>
            </a:r>
          </a:p>
          <a:p>
            <a:pPr marL="457200" lvl="1" indent="0">
              <a:buNone/>
            </a:pP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31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5013176"/>
            <a:ext cx="6512511" cy="1143000"/>
          </a:xfrm>
        </p:spPr>
        <p:txBody>
          <a:bodyPr/>
          <a:lstStyle/>
          <a:p>
            <a:r>
              <a:rPr lang="en-ZA" dirty="0" smtClean="0"/>
              <a:t>Bellman Ford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96752"/>
            <a:ext cx="7787208" cy="4464496"/>
          </a:xfrm>
        </p:spPr>
        <p:txBody>
          <a:bodyPr>
            <a:normAutofit/>
          </a:bodyPr>
          <a:lstStyle/>
          <a:p>
            <a:r>
              <a:rPr lang="en-ZA" dirty="0" smtClean="0"/>
              <a:t>Bellman-Ford(</a:t>
            </a:r>
            <a:r>
              <a:rPr lang="en-ZA" dirty="0" err="1" smtClean="0"/>
              <a:t>G,w,s</a:t>
            </a:r>
            <a:r>
              <a:rPr lang="en-ZA" dirty="0" smtClean="0"/>
              <a:t>)</a:t>
            </a:r>
          </a:p>
          <a:p>
            <a:pPr marL="457200" lvl="1" indent="0">
              <a:buNone/>
            </a:pPr>
            <a:r>
              <a:rPr lang="en-ZA" dirty="0" smtClean="0"/>
              <a:t>Set all </a:t>
            </a:r>
            <a:r>
              <a:rPr lang="en-ZA" dirty="0" err="1" smtClean="0"/>
              <a:t>v.d</a:t>
            </a:r>
            <a:r>
              <a:rPr lang="en-ZA" dirty="0" smtClean="0"/>
              <a:t>=∞ and </a:t>
            </a:r>
            <a:r>
              <a:rPr lang="en-ZA" dirty="0" err="1" smtClean="0"/>
              <a:t>s.d</a:t>
            </a:r>
            <a:r>
              <a:rPr lang="en-ZA" dirty="0" smtClean="0"/>
              <a:t>=0</a:t>
            </a:r>
          </a:p>
          <a:p>
            <a:pPr marL="457200" lvl="1" indent="0">
              <a:buNone/>
            </a:pPr>
            <a:r>
              <a:rPr lang="en-ZA" dirty="0" smtClean="0"/>
              <a:t>Set all </a:t>
            </a:r>
            <a:r>
              <a:rPr lang="en-ZA" dirty="0" err="1" smtClean="0"/>
              <a:t>v.previous</a:t>
            </a:r>
            <a:r>
              <a:rPr lang="en-ZA" dirty="0" smtClean="0"/>
              <a:t>=null</a:t>
            </a:r>
          </a:p>
          <a:p>
            <a:pPr marL="457200" lvl="1" indent="0">
              <a:buNone/>
            </a:pPr>
            <a:r>
              <a:rPr lang="en-ZA" dirty="0" smtClean="0"/>
              <a:t>For i=1 to |G.V|-1</a:t>
            </a:r>
          </a:p>
          <a:p>
            <a:pPr marL="914400" lvl="2" indent="0">
              <a:buNone/>
            </a:pPr>
            <a:r>
              <a:rPr lang="en-ZA" dirty="0" smtClean="0"/>
              <a:t>For each edge (</a:t>
            </a:r>
            <a:r>
              <a:rPr lang="en-ZA" dirty="0" err="1" smtClean="0"/>
              <a:t>u,v</a:t>
            </a:r>
            <a:r>
              <a:rPr lang="en-ZA" dirty="0" smtClean="0"/>
              <a:t>) in G.E</a:t>
            </a:r>
          </a:p>
          <a:p>
            <a:pPr marL="1371600" lvl="3" indent="0">
              <a:buNone/>
            </a:pPr>
            <a:r>
              <a:rPr lang="en-ZA" dirty="0" smtClean="0"/>
              <a:t>Relax(</a:t>
            </a:r>
            <a:r>
              <a:rPr lang="en-ZA" dirty="0" err="1" smtClean="0"/>
              <a:t>u,v,w</a:t>
            </a:r>
            <a:r>
              <a:rPr lang="en-Z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60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749480" cy="5721816"/>
          </a:xfrm>
        </p:spPr>
        <p:txBody>
          <a:bodyPr>
            <a:normAutofit/>
          </a:bodyPr>
          <a:lstStyle/>
          <a:p>
            <a:r>
              <a:rPr lang="en-ZA" dirty="0" smtClean="0"/>
              <a:t>Why does it work? </a:t>
            </a:r>
          </a:p>
          <a:p>
            <a:endParaRPr lang="en-ZA" dirty="0" smtClean="0"/>
          </a:p>
          <a:p>
            <a:r>
              <a:rPr lang="en-ZA" dirty="0" smtClean="0"/>
              <a:t>The shortest path from s to v contains at most |G.V|-1 edges.  Consider a shortest path p &lt;s,v1,v2,v3,v4…,</a:t>
            </a:r>
            <a:r>
              <a:rPr lang="en-ZA" dirty="0" err="1" smtClean="0"/>
              <a:t>vn</a:t>
            </a:r>
            <a:r>
              <a:rPr lang="en-ZA" dirty="0" smtClean="0"/>
              <a:t>&gt;. For each iteration of the first for loop we add a vertex to this shortest path. E.g.: v1.previous=S. The shortest path from S to v1 is saved as v1.d. We now add v2 (because it is reachable from v1) and v2.previous=v1. This is never overwritten because v1 is indeed in the shortest path from s to v2 (because otherwise p would not be the shortest path: otherwise replace v1 by </a:t>
            </a:r>
            <a:r>
              <a:rPr lang="en-ZA" dirty="0" err="1" smtClean="0"/>
              <a:t>vx</a:t>
            </a:r>
            <a:r>
              <a:rPr lang="en-ZA" dirty="0" smtClean="0"/>
              <a:t> and we have created a shorter path). By induction it follows that after |G.V|-1 iterations we have considered all shortest paths with |G.V|-1 edges.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079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565" y="5715000"/>
            <a:ext cx="6512511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Negative Cycle Check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60648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/>
              <a:t>For each edge (</a:t>
            </a:r>
            <a:r>
              <a:rPr lang="en-ZA" dirty="0" err="1" smtClean="0"/>
              <a:t>u,v</a:t>
            </a:r>
            <a:r>
              <a:rPr lang="en-ZA" dirty="0" smtClean="0"/>
              <a:t>) in G.E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if </a:t>
            </a:r>
            <a:r>
              <a:rPr lang="en-ZA" dirty="0" err="1" smtClean="0"/>
              <a:t>v.d</a:t>
            </a:r>
            <a:r>
              <a:rPr lang="en-ZA" dirty="0" smtClean="0"/>
              <a:t>&gt;</a:t>
            </a:r>
            <a:r>
              <a:rPr lang="en-ZA" dirty="0" err="1" smtClean="0"/>
              <a:t>u.d+w</a:t>
            </a:r>
            <a:r>
              <a:rPr lang="en-ZA" dirty="0" smtClean="0"/>
              <a:t>(</a:t>
            </a:r>
            <a:r>
              <a:rPr lang="en-ZA" dirty="0" err="1" smtClean="0"/>
              <a:t>u,v</a:t>
            </a:r>
            <a:r>
              <a:rPr lang="en-ZA" dirty="0" smtClean="0"/>
              <a:t>)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	return False</a:t>
            </a:r>
          </a:p>
          <a:p>
            <a:pPr marL="0" indent="0">
              <a:buNone/>
            </a:pPr>
            <a:r>
              <a:rPr lang="en-ZA" dirty="0" smtClean="0"/>
              <a:t>Return True</a:t>
            </a:r>
          </a:p>
          <a:p>
            <a:pPr marL="0" indent="0">
              <a:buNone/>
            </a:pPr>
            <a:r>
              <a:rPr lang="en-ZA" dirty="0" smtClean="0"/>
              <a:t>Proof: </a:t>
            </a:r>
          </a:p>
          <a:p>
            <a:pPr marL="0" indent="0">
              <a:buNone/>
            </a:pPr>
            <a:r>
              <a:rPr lang="en-ZA" dirty="0" smtClean="0"/>
              <a:t>Returns true correctly because: </a:t>
            </a:r>
            <a:r>
              <a:rPr lang="en-ZA" dirty="0" err="1" smtClean="0"/>
              <a:t>v.d</a:t>
            </a:r>
            <a:r>
              <a:rPr lang="en-ZA" dirty="0" smtClean="0"/>
              <a:t>=s(</a:t>
            </a:r>
            <a:r>
              <a:rPr lang="en-ZA" dirty="0" err="1" smtClean="0"/>
              <a:t>s,d</a:t>
            </a:r>
            <a:r>
              <a:rPr lang="en-ZA" dirty="0" smtClean="0"/>
              <a:t>)&lt;=s(</a:t>
            </a:r>
            <a:r>
              <a:rPr lang="en-ZA" dirty="0" err="1" smtClean="0"/>
              <a:t>s,u</a:t>
            </a:r>
            <a:r>
              <a:rPr lang="en-ZA" dirty="0" smtClean="0"/>
              <a:t>)+w(</a:t>
            </a:r>
            <a:r>
              <a:rPr lang="en-ZA" dirty="0" err="1" smtClean="0"/>
              <a:t>u,v</a:t>
            </a:r>
            <a:r>
              <a:rPr lang="en-ZA" dirty="0" smtClean="0"/>
              <a:t>)=</a:t>
            </a:r>
            <a:r>
              <a:rPr lang="en-ZA" dirty="0" err="1" smtClean="0"/>
              <a:t>u.d+w</a:t>
            </a:r>
            <a:r>
              <a:rPr lang="en-ZA" dirty="0" smtClean="0"/>
              <a:t>(</a:t>
            </a:r>
            <a:r>
              <a:rPr lang="en-ZA" dirty="0" err="1" smtClean="0"/>
              <a:t>u,v</a:t>
            </a:r>
            <a:r>
              <a:rPr lang="en-ZA" dirty="0" smtClean="0"/>
              <a:t>)</a:t>
            </a:r>
          </a:p>
          <a:p>
            <a:pPr marL="0" indent="0">
              <a:buNone/>
            </a:pPr>
            <a:r>
              <a:rPr lang="en-ZA" dirty="0" smtClean="0"/>
              <a:t>Suppose &lt;v0,v2,….,</a:t>
            </a:r>
            <a:r>
              <a:rPr lang="en-ZA" dirty="0" err="1" smtClean="0"/>
              <a:t>vn</a:t>
            </a:r>
            <a:r>
              <a:rPr lang="en-ZA" dirty="0" smtClean="0"/>
              <a:t>&gt; is a negative edge cycle accessible from s where v0=</a:t>
            </a:r>
            <a:r>
              <a:rPr lang="en-ZA" dirty="0" err="1" smtClean="0"/>
              <a:t>vn</a:t>
            </a:r>
            <a:r>
              <a:rPr lang="en-ZA" dirty="0" smtClean="0"/>
              <a:t>:</a:t>
            </a:r>
          </a:p>
          <a:p>
            <a:pPr marL="0" indent="0">
              <a:buNone/>
            </a:pPr>
            <a:r>
              <a:rPr lang="en-ZA" dirty="0" smtClean="0"/>
              <a:t>Assume returns true. Then </a:t>
            </a:r>
            <a:r>
              <a:rPr lang="en-ZA" dirty="0" err="1" smtClean="0"/>
              <a:t>vi.d</a:t>
            </a:r>
            <a:r>
              <a:rPr lang="en-ZA" dirty="0" smtClean="0"/>
              <a:t>&lt;=v(i-1).</a:t>
            </a:r>
            <a:r>
              <a:rPr lang="en-ZA" dirty="0" err="1" smtClean="0"/>
              <a:t>d+w</a:t>
            </a:r>
            <a:r>
              <a:rPr lang="en-ZA" dirty="0" smtClean="0"/>
              <a:t>(v(i-1),vi) for 1 to n.</a:t>
            </a:r>
          </a:p>
          <a:p>
            <a:pPr marL="0" indent="0">
              <a:buNone/>
            </a:pPr>
            <a:r>
              <a:rPr lang="en-ZA" dirty="0" smtClean="0"/>
              <a:t>Sum from i=1 to n-&gt; 0&lt;=w(v(i-1),vi), which contradicts:</a:t>
            </a:r>
          </a:p>
          <a:p>
            <a:pPr marL="0" indent="0">
              <a:buNone/>
            </a:pPr>
            <a:r>
              <a:rPr lang="en-ZA" dirty="0" smtClean="0"/>
              <a:t>sum_1_n(w(vi-1,vi))&lt;0</a:t>
            </a:r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79096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06" y="116632"/>
            <a:ext cx="712332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2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Floyd-</a:t>
            </a:r>
            <a:r>
              <a:rPr lang="en-ZA" dirty="0" err="1" smtClean="0"/>
              <a:t>Warshall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ZA" dirty="0" smtClean="0"/>
              <a:t>Shortest-Path algorithm has optimum substructure:</a:t>
            </a:r>
          </a:p>
          <a:p>
            <a:r>
              <a:rPr lang="en-ZA" dirty="0" smtClean="0"/>
              <a:t>Consider shortest path v1-&gt;v2 with intermediate vertex vi. Then v1-&gt;…-&gt;vi must be the shortest path from v1-&gt;vi and vi-&gt;…-&gt;v2 must be the shortest path from vi-&gt;v2. Dynamic programming: </a:t>
            </a:r>
          </a:p>
          <a:p>
            <a:r>
              <a:rPr lang="en-ZA" dirty="0" smtClean="0"/>
              <a:t>We don’t know which intermediate vertex to choose. We want all pair shortest-paths.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276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Floyd-</a:t>
            </a:r>
            <a:r>
              <a:rPr lang="en-ZA" dirty="0" err="1" smtClean="0"/>
              <a:t>Warshall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Define A[a][b][k] to be the length of the shortest path from a to b with possible intermediate vertices 1,2,3,…k. </a:t>
            </a:r>
          </a:p>
          <a:p>
            <a:r>
              <a:rPr lang="en-ZA" dirty="0" smtClean="0"/>
              <a:t>Set A[a][b][0] to the weight of the edge connecting a to b. </a:t>
            </a:r>
          </a:p>
          <a:p>
            <a:r>
              <a:rPr lang="en-ZA" dirty="0" smtClean="0"/>
              <a:t>Recursive relation: A[a][b][k+1]=</a:t>
            </a:r>
          </a:p>
          <a:p>
            <a:r>
              <a:rPr lang="en-ZA" dirty="0" smtClean="0"/>
              <a:t>Min(A[a][k+1][k]+A[K+1][b][k]), A[a][b][k])</a:t>
            </a:r>
          </a:p>
          <a:p>
            <a:r>
              <a:rPr lang="en-ZA" dirty="0" smtClean="0"/>
              <a:t>Because we only need a single level of k we can use O(V^2) memory if desirable.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6639075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5850</TotalTime>
  <Words>439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Graph Algorithms</vt:lpstr>
      <vt:lpstr>Overview</vt:lpstr>
      <vt:lpstr>Bellman-Ford</vt:lpstr>
      <vt:lpstr>Bellman Ford</vt:lpstr>
      <vt:lpstr>PowerPoint Presentation</vt:lpstr>
      <vt:lpstr>Negative Cycle Check</vt:lpstr>
      <vt:lpstr>PowerPoint Presentation</vt:lpstr>
      <vt:lpstr>Floyd-Warshall </vt:lpstr>
      <vt:lpstr>Floyd-Warshall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Orton Thomas J</dc:creator>
  <cp:lastModifiedBy>Orton Thomas J</cp:lastModifiedBy>
  <cp:revision>15</cp:revision>
  <dcterms:created xsi:type="dcterms:W3CDTF">2014-02-23T15:42:47Z</dcterms:created>
  <dcterms:modified xsi:type="dcterms:W3CDTF">2014-02-28T15:04:01Z</dcterms:modified>
</cp:coreProperties>
</file>