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3" r:id="rId18"/>
    <p:sldId id="264" r:id="rId19"/>
    <p:sldId id="26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A7A3-CFDC-4C72-8DC3-E1D714BC565B}" type="datetimeFigureOut">
              <a:rPr lang="en-ZA" smtClean="0"/>
              <a:t>2017/02/04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C4F1-3D36-44C1-9012-CC3D3B13B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08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A7A3-CFDC-4C72-8DC3-E1D714BC565B}" type="datetimeFigureOut">
              <a:rPr lang="en-ZA" smtClean="0"/>
              <a:t>2017/02/04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C4F1-3D36-44C1-9012-CC3D3B13B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701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A7A3-CFDC-4C72-8DC3-E1D714BC565B}" type="datetimeFigureOut">
              <a:rPr lang="en-ZA" smtClean="0"/>
              <a:t>2017/02/04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C4F1-3D36-44C1-9012-CC3D3B13B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886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A7A3-CFDC-4C72-8DC3-E1D714BC565B}" type="datetimeFigureOut">
              <a:rPr lang="en-ZA" smtClean="0"/>
              <a:t>2017/02/04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C4F1-3D36-44C1-9012-CC3D3B13B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591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A7A3-CFDC-4C72-8DC3-E1D714BC565B}" type="datetimeFigureOut">
              <a:rPr lang="en-ZA" smtClean="0"/>
              <a:t>2017/02/04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C4F1-3D36-44C1-9012-CC3D3B13B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48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A7A3-CFDC-4C72-8DC3-E1D714BC565B}" type="datetimeFigureOut">
              <a:rPr lang="en-ZA" smtClean="0"/>
              <a:t>2017/02/04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C4F1-3D36-44C1-9012-CC3D3B13B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710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A7A3-CFDC-4C72-8DC3-E1D714BC565B}" type="datetimeFigureOut">
              <a:rPr lang="en-ZA" smtClean="0"/>
              <a:t>2017/02/04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C4F1-3D36-44C1-9012-CC3D3B13B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962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A7A3-CFDC-4C72-8DC3-E1D714BC565B}" type="datetimeFigureOut">
              <a:rPr lang="en-ZA" smtClean="0"/>
              <a:t>2017/02/04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C4F1-3D36-44C1-9012-CC3D3B13B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847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A7A3-CFDC-4C72-8DC3-E1D714BC565B}" type="datetimeFigureOut">
              <a:rPr lang="en-ZA" smtClean="0"/>
              <a:t>2017/02/04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C4F1-3D36-44C1-9012-CC3D3B13B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0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A7A3-CFDC-4C72-8DC3-E1D714BC565B}" type="datetimeFigureOut">
              <a:rPr lang="en-ZA" smtClean="0"/>
              <a:t>2017/02/04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C4F1-3D36-44C1-9012-CC3D3B13B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036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A7A3-CFDC-4C72-8DC3-E1D714BC565B}" type="datetimeFigureOut">
              <a:rPr lang="en-ZA" smtClean="0"/>
              <a:t>2017/02/04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C4F1-3D36-44C1-9012-CC3D3B13B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731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A7A3-CFDC-4C72-8DC3-E1D714BC565B}" type="datetimeFigureOut">
              <a:rPr lang="en-ZA" smtClean="0"/>
              <a:t>2017/02/04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C4F1-3D36-44C1-9012-CC3D3B13B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737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ZA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Topological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By Ralph McDougall</a:t>
            </a:r>
          </a:p>
          <a:p>
            <a:r>
              <a:rPr lang="en-ZA" dirty="0"/>
              <a:t>IOI Camp 2</a:t>
            </a:r>
          </a:p>
          <a:p>
            <a:r>
              <a:rPr lang="en-ZA" dirty="0"/>
              <a:t>(4/5 February 2017)</a:t>
            </a:r>
          </a:p>
        </p:txBody>
      </p:sp>
    </p:spTree>
    <p:extLst>
      <p:ext uri="{BB962C8B-B14F-4D97-AF65-F5344CB8AC3E}">
        <p14:creationId xmlns:p14="http://schemas.microsoft.com/office/powerpoint/2010/main" val="323363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14" idx="3"/>
          </p:cNvCxnSpPr>
          <p:nvPr/>
        </p:nvCxnSpPr>
        <p:spPr>
          <a:xfrm flipV="1">
            <a:off x="3422373" y="2400195"/>
            <a:ext cx="1600023" cy="1365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82817"/>
            <a:ext cx="258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Q = (1, 3)</a:t>
            </a:r>
          </a:p>
          <a:p>
            <a:r>
              <a:rPr lang="en-ZA" dirty="0"/>
              <a:t>T = 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Put the vertices with in-degree onto a queue.</a:t>
            </a:r>
          </a:p>
        </p:txBody>
      </p:sp>
    </p:spTree>
    <p:extLst>
      <p:ext uri="{BB962C8B-B14F-4D97-AF65-F5344CB8AC3E}">
        <p14:creationId xmlns:p14="http://schemas.microsoft.com/office/powerpoint/2010/main" val="154798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14" idx="3"/>
          </p:cNvCxnSpPr>
          <p:nvPr/>
        </p:nvCxnSpPr>
        <p:spPr>
          <a:xfrm flipV="1">
            <a:off x="3422373" y="2400195"/>
            <a:ext cx="1600023" cy="1365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82817"/>
            <a:ext cx="258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Q = (3, 2)</a:t>
            </a:r>
          </a:p>
          <a:p>
            <a:r>
              <a:rPr lang="en-ZA" dirty="0"/>
              <a:t>T = (1)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Add a vertex to T and reduce the in-degree of its neighbours by 1.</a:t>
            </a:r>
          </a:p>
        </p:txBody>
      </p:sp>
    </p:spTree>
    <p:extLst>
      <p:ext uri="{BB962C8B-B14F-4D97-AF65-F5344CB8AC3E}">
        <p14:creationId xmlns:p14="http://schemas.microsoft.com/office/powerpoint/2010/main" val="303026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14" idx="3"/>
          </p:cNvCxnSpPr>
          <p:nvPr/>
        </p:nvCxnSpPr>
        <p:spPr>
          <a:xfrm flipV="1">
            <a:off x="3422373" y="2400195"/>
            <a:ext cx="1600023" cy="1365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82817"/>
            <a:ext cx="258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Q = (2, 4)</a:t>
            </a:r>
          </a:p>
          <a:p>
            <a:r>
              <a:rPr lang="en-ZA" dirty="0"/>
              <a:t>T = (1, 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Add a vertex to T and reduce the in-degree of its neighbours by 1.</a:t>
            </a:r>
          </a:p>
        </p:txBody>
      </p:sp>
    </p:spTree>
    <p:extLst>
      <p:ext uri="{BB962C8B-B14F-4D97-AF65-F5344CB8AC3E}">
        <p14:creationId xmlns:p14="http://schemas.microsoft.com/office/powerpoint/2010/main" val="316701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14" idx="3"/>
          </p:cNvCxnSpPr>
          <p:nvPr/>
        </p:nvCxnSpPr>
        <p:spPr>
          <a:xfrm flipV="1">
            <a:off x="3422373" y="2400195"/>
            <a:ext cx="1600023" cy="1365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82817"/>
            <a:ext cx="258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Q = (4)</a:t>
            </a:r>
          </a:p>
          <a:p>
            <a:r>
              <a:rPr lang="en-ZA" dirty="0"/>
              <a:t>T = (1, 3, 2)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Add a vertex to T and reduce the in-degree of its neighbours by 1.</a:t>
            </a:r>
          </a:p>
        </p:txBody>
      </p:sp>
    </p:spTree>
    <p:extLst>
      <p:ext uri="{BB962C8B-B14F-4D97-AF65-F5344CB8AC3E}">
        <p14:creationId xmlns:p14="http://schemas.microsoft.com/office/powerpoint/2010/main" val="88774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14" idx="3"/>
          </p:cNvCxnSpPr>
          <p:nvPr/>
        </p:nvCxnSpPr>
        <p:spPr>
          <a:xfrm flipV="1">
            <a:off x="3422373" y="2400195"/>
            <a:ext cx="1600023" cy="1365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82817"/>
            <a:ext cx="258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Q = (5)</a:t>
            </a:r>
          </a:p>
          <a:p>
            <a:r>
              <a:rPr lang="en-ZA" dirty="0"/>
              <a:t>T = (1, 3, 2, 4)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Add a vertex to T and reduce the in-degree of its neighbours by 1.</a:t>
            </a:r>
          </a:p>
        </p:txBody>
      </p:sp>
    </p:spTree>
    <p:extLst>
      <p:ext uri="{BB962C8B-B14F-4D97-AF65-F5344CB8AC3E}">
        <p14:creationId xmlns:p14="http://schemas.microsoft.com/office/powerpoint/2010/main" val="408030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14" idx="3"/>
          </p:cNvCxnSpPr>
          <p:nvPr/>
        </p:nvCxnSpPr>
        <p:spPr>
          <a:xfrm flipV="1">
            <a:off x="3422373" y="2400195"/>
            <a:ext cx="1600023" cy="1365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82817"/>
            <a:ext cx="258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Q = (6)</a:t>
            </a:r>
          </a:p>
          <a:p>
            <a:r>
              <a:rPr lang="en-ZA" dirty="0"/>
              <a:t>T = (1, 3, 2, 4, 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Add a vertex to T and reduce the in-degree of its neighbours by 1.</a:t>
            </a:r>
          </a:p>
        </p:txBody>
      </p:sp>
    </p:spTree>
    <p:extLst>
      <p:ext uri="{BB962C8B-B14F-4D97-AF65-F5344CB8AC3E}">
        <p14:creationId xmlns:p14="http://schemas.microsoft.com/office/powerpoint/2010/main" val="286604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14" idx="3"/>
          </p:cNvCxnSpPr>
          <p:nvPr/>
        </p:nvCxnSpPr>
        <p:spPr>
          <a:xfrm flipV="1">
            <a:off x="3422373" y="2400195"/>
            <a:ext cx="1600023" cy="1365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82817"/>
            <a:ext cx="258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Q = ()</a:t>
            </a:r>
          </a:p>
          <a:p>
            <a:r>
              <a:rPr lang="en-ZA" dirty="0"/>
              <a:t>T = (1, 3, 2, 4, 5, 6)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Return T.</a:t>
            </a:r>
          </a:p>
        </p:txBody>
      </p:sp>
    </p:spTree>
    <p:extLst>
      <p:ext uri="{BB962C8B-B14F-4D97-AF65-F5344CB8AC3E}">
        <p14:creationId xmlns:p14="http://schemas.microsoft.com/office/powerpoint/2010/main" val="198159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u="sng" dirty="0"/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ZA" dirty="0"/>
              <a:t>def </a:t>
            </a:r>
            <a:r>
              <a:rPr lang="en-ZA" dirty="0" err="1"/>
              <a:t>topological_order</a:t>
            </a:r>
            <a:r>
              <a:rPr lang="en-ZA" dirty="0"/>
              <a:t>(G, n):</a:t>
            </a:r>
          </a:p>
          <a:p>
            <a:pPr marL="0" indent="0">
              <a:buNone/>
            </a:pPr>
            <a:r>
              <a:rPr lang="en-ZA" dirty="0"/>
              <a:t>    T = []</a:t>
            </a:r>
          </a:p>
          <a:p>
            <a:pPr marL="0" indent="0">
              <a:buNone/>
            </a:pPr>
            <a:r>
              <a:rPr lang="en-ZA" dirty="0"/>
              <a:t>    </a:t>
            </a:r>
            <a:r>
              <a:rPr lang="en-ZA" dirty="0" err="1"/>
              <a:t>in_degree</a:t>
            </a:r>
            <a:r>
              <a:rPr lang="en-ZA" dirty="0"/>
              <a:t> = [0 for </a:t>
            </a:r>
            <a:r>
              <a:rPr lang="en-ZA" dirty="0" err="1"/>
              <a:t>i</a:t>
            </a:r>
            <a:r>
              <a:rPr lang="en-ZA" dirty="0"/>
              <a:t> in range(n)]</a:t>
            </a:r>
          </a:p>
          <a:p>
            <a:pPr marL="0" indent="0">
              <a:buNone/>
            </a:pPr>
            <a:r>
              <a:rPr lang="en-ZA" dirty="0"/>
              <a:t>    Q = </a:t>
            </a:r>
            <a:r>
              <a:rPr lang="en-ZA" dirty="0" err="1"/>
              <a:t>Queue.Queue</a:t>
            </a:r>
            <a:r>
              <a:rPr lang="en-ZA" dirty="0"/>
              <a:t>()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    for v in range(n):</a:t>
            </a:r>
          </a:p>
          <a:p>
            <a:pPr marL="0" indent="0">
              <a:buNone/>
            </a:pPr>
            <a:r>
              <a:rPr lang="en-ZA" dirty="0"/>
              <a:t>        </a:t>
            </a:r>
            <a:r>
              <a:rPr lang="en-ZA" dirty="0" err="1"/>
              <a:t>in_degree</a:t>
            </a:r>
            <a:r>
              <a:rPr lang="en-ZA" dirty="0"/>
              <a:t>[v] = </a:t>
            </a:r>
            <a:r>
              <a:rPr lang="en-ZA" dirty="0" err="1"/>
              <a:t>len</a:t>
            </a:r>
            <a:r>
              <a:rPr lang="en-ZA" dirty="0"/>
              <a:t>(G[v])</a:t>
            </a:r>
          </a:p>
          <a:p>
            <a:pPr marL="0" indent="0">
              <a:buNone/>
            </a:pPr>
            <a:r>
              <a:rPr lang="en-ZA" dirty="0"/>
              <a:t>        if </a:t>
            </a:r>
            <a:r>
              <a:rPr lang="en-ZA" dirty="0" err="1"/>
              <a:t>in_degree</a:t>
            </a:r>
            <a:r>
              <a:rPr lang="en-ZA" dirty="0"/>
              <a:t>[v] == 0:</a:t>
            </a:r>
          </a:p>
          <a:p>
            <a:pPr marL="0" indent="0">
              <a:buNone/>
            </a:pPr>
            <a:r>
              <a:rPr lang="en-ZA" dirty="0"/>
              <a:t>            </a:t>
            </a:r>
            <a:r>
              <a:rPr lang="en-ZA" dirty="0" err="1"/>
              <a:t>Q.put</a:t>
            </a:r>
            <a:r>
              <a:rPr lang="en-ZA" dirty="0"/>
              <a:t>(v)</a:t>
            </a:r>
          </a:p>
          <a:p>
            <a:pPr marL="0" indent="0">
              <a:buNone/>
            </a:pPr>
            <a:r>
              <a:rPr lang="en-ZA" dirty="0"/>
              <a:t>    </a:t>
            </a:r>
            <a:r>
              <a:rPr lang="en-ZA" dirty="0" err="1"/>
              <a:t>vertex_counter</a:t>
            </a:r>
            <a:r>
              <a:rPr lang="en-ZA" dirty="0"/>
              <a:t> =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6435" y="5807631"/>
            <a:ext cx="316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84640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u="sng" dirty="0"/>
              <a:t>Pseudocode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ZA" dirty="0"/>
              <a:t> while not </a:t>
            </a:r>
            <a:r>
              <a:rPr lang="en-ZA" dirty="0" err="1"/>
              <a:t>Q.empty</a:t>
            </a:r>
            <a:r>
              <a:rPr lang="en-ZA" dirty="0"/>
              <a:t>():</a:t>
            </a:r>
          </a:p>
          <a:p>
            <a:pPr marL="0" indent="0">
              <a:buNone/>
            </a:pPr>
            <a:r>
              <a:rPr lang="en-ZA" dirty="0"/>
              <a:t>        v = </a:t>
            </a:r>
            <a:r>
              <a:rPr lang="en-ZA" dirty="0" err="1"/>
              <a:t>Q.get</a:t>
            </a:r>
            <a:r>
              <a:rPr lang="en-ZA" dirty="0"/>
              <a:t>()</a:t>
            </a:r>
          </a:p>
          <a:p>
            <a:pPr marL="0" indent="0">
              <a:buNone/>
            </a:pPr>
            <a:r>
              <a:rPr lang="en-ZA" dirty="0"/>
              <a:t>        </a:t>
            </a:r>
            <a:r>
              <a:rPr lang="en-ZA" dirty="0" err="1"/>
              <a:t>vertex_counter</a:t>
            </a:r>
            <a:r>
              <a:rPr lang="en-ZA" dirty="0"/>
              <a:t> += 1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        for neighbour in G[v]:</a:t>
            </a:r>
          </a:p>
          <a:p>
            <a:pPr marL="0" indent="0">
              <a:buNone/>
            </a:pPr>
            <a:r>
              <a:rPr lang="en-ZA" dirty="0"/>
              <a:t>            </a:t>
            </a:r>
            <a:r>
              <a:rPr lang="en-ZA" dirty="0" err="1"/>
              <a:t>in_degree</a:t>
            </a:r>
            <a:r>
              <a:rPr lang="en-ZA" dirty="0"/>
              <a:t>[neighbour] -= 1</a:t>
            </a:r>
          </a:p>
          <a:p>
            <a:pPr marL="0" indent="0">
              <a:buNone/>
            </a:pPr>
            <a:r>
              <a:rPr lang="en-ZA" dirty="0"/>
              <a:t>            if </a:t>
            </a:r>
            <a:r>
              <a:rPr lang="en-ZA" dirty="0" err="1"/>
              <a:t>in_degree</a:t>
            </a:r>
            <a:r>
              <a:rPr lang="en-ZA" dirty="0"/>
              <a:t>[</a:t>
            </a:r>
            <a:r>
              <a:rPr lang="en-ZA" dirty="0" err="1"/>
              <a:t>neigbour</a:t>
            </a:r>
            <a:r>
              <a:rPr lang="en-ZA" dirty="0"/>
              <a:t>] == 0:</a:t>
            </a:r>
          </a:p>
          <a:p>
            <a:pPr marL="0" indent="0">
              <a:buNone/>
            </a:pPr>
            <a:r>
              <a:rPr lang="en-ZA" dirty="0"/>
              <a:t>                </a:t>
            </a:r>
            <a:r>
              <a:rPr lang="en-ZA" dirty="0" err="1"/>
              <a:t>Q.put</a:t>
            </a:r>
            <a:r>
              <a:rPr lang="en-ZA" dirty="0"/>
              <a:t>(neighbour)</a:t>
            </a:r>
          </a:p>
          <a:p>
            <a:pPr marL="0" indent="0">
              <a:buNone/>
            </a:pPr>
            <a:r>
              <a:rPr lang="en-ZA" dirty="0"/>
              <a:t>        </a:t>
            </a:r>
            <a:r>
              <a:rPr lang="en-ZA" dirty="0" err="1"/>
              <a:t>T.append</a:t>
            </a:r>
            <a:r>
              <a:rPr lang="en-ZA" dirty="0"/>
              <a:t>(v)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    if </a:t>
            </a:r>
            <a:r>
              <a:rPr lang="en-ZA" dirty="0" err="1"/>
              <a:t>vertex_counter</a:t>
            </a:r>
            <a:r>
              <a:rPr lang="en-ZA" dirty="0"/>
              <a:t> != n:</a:t>
            </a:r>
          </a:p>
          <a:p>
            <a:pPr marL="0" indent="0">
              <a:buNone/>
            </a:pPr>
            <a:r>
              <a:rPr lang="en-ZA" dirty="0"/>
              <a:t>        return []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    return T</a:t>
            </a:r>
          </a:p>
        </p:txBody>
      </p:sp>
    </p:spTree>
    <p:extLst>
      <p:ext uri="{BB962C8B-B14F-4D97-AF65-F5344CB8AC3E}">
        <p14:creationId xmlns:p14="http://schemas.microsoft.com/office/powerpoint/2010/main" val="222059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u="sng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3200" u="sng" dirty="0"/>
              <a:t>Time complexity: O(V + E)</a:t>
            </a:r>
          </a:p>
          <a:p>
            <a:pPr marL="0" indent="0">
              <a:buNone/>
            </a:pPr>
            <a:r>
              <a:rPr lang="en-ZA" sz="3200" dirty="0"/>
              <a:t>You go through each vertex once and you check each edge once.</a:t>
            </a:r>
          </a:p>
          <a:p>
            <a:r>
              <a:rPr lang="en-ZA" sz="3200" u="sng" dirty="0"/>
              <a:t>Space complexity: O(V + E)</a:t>
            </a:r>
          </a:p>
          <a:p>
            <a:pPr marL="0" indent="0">
              <a:buNone/>
            </a:pPr>
            <a:r>
              <a:rPr lang="en-ZA" sz="3200" dirty="0"/>
              <a:t>You only need a list containing the vertices and a list containing the edges.</a:t>
            </a:r>
          </a:p>
        </p:txBody>
      </p:sp>
    </p:spTree>
    <p:extLst>
      <p:ext uri="{BB962C8B-B14F-4D97-AF65-F5344CB8AC3E}">
        <p14:creationId xmlns:p14="http://schemas.microsoft.com/office/powerpoint/2010/main" val="22010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Definition</a:t>
            </a:r>
            <a:endParaRPr lang="en-Z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3200" dirty="0"/>
              <a:t>Given a </a:t>
            </a:r>
            <a:r>
              <a:rPr lang="en-ZA" sz="3200" b="1" dirty="0"/>
              <a:t>directed graph </a:t>
            </a:r>
            <a:r>
              <a:rPr lang="en-ZA" sz="3200" i="1" dirty="0"/>
              <a:t>G</a:t>
            </a:r>
            <a:r>
              <a:rPr lang="en-ZA" sz="3200" dirty="0"/>
              <a:t> with </a:t>
            </a:r>
            <a:r>
              <a:rPr lang="en-ZA" sz="3200" i="1" dirty="0"/>
              <a:t>n</a:t>
            </a:r>
            <a:r>
              <a:rPr lang="en-ZA" sz="3200" dirty="0"/>
              <a:t> vertices (1, 2, …, n) and some edges, the </a:t>
            </a:r>
            <a:r>
              <a:rPr lang="en-ZA" sz="3200" i="1" dirty="0"/>
              <a:t>n</a:t>
            </a:r>
            <a:r>
              <a:rPr lang="en-ZA" sz="3200" dirty="0"/>
              <a:t>-tuple </a:t>
            </a:r>
            <a:r>
              <a:rPr lang="en-ZA" sz="3200" i="1" dirty="0"/>
              <a:t>T</a:t>
            </a:r>
            <a:r>
              <a:rPr lang="en-ZA" sz="3200" dirty="0"/>
              <a:t> is a topological ordering of the vertices of </a:t>
            </a:r>
            <a:r>
              <a:rPr lang="en-ZA" sz="3200" i="1" dirty="0"/>
              <a:t>G</a:t>
            </a:r>
            <a:r>
              <a:rPr lang="en-ZA" sz="3200" dirty="0"/>
              <a:t> if and only if:</a:t>
            </a:r>
            <a:br>
              <a:rPr lang="en-ZA" sz="3200" dirty="0"/>
            </a:br>
            <a:br>
              <a:rPr lang="en-ZA" sz="3200" dirty="0"/>
            </a:br>
            <a:r>
              <a:rPr lang="en-ZA" sz="3200" dirty="0"/>
              <a:t>I[</a:t>
            </a:r>
            <a:r>
              <a:rPr lang="en-ZA" sz="3200" i="1" dirty="0"/>
              <a:t>a</a:t>
            </a:r>
            <a:r>
              <a:rPr lang="en-ZA" sz="3200" dirty="0"/>
              <a:t>] &lt; I[</a:t>
            </a:r>
            <a:r>
              <a:rPr lang="en-ZA" sz="3200" i="1" dirty="0"/>
              <a:t>b</a:t>
            </a:r>
            <a:r>
              <a:rPr lang="en-ZA" sz="3200" dirty="0"/>
              <a:t>] where </a:t>
            </a:r>
            <a:r>
              <a:rPr lang="en-ZA" sz="3200" i="1" dirty="0"/>
              <a:t>ab</a:t>
            </a:r>
            <a:r>
              <a:rPr lang="en-ZA" sz="3200" dirty="0"/>
              <a:t> is an edge from </a:t>
            </a:r>
            <a:r>
              <a:rPr lang="en-ZA" sz="3200" i="1" dirty="0"/>
              <a:t>a</a:t>
            </a:r>
            <a:r>
              <a:rPr lang="en-ZA" sz="3200" dirty="0"/>
              <a:t> to </a:t>
            </a:r>
            <a:r>
              <a:rPr lang="en-ZA" sz="3200" i="1" dirty="0"/>
              <a:t>b</a:t>
            </a:r>
            <a:r>
              <a:rPr lang="en-ZA" sz="3200" dirty="0"/>
              <a:t> in </a:t>
            </a:r>
            <a:r>
              <a:rPr lang="en-ZA" sz="3200" i="1" dirty="0"/>
              <a:t>G</a:t>
            </a:r>
            <a:r>
              <a:rPr lang="en-ZA" sz="3200" dirty="0"/>
              <a:t> and </a:t>
            </a:r>
            <a:r>
              <a:rPr lang="en-ZA" sz="3200" i="1" dirty="0"/>
              <a:t>v</a:t>
            </a:r>
            <a:r>
              <a:rPr lang="en-ZA" sz="3200" dirty="0"/>
              <a:t> </a:t>
            </a:r>
            <a:r>
              <a:rPr lang="el-GR" sz="3200" dirty="0"/>
              <a:t>ϵ </a:t>
            </a:r>
            <a:r>
              <a:rPr lang="en-ZA" sz="3200" i="1" dirty="0"/>
              <a:t>T</a:t>
            </a:r>
            <a:r>
              <a:rPr lang="en-ZA" sz="3200" dirty="0"/>
              <a:t> for all </a:t>
            </a:r>
            <a:r>
              <a:rPr lang="en-ZA" sz="3200" i="1" dirty="0"/>
              <a:t>v</a:t>
            </a:r>
            <a:r>
              <a:rPr lang="en-ZA" sz="3200" dirty="0"/>
              <a:t> </a:t>
            </a:r>
            <a:r>
              <a:rPr lang="el-GR" sz="3200" dirty="0"/>
              <a:t>ϵ</a:t>
            </a:r>
            <a:r>
              <a:rPr lang="en-ZA" sz="3200" dirty="0"/>
              <a:t> (1, 2, …, </a:t>
            </a:r>
            <a:r>
              <a:rPr lang="en-ZA" sz="3200" i="1" dirty="0"/>
              <a:t>n</a:t>
            </a:r>
            <a:r>
              <a:rPr lang="en-ZA" sz="3200" dirty="0"/>
              <a:t>)</a:t>
            </a:r>
          </a:p>
          <a:p>
            <a:pPr marL="0" indent="0">
              <a:buNone/>
            </a:pPr>
            <a:br>
              <a:rPr lang="en-ZA" sz="3200" dirty="0"/>
            </a:br>
            <a:br>
              <a:rPr lang="en-ZA" sz="3200" dirty="0"/>
            </a:br>
            <a:r>
              <a:rPr lang="en-ZA" sz="3200" dirty="0"/>
              <a:t>( T[ I[</a:t>
            </a:r>
            <a:r>
              <a:rPr lang="en-ZA" sz="3200" i="1" dirty="0"/>
              <a:t>k</a:t>
            </a:r>
            <a:r>
              <a:rPr lang="en-ZA" sz="3200" dirty="0"/>
              <a:t>] ] = </a:t>
            </a:r>
            <a:r>
              <a:rPr lang="en-ZA" sz="3200" i="1" dirty="0"/>
              <a:t>k</a:t>
            </a:r>
            <a:r>
              <a:rPr lang="en-ZA" sz="3200" dirty="0"/>
              <a:t> for all </a:t>
            </a:r>
            <a:r>
              <a:rPr lang="en-ZA" sz="3200" i="1" dirty="0"/>
              <a:t>k</a:t>
            </a:r>
            <a:r>
              <a:rPr lang="en-ZA" sz="3200" dirty="0"/>
              <a:t> in (1, 2, …, n) )</a:t>
            </a:r>
          </a:p>
        </p:txBody>
      </p:sp>
    </p:spTree>
    <p:extLst>
      <p:ext uri="{BB962C8B-B14F-4D97-AF65-F5344CB8AC3E}">
        <p14:creationId xmlns:p14="http://schemas.microsoft.com/office/powerpoint/2010/main" val="63516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u="sng" dirty="0"/>
              <a:t>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ZA" dirty="0"/>
              <a:t>Add all vertices with an in-degree of 0 onto a list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Take each vertex in the list one at a time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Go to all of it’s neighbours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If it doesn’t have any neighbours that are unvisited, add it onto the front of T, mark it as visited and go back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Else, go to Step 3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When all vertices of the graph have been visited, return T</a:t>
            </a:r>
          </a:p>
        </p:txBody>
      </p:sp>
    </p:spTree>
    <p:extLst>
      <p:ext uri="{BB962C8B-B14F-4D97-AF65-F5344CB8AC3E}">
        <p14:creationId xmlns:p14="http://schemas.microsoft.com/office/powerpoint/2010/main" val="3768613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7"/>
            <a:endCxn id="14" idx="3"/>
          </p:cNvCxnSpPr>
          <p:nvPr/>
        </p:nvCxnSpPr>
        <p:spPr>
          <a:xfrm flipV="1">
            <a:off x="3405987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97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7"/>
            <a:endCxn id="14" idx="3"/>
          </p:cNvCxnSpPr>
          <p:nvPr/>
        </p:nvCxnSpPr>
        <p:spPr>
          <a:xfrm flipV="1">
            <a:off x="3405987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79963"/>
            <a:ext cx="287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 = ()</a:t>
            </a:r>
          </a:p>
          <a:p>
            <a:r>
              <a:rPr lang="en-ZA" dirty="0"/>
              <a:t>Q = (1, 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Compute the in-degree of each vertex.</a:t>
            </a:r>
          </a:p>
        </p:txBody>
      </p:sp>
    </p:spTree>
    <p:extLst>
      <p:ext uri="{BB962C8B-B14F-4D97-AF65-F5344CB8AC3E}">
        <p14:creationId xmlns:p14="http://schemas.microsoft.com/office/powerpoint/2010/main" val="3153308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7"/>
            <a:endCxn id="14" idx="3"/>
          </p:cNvCxnSpPr>
          <p:nvPr/>
        </p:nvCxnSpPr>
        <p:spPr>
          <a:xfrm flipV="1">
            <a:off x="3405987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79963"/>
            <a:ext cx="287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 = ()</a:t>
            </a:r>
          </a:p>
          <a:p>
            <a:r>
              <a:rPr lang="en-ZA" dirty="0"/>
              <a:t>Q = (1, 3)</a:t>
            </a:r>
          </a:p>
          <a:p>
            <a:r>
              <a:rPr lang="en-ZA" dirty="0"/>
              <a:t>Current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Go to a neighbour.</a:t>
            </a:r>
          </a:p>
        </p:txBody>
      </p:sp>
    </p:spTree>
    <p:extLst>
      <p:ext uri="{BB962C8B-B14F-4D97-AF65-F5344CB8AC3E}">
        <p14:creationId xmlns:p14="http://schemas.microsoft.com/office/powerpoint/2010/main" val="161887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7"/>
            <a:endCxn id="14" idx="3"/>
          </p:cNvCxnSpPr>
          <p:nvPr/>
        </p:nvCxnSpPr>
        <p:spPr>
          <a:xfrm flipV="1">
            <a:off x="3405987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79963"/>
            <a:ext cx="287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 = (2)</a:t>
            </a:r>
          </a:p>
          <a:p>
            <a:r>
              <a:rPr lang="en-ZA" dirty="0"/>
              <a:t>Q = (1, 3)</a:t>
            </a:r>
          </a:p>
          <a:p>
            <a:r>
              <a:rPr lang="en-ZA" dirty="0"/>
              <a:t>Current =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No unvisited neighbours.</a:t>
            </a:r>
          </a:p>
        </p:txBody>
      </p:sp>
    </p:spTree>
    <p:extLst>
      <p:ext uri="{BB962C8B-B14F-4D97-AF65-F5344CB8AC3E}">
        <p14:creationId xmlns:p14="http://schemas.microsoft.com/office/powerpoint/2010/main" val="188441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7"/>
            <a:endCxn id="14" idx="3"/>
          </p:cNvCxnSpPr>
          <p:nvPr/>
        </p:nvCxnSpPr>
        <p:spPr>
          <a:xfrm flipV="1">
            <a:off x="3405987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79963"/>
            <a:ext cx="287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 = (2)</a:t>
            </a:r>
          </a:p>
          <a:p>
            <a:r>
              <a:rPr lang="en-ZA" dirty="0"/>
              <a:t>Q = (1, 3)</a:t>
            </a:r>
          </a:p>
          <a:p>
            <a:r>
              <a:rPr lang="en-ZA" dirty="0"/>
              <a:t>Current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Go back.</a:t>
            </a:r>
          </a:p>
        </p:txBody>
      </p:sp>
    </p:spTree>
    <p:extLst>
      <p:ext uri="{BB962C8B-B14F-4D97-AF65-F5344CB8AC3E}">
        <p14:creationId xmlns:p14="http://schemas.microsoft.com/office/powerpoint/2010/main" val="1956556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7"/>
            <a:endCxn id="14" idx="3"/>
          </p:cNvCxnSpPr>
          <p:nvPr/>
        </p:nvCxnSpPr>
        <p:spPr>
          <a:xfrm flipV="1">
            <a:off x="3405987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79963"/>
            <a:ext cx="287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 = (2)</a:t>
            </a:r>
          </a:p>
          <a:p>
            <a:r>
              <a:rPr lang="en-ZA" dirty="0"/>
              <a:t>Q = (1, 3)</a:t>
            </a:r>
          </a:p>
          <a:p>
            <a:r>
              <a:rPr lang="en-ZA" dirty="0"/>
              <a:t>Current =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Go to a neighbour.</a:t>
            </a:r>
          </a:p>
        </p:txBody>
      </p:sp>
    </p:spTree>
    <p:extLst>
      <p:ext uri="{BB962C8B-B14F-4D97-AF65-F5344CB8AC3E}">
        <p14:creationId xmlns:p14="http://schemas.microsoft.com/office/powerpoint/2010/main" val="4075376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7"/>
            <a:endCxn id="14" idx="3"/>
          </p:cNvCxnSpPr>
          <p:nvPr/>
        </p:nvCxnSpPr>
        <p:spPr>
          <a:xfrm flipV="1">
            <a:off x="3405987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79963"/>
            <a:ext cx="287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 = (2)</a:t>
            </a:r>
          </a:p>
          <a:p>
            <a:r>
              <a:rPr lang="en-ZA" dirty="0"/>
              <a:t>Q = (1, 3)</a:t>
            </a:r>
          </a:p>
          <a:p>
            <a:r>
              <a:rPr lang="en-ZA" dirty="0"/>
              <a:t>Current =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Go to a neighbour.</a:t>
            </a:r>
          </a:p>
        </p:txBody>
      </p:sp>
    </p:spTree>
    <p:extLst>
      <p:ext uri="{BB962C8B-B14F-4D97-AF65-F5344CB8AC3E}">
        <p14:creationId xmlns:p14="http://schemas.microsoft.com/office/powerpoint/2010/main" val="188454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7"/>
            <a:endCxn id="14" idx="3"/>
          </p:cNvCxnSpPr>
          <p:nvPr/>
        </p:nvCxnSpPr>
        <p:spPr>
          <a:xfrm flipV="1">
            <a:off x="3405987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79963"/>
            <a:ext cx="287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 = (2)</a:t>
            </a:r>
          </a:p>
          <a:p>
            <a:r>
              <a:rPr lang="en-ZA" dirty="0"/>
              <a:t>Q = (1, 3)</a:t>
            </a:r>
          </a:p>
          <a:p>
            <a:r>
              <a:rPr lang="en-ZA" dirty="0"/>
              <a:t>Current = 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No unvisited neighbours.</a:t>
            </a:r>
          </a:p>
        </p:txBody>
      </p:sp>
    </p:spTree>
    <p:extLst>
      <p:ext uri="{BB962C8B-B14F-4D97-AF65-F5344CB8AC3E}">
        <p14:creationId xmlns:p14="http://schemas.microsoft.com/office/powerpoint/2010/main" val="3267908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7"/>
            <a:endCxn id="14" idx="3"/>
          </p:cNvCxnSpPr>
          <p:nvPr/>
        </p:nvCxnSpPr>
        <p:spPr>
          <a:xfrm flipV="1">
            <a:off x="3405987" y="2400195"/>
            <a:ext cx="1616409" cy="1403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79963"/>
            <a:ext cx="287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 = (6, 2)</a:t>
            </a:r>
          </a:p>
          <a:p>
            <a:r>
              <a:rPr lang="en-ZA" dirty="0"/>
              <a:t>Q = (1, 3)</a:t>
            </a:r>
          </a:p>
          <a:p>
            <a:r>
              <a:rPr lang="en-ZA" dirty="0"/>
              <a:t>Current =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Go back and go to a neighbour.</a:t>
            </a:r>
          </a:p>
        </p:txBody>
      </p:sp>
    </p:spTree>
    <p:extLst>
      <p:ext uri="{BB962C8B-B14F-4D97-AF65-F5344CB8AC3E}">
        <p14:creationId xmlns:p14="http://schemas.microsoft.com/office/powerpoint/2010/main" val="137858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Example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1842053" y="181554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949149" y="181554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1842053" y="365967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949149" y="365967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056245" y="181554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056245" y="365967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Straight Arrow Connector 10"/>
          <p:cNvCxnSpPr>
            <a:cxnSpLocks/>
            <a:stCxn id="4" idx="4"/>
            <a:endCxn id="6" idx="0"/>
          </p:cNvCxnSpPr>
          <p:nvPr/>
        </p:nvCxnSpPr>
        <p:spPr>
          <a:xfrm>
            <a:off x="2146853" y="243840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endCxn id="5" idx="2"/>
          </p:cNvCxnSpPr>
          <p:nvPr/>
        </p:nvCxnSpPr>
        <p:spPr>
          <a:xfrm>
            <a:off x="2451653" y="2126974"/>
            <a:ext cx="149749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4" idx="5"/>
            <a:endCxn id="7" idx="1"/>
          </p:cNvCxnSpPr>
          <p:nvPr/>
        </p:nvCxnSpPr>
        <p:spPr>
          <a:xfrm>
            <a:off x="2362379" y="2347185"/>
            <a:ext cx="1676044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253949" y="243840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8" idx="2"/>
          </p:cNvCxnSpPr>
          <p:nvPr/>
        </p:nvCxnSpPr>
        <p:spPr>
          <a:xfrm>
            <a:off x="4578628" y="2126974"/>
            <a:ext cx="147761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6361045" y="243840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endCxn id="9" idx="2"/>
          </p:cNvCxnSpPr>
          <p:nvPr/>
        </p:nvCxnSpPr>
        <p:spPr>
          <a:xfrm>
            <a:off x="4558749" y="3971098"/>
            <a:ext cx="149749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8" idx="3"/>
            <a:endCxn id="7" idx="7"/>
          </p:cNvCxnSpPr>
          <p:nvPr/>
        </p:nvCxnSpPr>
        <p:spPr>
          <a:xfrm flipH="1">
            <a:off x="4469475" y="2347185"/>
            <a:ext cx="1676044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9282" y="1742253"/>
            <a:ext cx="543339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ZA" sz="3200" i="1" dirty="0"/>
              <a:t>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9282" y="4972159"/>
            <a:ext cx="3228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i="1" dirty="0"/>
              <a:t>T</a:t>
            </a:r>
            <a:r>
              <a:rPr lang="en-ZA" sz="3200" dirty="0"/>
              <a:t> = (1, 3, 2, 5, 4, 6) </a:t>
            </a:r>
            <a:endParaRPr lang="en-ZA" sz="3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919282" y="5534703"/>
            <a:ext cx="9602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Note: there may be multiple topological orderings.</a:t>
            </a:r>
          </a:p>
          <a:p>
            <a:r>
              <a:rPr lang="en-ZA" sz="3200" dirty="0"/>
              <a:t>T = (1, 2, 3, 5, 4, 6) is also valid.</a:t>
            </a:r>
          </a:p>
        </p:txBody>
      </p:sp>
    </p:spTree>
    <p:extLst>
      <p:ext uri="{BB962C8B-B14F-4D97-AF65-F5344CB8AC3E}">
        <p14:creationId xmlns:p14="http://schemas.microsoft.com/office/powerpoint/2010/main" val="80886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7"/>
            <a:endCxn id="14" idx="3"/>
          </p:cNvCxnSpPr>
          <p:nvPr/>
        </p:nvCxnSpPr>
        <p:spPr>
          <a:xfrm flipV="1">
            <a:off x="3405987" y="2400195"/>
            <a:ext cx="1616409" cy="1403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79963"/>
            <a:ext cx="287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 = (6, 2)</a:t>
            </a:r>
          </a:p>
          <a:p>
            <a:r>
              <a:rPr lang="en-ZA" dirty="0"/>
              <a:t>Q = (1, 3)</a:t>
            </a:r>
          </a:p>
          <a:p>
            <a:r>
              <a:rPr lang="en-ZA" dirty="0"/>
              <a:t>Current = 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No unvisited neighbours.</a:t>
            </a:r>
          </a:p>
        </p:txBody>
      </p:sp>
    </p:spTree>
    <p:extLst>
      <p:ext uri="{BB962C8B-B14F-4D97-AF65-F5344CB8AC3E}">
        <p14:creationId xmlns:p14="http://schemas.microsoft.com/office/powerpoint/2010/main" val="2041792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7"/>
            <a:endCxn id="14" idx="3"/>
          </p:cNvCxnSpPr>
          <p:nvPr/>
        </p:nvCxnSpPr>
        <p:spPr>
          <a:xfrm flipV="1">
            <a:off x="3405987" y="2400195"/>
            <a:ext cx="1616409" cy="1403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79963"/>
            <a:ext cx="287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 = (5, 6, 2)</a:t>
            </a:r>
          </a:p>
          <a:p>
            <a:r>
              <a:rPr lang="en-ZA" dirty="0"/>
              <a:t>Q = (1, 3)</a:t>
            </a:r>
          </a:p>
          <a:p>
            <a:r>
              <a:rPr lang="en-ZA" dirty="0"/>
              <a:t>Current =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Go back.</a:t>
            </a:r>
          </a:p>
          <a:p>
            <a:r>
              <a:rPr lang="en-ZA" sz="3200" dirty="0"/>
              <a:t>No unvisited neighbours.</a:t>
            </a:r>
          </a:p>
        </p:txBody>
      </p:sp>
    </p:spTree>
    <p:extLst>
      <p:ext uri="{BB962C8B-B14F-4D97-AF65-F5344CB8AC3E}">
        <p14:creationId xmlns:p14="http://schemas.microsoft.com/office/powerpoint/2010/main" val="3942964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7"/>
            <a:endCxn id="14" idx="3"/>
          </p:cNvCxnSpPr>
          <p:nvPr/>
        </p:nvCxnSpPr>
        <p:spPr>
          <a:xfrm flipV="1">
            <a:off x="3405987" y="2400195"/>
            <a:ext cx="1616409" cy="1403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79963"/>
            <a:ext cx="287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 = (4, 5, 6, 2)</a:t>
            </a:r>
          </a:p>
          <a:p>
            <a:r>
              <a:rPr lang="en-ZA" dirty="0"/>
              <a:t>Q = (1, 3)</a:t>
            </a:r>
          </a:p>
          <a:p>
            <a:r>
              <a:rPr lang="en-ZA" dirty="0"/>
              <a:t>Current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Go back.</a:t>
            </a:r>
          </a:p>
          <a:p>
            <a:r>
              <a:rPr lang="en-ZA" sz="3200" dirty="0"/>
              <a:t>No unvisited neighbours</a:t>
            </a:r>
          </a:p>
        </p:txBody>
      </p:sp>
    </p:spTree>
    <p:extLst>
      <p:ext uri="{BB962C8B-B14F-4D97-AF65-F5344CB8AC3E}">
        <p14:creationId xmlns:p14="http://schemas.microsoft.com/office/powerpoint/2010/main" val="4017226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7"/>
            <a:endCxn id="14" idx="3"/>
          </p:cNvCxnSpPr>
          <p:nvPr/>
        </p:nvCxnSpPr>
        <p:spPr>
          <a:xfrm flipV="1">
            <a:off x="3405987" y="2400195"/>
            <a:ext cx="1616409" cy="1403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79963"/>
            <a:ext cx="287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 = (1, 4, 5, 6, 2)</a:t>
            </a:r>
          </a:p>
          <a:p>
            <a:r>
              <a:rPr lang="en-ZA" dirty="0"/>
              <a:t>Q = (1, 3)</a:t>
            </a:r>
          </a:p>
          <a:p>
            <a:r>
              <a:rPr lang="en-ZA" dirty="0"/>
              <a:t>Current = 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Go to next starting vertex.</a:t>
            </a:r>
          </a:p>
        </p:txBody>
      </p:sp>
    </p:spTree>
    <p:extLst>
      <p:ext uri="{BB962C8B-B14F-4D97-AF65-F5344CB8AC3E}">
        <p14:creationId xmlns:p14="http://schemas.microsoft.com/office/powerpoint/2010/main" val="4066204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7"/>
            <a:endCxn id="14" idx="3"/>
          </p:cNvCxnSpPr>
          <p:nvPr/>
        </p:nvCxnSpPr>
        <p:spPr>
          <a:xfrm flipV="1">
            <a:off x="3405987" y="2400195"/>
            <a:ext cx="1616409" cy="1403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79963"/>
            <a:ext cx="287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 = (3, 1, 4, 5, 6, 2)</a:t>
            </a:r>
          </a:p>
          <a:p>
            <a:r>
              <a:rPr lang="en-ZA" dirty="0"/>
              <a:t>Q = (1, 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5843" y="2400195"/>
            <a:ext cx="4068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No unvisited neighbours.</a:t>
            </a:r>
          </a:p>
        </p:txBody>
      </p:sp>
    </p:spTree>
    <p:extLst>
      <p:ext uri="{BB962C8B-B14F-4D97-AF65-F5344CB8AC3E}">
        <p14:creationId xmlns:p14="http://schemas.microsoft.com/office/powerpoint/2010/main" val="1249527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u="sng" dirty="0"/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ZA" dirty="0"/>
              <a:t>from collections import deque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def </a:t>
            </a:r>
            <a:r>
              <a:rPr lang="en-ZA" dirty="0" err="1"/>
              <a:t>topological_order</a:t>
            </a:r>
            <a:r>
              <a:rPr lang="en-ZA" dirty="0"/>
              <a:t>(G, T, visited, current):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    for neighbour in G[current]:</a:t>
            </a:r>
          </a:p>
          <a:p>
            <a:pPr marL="0" indent="0">
              <a:buNone/>
            </a:pPr>
            <a:r>
              <a:rPr lang="en-ZA" dirty="0"/>
              <a:t>        if visited[neighbour]:</a:t>
            </a:r>
          </a:p>
          <a:p>
            <a:pPr marL="0" indent="0">
              <a:buNone/>
            </a:pPr>
            <a:r>
              <a:rPr lang="en-ZA" dirty="0"/>
              <a:t>            continue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        </a:t>
            </a:r>
            <a:r>
              <a:rPr lang="en-ZA" dirty="0" err="1"/>
              <a:t>topological_order</a:t>
            </a:r>
            <a:r>
              <a:rPr lang="en-ZA" dirty="0"/>
              <a:t>(G, T, visited, neighbour)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    visited[current] = True</a:t>
            </a:r>
          </a:p>
          <a:p>
            <a:pPr marL="0" indent="0">
              <a:buNone/>
            </a:pPr>
            <a:r>
              <a:rPr lang="en-ZA" dirty="0"/>
              <a:t>    </a:t>
            </a:r>
            <a:r>
              <a:rPr lang="en-ZA" dirty="0" err="1"/>
              <a:t>T.appendleft</a:t>
            </a:r>
            <a:r>
              <a:rPr lang="en-ZA" dirty="0"/>
              <a:t>(current)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6435" y="5807631"/>
            <a:ext cx="316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1876061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u="sng" dirty="0"/>
              <a:t>Pseudocode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T = deque()</a:t>
            </a:r>
          </a:p>
          <a:p>
            <a:pPr marL="0" indent="0">
              <a:buNone/>
            </a:pPr>
            <a:r>
              <a:rPr lang="en-ZA" dirty="0"/>
              <a:t>G = [ CONNECTIONS GO HERE ]</a:t>
            </a:r>
          </a:p>
          <a:p>
            <a:pPr marL="0" indent="0">
              <a:buNone/>
            </a:pPr>
            <a:r>
              <a:rPr lang="en-ZA" dirty="0"/>
              <a:t>visited = [False for </a:t>
            </a:r>
            <a:r>
              <a:rPr lang="en-ZA" dirty="0" err="1"/>
              <a:t>i</a:t>
            </a:r>
            <a:r>
              <a:rPr lang="en-ZA" dirty="0"/>
              <a:t> in range(</a:t>
            </a:r>
            <a:r>
              <a:rPr lang="en-ZA" dirty="0" err="1"/>
              <a:t>num</a:t>
            </a:r>
            <a:r>
              <a:rPr lang="en-ZA" dirty="0"/>
              <a:t>)]</a:t>
            </a:r>
          </a:p>
          <a:p>
            <a:pPr marL="0" indent="0">
              <a:buNone/>
            </a:pPr>
            <a:r>
              <a:rPr lang="en-ZA" dirty="0"/>
              <a:t>for v in </a:t>
            </a:r>
            <a:r>
              <a:rPr lang="en-ZA" dirty="0" err="1"/>
              <a:t>starter_vertices</a:t>
            </a:r>
            <a:r>
              <a:rPr lang="en-ZA" dirty="0"/>
              <a:t>:</a:t>
            </a:r>
          </a:p>
          <a:p>
            <a:pPr marL="0" indent="0">
              <a:buNone/>
            </a:pPr>
            <a:r>
              <a:rPr lang="en-ZA" dirty="0"/>
              <a:t>    </a:t>
            </a:r>
            <a:r>
              <a:rPr lang="en-ZA" dirty="0" err="1"/>
              <a:t>topological_order</a:t>
            </a:r>
            <a:r>
              <a:rPr lang="en-ZA" dirty="0"/>
              <a:t>(G, T, visited, v)</a:t>
            </a:r>
          </a:p>
          <a:p>
            <a:pPr marL="0" indent="0">
              <a:buNone/>
            </a:pPr>
            <a:r>
              <a:rPr lang="en-ZA" dirty="0"/>
              <a:t> </a:t>
            </a:r>
          </a:p>
          <a:p>
            <a:pPr marL="0" indent="0">
              <a:buNone/>
            </a:pP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7120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u="sng" dirty="0"/>
              <a:t>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3200" u="sng" dirty="0"/>
              <a:t>Time complexity: O(V + E)</a:t>
            </a:r>
          </a:p>
          <a:p>
            <a:pPr marL="0" indent="0">
              <a:buNone/>
            </a:pPr>
            <a:r>
              <a:rPr lang="en-ZA" sz="3200" dirty="0"/>
              <a:t>You traverse each edge once and you check each vertex once to find the in-degree of each vertex.</a:t>
            </a:r>
          </a:p>
          <a:p>
            <a:r>
              <a:rPr lang="en-ZA" sz="3200" u="sng" dirty="0"/>
              <a:t>Space complexity: O(V + E)</a:t>
            </a:r>
          </a:p>
          <a:p>
            <a:pPr marL="0" indent="0">
              <a:buNone/>
            </a:pPr>
            <a:r>
              <a:rPr lang="en-ZA" sz="3200" dirty="0"/>
              <a:t>You need a list of edges and a few lists of the vertices (technically it’s 3V + E)</a:t>
            </a:r>
          </a:p>
        </p:txBody>
      </p:sp>
    </p:spTree>
    <p:extLst>
      <p:ext uri="{BB962C8B-B14F-4D97-AF65-F5344CB8AC3E}">
        <p14:creationId xmlns:p14="http://schemas.microsoft.com/office/powerpoint/2010/main" val="21572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u="sng" dirty="0"/>
              <a:t>Example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Given a list of lectures that John wants to attend and the prerequisite lectures for each lecture, construct a list of the order in which John should attend the lectures.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The lectures are vertices of a directed graph, and the prerequisites are directed edges of the graph. The topological sorting of the graph provides the list that is required.</a:t>
            </a:r>
          </a:p>
        </p:txBody>
      </p:sp>
    </p:spTree>
    <p:extLst>
      <p:ext uri="{BB962C8B-B14F-4D97-AF65-F5344CB8AC3E}">
        <p14:creationId xmlns:p14="http://schemas.microsoft.com/office/powerpoint/2010/main" val="410297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u="sng" dirty="0"/>
              <a:t>Practical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3200" dirty="0"/>
              <a:t>A practical example of a topological sorting is a list of tasks that needs to be completed with some tasks having to be completed first. The tasks would be nodes in a graph.</a:t>
            </a:r>
          </a:p>
          <a:p>
            <a:pPr marL="0" indent="0">
              <a:buNone/>
            </a:pPr>
            <a:r>
              <a:rPr lang="en-ZA" sz="3200" u="sng" dirty="0"/>
              <a:t>Practical example of practical example:</a:t>
            </a:r>
          </a:p>
          <a:p>
            <a:pPr marL="0" indent="0">
              <a:buNone/>
            </a:pPr>
            <a:r>
              <a:rPr lang="en-ZA" sz="3200" dirty="0"/>
              <a:t>A cooking recipe.</a:t>
            </a:r>
          </a:p>
          <a:p>
            <a:pPr marL="0" indent="0">
              <a:buNone/>
            </a:pPr>
            <a:r>
              <a:rPr lang="en-ZA" sz="3200" dirty="0"/>
              <a:t>You need to crack eggs before you can beat them, you must preheat the oven before you put food in it, etc.</a:t>
            </a:r>
          </a:p>
          <a:p>
            <a:pPr marL="0" indent="0">
              <a:buNone/>
            </a:pP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356080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u="sng" dirty="0"/>
              <a:t>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3200" baseline="-25000" dirty="0"/>
              <a:t>A topological ordering of a graph is possible if and only if the graph does not contain any directed cycles.</a:t>
            </a:r>
          </a:p>
          <a:p>
            <a:pPr marL="0" indent="0">
              <a:buNone/>
            </a:pPr>
            <a:endParaRPr lang="en-ZA" sz="3200" baseline="-25000" dirty="0"/>
          </a:p>
          <a:p>
            <a:pPr marL="0" indent="0">
              <a:buNone/>
            </a:pPr>
            <a:endParaRPr lang="en-ZA" sz="3200" baseline="-25000" dirty="0"/>
          </a:p>
        </p:txBody>
      </p:sp>
      <p:sp>
        <p:nvSpPr>
          <p:cNvPr id="4" name="Oval 3"/>
          <p:cNvSpPr/>
          <p:nvPr/>
        </p:nvSpPr>
        <p:spPr>
          <a:xfrm>
            <a:off x="838200" y="2756454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  <a:endCxn id="6" idx="0"/>
          </p:cNvCxnSpPr>
          <p:nvPr/>
        </p:nvCxnSpPr>
        <p:spPr>
          <a:xfrm>
            <a:off x="1143000" y="3379306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460057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915480" y="2756454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915480" y="460057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/>
          <p:cNvCxnSpPr>
            <a:cxnSpLocks/>
            <a:stCxn id="6" idx="6"/>
            <a:endCxn id="8" idx="2"/>
          </p:cNvCxnSpPr>
          <p:nvPr/>
        </p:nvCxnSpPr>
        <p:spPr>
          <a:xfrm>
            <a:off x="1447800" y="4912004"/>
            <a:ext cx="146768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7" idx="2"/>
            <a:endCxn id="4" idx="6"/>
          </p:cNvCxnSpPr>
          <p:nvPr/>
        </p:nvCxnSpPr>
        <p:spPr>
          <a:xfrm flipH="1">
            <a:off x="1447800" y="3067880"/>
            <a:ext cx="146768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0"/>
            <a:endCxn id="7" idx="4"/>
          </p:cNvCxnSpPr>
          <p:nvPr/>
        </p:nvCxnSpPr>
        <p:spPr>
          <a:xfrm flipV="1">
            <a:off x="3220280" y="3379306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09392" y="3644348"/>
            <a:ext cx="6533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200" dirty="0"/>
              <a:t>(A topological ordering of this graph does not exist.)</a:t>
            </a:r>
          </a:p>
        </p:txBody>
      </p:sp>
    </p:spTree>
    <p:extLst>
      <p:ext uri="{BB962C8B-B14F-4D97-AF65-F5344CB8AC3E}">
        <p14:creationId xmlns:p14="http://schemas.microsoft.com/office/powerpoint/2010/main" val="64656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u="sng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3200" dirty="0"/>
              <a:t>There are 2 main algorithms for finding the topological order of a graph: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3200" dirty="0"/>
              <a:t>Kahn’s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3200" dirty="0"/>
              <a:t>DFS</a:t>
            </a:r>
          </a:p>
        </p:txBody>
      </p:sp>
    </p:spTree>
    <p:extLst>
      <p:ext uri="{BB962C8B-B14F-4D97-AF65-F5344CB8AC3E}">
        <p14:creationId xmlns:p14="http://schemas.microsoft.com/office/powerpoint/2010/main" val="378485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Kahn’s Algorithm</a:t>
            </a:r>
            <a:endParaRPr lang="en-Z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ZA" sz="2600" dirty="0"/>
              <a:t>Compute the in-degree of each vertex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600" dirty="0"/>
              <a:t>Add all of the vertices with an in-degree of 0 onto a queue </a:t>
            </a:r>
            <a:r>
              <a:rPr lang="en-ZA" sz="2600" i="1" dirty="0"/>
              <a:t>Q</a:t>
            </a:r>
            <a:endParaRPr lang="en-ZA" sz="2600" dirty="0"/>
          </a:p>
          <a:p>
            <a:pPr marL="514350" indent="-514350">
              <a:buFont typeface="+mj-lt"/>
              <a:buAutoNum type="arabicPeriod"/>
            </a:pPr>
            <a:r>
              <a:rPr lang="en-ZA" sz="2600" dirty="0"/>
              <a:t>Remove a vertex </a:t>
            </a:r>
            <a:r>
              <a:rPr lang="en-ZA" sz="2600" i="1" dirty="0"/>
              <a:t>V</a:t>
            </a:r>
            <a:r>
              <a:rPr lang="en-ZA" sz="2600" dirty="0"/>
              <a:t> from </a:t>
            </a:r>
            <a:r>
              <a:rPr lang="en-ZA" sz="2600" i="1" dirty="0"/>
              <a:t>Q</a:t>
            </a:r>
            <a:endParaRPr lang="en-ZA" sz="2600" dirty="0"/>
          </a:p>
          <a:p>
            <a:pPr marL="514350" indent="-514350">
              <a:buFont typeface="+mj-lt"/>
              <a:buAutoNum type="arabicPeriod"/>
            </a:pPr>
            <a:r>
              <a:rPr lang="en-ZA" sz="2600" dirty="0"/>
              <a:t>Increment the counter of visited nodes by 1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600" dirty="0"/>
              <a:t>Add </a:t>
            </a:r>
            <a:r>
              <a:rPr lang="en-ZA" sz="2600" i="1" dirty="0"/>
              <a:t>V</a:t>
            </a:r>
            <a:r>
              <a:rPr lang="en-ZA" sz="2600" dirty="0"/>
              <a:t> onto </a:t>
            </a:r>
            <a:r>
              <a:rPr lang="en-ZA" sz="2600" i="1" dirty="0"/>
              <a:t>T</a:t>
            </a:r>
            <a:r>
              <a:rPr lang="en-ZA" sz="2600" dirty="0"/>
              <a:t> where </a:t>
            </a:r>
            <a:r>
              <a:rPr lang="en-ZA" sz="2600" i="1" dirty="0"/>
              <a:t>T</a:t>
            </a:r>
            <a:r>
              <a:rPr lang="en-ZA" sz="2600" dirty="0"/>
              <a:t> is the list that will contain the order of the nodes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600" dirty="0"/>
              <a:t>Decrease the in-degree of all neighbours of </a:t>
            </a:r>
            <a:r>
              <a:rPr lang="en-ZA" sz="2600" i="1" dirty="0"/>
              <a:t>V</a:t>
            </a:r>
            <a:r>
              <a:rPr lang="en-ZA" sz="2600" dirty="0"/>
              <a:t> by 1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600" dirty="0"/>
              <a:t>If a neighbour now has an in-degree of 0, add it to </a:t>
            </a:r>
            <a:r>
              <a:rPr lang="en-ZA" sz="2600" i="1" dirty="0"/>
              <a:t>Q</a:t>
            </a:r>
            <a:endParaRPr lang="en-ZA" sz="2600" dirty="0"/>
          </a:p>
          <a:p>
            <a:pPr marL="514350" indent="-514350">
              <a:buFont typeface="+mj-lt"/>
              <a:buAutoNum type="arabicPeriod"/>
            </a:pPr>
            <a:r>
              <a:rPr lang="en-ZA" sz="2600" dirty="0"/>
              <a:t>If </a:t>
            </a:r>
            <a:r>
              <a:rPr lang="en-ZA" sz="2600" i="1" dirty="0"/>
              <a:t>Q</a:t>
            </a:r>
            <a:r>
              <a:rPr lang="en-ZA" sz="2600" dirty="0"/>
              <a:t> is not empty, go to step 3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600" dirty="0"/>
              <a:t>If the vertex counter does not equal the total number of vertices, return ERROR (the topological ordering does not exist)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600" dirty="0"/>
              <a:t>Return </a:t>
            </a:r>
            <a:r>
              <a:rPr lang="en-ZA" sz="2600" i="1" dirty="0"/>
              <a:t>T</a:t>
            </a:r>
            <a:endParaRPr lang="en-ZA" sz="2600" dirty="0"/>
          </a:p>
          <a:p>
            <a:pPr marL="514350" indent="-514350">
              <a:buFont typeface="+mj-lt"/>
              <a:buAutoNum type="arabicPeriod"/>
            </a:pPr>
            <a:endParaRPr lang="en-ZA" sz="3200" i="1" dirty="0"/>
          </a:p>
          <a:p>
            <a:pPr marL="514350" indent="-514350">
              <a:buFont typeface="+mj-lt"/>
              <a:buAutoNum type="arabicPeriod"/>
            </a:pP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203988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7"/>
            <a:endCxn id="14" idx="3"/>
          </p:cNvCxnSpPr>
          <p:nvPr/>
        </p:nvCxnSpPr>
        <p:spPr>
          <a:xfrm flipV="1">
            <a:off x="3405987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u="sng" dirty="0"/>
              <a:t>Visual</a:t>
            </a:r>
            <a:endParaRPr lang="en-ZA" u="sng" dirty="0"/>
          </a:p>
        </p:txBody>
      </p:sp>
      <p:sp>
        <p:nvSpPr>
          <p:cNvPr id="4" name="Oval 3"/>
          <p:cNvSpPr/>
          <p:nvPr/>
        </p:nvSpPr>
        <p:spPr>
          <a:xfrm>
            <a:off x="838200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/>
          <p:cNvCxnSpPr>
            <a:cxnSpLocks/>
            <a:stCxn id="4" idx="4"/>
          </p:cNvCxnSpPr>
          <p:nvPr/>
        </p:nvCxnSpPr>
        <p:spPr>
          <a:xfrm flipH="1">
            <a:off x="1129750" y="2491410"/>
            <a:ext cx="1325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885661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cxnSpLocks/>
            <a:stCxn id="4" idx="5"/>
            <a:endCxn id="13" idx="1"/>
          </p:cNvCxnSpPr>
          <p:nvPr/>
        </p:nvCxnSpPr>
        <p:spPr>
          <a:xfrm>
            <a:off x="1358526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85661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933122" y="1868558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/>
          <p:cNvSpPr/>
          <p:nvPr/>
        </p:nvSpPr>
        <p:spPr>
          <a:xfrm>
            <a:off x="4933122" y="3712682"/>
            <a:ext cx="609600" cy="6228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495261" y="217998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4"/>
            <a:endCxn id="13" idx="0"/>
          </p:cNvCxnSpPr>
          <p:nvPr/>
        </p:nvCxnSpPr>
        <p:spPr>
          <a:xfrm>
            <a:off x="3190461" y="2491410"/>
            <a:ext cx="0" cy="12212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95260" y="4050614"/>
            <a:ext cx="14378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5" idx="0"/>
          </p:cNvCxnSpPr>
          <p:nvPr/>
        </p:nvCxnSpPr>
        <p:spPr>
          <a:xfrm>
            <a:off x="5237922" y="2491411"/>
            <a:ext cx="0" cy="1221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7"/>
            <a:endCxn id="14" idx="3"/>
          </p:cNvCxnSpPr>
          <p:nvPr/>
        </p:nvCxnSpPr>
        <p:spPr>
          <a:xfrm flipV="1">
            <a:off x="3405987" y="2400195"/>
            <a:ext cx="1616409" cy="1403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139" y="156260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2391" y="340125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599" y="1544538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9711" y="1626647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964" y="3309255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5254" y="3476216"/>
            <a:ext cx="4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5843" y="2400195"/>
            <a:ext cx="4068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Compute the in-degree of each vertex.</a:t>
            </a:r>
          </a:p>
        </p:txBody>
      </p:sp>
    </p:spTree>
    <p:extLst>
      <p:ext uri="{BB962C8B-B14F-4D97-AF65-F5344CB8AC3E}">
        <p14:creationId xmlns:p14="http://schemas.microsoft.com/office/powerpoint/2010/main" val="241386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1631</Words>
  <Application>Microsoft Office PowerPoint</Application>
  <PresentationFormat>Widescreen</PresentationFormat>
  <Paragraphs>478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Topological Sorting</vt:lpstr>
      <vt:lpstr>Definition</vt:lpstr>
      <vt:lpstr>Example</vt:lpstr>
      <vt:lpstr>Practical Example</vt:lpstr>
      <vt:lpstr>Condition</vt:lpstr>
      <vt:lpstr>Algorithms</vt:lpstr>
      <vt:lpstr>Kahn’s Algorithm</vt:lpstr>
      <vt:lpstr>Visual</vt:lpstr>
      <vt:lpstr>Visual</vt:lpstr>
      <vt:lpstr>Visual</vt:lpstr>
      <vt:lpstr>Visual</vt:lpstr>
      <vt:lpstr>Visual</vt:lpstr>
      <vt:lpstr>Visual</vt:lpstr>
      <vt:lpstr>Visual</vt:lpstr>
      <vt:lpstr>Visual</vt:lpstr>
      <vt:lpstr>Visual</vt:lpstr>
      <vt:lpstr>Pseudocode</vt:lpstr>
      <vt:lpstr>Pseudocode Continued</vt:lpstr>
      <vt:lpstr>Kahn’s Algorithm</vt:lpstr>
      <vt:lpstr>DFS</vt:lpstr>
      <vt:lpstr>Visual</vt:lpstr>
      <vt:lpstr>Visual</vt:lpstr>
      <vt:lpstr>Visual</vt:lpstr>
      <vt:lpstr>Visual</vt:lpstr>
      <vt:lpstr>Visual</vt:lpstr>
      <vt:lpstr>Visual</vt:lpstr>
      <vt:lpstr>Visual</vt:lpstr>
      <vt:lpstr>Visual</vt:lpstr>
      <vt:lpstr>Visual</vt:lpstr>
      <vt:lpstr>Visual</vt:lpstr>
      <vt:lpstr>Visual</vt:lpstr>
      <vt:lpstr>Visual</vt:lpstr>
      <vt:lpstr>Visual</vt:lpstr>
      <vt:lpstr>Visual</vt:lpstr>
      <vt:lpstr>Pseudocode</vt:lpstr>
      <vt:lpstr>Pseudocode Continued</vt:lpstr>
      <vt:lpstr>DFS</vt:lpstr>
      <vt:lpstr>Example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McDougall</dc:creator>
  <cp:lastModifiedBy>Ralph McDougall</cp:lastModifiedBy>
  <cp:revision>47</cp:revision>
  <dcterms:created xsi:type="dcterms:W3CDTF">2017-01-08T17:31:38Z</dcterms:created>
  <dcterms:modified xsi:type="dcterms:W3CDTF">2017-02-04T09:20:30Z</dcterms:modified>
</cp:coreProperties>
</file>