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2" r:id="rId6"/>
    <p:sldId id="266" r:id="rId7"/>
    <p:sldId id="267" r:id="rId8"/>
    <p:sldId id="270" r:id="rId9"/>
    <p:sldId id="268" r:id="rId10"/>
    <p:sldId id="269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392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091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039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780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816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51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2018/02/02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977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2018/02/02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626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2018/02/02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39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141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1550-55B7-43DF-8F4D-838ABB533BF6}" type="datetimeFigureOut">
              <a:rPr lang="en-ZA" smtClean="0"/>
              <a:t>2018/02/02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75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1550-55B7-43DF-8F4D-838ABB533BF6}" type="datetimeFigureOut">
              <a:rPr lang="en-ZA" smtClean="0"/>
              <a:t>2018/02/02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C515-C822-474A-B445-E9DDE203B2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317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solidFill>
            <a:schemeClr val="bg1">
              <a:alpha val="79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ZA" dirty="0" smtClean="0"/>
              <a:t>Directed Acyclic Graphs</a:t>
            </a:r>
            <a:br>
              <a:rPr lang="en-ZA" dirty="0" smtClean="0"/>
            </a:br>
            <a:r>
              <a:rPr lang="en-ZA" dirty="0" smtClean="0"/>
              <a:t>&amp;&amp;</a:t>
            </a:r>
            <a:br>
              <a:rPr lang="en-ZA" dirty="0" smtClean="0"/>
            </a:br>
            <a:r>
              <a:rPr lang="en-ZA" dirty="0" smtClean="0"/>
              <a:t>Topological Sorting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40372"/>
            <a:ext cx="12192000" cy="932640"/>
          </a:xfrm>
          <a:solidFill>
            <a:schemeClr val="bg1">
              <a:alpha val="79000"/>
            </a:schemeClr>
          </a:solidFill>
        </p:spPr>
        <p:txBody>
          <a:bodyPr anchor="ctr">
            <a:normAutofit/>
          </a:bodyPr>
          <a:lstStyle/>
          <a:p>
            <a:r>
              <a:rPr lang="en-ZA" dirty="0" smtClean="0"/>
              <a:t>by Tian Cilliers</a:t>
            </a:r>
          </a:p>
          <a:p>
            <a:r>
              <a:rPr lang="en-ZA" dirty="0" smtClean="0"/>
              <a:t>IOI Training Camp 2 (3-4 February 2018)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7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 smtClean="0"/>
              <a:t>Example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 smtClean="0"/>
              <a:t>Modified Alphabet (</a:t>
            </a:r>
            <a:r>
              <a:rPr lang="en-ZA" u="sng" dirty="0" err="1" smtClean="0"/>
              <a:t>Codeforces</a:t>
            </a:r>
            <a:r>
              <a:rPr lang="en-ZA" u="sng" dirty="0" smtClean="0"/>
              <a:t> Round 290 Div.1 Problem A)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u="sng" dirty="0" smtClean="0"/>
              <a:t>Solution: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 smtClean="0"/>
              <a:t>Between every consecutive pair of words, draw an edge between the first two different letters indicating </a:t>
            </a:r>
            <a:r>
              <a:rPr lang="en-ZA" sz="2400" dirty="0" smtClean="0"/>
              <a:t>that for the first word to be before the second one, the selected letter in the first word should come before the selected letter in the second word. A topological sorting of this graph gives the answer. </a:t>
            </a:r>
            <a:endParaRPr lang="en-ZA" sz="2400" dirty="0" smtClean="0"/>
          </a:p>
        </p:txBody>
      </p:sp>
    </p:spTree>
    <p:extLst>
      <p:ext uri="{BB962C8B-B14F-4D97-AF65-F5344CB8AC3E}">
        <p14:creationId xmlns:p14="http://schemas.microsoft.com/office/powerpoint/2010/main" val="26183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 smtClean="0"/>
              <a:t>Example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/>
              <a:t>Substring (</a:t>
            </a:r>
            <a:r>
              <a:rPr lang="en-ZA" u="sng" dirty="0" err="1"/>
              <a:t>Codeforces</a:t>
            </a:r>
            <a:r>
              <a:rPr lang="en-ZA" u="sng" dirty="0"/>
              <a:t> Round 460 Div.2 Problem D)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 smtClean="0">
                <a:cs typeface="Courier New" panose="02070309020205020404" pitchFamily="49" charset="0"/>
              </a:rPr>
              <a:t>You </a:t>
            </a:r>
            <a:r>
              <a:rPr lang="en-ZA" sz="2400" dirty="0">
                <a:cs typeface="Courier New" panose="02070309020205020404" pitchFamily="49" charset="0"/>
              </a:rPr>
              <a:t>are given a graph with n nodes and m directed edges. One lowercase letter is assigned to each node. We define a path's value as the number of the most frequently occurring letter. For example, if letters on a path are "abaca", then the value of that path is 3. Your task is find a path whose value is the largest</a:t>
            </a:r>
            <a:r>
              <a:rPr lang="en-ZA" sz="2400" dirty="0" smtClean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u="sng" dirty="0" smtClean="0">
                <a:cs typeface="Courier New" panose="02070309020205020404" pitchFamily="49" charset="0"/>
              </a:rPr>
              <a:t>Sample IO:</a:t>
            </a:r>
          </a:p>
          <a:p>
            <a:pPr marL="0" indent="0">
              <a:spcBef>
                <a:spcPts val="800"/>
              </a:spcBef>
              <a:buNone/>
            </a:pPr>
            <a:endParaRPr lang="en-ZA" sz="2400" dirty="0" smtClean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38062"/>
              </p:ext>
            </p:extLst>
          </p:nvPr>
        </p:nvGraphicFramePr>
        <p:xfrm>
          <a:off x="431798" y="4371975"/>
          <a:ext cx="11312526" cy="205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263"/>
                <a:gridCol w="5656263"/>
              </a:tblGrid>
              <a:tr h="495638">
                <a:tc>
                  <a:txBody>
                    <a:bodyPr/>
                    <a:lstStyle/>
                    <a:p>
                      <a:r>
                        <a:rPr lang="en-ZA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endParaRPr lang="en-ZA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  <a:endParaRPr lang="en-ZA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366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5 4</a:t>
                      </a:r>
                    </a:p>
                    <a:p>
                      <a:r>
                        <a:rPr lang="en-ZA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abaca</a:t>
                      </a:r>
                    </a:p>
                    <a:p>
                      <a:r>
                        <a:rPr lang="en-ZA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</a:t>
                      </a:r>
                    </a:p>
                    <a:p>
                      <a:r>
                        <a:rPr lang="en-ZA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</a:t>
                      </a:r>
                    </a:p>
                    <a:p>
                      <a:r>
                        <a:rPr lang="en-ZA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ZA" sz="16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</a:t>
                      </a:r>
                    </a:p>
                    <a:p>
                      <a:r>
                        <a:rPr lang="en-ZA" sz="16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4 5</a:t>
                      </a:r>
                      <a:endParaRPr lang="en-ZA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ZA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 smtClean="0"/>
              <a:t>Example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 smtClean="0"/>
              <a:t>Substring (</a:t>
            </a:r>
            <a:r>
              <a:rPr lang="en-ZA" u="sng" dirty="0" err="1" smtClean="0"/>
              <a:t>Codeforces</a:t>
            </a:r>
            <a:r>
              <a:rPr lang="en-ZA" u="sng" dirty="0" smtClean="0"/>
              <a:t> Round 460 Div.2 Problem D)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u="sng" dirty="0" smtClean="0"/>
              <a:t>Solution: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 smtClean="0"/>
              <a:t>Use a DP approach, storing the amount of letters </a:t>
            </a:r>
            <a:r>
              <a:rPr lang="en-Z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ZA" sz="2400" dirty="0" smtClean="0"/>
              <a:t> you can get up to some node </a:t>
            </a:r>
            <a:r>
              <a:rPr lang="en-Z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ZA" sz="2400" dirty="0" smtClean="0"/>
              <a:t> in </a:t>
            </a:r>
            <a:r>
              <a:rPr lang="en-Z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f[</a:t>
            </a:r>
            <a:r>
              <a:rPr lang="en-Z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Z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en-ZA" sz="2400" dirty="0" smtClean="0"/>
              <a:t>. Run a topological sorting algorithm (processing dependencies first) but for every node </a:t>
            </a:r>
            <a:r>
              <a:rPr lang="en-Z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ZA" sz="2400" dirty="0" smtClean="0"/>
              <a:t>, </a:t>
            </a:r>
            <a:r>
              <a:rPr lang="en-ZA" sz="2400" dirty="0" smtClean="0"/>
              <a:t>instead of adding any descendant </a:t>
            </a:r>
            <a:r>
              <a:rPr lang="en-Z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ZA" sz="2400" dirty="0" smtClean="0"/>
              <a:t> to a list containing the sort, update </a:t>
            </a:r>
            <a:r>
              <a:rPr lang="en-Z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f[k][*] </a:t>
            </a:r>
            <a:r>
              <a:rPr lang="en-ZA" sz="2400" dirty="0" smtClean="0"/>
              <a:t>using </a:t>
            </a:r>
            <a:r>
              <a:rPr lang="en-Z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f[</a:t>
            </a:r>
            <a:r>
              <a:rPr lang="en-Z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Z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][*]</a:t>
            </a:r>
          </a:p>
        </p:txBody>
      </p:sp>
    </p:spTree>
    <p:extLst>
      <p:ext uri="{BB962C8B-B14F-4D97-AF65-F5344CB8AC3E}">
        <p14:creationId xmlns:p14="http://schemas.microsoft.com/office/powerpoint/2010/main" val="18017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13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 smtClean="0"/>
              <a:t>Definitions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 smtClean="0"/>
              <a:t>Directed Acyclic Graph (DAG)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 smtClean="0"/>
              <a:t>A graph such that all of its edges are directed and there exist no cycles</a:t>
            </a:r>
          </a:p>
          <a:p>
            <a:pPr marL="0" indent="0">
              <a:spcBef>
                <a:spcPts val="800"/>
              </a:spcBef>
              <a:buNone/>
            </a:pPr>
            <a:endParaRPr lang="en-ZA" sz="2400" dirty="0" smtClean="0"/>
          </a:p>
          <a:p>
            <a:pPr marL="0" indent="0">
              <a:spcBef>
                <a:spcPts val="800"/>
              </a:spcBef>
              <a:buNone/>
            </a:pPr>
            <a:endParaRPr lang="en-ZA" sz="2400" dirty="0" smtClean="0"/>
          </a:p>
          <a:p>
            <a:pPr marL="0" indent="0">
              <a:spcBef>
                <a:spcPts val="800"/>
              </a:spcBef>
              <a:buNone/>
            </a:pPr>
            <a:endParaRPr lang="en-ZA" sz="2400" dirty="0" smtClean="0"/>
          </a:p>
          <a:p>
            <a:pPr marL="0" indent="0">
              <a:spcBef>
                <a:spcPts val="800"/>
              </a:spcBef>
              <a:buNone/>
            </a:pPr>
            <a:endParaRPr lang="en-ZA" sz="2400" dirty="0" smtClean="0"/>
          </a:p>
          <a:p>
            <a:pPr>
              <a:spcBef>
                <a:spcPts val="800"/>
              </a:spcBef>
            </a:pPr>
            <a:r>
              <a:rPr lang="en-ZA" sz="2400" dirty="0" smtClean="0"/>
              <a:t>A DAG can be used to represent any transitive operation (that is, any operation </a:t>
            </a:r>
            <a:r>
              <a:rPr lang="en-Z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◦</a:t>
            </a:r>
            <a:r>
              <a:rPr lang="en-ZA" sz="2400" dirty="0" smtClean="0"/>
              <a:t> where if </a:t>
            </a:r>
            <a:r>
              <a:rPr lang="en-Z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a◦b</a:t>
            </a:r>
            <a:r>
              <a:rPr lang="en-Z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2400" dirty="0" smtClean="0"/>
              <a:t>and </a:t>
            </a:r>
            <a:r>
              <a:rPr lang="en-Z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b◦c</a:t>
            </a:r>
            <a:r>
              <a:rPr lang="en-ZA" sz="2400" dirty="0" smtClean="0"/>
              <a:t>, then </a:t>
            </a:r>
            <a:r>
              <a:rPr lang="en-Z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a◦c</a:t>
            </a:r>
            <a:r>
              <a:rPr lang="en-ZA" sz="2400" dirty="0" smtClean="0"/>
              <a:t>)</a:t>
            </a:r>
          </a:p>
          <a:p>
            <a:pPr>
              <a:spcBef>
                <a:spcPts val="800"/>
              </a:spcBef>
            </a:pPr>
            <a:r>
              <a:rPr lang="en-ZA" sz="2400" dirty="0" smtClean="0"/>
              <a:t>Used in scheduling, version control, compilation dependencies</a:t>
            </a:r>
            <a:r>
              <a:rPr lang="en-ZA" sz="2400" dirty="0" smtClean="0"/>
              <a:t>, cryptocurrencies </a:t>
            </a:r>
            <a:r>
              <a:rPr lang="en-ZA" sz="2400" dirty="0" smtClean="0"/>
              <a:t>etc.</a:t>
            </a:r>
            <a:endParaRPr lang="en-ZA" sz="2400" dirty="0"/>
          </a:p>
        </p:txBody>
      </p:sp>
      <p:sp>
        <p:nvSpPr>
          <p:cNvPr id="5" name="Oval 4"/>
          <p:cNvSpPr/>
          <p:nvPr/>
        </p:nvSpPr>
        <p:spPr>
          <a:xfrm>
            <a:off x="1043473" y="328185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/>
          <p:cNvSpPr/>
          <p:nvPr/>
        </p:nvSpPr>
        <p:spPr>
          <a:xfrm>
            <a:off x="1775926" y="328185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1775926" y="401216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/>
          <p:cNvSpPr/>
          <p:nvPr/>
        </p:nvSpPr>
        <p:spPr>
          <a:xfrm>
            <a:off x="2508379" y="328185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/>
          <p:cNvSpPr/>
          <p:nvPr/>
        </p:nvSpPr>
        <p:spPr>
          <a:xfrm>
            <a:off x="2508379" y="401216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/>
          <p:cNvSpPr/>
          <p:nvPr/>
        </p:nvSpPr>
        <p:spPr>
          <a:xfrm>
            <a:off x="3240832" y="328185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5844" y="3421813"/>
            <a:ext cx="45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7" idx="1"/>
          </p:cNvCxnSpPr>
          <p:nvPr/>
        </p:nvCxnSpPr>
        <p:spPr>
          <a:xfrm>
            <a:off x="1282398" y="3520779"/>
            <a:ext cx="534521" cy="53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2"/>
          </p:cNvCxnSpPr>
          <p:nvPr/>
        </p:nvCxnSpPr>
        <p:spPr>
          <a:xfrm>
            <a:off x="2055844" y="4152123"/>
            <a:ext cx="45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7"/>
            <a:endCxn id="8" idx="3"/>
          </p:cNvCxnSpPr>
          <p:nvPr/>
        </p:nvCxnSpPr>
        <p:spPr>
          <a:xfrm flipV="1">
            <a:off x="2014851" y="3520779"/>
            <a:ext cx="534521" cy="53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10" idx="2"/>
          </p:cNvCxnSpPr>
          <p:nvPr/>
        </p:nvCxnSpPr>
        <p:spPr>
          <a:xfrm>
            <a:off x="2788297" y="3421813"/>
            <a:ext cx="45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0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 smtClean="0"/>
              <a:t>Definitions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 smtClean="0"/>
              <a:t>Topological Sort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 smtClean="0"/>
              <a:t>A sorting of the vertices of a DAG such </a:t>
            </a:r>
            <a:r>
              <a:rPr lang="en-ZA" sz="2400" dirty="0"/>
              <a:t>that for directed edge 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ZA" sz="2400" dirty="0">
                <a:cs typeface="Courier New" panose="02070309020205020404" pitchFamily="49" charset="0"/>
              </a:rPr>
              <a:t> from vertex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ZA" sz="2400" dirty="0">
                <a:cs typeface="Courier New" panose="02070309020205020404" pitchFamily="49" charset="0"/>
              </a:rPr>
              <a:t> to vertex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ZA" sz="2400" dirty="0">
                <a:cs typeface="Courier New" panose="02070309020205020404" pitchFamily="49" charset="0"/>
              </a:rPr>
              <a:t>,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ZA" sz="2400" dirty="0">
                <a:cs typeface="Courier New" panose="02070309020205020404" pitchFamily="49" charset="0"/>
              </a:rPr>
              <a:t> comes before 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ZA" sz="2400" dirty="0">
                <a:cs typeface="Courier New" panose="02070309020205020404" pitchFamily="49" charset="0"/>
              </a:rPr>
              <a:t> in the </a:t>
            </a:r>
            <a:r>
              <a:rPr lang="en-ZA" sz="2400" dirty="0" smtClean="0">
                <a:cs typeface="Courier New" panose="02070309020205020404" pitchFamily="49" charset="0"/>
              </a:rPr>
              <a:t>ordering</a:t>
            </a:r>
          </a:p>
          <a:p>
            <a:pPr marL="0" indent="0">
              <a:spcBef>
                <a:spcPts val="800"/>
              </a:spcBef>
              <a:buNone/>
            </a:pPr>
            <a:endParaRPr lang="en-ZA" sz="2400" dirty="0"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endParaRPr lang="en-ZA" sz="2400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endParaRPr lang="en-ZA" sz="2400" dirty="0" smtClean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ZA" sz="2400" dirty="0">
                <a:cs typeface="Courier New" panose="02070309020205020404" pitchFamily="49" charset="0"/>
              </a:rPr>
              <a:t>A graph is a DAG if and only if it is directed and has a topological sort (no cycles)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ZA" sz="2400" dirty="0"/>
              <a:t>There may be multiple existing topological orderings for any DAG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ZA" sz="2400" dirty="0">
                <a:cs typeface="Courier New" panose="02070309020205020404" pitchFamily="49" charset="0"/>
              </a:rPr>
              <a:t>A topological sorting can be easily reversed by reversing each </a:t>
            </a:r>
            <a:r>
              <a:rPr lang="en-ZA" sz="2400" dirty="0" smtClean="0">
                <a:cs typeface="Courier New" panose="02070309020205020404" pitchFamily="49" charset="0"/>
              </a:rPr>
              <a:t>edge</a:t>
            </a:r>
            <a:endParaRPr lang="en-ZA" sz="2400" dirty="0">
              <a:cs typeface="Courier New" panose="02070309020205020404" pitchFamily="49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94183" y="3778899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/>
          <p:cNvSpPr/>
          <p:nvPr/>
        </p:nvSpPr>
        <p:spPr>
          <a:xfrm>
            <a:off x="1626636" y="3778899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Oval 22"/>
          <p:cNvSpPr/>
          <p:nvPr/>
        </p:nvSpPr>
        <p:spPr>
          <a:xfrm>
            <a:off x="2359089" y="3767046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Oval 23"/>
          <p:cNvSpPr/>
          <p:nvPr/>
        </p:nvSpPr>
        <p:spPr>
          <a:xfrm>
            <a:off x="3086551" y="3767046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Oval 24"/>
          <p:cNvSpPr/>
          <p:nvPr/>
        </p:nvSpPr>
        <p:spPr>
          <a:xfrm>
            <a:off x="3814665" y="3767046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Oval 26"/>
          <p:cNvSpPr/>
          <p:nvPr/>
        </p:nvSpPr>
        <p:spPr>
          <a:xfrm>
            <a:off x="4542779" y="3767046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06554" y="3918858"/>
            <a:ext cx="45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6"/>
          </p:cNvCxnSpPr>
          <p:nvPr/>
        </p:nvCxnSpPr>
        <p:spPr>
          <a:xfrm>
            <a:off x="2639007" y="3907005"/>
            <a:ext cx="447544" cy="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9" idx="5"/>
            <a:endCxn id="23" idx="3"/>
          </p:cNvCxnSpPr>
          <p:nvPr/>
        </p:nvCxnSpPr>
        <p:spPr>
          <a:xfrm rot="5400000" flipH="1" flipV="1">
            <a:off x="1760668" y="3378411"/>
            <a:ext cx="11853" cy="1266974"/>
          </a:xfrm>
          <a:prstGeom prst="curvedConnector3">
            <a:avLst>
              <a:gd name="adj1" fmla="val -10936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3" idx="5"/>
            <a:endCxn id="25" idx="3"/>
          </p:cNvCxnSpPr>
          <p:nvPr/>
        </p:nvCxnSpPr>
        <p:spPr>
          <a:xfrm rot="16200000" flipH="1">
            <a:off x="3226836" y="3377149"/>
            <a:ext cx="12700" cy="1257644"/>
          </a:xfrm>
          <a:prstGeom prst="curvedConnector3">
            <a:avLst>
              <a:gd name="adj1" fmla="val 1020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4" idx="7"/>
            <a:endCxn id="27" idx="1"/>
          </p:cNvCxnSpPr>
          <p:nvPr/>
        </p:nvCxnSpPr>
        <p:spPr>
          <a:xfrm rot="5400000" flipH="1" flipV="1">
            <a:off x="3954624" y="3178891"/>
            <a:ext cx="12700" cy="1258296"/>
          </a:xfrm>
          <a:prstGeom prst="curvedConnector3">
            <a:avLst>
              <a:gd name="adj1" fmla="val 9472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6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 smtClean="0"/>
              <a:t>Algorithms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ZA" u="sng" dirty="0" smtClean="0"/>
              <a:t>Iterative Solution (Kahn’s Algorithm)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ZA" sz="2400" dirty="0" smtClean="0"/>
              <a:t>Demonstration: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endParaRPr lang="en-ZA" sz="2400" dirty="0" smtClean="0"/>
          </a:p>
        </p:txBody>
      </p:sp>
      <p:sp>
        <p:nvSpPr>
          <p:cNvPr id="7" name="Oval 6"/>
          <p:cNvSpPr/>
          <p:nvPr/>
        </p:nvSpPr>
        <p:spPr>
          <a:xfrm>
            <a:off x="1043473" y="3281854"/>
            <a:ext cx="279918" cy="2799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775926" y="328185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9" name="Oval 8"/>
          <p:cNvSpPr/>
          <p:nvPr/>
        </p:nvSpPr>
        <p:spPr>
          <a:xfrm>
            <a:off x="1775926" y="401216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10" name="Oval 9"/>
          <p:cNvSpPr/>
          <p:nvPr/>
        </p:nvSpPr>
        <p:spPr>
          <a:xfrm>
            <a:off x="2508379" y="328185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4</a:t>
            </a:r>
            <a:endParaRPr lang="en-ZA" dirty="0"/>
          </a:p>
        </p:txBody>
      </p:sp>
      <p:sp>
        <p:nvSpPr>
          <p:cNvPr id="11" name="Oval 10"/>
          <p:cNvSpPr/>
          <p:nvPr/>
        </p:nvSpPr>
        <p:spPr>
          <a:xfrm>
            <a:off x="2508379" y="401216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</a:t>
            </a:r>
            <a:endParaRPr lang="en-ZA" dirty="0"/>
          </a:p>
        </p:txBody>
      </p:sp>
      <p:sp>
        <p:nvSpPr>
          <p:cNvPr id="12" name="Oval 11"/>
          <p:cNvSpPr/>
          <p:nvPr/>
        </p:nvSpPr>
        <p:spPr>
          <a:xfrm>
            <a:off x="3240832" y="328185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</a:t>
            </a:r>
            <a:endParaRPr lang="en-ZA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55844" y="3416685"/>
            <a:ext cx="45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9" idx="1"/>
          </p:cNvCxnSpPr>
          <p:nvPr/>
        </p:nvCxnSpPr>
        <p:spPr>
          <a:xfrm>
            <a:off x="1282398" y="3520779"/>
            <a:ext cx="534521" cy="53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  <a:endCxn id="11" idx="2"/>
          </p:cNvCxnSpPr>
          <p:nvPr/>
        </p:nvCxnSpPr>
        <p:spPr>
          <a:xfrm>
            <a:off x="2055844" y="4152123"/>
            <a:ext cx="45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7"/>
            <a:endCxn id="10" idx="3"/>
          </p:cNvCxnSpPr>
          <p:nvPr/>
        </p:nvCxnSpPr>
        <p:spPr>
          <a:xfrm flipV="1">
            <a:off x="2014851" y="3520779"/>
            <a:ext cx="534521" cy="53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2" idx="2"/>
          </p:cNvCxnSpPr>
          <p:nvPr/>
        </p:nvCxnSpPr>
        <p:spPr>
          <a:xfrm>
            <a:off x="2788297" y="3421813"/>
            <a:ext cx="45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9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0.06055 0.14283 " pathEditMode="relative" rAng="0" ptsTypes="AA">
                                      <p:cBhvr>
                                        <p:cTn id="6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6002 0.24746 " pathEditMode="relative" rAng="0" ptsTypes="AA">
                                      <p:cBhvr>
                                        <p:cTn id="8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8 0.00024 L 0.11666 0.13982 " pathEditMode="relative" rAng="0" ptsTypes="AA">
                                      <p:cBhvr>
                                        <p:cTn id="9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7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11914 0.24746 " pathEditMode="relative" rAng="0" ptsTypes="AA">
                                      <p:cBhvr>
                                        <p:cTn id="10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 smtClean="0"/>
              <a:t>Algorithms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ZA" u="sng" dirty="0" smtClean="0"/>
              <a:t>Iterative Solution (Kahn’s Algorithm)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ZA" sz="2400" strike="sngStrike" dirty="0" smtClean="0"/>
              <a:t>Python</a:t>
            </a:r>
            <a:r>
              <a:rPr lang="en-ZA" sz="2400" dirty="0" smtClean="0"/>
              <a:t> Pseudocode</a:t>
            </a:r>
            <a:r>
              <a:rPr lang="en-ZA" sz="2400" dirty="0" smtClean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3081166"/>
            <a:ext cx="1029796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 smtClean="0"/>
              <a:t>Algorithms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ZA" u="sng" dirty="0" smtClean="0"/>
              <a:t>DFS Solution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ZA" sz="2400" dirty="0" smtClean="0"/>
              <a:t>Demonstration:</a:t>
            </a:r>
          </a:p>
        </p:txBody>
      </p:sp>
      <p:sp>
        <p:nvSpPr>
          <p:cNvPr id="7" name="Oval 6"/>
          <p:cNvSpPr/>
          <p:nvPr/>
        </p:nvSpPr>
        <p:spPr>
          <a:xfrm>
            <a:off x="1043473" y="3281854"/>
            <a:ext cx="279918" cy="2799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775926" y="328185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9" name="Oval 8"/>
          <p:cNvSpPr/>
          <p:nvPr/>
        </p:nvSpPr>
        <p:spPr>
          <a:xfrm>
            <a:off x="1775926" y="401216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10" name="Oval 9"/>
          <p:cNvSpPr/>
          <p:nvPr/>
        </p:nvSpPr>
        <p:spPr>
          <a:xfrm>
            <a:off x="2508379" y="328185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4</a:t>
            </a:r>
            <a:endParaRPr lang="en-ZA" dirty="0"/>
          </a:p>
        </p:txBody>
      </p:sp>
      <p:sp>
        <p:nvSpPr>
          <p:cNvPr id="11" name="Oval 10"/>
          <p:cNvSpPr/>
          <p:nvPr/>
        </p:nvSpPr>
        <p:spPr>
          <a:xfrm>
            <a:off x="2508379" y="401216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5</a:t>
            </a:r>
            <a:endParaRPr lang="en-ZA" dirty="0"/>
          </a:p>
        </p:txBody>
      </p:sp>
      <p:sp>
        <p:nvSpPr>
          <p:cNvPr id="12" name="Oval 11"/>
          <p:cNvSpPr/>
          <p:nvPr/>
        </p:nvSpPr>
        <p:spPr>
          <a:xfrm>
            <a:off x="3240832" y="3281854"/>
            <a:ext cx="279918" cy="2799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</a:t>
            </a:r>
            <a:endParaRPr lang="en-ZA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55844" y="3416685"/>
            <a:ext cx="45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9" idx="1"/>
          </p:cNvCxnSpPr>
          <p:nvPr/>
        </p:nvCxnSpPr>
        <p:spPr>
          <a:xfrm>
            <a:off x="1282398" y="3520779"/>
            <a:ext cx="534521" cy="53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  <a:endCxn id="11" idx="2"/>
          </p:cNvCxnSpPr>
          <p:nvPr/>
        </p:nvCxnSpPr>
        <p:spPr>
          <a:xfrm>
            <a:off x="2055844" y="4152123"/>
            <a:ext cx="45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7"/>
            <a:endCxn id="10" idx="3"/>
          </p:cNvCxnSpPr>
          <p:nvPr/>
        </p:nvCxnSpPr>
        <p:spPr>
          <a:xfrm flipV="1">
            <a:off x="2014851" y="3520779"/>
            <a:ext cx="534521" cy="53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2" idx="2"/>
          </p:cNvCxnSpPr>
          <p:nvPr/>
        </p:nvCxnSpPr>
        <p:spPr>
          <a:xfrm>
            <a:off x="2788297" y="3421813"/>
            <a:ext cx="45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8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11446 0.23635 " pathEditMode="relative" rAng="0" ptsTypes="AA">
                                      <p:cBhvr>
                                        <p:cTn id="5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1180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11458 0.23635 " pathEditMode="relative" rAng="0" ptsTypes="AA">
                                      <p:cBhvr>
                                        <p:cTn id="6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1180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5781 0.13079 " pathEditMode="relative" rAng="0" ptsTypes="AA">
                                      <p:cBhvr>
                                        <p:cTn id="8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652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0.05899 0.13079 " pathEditMode="relative" rAng="0" ptsTypes="AA">
                                      <p:cBhvr>
                                        <p:cTn id="8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652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0.06002 0.24144 " pathEditMode="relative" rAng="0" ptsTypes="AA">
                                      <p:cBhvr>
                                        <p:cTn id="9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-0.06263 0.24005 " pathEditMode="relative" rAng="0" ptsTypes="AA">
                                      <p:cBhvr>
                                        <p:cTn id="10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 smtClean="0"/>
              <a:t>Algorithms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ZA" u="sng" dirty="0" smtClean="0"/>
              <a:t>DFS Solution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ZA" sz="2400" dirty="0" smtClean="0"/>
              <a:t>Pseudocode: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3057300"/>
            <a:ext cx="1029796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 smtClean="0"/>
              <a:t>Algorithms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ZA" u="sng" dirty="0" smtClean="0"/>
              <a:t>Performance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ZA" sz="2400" dirty="0" smtClean="0"/>
              <a:t>Both algorithms run in O(V+E) time, looping over every edge and every node exactly once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ZA" sz="2400" dirty="0" smtClean="0"/>
              <a:t>Both algorithms require O(V+E) space, only </a:t>
            </a:r>
            <a:r>
              <a:rPr lang="en-ZA" sz="2400" dirty="0" smtClean="0"/>
              <a:t>differing by a constant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ZA" sz="2400" dirty="0" smtClean="0"/>
              <a:t>DFS Solution might be more straightforward to implement, but requires a array keeping track of visited nodes as well as nodes in the current path, while Iterative Solution only needs to update in-degree of each node</a:t>
            </a:r>
          </a:p>
        </p:txBody>
      </p:sp>
    </p:spTree>
    <p:extLst>
      <p:ext uri="{BB962C8B-B14F-4D97-AF65-F5344CB8AC3E}">
        <p14:creationId xmlns:p14="http://schemas.microsoft.com/office/powerpoint/2010/main" val="31114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819"/>
            <a:ext cx="12192000" cy="1325563"/>
          </a:xfrm>
          <a:solidFill>
            <a:schemeClr val="bg1">
              <a:alpha val="79000"/>
            </a:schemeClr>
          </a:solidFill>
        </p:spPr>
        <p:txBody>
          <a:bodyPr lIns="432000"/>
          <a:lstStyle/>
          <a:p>
            <a:r>
              <a:rPr lang="en-ZA" dirty="0" smtClean="0"/>
              <a:t>Example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461"/>
            <a:ext cx="12192000" cy="4739952"/>
          </a:xfrm>
          <a:solidFill>
            <a:schemeClr val="bg1">
              <a:alpha val="79000"/>
            </a:schemeClr>
          </a:solidFill>
        </p:spPr>
        <p:txBody>
          <a:bodyPr lIns="432000" tIns="216000"/>
          <a:lstStyle/>
          <a:p>
            <a:pPr marL="0" indent="0">
              <a:spcBef>
                <a:spcPts val="800"/>
              </a:spcBef>
              <a:buNone/>
            </a:pPr>
            <a:r>
              <a:rPr lang="en-ZA" u="sng" dirty="0" smtClean="0"/>
              <a:t>Modified Alphabet (</a:t>
            </a:r>
            <a:r>
              <a:rPr lang="en-ZA" u="sng" dirty="0" err="1" smtClean="0"/>
              <a:t>Codeforces</a:t>
            </a:r>
            <a:r>
              <a:rPr lang="en-ZA" u="sng" dirty="0" smtClean="0"/>
              <a:t> Round 290 Div.1 Problem A)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dirty="0" smtClean="0">
                <a:cs typeface="Courier New" panose="02070309020205020404" pitchFamily="49" charset="0"/>
              </a:rPr>
              <a:t>A list of names are written in lexicographical order, but not in a normal sense. Some modification to the order of the letters in the alphabet is needed so that the order of the names becomes lexicographical. Given a list of names, does there </a:t>
            </a:r>
            <a:r>
              <a:rPr lang="en-ZA" sz="2400" dirty="0" smtClean="0">
                <a:cs typeface="Courier New" panose="02070309020205020404" pitchFamily="49" charset="0"/>
              </a:rPr>
              <a:t>exist an order of letters in the Latin alphabet so that the names are following in lexicographical order? If so, you should find any such order.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ZA" sz="2400" u="sng" dirty="0" smtClean="0">
                <a:cs typeface="Courier New" panose="02070309020205020404" pitchFamily="49" charset="0"/>
              </a:rPr>
              <a:t>Sample IO:</a:t>
            </a:r>
          </a:p>
          <a:p>
            <a:pPr marL="0" indent="0">
              <a:spcBef>
                <a:spcPts val="800"/>
              </a:spcBef>
              <a:buNone/>
            </a:pPr>
            <a:endParaRPr lang="en-ZA" sz="2400" dirty="0" smtClean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37926"/>
              </p:ext>
            </p:extLst>
          </p:nvPr>
        </p:nvGraphicFramePr>
        <p:xfrm>
          <a:off x="431798" y="4720164"/>
          <a:ext cx="11312526" cy="168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263"/>
                <a:gridCol w="5656263"/>
              </a:tblGrid>
              <a:tr h="516354">
                <a:tc>
                  <a:txBody>
                    <a:bodyPr/>
                    <a:lstStyle/>
                    <a:p>
                      <a:r>
                        <a:rPr lang="en-ZA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endParaRPr lang="en-ZA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6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  <a:endParaRPr lang="en-ZA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6428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ZA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rivest</a:t>
                      </a:r>
                      <a:endParaRPr lang="en-ZA" sz="16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ZA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shamir</a:t>
                      </a:r>
                      <a:endParaRPr lang="en-ZA" sz="16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ZA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adleman</a:t>
                      </a:r>
                      <a:endParaRPr lang="en-ZA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bcdefghijklmnopqrsatuvwxyz</a:t>
                      </a:r>
                      <a:endParaRPr lang="en-ZA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7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603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Directed Acyclic Graphs &amp;&amp; Topological Sorting</vt:lpstr>
      <vt:lpstr>Definitions</vt:lpstr>
      <vt:lpstr>Definitions</vt:lpstr>
      <vt:lpstr>Algorithms</vt:lpstr>
      <vt:lpstr>Algorithms</vt:lpstr>
      <vt:lpstr>Algorithms</vt:lpstr>
      <vt:lpstr>Algorithms</vt:lpstr>
      <vt:lpstr>Algorithms</vt:lpstr>
      <vt:lpstr>Example</vt:lpstr>
      <vt:lpstr>Example</vt:lpstr>
      <vt:lpstr>Example</vt:lpstr>
      <vt:lpstr>Example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Acyclic Graphs &amp;&amp; Topological Sorting</dc:title>
  <dc:creator>Tian Cilliers</dc:creator>
  <cp:lastModifiedBy>Tian Cilliers</cp:lastModifiedBy>
  <cp:revision>23</cp:revision>
  <dcterms:created xsi:type="dcterms:W3CDTF">2018-01-29T18:28:38Z</dcterms:created>
  <dcterms:modified xsi:type="dcterms:W3CDTF">2018-02-02T20:52:16Z</dcterms:modified>
</cp:coreProperties>
</file>