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70" r:id="rId5"/>
    <p:sldId id="264" r:id="rId6"/>
    <p:sldId id="257" r:id="rId7"/>
    <p:sldId id="265" r:id="rId8"/>
    <p:sldId id="267" r:id="rId9"/>
    <p:sldId id="268" r:id="rId10"/>
    <p:sldId id="271" r:id="rId11"/>
    <p:sldId id="272" r:id="rId12"/>
    <p:sldId id="273" r:id="rId13"/>
    <p:sldId id="274" r:id="rId14"/>
    <p:sldId id="275" r:id="rId15"/>
    <p:sldId id="259" r:id="rId16"/>
    <p:sldId id="276" r:id="rId17"/>
    <p:sldId id="277" r:id="rId18"/>
    <p:sldId id="278" r:id="rId19"/>
    <p:sldId id="296" r:id="rId20"/>
    <p:sldId id="280" r:id="rId21"/>
    <p:sldId id="281" r:id="rId22"/>
    <p:sldId id="282" r:id="rId23"/>
    <p:sldId id="279" r:id="rId24"/>
    <p:sldId id="260" r:id="rId25"/>
    <p:sldId id="284" r:id="rId26"/>
    <p:sldId id="285" r:id="rId27"/>
    <p:sldId id="287" r:id="rId28"/>
    <p:sldId id="298" r:id="rId29"/>
    <p:sldId id="286" r:id="rId30"/>
    <p:sldId id="288" r:id="rId31"/>
    <p:sldId id="261" r:id="rId32"/>
    <p:sldId id="283" r:id="rId33"/>
    <p:sldId id="289" r:id="rId34"/>
    <p:sldId id="290" r:id="rId35"/>
    <p:sldId id="291" r:id="rId36"/>
    <p:sldId id="295" r:id="rId37"/>
    <p:sldId id="297" r:id="rId38"/>
    <p:sldId id="292" r:id="rId39"/>
    <p:sldId id="294" r:id="rId40"/>
    <p:sldId id="29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94660"/>
  </p:normalViewPr>
  <p:slideViewPr>
    <p:cSldViewPr snapToGrid="0">
      <p:cViewPr>
        <p:scale>
          <a:sx n="100" d="100"/>
          <a:sy n="100" d="100"/>
        </p:scale>
        <p:origin x="-341"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2/8/2019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55B8-6582-44E4-BF23-774A214C15BE}"/>
              </a:ext>
            </a:extLst>
          </p:cNvPr>
          <p:cNvSpPr>
            <a:spLocks noGrp="1"/>
          </p:cNvSpPr>
          <p:nvPr>
            <p:ph type="ctrTitle"/>
          </p:nvPr>
        </p:nvSpPr>
        <p:spPr/>
        <p:txBody>
          <a:bodyPr/>
          <a:lstStyle/>
          <a:p>
            <a:r>
              <a:rPr lang="en-ZA" dirty="0"/>
              <a:t>SEGMENT TREES &amp; Related TOPICS</a:t>
            </a:r>
          </a:p>
        </p:txBody>
      </p:sp>
      <p:sp>
        <p:nvSpPr>
          <p:cNvPr id="3" name="Subtitle 2">
            <a:extLst>
              <a:ext uri="{FF2B5EF4-FFF2-40B4-BE49-F238E27FC236}">
                <a16:creationId xmlns:a16="http://schemas.microsoft.com/office/drawing/2014/main" id="{AFDC75E1-42E1-46A3-8683-FA1CA2DE3BE4}"/>
              </a:ext>
            </a:extLst>
          </p:cNvPr>
          <p:cNvSpPr>
            <a:spLocks noGrp="1"/>
          </p:cNvSpPr>
          <p:nvPr>
            <p:ph type="subTitle" idx="1"/>
          </p:nvPr>
        </p:nvSpPr>
        <p:spPr/>
        <p:txBody>
          <a:bodyPr/>
          <a:lstStyle/>
          <a:p>
            <a:r>
              <a:rPr lang="en-ZA" dirty="0"/>
              <a:t>Tian Cilliers, Training Camp 2, </a:t>
            </a:r>
          </a:p>
          <a:p>
            <a:r>
              <a:rPr lang="en-ZA" dirty="0"/>
              <a:t>9-10 February 2019</a:t>
            </a:r>
          </a:p>
        </p:txBody>
      </p:sp>
    </p:spTree>
    <p:extLst>
      <p:ext uri="{BB962C8B-B14F-4D97-AF65-F5344CB8AC3E}">
        <p14:creationId xmlns:p14="http://schemas.microsoft.com/office/powerpoint/2010/main" val="252854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E50E-5800-44C1-B629-20C944B4DB20}"/>
              </a:ext>
            </a:extLst>
          </p:cNvPr>
          <p:cNvSpPr>
            <a:spLocks noGrp="1"/>
          </p:cNvSpPr>
          <p:nvPr>
            <p:ph type="title"/>
          </p:nvPr>
        </p:nvSpPr>
        <p:spPr/>
        <p:txBody>
          <a:bodyPr/>
          <a:lstStyle/>
          <a:p>
            <a:r>
              <a:rPr lang="en-ZA" dirty="0"/>
              <a:t>Example Updating code</a:t>
            </a:r>
          </a:p>
        </p:txBody>
      </p:sp>
      <p:pic>
        <p:nvPicPr>
          <p:cNvPr id="4" name="Picture 3"/>
          <p:cNvPicPr>
            <a:picLocks noChangeAspect="1"/>
          </p:cNvPicPr>
          <p:nvPr/>
        </p:nvPicPr>
        <p:blipFill>
          <a:blip r:embed="rId2"/>
          <a:stretch>
            <a:fillRect/>
          </a:stretch>
        </p:blipFill>
        <p:spPr>
          <a:xfrm>
            <a:off x="1024128" y="2084832"/>
            <a:ext cx="6381750" cy="2743200"/>
          </a:xfrm>
          <a:prstGeom prst="rect">
            <a:avLst/>
          </a:prstGeom>
        </p:spPr>
      </p:pic>
    </p:spTree>
    <p:extLst>
      <p:ext uri="{BB962C8B-B14F-4D97-AF65-F5344CB8AC3E}">
        <p14:creationId xmlns:p14="http://schemas.microsoft.com/office/powerpoint/2010/main" val="3102517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EB5E-F680-42E2-957E-36019D65A070}"/>
              </a:ext>
            </a:extLst>
          </p:cNvPr>
          <p:cNvSpPr>
            <a:spLocks noGrp="1"/>
          </p:cNvSpPr>
          <p:nvPr>
            <p:ph type="title"/>
          </p:nvPr>
        </p:nvSpPr>
        <p:spPr/>
        <p:txBody>
          <a:bodyPr/>
          <a:lstStyle/>
          <a:p>
            <a:r>
              <a:rPr lang="en-ZA" dirty="0"/>
              <a:t>Querying a range</a:t>
            </a:r>
          </a:p>
        </p:txBody>
      </p:sp>
      <p:sp>
        <p:nvSpPr>
          <p:cNvPr id="3" name="Content Placeholder 2">
            <a:extLst>
              <a:ext uri="{FF2B5EF4-FFF2-40B4-BE49-F238E27FC236}">
                <a16:creationId xmlns:a16="http://schemas.microsoft.com/office/drawing/2014/main" id="{A9E6FD78-DFB2-40BD-8DB0-61369D848625}"/>
              </a:ext>
            </a:extLst>
          </p:cNvPr>
          <p:cNvSpPr>
            <a:spLocks noGrp="1"/>
          </p:cNvSpPr>
          <p:nvPr>
            <p:ph sz="half" idx="1"/>
          </p:nvPr>
        </p:nvSpPr>
        <p:spPr/>
        <p:txBody>
          <a:bodyPr/>
          <a:lstStyle/>
          <a:p>
            <a:r>
              <a:rPr lang="en-ZA" dirty="0"/>
              <a:t>The key when querying is to include the highest nodes that completely covers part of the queried range. This can be done by keeping a left and right pointer, if necessary processing the node and shifting the pointer inward to be on the outer node of a parent, moving both up a level, and repeating. Again, this takes O(logN) time.</a:t>
            </a:r>
          </a:p>
        </p:txBody>
      </p:sp>
      <p:sp>
        <p:nvSpPr>
          <p:cNvPr id="5" name="Oval 4">
            <a:extLst>
              <a:ext uri="{FF2B5EF4-FFF2-40B4-BE49-F238E27FC236}">
                <a16:creationId xmlns:a16="http://schemas.microsoft.com/office/drawing/2014/main" id="{ABC16010-BCD1-4626-951C-31E98DCBF277}"/>
              </a:ext>
            </a:extLst>
          </p:cNvPr>
          <p:cNvSpPr/>
          <p:nvPr/>
        </p:nvSpPr>
        <p:spPr>
          <a:xfrm>
            <a:off x="9175629"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6" name="Oval 5">
            <a:extLst>
              <a:ext uri="{FF2B5EF4-FFF2-40B4-BE49-F238E27FC236}">
                <a16:creationId xmlns:a16="http://schemas.microsoft.com/office/drawing/2014/main" id="{971634DA-7BBF-45F1-B554-CFBCDE56F4CB}"/>
              </a:ext>
            </a:extLst>
          </p:cNvPr>
          <p:cNvSpPr/>
          <p:nvPr/>
        </p:nvSpPr>
        <p:spPr>
          <a:xfrm>
            <a:off x="8092913"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7" name="Oval 6">
            <a:extLst>
              <a:ext uri="{FF2B5EF4-FFF2-40B4-BE49-F238E27FC236}">
                <a16:creationId xmlns:a16="http://schemas.microsoft.com/office/drawing/2014/main" id="{70BA40FA-60F8-4414-9E32-F47C8AC94766}"/>
              </a:ext>
            </a:extLst>
          </p:cNvPr>
          <p:cNvSpPr/>
          <p:nvPr/>
        </p:nvSpPr>
        <p:spPr>
          <a:xfrm>
            <a:off x="7026474"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8" name="Oval 7">
            <a:extLst>
              <a:ext uri="{FF2B5EF4-FFF2-40B4-BE49-F238E27FC236}">
                <a16:creationId xmlns:a16="http://schemas.microsoft.com/office/drawing/2014/main" id="{DDACFCB7-D50F-4704-8610-A15ABC1E3958}"/>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9" name="Oval 8">
            <a:extLst>
              <a:ext uri="{FF2B5EF4-FFF2-40B4-BE49-F238E27FC236}">
                <a16:creationId xmlns:a16="http://schemas.microsoft.com/office/drawing/2014/main" id="{72D0F2CF-057C-4A5B-B0B9-52A998A1DDDD}"/>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10" name="Oval 9">
            <a:extLst>
              <a:ext uri="{FF2B5EF4-FFF2-40B4-BE49-F238E27FC236}">
                <a16:creationId xmlns:a16="http://schemas.microsoft.com/office/drawing/2014/main" id="{9393D7F9-5B30-47F4-8A3B-82DE611D2E02}"/>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11" name="Oval 10">
            <a:extLst>
              <a:ext uri="{FF2B5EF4-FFF2-40B4-BE49-F238E27FC236}">
                <a16:creationId xmlns:a16="http://schemas.microsoft.com/office/drawing/2014/main" id="{9AC9B2D0-8806-4EAB-8372-73C4BF48E413}"/>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12" name="Oval 11">
            <a:extLst>
              <a:ext uri="{FF2B5EF4-FFF2-40B4-BE49-F238E27FC236}">
                <a16:creationId xmlns:a16="http://schemas.microsoft.com/office/drawing/2014/main" id="{0E23C21F-24CE-4E2D-889E-91E2A7894F98}"/>
              </a:ext>
            </a:extLst>
          </p:cNvPr>
          <p:cNvSpPr/>
          <p:nvPr/>
        </p:nvSpPr>
        <p:spPr>
          <a:xfrm>
            <a:off x="8909658"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23</a:t>
            </a:r>
          </a:p>
        </p:txBody>
      </p:sp>
      <p:sp>
        <p:nvSpPr>
          <p:cNvPr id="13" name="Oval 12">
            <a:extLst>
              <a:ext uri="{FF2B5EF4-FFF2-40B4-BE49-F238E27FC236}">
                <a16:creationId xmlns:a16="http://schemas.microsoft.com/office/drawing/2014/main" id="{C556570A-5D5F-4FFA-BEA3-33995CF9A1C6}"/>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4" name="Oval 13">
            <a:extLst>
              <a:ext uri="{FF2B5EF4-FFF2-40B4-BE49-F238E27FC236}">
                <a16:creationId xmlns:a16="http://schemas.microsoft.com/office/drawing/2014/main" id="{AA7C1CD0-1AF2-4854-9128-8B89ADCD6883}"/>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5" name="Oval 14">
            <a:extLst>
              <a:ext uri="{FF2B5EF4-FFF2-40B4-BE49-F238E27FC236}">
                <a16:creationId xmlns:a16="http://schemas.microsoft.com/office/drawing/2014/main" id="{BE52D3D1-8525-4B40-8E5B-CDA79FEBE699}"/>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16" name="Oval 15">
            <a:extLst>
              <a:ext uri="{FF2B5EF4-FFF2-40B4-BE49-F238E27FC236}">
                <a16:creationId xmlns:a16="http://schemas.microsoft.com/office/drawing/2014/main" id="{37E01AF8-C2CA-4D50-90C5-5F6E557406F5}"/>
              </a:ext>
            </a:extLst>
          </p:cNvPr>
          <p:cNvSpPr/>
          <p:nvPr/>
        </p:nvSpPr>
        <p:spPr>
          <a:xfrm>
            <a:off x="10249467"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sp>
        <p:nvSpPr>
          <p:cNvPr id="17" name="Oval 16">
            <a:extLst>
              <a:ext uri="{FF2B5EF4-FFF2-40B4-BE49-F238E27FC236}">
                <a16:creationId xmlns:a16="http://schemas.microsoft.com/office/drawing/2014/main" id="{8C25A034-F79D-4198-96A0-558217166012}"/>
              </a:ext>
            </a:extLst>
          </p:cNvPr>
          <p:cNvSpPr/>
          <p:nvPr/>
        </p:nvSpPr>
        <p:spPr>
          <a:xfrm>
            <a:off x="7532139" y="278675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25</a:t>
            </a:r>
          </a:p>
        </p:txBody>
      </p:sp>
      <p:sp>
        <p:nvSpPr>
          <p:cNvPr id="18" name="Oval 17">
            <a:extLst>
              <a:ext uri="{FF2B5EF4-FFF2-40B4-BE49-F238E27FC236}">
                <a16:creationId xmlns:a16="http://schemas.microsoft.com/office/drawing/2014/main" id="{64269620-168A-49A7-929E-2871A4814B91}"/>
              </a:ext>
            </a:extLst>
          </p:cNvPr>
          <p:cNvSpPr/>
          <p:nvPr/>
        </p:nvSpPr>
        <p:spPr>
          <a:xfrm>
            <a:off x="9710124" y="278675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48</a:t>
            </a:r>
          </a:p>
        </p:txBody>
      </p:sp>
      <p:sp>
        <p:nvSpPr>
          <p:cNvPr id="19" name="Oval 18">
            <a:extLst>
              <a:ext uri="{FF2B5EF4-FFF2-40B4-BE49-F238E27FC236}">
                <a16:creationId xmlns:a16="http://schemas.microsoft.com/office/drawing/2014/main" id="{DD2D58D4-4EF2-40EE-83AF-DC95CD07D463}"/>
              </a:ext>
            </a:extLst>
          </p:cNvPr>
          <p:cNvSpPr/>
          <p:nvPr/>
        </p:nvSpPr>
        <p:spPr>
          <a:xfrm>
            <a:off x="8647764" y="207094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73</a:t>
            </a:r>
          </a:p>
        </p:txBody>
      </p:sp>
      <p:cxnSp>
        <p:nvCxnSpPr>
          <p:cNvPr id="20" name="Straight Connector 19">
            <a:extLst>
              <a:ext uri="{FF2B5EF4-FFF2-40B4-BE49-F238E27FC236}">
                <a16:creationId xmlns:a16="http://schemas.microsoft.com/office/drawing/2014/main" id="{C7158AA0-894D-4232-B9EA-CB756D57603D}"/>
              </a:ext>
            </a:extLst>
          </p:cNvPr>
          <p:cNvCxnSpPr>
            <a:cxnSpLocks/>
            <a:stCxn id="19" idx="2"/>
            <a:endCxn id="17" idx="7"/>
          </p:cNvCxnSpPr>
          <p:nvPr/>
        </p:nvCxnSpPr>
        <p:spPr>
          <a:xfrm flipH="1">
            <a:off x="7954750" y="2318508"/>
            <a:ext cx="693014" cy="5407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8A253F-DA13-4C18-BBC8-C22522849DD7}"/>
              </a:ext>
            </a:extLst>
          </p:cNvPr>
          <p:cNvCxnSpPr>
            <a:cxnSpLocks/>
            <a:stCxn id="17" idx="3"/>
            <a:endCxn id="7" idx="0"/>
          </p:cNvCxnSpPr>
          <p:nvPr/>
        </p:nvCxnSpPr>
        <p:spPr>
          <a:xfrm flipH="1">
            <a:off x="7274034" y="3209366"/>
            <a:ext cx="330614" cy="392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E9CCBA-E3D2-4AEF-A2A8-E18AC06814A1}"/>
              </a:ext>
            </a:extLst>
          </p:cNvPr>
          <p:cNvCxnSpPr>
            <a:cxnSpLocks/>
            <a:stCxn id="7" idx="3"/>
            <a:endCxn id="8" idx="0"/>
          </p:cNvCxnSpPr>
          <p:nvPr/>
        </p:nvCxnSpPr>
        <p:spPr>
          <a:xfrm flipH="1">
            <a:off x="7014742" y="4024158"/>
            <a:ext cx="84241"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E0CAE86-3867-4D7D-958A-C1CF5A86BB17}"/>
              </a:ext>
            </a:extLst>
          </p:cNvPr>
          <p:cNvCxnSpPr>
            <a:cxnSpLocks/>
            <a:stCxn id="7" idx="5"/>
            <a:endCxn id="9" idx="0"/>
          </p:cNvCxnSpPr>
          <p:nvPr/>
        </p:nvCxnSpPr>
        <p:spPr>
          <a:xfrm>
            <a:off x="7449085" y="4024158"/>
            <a:ext cx="101276"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874F21-CCB1-4718-860E-0AB82D1FD914}"/>
              </a:ext>
            </a:extLst>
          </p:cNvPr>
          <p:cNvCxnSpPr>
            <a:cxnSpLocks/>
            <a:stCxn id="17" idx="5"/>
            <a:endCxn id="6" idx="0"/>
          </p:cNvCxnSpPr>
          <p:nvPr/>
        </p:nvCxnSpPr>
        <p:spPr>
          <a:xfrm>
            <a:off x="7954750" y="3209366"/>
            <a:ext cx="385723"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558E8-DD59-494E-8586-012A50ADC172}"/>
              </a:ext>
            </a:extLst>
          </p:cNvPr>
          <p:cNvCxnSpPr>
            <a:cxnSpLocks/>
            <a:stCxn id="6" idx="3"/>
            <a:endCxn id="10" idx="0"/>
          </p:cNvCxnSpPr>
          <p:nvPr/>
        </p:nvCxnSpPr>
        <p:spPr>
          <a:xfrm flipH="1">
            <a:off x="8085980" y="4013062"/>
            <a:ext cx="79442"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FB817D2-463C-42F7-8CBD-F5A92394072C}"/>
              </a:ext>
            </a:extLst>
          </p:cNvPr>
          <p:cNvCxnSpPr>
            <a:cxnSpLocks/>
            <a:stCxn id="6" idx="5"/>
            <a:endCxn id="11" idx="0"/>
          </p:cNvCxnSpPr>
          <p:nvPr/>
        </p:nvCxnSpPr>
        <p:spPr>
          <a:xfrm>
            <a:off x="8515524" y="4013062"/>
            <a:ext cx="106075"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B12E1-A282-4F96-B82D-7EF38A62EC1C}"/>
              </a:ext>
            </a:extLst>
          </p:cNvPr>
          <p:cNvCxnSpPr>
            <a:cxnSpLocks/>
            <a:stCxn id="19" idx="6"/>
            <a:endCxn id="18" idx="1"/>
          </p:cNvCxnSpPr>
          <p:nvPr/>
        </p:nvCxnSpPr>
        <p:spPr>
          <a:xfrm>
            <a:off x="9142884" y="2318508"/>
            <a:ext cx="639749" cy="54075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BCEC53-2D81-478C-81E9-C14540416F0F}"/>
              </a:ext>
            </a:extLst>
          </p:cNvPr>
          <p:cNvCxnSpPr>
            <a:cxnSpLocks/>
            <a:stCxn id="18" idx="3"/>
            <a:endCxn id="5" idx="0"/>
          </p:cNvCxnSpPr>
          <p:nvPr/>
        </p:nvCxnSpPr>
        <p:spPr>
          <a:xfrm flipH="1">
            <a:off x="9423189" y="3209365"/>
            <a:ext cx="359444" cy="3810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6EB13A-91F6-46D9-94C6-6A9F445544C4}"/>
              </a:ext>
            </a:extLst>
          </p:cNvPr>
          <p:cNvCxnSpPr>
            <a:cxnSpLocks/>
            <a:stCxn id="18" idx="5"/>
            <a:endCxn id="16" idx="0"/>
          </p:cNvCxnSpPr>
          <p:nvPr/>
        </p:nvCxnSpPr>
        <p:spPr>
          <a:xfrm>
            <a:off x="10132735" y="3209365"/>
            <a:ext cx="364292"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ED3E50D-D2DB-4440-9DA4-2CF397629133}"/>
              </a:ext>
            </a:extLst>
          </p:cNvPr>
          <p:cNvCxnSpPr>
            <a:cxnSpLocks/>
            <a:stCxn id="5" idx="3"/>
            <a:endCxn id="12" idx="0"/>
          </p:cNvCxnSpPr>
          <p:nvPr/>
        </p:nvCxnSpPr>
        <p:spPr>
          <a:xfrm flipH="1">
            <a:off x="9157218" y="4013062"/>
            <a:ext cx="90920"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830892C-3821-494C-BB0E-5B91A5AD3C98}"/>
              </a:ext>
            </a:extLst>
          </p:cNvPr>
          <p:cNvCxnSpPr>
            <a:cxnSpLocks/>
            <a:stCxn id="5" idx="5"/>
            <a:endCxn id="13" idx="0"/>
          </p:cNvCxnSpPr>
          <p:nvPr/>
        </p:nvCxnSpPr>
        <p:spPr>
          <a:xfrm>
            <a:off x="9598240" y="4013062"/>
            <a:ext cx="945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CE3825E-52F4-4A64-B0CF-253E93963FFE}"/>
              </a:ext>
            </a:extLst>
          </p:cNvPr>
          <p:cNvCxnSpPr>
            <a:cxnSpLocks/>
            <a:stCxn id="16" idx="3"/>
            <a:endCxn id="14" idx="0"/>
          </p:cNvCxnSpPr>
          <p:nvPr/>
        </p:nvCxnSpPr>
        <p:spPr>
          <a:xfrm flipH="1">
            <a:off x="10228456" y="4013061"/>
            <a:ext cx="93520"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BB94C8B-F700-421D-8138-DE6676FA0F2D}"/>
              </a:ext>
            </a:extLst>
          </p:cNvPr>
          <p:cNvCxnSpPr>
            <a:cxnSpLocks/>
            <a:stCxn id="16" idx="5"/>
            <a:endCxn id="15" idx="0"/>
          </p:cNvCxnSpPr>
          <p:nvPr/>
        </p:nvCxnSpPr>
        <p:spPr>
          <a:xfrm>
            <a:off x="10672078" y="4013061"/>
            <a:ext cx="919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F26FFBA-F5DD-4CBA-ACD7-AE245F41F5D9}"/>
              </a:ext>
            </a:extLst>
          </p:cNvPr>
          <p:cNvSpPr txBox="1"/>
          <p:nvPr/>
        </p:nvSpPr>
        <p:spPr>
          <a:xfrm>
            <a:off x="8374039" y="1941593"/>
            <a:ext cx="311304" cy="369332"/>
          </a:xfrm>
          <a:prstGeom prst="rect">
            <a:avLst/>
          </a:prstGeom>
          <a:noFill/>
        </p:spPr>
        <p:txBody>
          <a:bodyPr wrap="none" rtlCol="0">
            <a:spAutoFit/>
          </a:bodyPr>
          <a:lstStyle/>
          <a:p>
            <a:r>
              <a:rPr lang="en-ZA" dirty="0"/>
              <a:t>1</a:t>
            </a:r>
          </a:p>
        </p:txBody>
      </p:sp>
      <p:sp>
        <p:nvSpPr>
          <p:cNvPr id="35" name="TextBox 34">
            <a:extLst>
              <a:ext uri="{FF2B5EF4-FFF2-40B4-BE49-F238E27FC236}">
                <a16:creationId xmlns:a16="http://schemas.microsoft.com/office/drawing/2014/main" id="{7F7B2578-8844-40D0-9272-988DACBA1296}"/>
              </a:ext>
            </a:extLst>
          </p:cNvPr>
          <p:cNvSpPr txBox="1"/>
          <p:nvPr/>
        </p:nvSpPr>
        <p:spPr>
          <a:xfrm>
            <a:off x="7233020" y="2733401"/>
            <a:ext cx="311304" cy="369332"/>
          </a:xfrm>
          <a:prstGeom prst="rect">
            <a:avLst/>
          </a:prstGeom>
          <a:noFill/>
        </p:spPr>
        <p:txBody>
          <a:bodyPr wrap="none" rtlCol="0">
            <a:spAutoFit/>
          </a:bodyPr>
          <a:lstStyle/>
          <a:p>
            <a:r>
              <a:rPr lang="en-ZA" dirty="0"/>
              <a:t>2</a:t>
            </a:r>
          </a:p>
        </p:txBody>
      </p:sp>
      <p:sp>
        <p:nvSpPr>
          <p:cNvPr id="36" name="TextBox 35">
            <a:extLst>
              <a:ext uri="{FF2B5EF4-FFF2-40B4-BE49-F238E27FC236}">
                <a16:creationId xmlns:a16="http://schemas.microsoft.com/office/drawing/2014/main" id="{F1CBA91D-6C34-4D07-8D3D-5806264F4EB6}"/>
              </a:ext>
            </a:extLst>
          </p:cNvPr>
          <p:cNvSpPr txBox="1"/>
          <p:nvPr/>
        </p:nvSpPr>
        <p:spPr>
          <a:xfrm>
            <a:off x="9404778" y="2733401"/>
            <a:ext cx="311304" cy="369332"/>
          </a:xfrm>
          <a:prstGeom prst="rect">
            <a:avLst/>
          </a:prstGeom>
          <a:noFill/>
        </p:spPr>
        <p:txBody>
          <a:bodyPr wrap="none" rtlCol="0">
            <a:spAutoFit/>
          </a:bodyPr>
          <a:lstStyle/>
          <a:p>
            <a:r>
              <a:rPr lang="en-ZA" dirty="0"/>
              <a:t>3</a:t>
            </a:r>
          </a:p>
        </p:txBody>
      </p:sp>
      <p:sp>
        <p:nvSpPr>
          <p:cNvPr id="37" name="TextBox 36">
            <a:extLst>
              <a:ext uri="{FF2B5EF4-FFF2-40B4-BE49-F238E27FC236}">
                <a16:creationId xmlns:a16="http://schemas.microsoft.com/office/drawing/2014/main" id="{6739D4E4-8CB4-4BB3-B1FB-65068B8C733A}"/>
              </a:ext>
            </a:extLst>
          </p:cNvPr>
          <p:cNvSpPr txBox="1"/>
          <p:nvPr/>
        </p:nvSpPr>
        <p:spPr>
          <a:xfrm>
            <a:off x="6686550" y="3509535"/>
            <a:ext cx="311304" cy="369332"/>
          </a:xfrm>
          <a:prstGeom prst="rect">
            <a:avLst/>
          </a:prstGeom>
          <a:noFill/>
        </p:spPr>
        <p:txBody>
          <a:bodyPr wrap="none" rtlCol="0">
            <a:spAutoFit/>
          </a:bodyPr>
          <a:lstStyle/>
          <a:p>
            <a:r>
              <a:rPr lang="en-ZA" dirty="0"/>
              <a:t>4</a:t>
            </a:r>
          </a:p>
        </p:txBody>
      </p:sp>
      <p:sp>
        <p:nvSpPr>
          <p:cNvPr id="38" name="TextBox 37">
            <a:extLst>
              <a:ext uri="{FF2B5EF4-FFF2-40B4-BE49-F238E27FC236}">
                <a16:creationId xmlns:a16="http://schemas.microsoft.com/office/drawing/2014/main" id="{EEEC7683-46FC-4ABD-A997-6A2C601E31F9}"/>
              </a:ext>
            </a:extLst>
          </p:cNvPr>
          <p:cNvSpPr txBox="1"/>
          <p:nvPr/>
        </p:nvSpPr>
        <p:spPr>
          <a:xfrm>
            <a:off x="7771629" y="3507169"/>
            <a:ext cx="311304" cy="369332"/>
          </a:xfrm>
          <a:prstGeom prst="rect">
            <a:avLst/>
          </a:prstGeom>
          <a:noFill/>
        </p:spPr>
        <p:txBody>
          <a:bodyPr wrap="none" rtlCol="0">
            <a:spAutoFit/>
          </a:bodyPr>
          <a:lstStyle/>
          <a:p>
            <a:r>
              <a:rPr lang="en-ZA" dirty="0"/>
              <a:t>5</a:t>
            </a:r>
          </a:p>
        </p:txBody>
      </p:sp>
      <p:sp>
        <p:nvSpPr>
          <p:cNvPr id="39" name="TextBox 38">
            <a:extLst>
              <a:ext uri="{FF2B5EF4-FFF2-40B4-BE49-F238E27FC236}">
                <a16:creationId xmlns:a16="http://schemas.microsoft.com/office/drawing/2014/main" id="{68F34693-7EE1-4EE7-B68A-421E24EDC83A}"/>
              </a:ext>
            </a:extLst>
          </p:cNvPr>
          <p:cNvSpPr txBox="1"/>
          <p:nvPr/>
        </p:nvSpPr>
        <p:spPr>
          <a:xfrm>
            <a:off x="8890196" y="3505848"/>
            <a:ext cx="311304" cy="369332"/>
          </a:xfrm>
          <a:prstGeom prst="rect">
            <a:avLst/>
          </a:prstGeom>
          <a:noFill/>
        </p:spPr>
        <p:txBody>
          <a:bodyPr wrap="none" rtlCol="0">
            <a:spAutoFit/>
          </a:bodyPr>
          <a:lstStyle/>
          <a:p>
            <a:r>
              <a:rPr lang="en-ZA" dirty="0"/>
              <a:t>6</a:t>
            </a:r>
          </a:p>
        </p:txBody>
      </p:sp>
      <p:sp>
        <p:nvSpPr>
          <p:cNvPr id="40" name="TextBox 39">
            <a:extLst>
              <a:ext uri="{FF2B5EF4-FFF2-40B4-BE49-F238E27FC236}">
                <a16:creationId xmlns:a16="http://schemas.microsoft.com/office/drawing/2014/main" id="{367AF5CE-3E5D-4B13-A5BB-AA1DA94D062E}"/>
              </a:ext>
            </a:extLst>
          </p:cNvPr>
          <p:cNvSpPr txBox="1"/>
          <p:nvPr/>
        </p:nvSpPr>
        <p:spPr>
          <a:xfrm>
            <a:off x="9957595" y="3505848"/>
            <a:ext cx="311304" cy="369332"/>
          </a:xfrm>
          <a:prstGeom prst="rect">
            <a:avLst/>
          </a:prstGeom>
          <a:noFill/>
        </p:spPr>
        <p:txBody>
          <a:bodyPr wrap="none" rtlCol="0">
            <a:spAutoFit/>
          </a:bodyPr>
          <a:lstStyle/>
          <a:p>
            <a:r>
              <a:rPr lang="en-ZA" dirty="0"/>
              <a:t>7</a:t>
            </a:r>
          </a:p>
        </p:txBody>
      </p:sp>
      <p:sp>
        <p:nvSpPr>
          <p:cNvPr id="41" name="TextBox 40">
            <a:extLst>
              <a:ext uri="{FF2B5EF4-FFF2-40B4-BE49-F238E27FC236}">
                <a16:creationId xmlns:a16="http://schemas.microsoft.com/office/drawing/2014/main" id="{EF47BB30-BF6D-4285-99EA-A8633607DB21}"/>
              </a:ext>
            </a:extLst>
          </p:cNvPr>
          <p:cNvSpPr txBox="1"/>
          <p:nvPr/>
        </p:nvSpPr>
        <p:spPr>
          <a:xfrm>
            <a:off x="6436479" y="4209372"/>
            <a:ext cx="311304" cy="369332"/>
          </a:xfrm>
          <a:prstGeom prst="rect">
            <a:avLst/>
          </a:prstGeom>
          <a:noFill/>
        </p:spPr>
        <p:txBody>
          <a:bodyPr wrap="none" rtlCol="0">
            <a:spAutoFit/>
          </a:bodyPr>
          <a:lstStyle/>
          <a:p>
            <a:r>
              <a:rPr lang="en-ZA" dirty="0"/>
              <a:t>8</a:t>
            </a:r>
          </a:p>
        </p:txBody>
      </p:sp>
      <p:sp>
        <p:nvSpPr>
          <p:cNvPr id="42" name="TextBox 41">
            <a:extLst>
              <a:ext uri="{FF2B5EF4-FFF2-40B4-BE49-F238E27FC236}">
                <a16:creationId xmlns:a16="http://schemas.microsoft.com/office/drawing/2014/main" id="{5F38ED6F-3A5D-45BF-83B2-89154BD8E2C2}"/>
              </a:ext>
            </a:extLst>
          </p:cNvPr>
          <p:cNvSpPr txBox="1"/>
          <p:nvPr/>
        </p:nvSpPr>
        <p:spPr>
          <a:xfrm>
            <a:off x="8208640" y="5144348"/>
            <a:ext cx="437940" cy="369332"/>
          </a:xfrm>
          <a:prstGeom prst="rect">
            <a:avLst/>
          </a:prstGeom>
          <a:noFill/>
        </p:spPr>
        <p:txBody>
          <a:bodyPr wrap="none" rtlCol="0">
            <a:spAutoFit/>
          </a:bodyPr>
          <a:lstStyle/>
          <a:p>
            <a:r>
              <a:rPr lang="en-ZA" b="1" dirty="0">
                <a:solidFill>
                  <a:schemeClr val="accent1">
                    <a:lumMod val="50000"/>
                  </a:schemeClr>
                </a:solidFill>
              </a:rPr>
              <a:t>14</a:t>
            </a:r>
          </a:p>
        </p:txBody>
      </p:sp>
      <p:sp>
        <p:nvSpPr>
          <p:cNvPr id="43" name="TextBox 42">
            <a:extLst>
              <a:ext uri="{FF2B5EF4-FFF2-40B4-BE49-F238E27FC236}">
                <a16:creationId xmlns:a16="http://schemas.microsoft.com/office/drawing/2014/main" id="{E5189EE8-D861-47BE-9CE3-FF85A5C7AD17}"/>
              </a:ext>
            </a:extLst>
          </p:cNvPr>
          <p:cNvSpPr txBox="1"/>
          <p:nvPr/>
        </p:nvSpPr>
        <p:spPr>
          <a:xfrm>
            <a:off x="8450163" y="5144348"/>
            <a:ext cx="591829" cy="369332"/>
          </a:xfrm>
          <a:prstGeom prst="rect">
            <a:avLst/>
          </a:prstGeom>
          <a:noFill/>
        </p:spPr>
        <p:txBody>
          <a:bodyPr wrap="none" rtlCol="0">
            <a:spAutoFit/>
          </a:bodyPr>
          <a:lstStyle/>
          <a:p>
            <a:r>
              <a:rPr lang="en-ZA" b="1" dirty="0">
                <a:solidFill>
                  <a:schemeClr val="accent1">
                    <a:lumMod val="50000"/>
                  </a:schemeClr>
                </a:solidFill>
              </a:rPr>
              <a:t>+48</a:t>
            </a:r>
          </a:p>
        </p:txBody>
      </p:sp>
      <p:sp>
        <p:nvSpPr>
          <p:cNvPr id="44" name="TextBox 43">
            <a:extLst>
              <a:ext uri="{FF2B5EF4-FFF2-40B4-BE49-F238E27FC236}">
                <a16:creationId xmlns:a16="http://schemas.microsoft.com/office/drawing/2014/main" id="{486D970C-A927-4455-84DD-CF101A080322}"/>
              </a:ext>
            </a:extLst>
          </p:cNvPr>
          <p:cNvSpPr txBox="1"/>
          <p:nvPr/>
        </p:nvSpPr>
        <p:spPr>
          <a:xfrm>
            <a:off x="8888103" y="5144348"/>
            <a:ext cx="720069" cy="369332"/>
          </a:xfrm>
          <a:prstGeom prst="rect">
            <a:avLst/>
          </a:prstGeom>
          <a:noFill/>
        </p:spPr>
        <p:txBody>
          <a:bodyPr wrap="none" rtlCol="0">
            <a:spAutoFit/>
          </a:bodyPr>
          <a:lstStyle/>
          <a:p>
            <a:r>
              <a:rPr lang="en-ZA" b="1" dirty="0">
                <a:solidFill>
                  <a:schemeClr val="accent1">
                    <a:lumMod val="50000"/>
                  </a:schemeClr>
                </a:solidFill>
              </a:rPr>
              <a:t> = 62</a:t>
            </a:r>
          </a:p>
        </p:txBody>
      </p:sp>
    </p:spTree>
    <p:extLst>
      <p:ext uri="{BB962C8B-B14F-4D97-AF65-F5344CB8AC3E}">
        <p14:creationId xmlns:p14="http://schemas.microsoft.com/office/powerpoint/2010/main" val="390597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 fill="hold"/>
                                        <p:tgtEl>
                                          <p:spTgt spid="10"/>
                                        </p:tgtEl>
                                        <p:attrNameLst>
                                          <p:attrName>fillcolor</p:attrName>
                                        </p:attrNameLst>
                                      </p:cBhvr>
                                      <p:to>
                                        <a:schemeClr val="accent2"/>
                                      </p:to>
                                    </p:animClr>
                                    <p:set>
                                      <p:cBhvr>
                                        <p:cTn id="15" dur="10" fill="hold"/>
                                        <p:tgtEl>
                                          <p:spTgt spid="10"/>
                                        </p:tgtEl>
                                        <p:attrNameLst>
                                          <p:attrName>fill.type</p:attrName>
                                        </p:attrNameLst>
                                      </p:cBhvr>
                                      <p:to>
                                        <p:strVal val="solid"/>
                                      </p:to>
                                    </p:set>
                                    <p:set>
                                      <p:cBhvr>
                                        <p:cTn id="16" dur="10" fill="hold"/>
                                        <p:tgtEl>
                                          <p:spTgt spid="1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10" fill="hold"/>
                                        <p:tgtEl>
                                          <p:spTgt spid="15"/>
                                        </p:tgtEl>
                                        <p:attrNameLst>
                                          <p:attrName>fillcolor</p:attrName>
                                        </p:attrNameLst>
                                      </p:cBhvr>
                                      <p:to>
                                        <a:schemeClr val="accent2"/>
                                      </p:to>
                                    </p:animClr>
                                    <p:set>
                                      <p:cBhvr>
                                        <p:cTn id="19" dur="10" fill="hold"/>
                                        <p:tgtEl>
                                          <p:spTgt spid="15"/>
                                        </p:tgtEl>
                                        <p:attrNameLst>
                                          <p:attrName>fill.type</p:attrName>
                                        </p:attrNameLst>
                                      </p:cBhvr>
                                      <p:to>
                                        <p:strVal val="solid"/>
                                      </p:to>
                                    </p:set>
                                    <p:set>
                                      <p:cBhvr>
                                        <p:cTn id="20" dur="10" fill="hold"/>
                                        <p:tgtEl>
                                          <p:spTgt spid="15"/>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 fill="hold"/>
                                        <p:tgtEl>
                                          <p:spTgt spid="6"/>
                                        </p:tgtEl>
                                        <p:attrNameLst>
                                          <p:attrName>fillcolor</p:attrName>
                                        </p:attrNameLst>
                                      </p:cBhvr>
                                      <p:to>
                                        <a:schemeClr val="accent2"/>
                                      </p:to>
                                    </p:animClr>
                                    <p:set>
                                      <p:cBhvr>
                                        <p:cTn id="25" dur="10" fill="hold"/>
                                        <p:tgtEl>
                                          <p:spTgt spid="6"/>
                                        </p:tgtEl>
                                        <p:attrNameLst>
                                          <p:attrName>fill.type</p:attrName>
                                        </p:attrNameLst>
                                      </p:cBhvr>
                                      <p:to>
                                        <p:strVal val="solid"/>
                                      </p:to>
                                    </p:set>
                                    <p:set>
                                      <p:cBhvr>
                                        <p:cTn id="26" dur="10" fill="hold"/>
                                        <p:tgtEl>
                                          <p:spTgt spid="6"/>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10" fill="hold"/>
                                        <p:tgtEl>
                                          <p:spTgt spid="16"/>
                                        </p:tgtEl>
                                        <p:attrNameLst>
                                          <p:attrName>fillcolor</p:attrName>
                                        </p:attrNameLst>
                                      </p:cBhvr>
                                      <p:to>
                                        <a:schemeClr val="accent2"/>
                                      </p:to>
                                    </p:animClr>
                                    <p:set>
                                      <p:cBhvr>
                                        <p:cTn id="29" dur="10" fill="hold"/>
                                        <p:tgtEl>
                                          <p:spTgt spid="16"/>
                                        </p:tgtEl>
                                        <p:attrNameLst>
                                          <p:attrName>fill.type</p:attrName>
                                        </p:attrNameLst>
                                      </p:cBhvr>
                                      <p:to>
                                        <p:strVal val="solid"/>
                                      </p:to>
                                    </p:set>
                                    <p:set>
                                      <p:cBhvr>
                                        <p:cTn id="30" dur="10" fill="hold"/>
                                        <p:tgtEl>
                                          <p:spTgt spid="16"/>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 fill="hold"/>
                                        <p:tgtEl>
                                          <p:spTgt spid="10"/>
                                        </p:tgtEl>
                                        <p:attrNameLst>
                                          <p:attrName>fillcolor</p:attrName>
                                        </p:attrNameLst>
                                      </p:cBhvr>
                                      <p:to>
                                        <a:srgbClr val="FFFFFF"/>
                                      </p:to>
                                    </p:animClr>
                                    <p:set>
                                      <p:cBhvr>
                                        <p:cTn id="33" dur="10" fill="hold"/>
                                        <p:tgtEl>
                                          <p:spTgt spid="10"/>
                                        </p:tgtEl>
                                        <p:attrNameLst>
                                          <p:attrName>fill.type</p:attrName>
                                        </p:attrNameLst>
                                      </p:cBhvr>
                                      <p:to>
                                        <p:strVal val="solid"/>
                                      </p:to>
                                    </p:set>
                                    <p:set>
                                      <p:cBhvr>
                                        <p:cTn id="34" dur="10" fill="hold"/>
                                        <p:tgtEl>
                                          <p:spTgt spid="10"/>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 fill="hold"/>
                                        <p:tgtEl>
                                          <p:spTgt spid="15"/>
                                        </p:tgtEl>
                                        <p:attrNameLst>
                                          <p:attrName>fillcolor</p:attrName>
                                        </p:attrNameLst>
                                      </p:cBhvr>
                                      <p:to>
                                        <a:srgbClr val="FFFFFF"/>
                                      </p:to>
                                    </p:animClr>
                                    <p:set>
                                      <p:cBhvr>
                                        <p:cTn id="37" dur="10" fill="hold"/>
                                        <p:tgtEl>
                                          <p:spTgt spid="15"/>
                                        </p:tgtEl>
                                        <p:attrNameLst>
                                          <p:attrName>fill.type</p:attrName>
                                        </p:attrNameLst>
                                      </p:cBhvr>
                                      <p:to>
                                        <p:strVal val="solid"/>
                                      </p:to>
                                    </p:set>
                                    <p:set>
                                      <p:cBhvr>
                                        <p:cTn id="38" dur="10" fill="hold"/>
                                        <p:tgtEl>
                                          <p:spTgt spid="15"/>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 fill="hold"/>
                                        <p:tgtEl>
                                          <p:spTgt spid="5"/>
                                        </p:tgtEl>
                                        <p:attrNameLst>
                                          <p:attrName>fillcolor</p:attrName>
                                        </p:attrNameLst>
                                      </p:cBhvr>
                                      <p:to>
                                        <a:schemeClr val="accent2"/>
                                      </p:to>
                                    </p:animClr>
                                    <p:set>
                                      <p:cBhvr>
                                        <p:cTn id="43" dur="10" fill="hold"/>
                                        <p:tgtEl>
                                          <p:spTgt spid="5"/>
                                        </p:tgtEl>
                                        <p:attrNameLst>
                                          <p:attrName>fill.type</p:attrName>
                                        </p:attrNameLst>
                                      </p:cBhvr>
                                      <p:to>
                                        <p:strVal val="solid"/>
                                      </p:to>
                                    </p:set>
                                    <p:set>
                                      <p:cBhvr>
                                        <p:cTn id="44" dur="10" fill="hold"/>
                                        <p:tgtEl>
                                          <p:spTgt spid="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10" fill="hold"/>
                                        <p:tgtEl>
                                          <p:spTgt spid="6"/>
                                        </p:tgtEl>
                                        <p:attrNameLst>
                                          <p:attrName>fillcolor</p:attrName>
                                        </p:attrNameLst>
                                      </p:cBhvr>
                                      <p:to>
                                        <a:srgbClr val="FFFFFF"/>
                                      </p:to>
                                    </p:animClr>
                                    <p:set>
                                      <p:cBhvr>
                                        <p:cTn id="47" dur="10" fill="hold"/>
                                        <p:tgtEl>
                                          <p:spTgt spid="6"/>
                                        </p:tgtEl>
                                        <p:attrNameLst>
                                          <p:attrName>fill.type</p:attrName>
                                        </p:attrNameLst>
                                      </p:cBhvr>
                                      <p:to>
                                        <p:strVal val="solid"/>
                                      </p:to>
                                    </p:set>
                                    <p:set>
                                      <p:cBhvr>
                                        <p:cTn id="48" dur="10" fill="hold"/>
                                        <p:tgtEl>
                                          <p:spTgt spid="6"/>
                                        </p:tgtEl>
                                        <p:attrNameLst>
                                          <p:attrName>fill.on</p:attrName>
                                        </p:attrNameLst>
                                      </p:cBhvr>
                                      <p:to>
                                        <p:strVal val="true"/>
                                      </p:to>
                                    </p:set>
                                  </p:childTnLst>
                                </p:cTn>
                              </p:par>
                              <p:par>
                                <p:cTn id="49" presetID="1" presetClass="entr" presetSubtype="0" fill="hold" grpId="1"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mph" presetSubtype="2" fill="hold" nodeType="withEffect">
                                  <p:stCondLst>
                                    <p:cond delay="0"/>
                                  </p:stCondLst>
                                  <p:childTnLst>
                                    <p:animClr clrSpc="rgb" dir="cw">
                                      <p:cBhvr>
                                        <p:cTn id="52" dur="10" fill="hold"/>
                                        <p:tgtEl>
                                          <p:spTgt spid="10"/>
                                        </p:tgtEl>
                                        <p:attrNameLst>
                                          <p:attrName>fillcolor</p:attrName>
                                        </p:attrNameLst>
                                      </p:cBhvr>
                                      <p:to>
                                        <a:srgbClr val="DCA496"/>
                                      </p:to>
                                    </p:animClr>
                                    <p:set>
                                      <p:cBhvr>
                                        <p:cTn id="53" dur="10" fill="hold"/>
                                        <p:tgtEl>
                                          <p:spTgt spid="10"/>
                                        </p:tgtEl>
                                        <p:attrNameLst>
                                          <p:attrName>fill.type</p:attrName>
                                        </p:attrNameLst>
                                      </p:cBhvr>
                                      <p:to>
                                        <p:strVal val="solid"/>
                                      </p:to>
                                    </p:set>
                                    <p:set>
                                      <p:cBhvr>
                                        <p:cTn id="54" dur="10" fill="hold"/>
                                        <p:tgtEl>
                                          <p:spTgt spid="10"/>
                                        </p:tgtEl>
                                        <p:attrNameLst>
                                          <p:attrName>fill.on</p:attrName>
                                        </p:attrNameLst>
                                      </p:cBhvr>
                                      <p:to>
                                        <p:strVal val="true"/>
                                      </p:to>
                                    </p:set>
                                  </p:childTnLst>
                                </p:cTn>
                              </p:par>
                              <p:par>
                                <p:cTn id="55" presetID="1" presetClass="emph" presetSubtype="2" fill="hold" nodeType="withEffect">
                                  <p:stCondLst>
                                    <p:cond delay="0"/>
                                  </p:stCondLst>
                                  <p:childTnLst>
                                    <p:animClr clrSpc="rgb" dir="cw">
                                      <p:cBhvr>
                                        <p:cTn id="56" dur="10" fill="hold"/>
                                        <p:tgtEl>
                                          <p:spTgt spid="6"/>
                                        </p:tgtEl>
                                        <p:attrNameLst>
                                          <p:attrName>fillcolor</p:attrName>
                                        </p:attrNameLst>
                                      </p:cBhvr>
                                      <p:to>
                                        <a:srgbClr val="DCA496"/>
                                      </p:to>
                                    </p:animClr>
                                    <p:set>
                                      <p:cBhvr>
                                        <p:cTn id="57" dur="10" fill="hold"/>
                                        <p:tgtEl>
                                          <p:spTgt spid="6"/>
                                        </p:tgtEl>
                                        <p:attrNameLst>
                                          <p:attrName>fill.type</p:attrName>
                                        </p:attrNameLst>
                                      </p:cBhvr>
                                      <p:to>
                                        <p:strVal val="solid"/>
                                      </p:to>
                                    </p:set>
                                    <p:set>
                                      <p:cBhvr>
                                        <p:cTn id="58" dur="10" fill="hold"/>
                                        <p:tgtEl>
                                          <p:spTgt spid="6"/>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 fill="hold"/>
                                        <p:tgtEl>
                                          <p:spTgt spid="11"/>
                                        </p:tgtEl>
                                        <p:attrNameLst>
                                          <p:attrName>fillcolor</p:attrName>
                                        </p:attrNameLst>
                                      </p:cBhvr>
                                      <p:to>
                                        <a:srgbClr val="DCA496"/>
                                      </p:to>
                                    </p:animClr>
                                    <p:set>
                                      <p:cBhvr>
                                        <p:cTn id="61" dur="10" fill="hold"/>
                                        <p:tgtEl>
                                          <p:spTgt spid="11"/>
                                        </p:tgtEl>
                                        <p:attrNameLst>
                                          <p:attrName>fill.type</p:attrName>
                                        </p:attrNameLst>
                                      </p:cBhvr>
                                      <p:to>
                                        <p:strVal val="solid"/>
                                      </p:to>
                                    </p:set>
                                    <p:set>
                                      <p:cBhvr>
                                        <p:cTn id="62" dur="10" fill="hold"/>
                                        <p:tgtEl>
                                          <p:spTgt spid="11"/>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10" fill="hold"/>
                                        <p:tgtEl>
                                          <p:spTgt spid="18"/>
                                        </p:tgtEl>
                                        <p:attrNameLst>
                                          <p:attrName>fillcolor</p:attrName>
                                        </p:attrNameLst>
                                      </p:cBhvr>
                                      <p:to>
                                        <a:schemeClr val="accent2"/>
                                      </p:to>
                                    </p:animClr>
                                    <p:set>
                                      <p:cBhvr>
                                        <p:cTn id="67" dur="10" fill="hold"/>
                                        <p:tgtEl>
                                          <p:spTgt spid="18"/>
                                        </p:tgtEl>
                                        <p:attrNameLst>
                                          <p:attrName>fill.type</p:attrName>
                                        </p:attrNameLst>
                                      </p:cBhvr>
                                      <p:to>
                                        <p:strVal val="solid"/>
                                      </p:to>
                                    </p:set>
                                    <p:set>
                                      <p:cBhvr>
                                        <p:cTn id="68" dur="10" fill="hold"/>
                                        <p:tgtEl>
                                          <p:spTgt spid="18"/>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 fill="hold"/>
                                        <p:tgtEl>
                                          <p:spTgt spid="5"/>
                                        </p:tgtEl>
                                        <p:attrNameLst>
                                          <p:attrName>fillcolor</p:attrName>
                                        </p:attrNameLst>
                                      </p:cBhvr>
                                      <p:to>
                                        <a:srgbClr val="FFFFFF"/>
                                      </p:to>
                                    </p:animClr>
                                    <p:set>
                                      <p:cBhvr>
                                        <p:cTn id="71" dur="10" fill="hold"/>
                                        <p:tgtEl>
                                          <p:spTgt spid="5"/>
                                        </p:tgtEl>
                                        <p:attrNameLst>
                                          <p:attrName>fill.type</p:attrName>
                                        </p:attrNameLst>
                                      </p:cBhvr>
                                      <p:to>
                                        <p:strVal val="solid"/>
                                      </p:to>
                                    </p:set>
                                    <p:set>
                                      <p:cBhvr>
                                        <p:cTn id="72" dur="1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 fill="hold"/>
                                        <p:tgtEl>
                                          <p:spTgt spid="16"/>
                                        </p:tgtEl>
                                        <p:attrNameLst>
                                          <p:attrName>fillcolor</p:attrName>
                                        </p:attrNameLst>
                                      </p:cBhvr>
                                      <p:to>
                                        <a:srgbClr val="FFFFFF"/>
                                      </p:to>
                                    </p:animClr>
                                    <p:set>
                                      <p:cBhvr>
                                        <p:cTn id="75" dur="10" fill="hold"/>
                                        <p:tgtEl>
                                          <p:spTgt spid="16"/>
                                        </p:tgtEl>
                                        <p:attrNameLst>
                                          <p:attrName>fill.type</p:attrName>
                                        </p:attrNameLst>
                                      </p:cBhvr>
                                      <p:to>
                                        <p:strVal val="solid"/>
                                      </p:to>
                                    </p:set>
                                    <p:set>
                                      <p:cBhvr>
                                        <p:cTn id="76" dur="10" fill="hold"/>
                                        <p:tgtEl>
                                          <p:spTgt spid="1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10" fill="hold"/>
                                        <p:tgtEl>
                                          <p:spTgt spid="18"/>
                                        </p:tgtEl>
                                        <p:attrNameLst>
                                          <p:attrName>fillcolor</p:attrName>
                                        </p:attrNameLst>
                                      </p:cBhvr>
                                      <p:to>
                                        <a:srgbClr val="FFFFFF"/>
                                      </p:to>
                                    </p:animClr>
                                    <p:set>
                                      <p:cBhvr>
                                        <p:cTn id="81" dur="10" fill="hold"/>
                                        <p:tgtEl>
                                          <p:spTgt spid="18"/>
                                        </p:tgtEl>
                                        <p:attrNameLst>
                                          <p:attrName>fill.type</p:attrName>
                                        </p:attrNameLst>
                                      </p:cBhvr>
                                      <p:to>
                                        <p:strVal val="solid"/>
                                      </p:to>
                                    </p:set>
                                    <p:set>
                                      <p:cBhvr>
                                        <p:cTn id="82" dur="10" fill="hold"/>
                                        <p:tgtEl>
                                          <p:spTgt spid="18"/>
                                        </p:tgtEl>
                                        <p:attrNameLst>
                                          <p:attrName>fill.on</p:attrName>
                                        </p:attrNameLst>
                                      </p:cBhvr>
                                      <p:to>
                                        <p:strVal val="true"/>
                                      </p:to>
                                    </p:set>
                                  </p:childTnLst>
                                </p:cTn>
                              </p:par>
                              <p:par>
                                <p:cTn id="83" presetID="1" presetClass="entr" presetSubtype="0" fill="hold" grpId="1"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mph" presetSubtype="2" fill="hold" nodeType="withEffect">
                                  <p:stCondLst>
                                    <p:cond delay="0"/>
                                  </p:stCondLst>
                                  <p:childTnLst>
                                    <p:animClr clrSpc="rgb" dir="cw">
                                      <p:cBhvr>
                                        <p:cTn id="86" dur="10" fill="hold"/>
                                        <p:tgtEl>
                                          <p:spTgt spid="15"/>
                                        </p:tgtEl>
                                        <p:attrNameLst>
                                          <p:attrName>fillcolor</p:attrName>
                                        </p:attrNameLst>
                                      </p:cBhvr>
                                      <p:to>
                                        <a:srgbClr val="DCA496"/>
                                      </p:to>
                                    </p:animClr>
                                    <p:set>
                                      <p:cBhvr>
                                        <p:cTn id="87" dur="10" fill="hold"/>
                                        <p:tgtEl>
                                          <p:spTgt spid="15"/>
                                        </p:tgtEl>
                                        <p:attrNameLst>
                                          <p:attrName>fill.type</p:attrName>
                                        </p:attrNameLst>
                                      </p:cBhvr>
                                      <p:to>
                                        <p:strVal val="solid"/>
                                      </p:to>
                                    </p:set>
                                    <p:set>
                                      <p:cBhvr>
                                        <p:cTn id="88" dur="1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 fill="hold"/>
                                        <p:tgtEl>
                                          <p:spTgt spid="16"/>
                                        </p:tgtEl>
                                        <p:attrNameLst>
                                          <p:attrName>fillcolor</p:attrName>
                                        </p:attrNameLst>
                                      </p:cBhvr>
                                      <p:to>
                                        <a:srgbClr val="DCA496"/>
                                      </p:to>
                                    </p:animClr>
                                    <p:set>
                                      <p:cBhvr>
                                        <p:cTn id="91" dur="10" fill="hold"/>
                                        <p:tgtEl>
                                          <p:spTgt spid="16"/>
                                        </p:tgtEl>
                                        <p:attrNameLst>
                                          <p:attrName>fill.type</p:attrName>
                                        </p:attrNameLst>
                                      </p:cBhvr>
                                      <p:to>
                                        <p:strVal val="solid"/>
                                      </p:to>
                                    </p:set>
                                    <p:set>
                                      <p:cBhvr>
                                        <p:cTn id="92" dur="10" fill="hold"/>
                                        <p:tgtEl>
                                          <p:spTgt spid="16"/>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 fill="hold"/>
                                        <p:tgtEl>
                                          <p:spTgt spid="5"/>
                                        </p:tgtEl>
                                        <p:attrNameLst>
                                          <p:attrName>fillcolor</p:attrName>
                                        </p:attrNameLst>
                                      </p:cBhvr>
                                      <p:to>
                                        <a:srgbClr val="DCA496"/>
                                      </p:to>
                                    </p:animClr>
                                    <p:set>
                                      <p:cBhvr>
                                        <p:cTn id="95" dur="10" fill="hold"/>
                                        <p:tgtEl>
                                          <p:spTgt spid="5"/>
                                        </p:tgtEl>
                                        <p:attrNameLst>
                                          <p:attrName>fill.type</p:attrName>
                                        </p:attrNameLst>
                                      </p:cBhvr>
                                      <p:to>
                                        <p:strVal val="solid"/>
                                      </p:to>
                                    </p:set>
                                    <p:set>
                                      <p:cBhvr>
                                        <p:cTn id="96" dur="10" fill="hold"/>
                                        <p:tgtEl>
                                          <p:spTgt spid="5"/>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10" fill="hold"/>
                                        <p:tgtEl>
                                          <p:spTgt spid="18"/>
                                        </p:tgtEl>
                                        <p:attrNameLst>
                                          <p:attrName>fillcolor</p:attrName>
                                        </p:attrNameLst>
                                      </p:cBhvr>
                                      <p:to>
                                        <a:srgbClr val="DCA496"/>
                                      </p:to>
                                    </p:animClr>
                                    <p:set>
                                      <p:cBhvr>
                                        <p:cTn id="99" dur="10" fill="hold"/>
                                        <p:tgtEl>
                                          <p:spTgt spid="18"/>
                                        </p:tgtEl>
                                        <p:attrNameLst>
                                          <p:attrName>fill.type</p:attrName>
                                        </p:attrNameLst>
                                      </p:cBhvr>
                                      <p:to>
                                        <p:strVal val="solid"/>
                                      </p:to>
                                    </p:set>
                                    <p:set>
                                      <p:cBhvr>
                                        <p:cTn id="100" dur="10" fill="hold"/>
                                        <p:tgtEl>
                                          <p:spTgt spid="18"/>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10" fill="hold"/>
                                        <p:tgtEl>
                                          <p:spTgt spid="12"/>
                                        </p:tgtEl>
                                        <p:attrNameLst>
                                          <p:attrName>fillcolor</p:attrName>
                                        </p:attrNameLst>
                                      </p:cBhvr>
                                      <p:to>
                                        <a:srgbClr val="DCA496"/>
                                      </p:to>
                                    </p:animClr>
                                    <p:set>
                                      <p:cBhvr>
                                        <p:cTn id="103" dur="10" fill="hold"/>
                                        <p:tgtEl>
                                          <p:spTgt spid="12"/>
                                        </p:tgtEl>
                                        <p:attrNameLst>
                                          <p:attrName>fill.type</p:attrName>
                                        </p:attrNameLst>
                                      </p:cBhvr>
                                      <p:to>
                                        <p:strVal val="solid"/>
                                      </p:to>
                                    </p:set>
                                    <p:set>
                                      <p:cBhvr>
                                        <p:cTn id="104" dur="10" fill="hold"/>
                                        <p:tgtEl>
                                          <p:spTgt spid="1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10" fill="hold"/>
                                        <p:tgtEl>
                                          <p:spTgt spid="13"/>
                                        </p:tgtEl>
                                        <p:attrNameLst>
                                          <p:attrName>fillcolor</p:attrName>
                                        </p:attrNameLst>
                                      </p:cBhvr>
                                      <p:to>
                                        <a:srgbClr val="DCA496"/>
                                      </p:to>
                                    </p:animClr>
                                    <p:set>
                                      <p:cBhvr>
                                        <p:cTn id="107" dur="10" fill="hold"/>
                                        <p:tgtEl>
                                          <p:spTgt spid="13"/>
                                        </p:tgtEl>
                                        <p:attrNameLst>
                                          <p:attrName>fill.type</p:attrName>
                                        </p:attrNameLst>
                                      </p:cBhvr>
                                      <p:to>
                                        <p:strVal val="solid"/>
                                      </p:to>
                                    </p:set>
                                    <p:set>
                                      <p:cBhvr>
                                        <p:cTn id="108" dur="10" fill="hold"/>
                                        <p:tgtEl>
                                          <p:spTgt spid="13"/>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10" fill="hold"/>
                                        <p:tgtEl>
                                          <p:spTgt spid="14"/>
                                        </p:tgtEl>
                                        <p:attrNameLst>
                                          <p:attrName>fillcolor</p:attrName>
                                        </p:attrNameLst>
                                      </p:cBhvr>
                                      <p:to>
                                        <a:srgbClr val="DCA496"/>
                                      </p:to>
                                    </p:animClr>
                                    <p:set>
                                      <p:cBhvr>
                                        <p:cTn id="111" dur="10" fill="hold"/>
                                        <p:tgtEl>
                                          <p:spTgt spid="14"/>
                                        </p:tgtEl>
                                        <p:attrNameLst>
                                          <p:attrName>fill.type</p:attrName>
                                        </p:attrNameLst>
                                      </p:cBhvr>
                                      <p:to>
                                        <p:strVal val="solid"/>
                                      </p:to>
                                    </p:set>
                                    <p:set>
                                      <p:cBhvr>
                                        <p:cTn id="112" dur="10" fill="hold"/>
                                        <p:tgtEl>
                                          <p:spTgt spid="14"/>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1" nodeType="clickEffect">
                                  <p:stCondLst>
                                    <p:cond delay="0"/>
                                  </p:stCondLst>
                                  <p:childTnLst>
                                    <p:set>
                                      <p:cBhvr>
                                        <p:cTn id="1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0"/>
      <p:bldP spid="43" grpId="1"/>
      <p:bldP spid="44" grpId="0"/>
      <p:bldP spid="4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DC47-154E-4D87-95BB-0218F32D539D}"/>
              </a:ext>
            </a:extLst>
          </p:cNvPr>
          <p:cNvSpPr>
            <a:spLocks noGrp="1"/>
          </p:cNvSpPr>
          <p:nvPr>
            <p:ph type="title"/>
          </p:nvPr>
        </p:nvSpPr>
        <p:spPr/>
        <p:txBody>
          <a:bodyPr/>
          <a:lstStyle/>
          <a:p>
            <a:r>
              <a:rPr lang="en-ZA" dirty="0"/>
              <a:t>Example Querying Code</a:t>
            </a:r>
          </a:p>
        </p:txBody>
      </p:sp>
      <p:pic>
        <p:nvPicPr>
          <p:cNvPr id="5" name="Picture 4"/>
          <p:cNvPicPr>
            <a:picLocks noChangeAspect="1"/>
          </p:cNvPicPr>
          <p:nvPr/>
        </p:nvPicPr>
        <p:blipFill>
          <a:blip r:embed="rId2"/>
          <a:stretch>
            <a:fillRect/>
          </a:stretch>
        </p:blipFill>
        <p:spPr>
          <a:xfrm>
            <a:off x="1024128" y="2084832"/>
            <a:ext cx="6324600" cy="4381500"/>
          </a:xfrm>
          <a:prstGeom prst="rect">
            <a:avLst/>
          </a:prstGeom>
        </p:spPr>
      </p:pic>
    </p:spTree>
    <p:extLst>
      <p:ext uri="{BB962C8B-B14F-4D97-AF65-F5344CB8AC3E}">
        <p14:creationId xmlns:p14="http://schemas.microsoft.com/office/powerpoint/2010/main" val="187162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6F5E-EED8-4263-820B-7B2134098FAD}"/>
              </a:ext>
            </a:extLst>
          </p:cNvPr>
          <p:cNvSpPr>
            <a:spLocks noGrp="1"/>
          </p:cNvSpPr>
          <p:nvPr>
            <p:ph type="title"/>
          </p:nvPr>
        </p:nvSpPr>
        <p:spPr/>
        <p:txBody>
          <a:bodyPr/>
          <a:lstStyle/>
          <a:p>
            <a:r>
              <a:rPr lang="en-ZA" dirty="0"/>
              <a:t>Time And Space Complexity</a:t>
            </a:r>
          </a:p>
        </p:txBody>
      </p:sp>
      <p:sp>
        <p:nvSpPr>
          <p:cNvPr id="3" name="Content Placeholder 2">
            <a:extLst>
              <a:ext uri="{FF2B5EF4-FFF2-40B4-BE49-F238E27FC236}">
                <a16:creationId xmlns:a16="http://schemas.microsoft.com/office/drawing/2014/main" id="{07B0019D-5B7D-4D25-928F-2C30E75592B7}"/>
              </a:ext>
            </a:extLst>
          </p:cNvPr>
          <p:cNvSpPr>
            <a:spLocks noGrp="1"/>
          </p:cNvSpPr>
          <p:nvPr>
            <p:ph idx="1"/>
          </p:nvPr>
        </p:nvSpPr>
        <p:spPr/>
        <p:txBody>
          <a:bodyPr/>
          <a:lstStyle/>
          <a:p>
            <a:r>
              <a:rPr lang="en-ZA" dirty="0"/>
              <a:t>As we saw, both updating a single value and querying a range takes O(logN) runtime. In addition, it can be seen that the space required is 2N, or O(N). </a:t>
            </a:r>
          </a:p>
          <a:p>
            <a:r>
              <a:rPr lang="en-ZA" dirty="0"/>
              <a:t>This means that the problem mentioned earlier could be run in O((Q+U)logN) time instead of O(UN+Q) when using prefix sums.</a:t>
            </a:r>
          </a:p>
        </p:txBody>
      </p:sp>
    </p:spTree>
    <p:extLst>
      <p:ext uri="{BB962C8B-B14F-4D97-AF65-F5344CB8AC3E}">
        <p14:creationId xmlns:p14="http://schemas.microsoft.com/office/powerpoint/2010/main" val="292446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A801-5B05-4520-AC60-016583C1DF03}"/>
              </a:ext>
            </a:extLst>
          </p:cNvPr>
          <p:cNvSpPr>
            <a:spLocks noGrp="1"/>
          </p:cNvSpPr>
          <p:nvPr>
            <p:ph type="title"/>
          </p:nvPr>
        </p:nvSpPr>
        <p:spPr/>
        <p:txBody>
          <a:bodyPr/>
          <a:lstStyle/>
          <a:p>
            <a:r>
              <a:rPr lang="en-ZA" dirty="0"/>
              <a:t>Condensed Code</a:t>
            </a:r>
          </a:p>
        </p:txBody>
      </p:sp>
      <p:pic>
        <p:nvPicPr>
          <p:cNvPr id="4" name="Picture 3"/>
          <p:cNvPicPr>
            <a:picLocks noChangeAspect="1"/>
          </p:cNvPicPr>
          <p:nvPr/>
        </p:nvPicPr>
        <p:blipFill>
          <a:blip r:embed="rId2"/>
          <a:stretch>
            <a:fillRect/>
          </a:stretch>
        </p:blipFill>
        <p:spPr>
          <a:xfrm>
            <a:off x="1032441" y="2084832"/>
            <a:ext cx="6572250" cy="3838575"/>
          </a:xfrm>
          <a:prstGeom prst="rect">
            <a:avLst/>
          </a:prstGeom>
        </p:spPr>
      </p:pic>
    </p:spTree>
    <p:extLst>
      <p:ext uri="{BB962C8B-B14F-4D97-AF65-F5344CB8AC3E}">
        <p14:creationId xmlns:p14="http://schemas.microsoft.com/office/powerpoint/2010/main" val="123639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103C-6005-47E7-B1C8-78780271E87D}"/>
              </a:ext>
            </a:extLst>
          </p:cNvPr>
          <p:cNvSpPr>
            <a:spLocks noGrp="1"/>
          </p:cNvSpPr>
          <p:nvPr>
            <p:ph type="title"/>
          </p:nvPr>
        </p:nvSpPr>
        <p:spPr/>
        <p:txBody>
          <a:bodyPr/>
          <a:lstStyle/>
          <a:p>
            <a:r>
              <a:rPr lang="en-ZA" dirty="0"/>
              <a:t>Fenwick Trees</a:t>
            </a:r>
          </a:p>
        </p:txBody>
      </p:sp>
      <p:sp>
        <p:nvSpPr>
          <p:cNvPr id="3" name="Text Placeholder 2">
            <a:extLst>
              <a:ext uri="{FF2B5EF4-FFF2-40B4-BE49-F238E27FC236}">
                <a16:creationId xmlns:a16="http://schemas.microsoft.com/office/drawing/2014/main" id="{7BBB3D06-9A9C-4EB1-916E-C8A44B831249}"/>
              </a:ext>
            </a:extLst>
          </p:cNvPr>
          <p:cNvSpPr>
            <a:spLocks noGrp="1"/>
          </p:cNvSpPr>
          <p:nvPr>
            <p:ph type="body" idx="1"/>
          </p:nvPr>
        </p:nvSpPr>
        <p:spPr/>
        <p:txBody>
          <a:bodyPr/>
          <a:lstStyle/>
          <a:p>
            <a:r>
              <a:rPr lang="en-ZA" dirty="0"/>
              <a:t>Take segment trees and add a sprinkle of binary magic</a:t>
            </a:r>
          </a:p>
        </p:txBody>
      </p:sp>
    </p:spTree>
    <p:extLst>
      <p:ext uri="{BB962C8B-B14F-4D97-AF65-F5344CB8AC3E}">
        <p14:creationId xmlns:p14="http://schemas.microsoft.com/office/powerpoint/2010/main" val="287092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28E4-E3F9-4A8D-91BC-76BFF8E0750A}"/>
              </a:ext>
            </a:extLst>
          </p:cNvPr>
          <p:cNvSpPr>
            <a:spLocks noGrp="1"/>
          </p:cNvSpPr>
          <p:nvPr>
            <p:ph type="title"/>
          </p:nvPr>
        </p:nvSpPr>
        <p:spPr/>
        <p:txBody>
          <a:bodyPr/>
          <a:lstStyle/>
          <a:p>
            <a:r>
              <a:rPr lang="en-ZA" dirty="0"/>
              <a:t>What Is a Fenwick Tree?</a:t>
            </a:r>
          </a:p>
        </p:txBody>
      </p:sp>
      <p:sp>
        <p:nvSpPr>
          <p:cNvPr id="3" name="Content Placeholder 2">
            <a:extLst>
              <a:ext uri="{FF2B5EF4-FFF2-40B4-BE49-F238E27FC236}">
                <a16:creationId xmlns:a16="http://schemas.microsoft.com/office/drawing/2014/main" id="{85CE4C6C-BF73-4573-A698-001397F3A309}"/>
              </a:ext>
            </a:extLst>
          </p:cNvPr>
          <p:cNvSpPr>
            <a:spLocks noGrp="1"/>
          </p:cNvSpPr>
          <p:nvPr>
            <p:ph sz="half" idx="1"/>
          </p:nvPr>
        </p:nvSpPr>
        <p:spPr/>
        <p:txBody>
          <a:bodyPr/>
          <a:lstStyle/>
          <a:p>
            <a:r>
              <a:rPr lang="en-ZA" dirty="0"/>
              <a:t>Fenwick Trees, also known as Binary Indexed Trees, are a type of segment tree. To understand them, it is necessary to realize that segment trees storing a  reversible operation, like sums, are in fact containing redundant information. When a node contains the sum of its children, one of the child nodes is unnecessary, since its value can be calculated. Fenwick Trees allow similar O(logN) updating and querying, but with a simplified query implementation.</a:t>
            </a:r>
          </a:p>
        </p:txBody>
      </p:sp>
      <p:sp>
        <p:nvSpPr>
          <p:cNvPr id="5" name="Oval 4">
            <a:extLst>
              <a:ext uri="{FF2B5EF4-FFF2-40B4-BE49-F238E27FC236}">
                <a16:creationId xmlns:a16="http://schemas.microsoft.com/office/drawing/2014/main" id="{656992EA-99AB-4051-A983-FE11DCF55511}"/>
              </a:ext>
            </a:extLst>
          </p:cNvPr>
          <p:cNvSpPr/>
          <p:nvPr/>
        </p:nvSpPr>
        <p:spPr>
          <a:xfrm>
            <a:off x="9175629"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6" name="Oval 5">
            <a:extLst>
              <a:ext uri="{FF2B5EF4-FFF2-40B4-BE49-F238E27FC236}">
                <a16:creationId xmlns:a16="http://schemas.microsoft.com/office/drawing/2014/main" id="{3807C412-B2B7-4D69-BADF-2571FAAD49A6}"/>
              </a:ext>
            </a:extLst>
          </p:cNvPr>
          <p:cNvSpPr/>
          <p:nvPr/>
        </p:nvSpPr>
        <p:spPr>
          <a:xfrm>
            <a:off x="8092913"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7" name="Oval 6">
            <a:extLst>
              <a:ext uri="{FF2B5EF4-FFF2-40B4-BE49-F238E27FC236}">
                <a16:creationId xmlns:a16="http://schemas.microsoft.com/office/drawing/2014/main" id="{AC2D3F15-CE75-4D85-9A81-636D4AD9A0B6}"/>
              </a:ext>
            </a:extLst>
          </p:cNvPr>
          <p:cNvSpPr/>
          <p:nvPr/>
        </p:nvSpPr>
        <p:spPr>
          <a:xfrm>
            <a:off x="7026474"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8" name="Oval 7">
            <a:extLst>
              <a:ext uri="{FF2B5EF4-FFF2-40B4-BE49-F238E27FC236}">
                <a16:creationId xmlns:a16="http://schemas.microsoft.com/office/drawing/2014/main" id="{C52E5947-B121-43E2-9CBB-16AB026F36A2}"/>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9" name="Oval 8">
            <a:extLst>
              <a:ext uri="{FF2B5EF4-FFF2-40B4-BE49-F238E27FC236}">
                <a16:creationId xmlns:a16="http://schemas.microsoft.com/office/drawing/2014/main" id="{2E0A4B82-DA76-41B0-84E5-0209A8A52D4C}"/>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10" name="Oval 9">
            <a:extLst>
              <a:ext uri="{FF2B5EF4-FFF2-40B4-BE49-F238E27FC236}">
                <a16:creationId xmlns:a16="http://schemas.microsoft.com/office/drawing/2014/main" id="{1225F9A6-EC40-499E-842A-925BAF9BB42C}"/>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11" name="Oval 10">
            <a:extLst>
              <a:ext uri="{FF2B5EF4-FFF2-40B4-BE49-F238E27FC236}">
                <a16:creationId xmlns:a16="http://schemas.microsoft.com/office/drawing/2014/main" id="{41CE944E-8948-44F7-AAA7-1B87FBD91000}"/>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12" name="Oval 11">
            <a:extLst>
              <a:ext uri="{FF2B5EF4-FFF2-40B4-BE49-F238E27FC236}">
                <a16:creationId xmlns:a16="http://schemas.microsoft.com/office/drawing/2014/main" id="{62881561-BD66-4C68-9DFC-DE1D95CE630E}"/>
              </a:ext>
            </a:extLst>
          </p:cNvPr>
          <p:cNvSpPr/>
          <p:nvPr/>
        </p:nvSpPr>
        <p:spPr>
          <a:xfrm>
            <a:off x="8909658"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23</a:t>
            </a:r>
          </a:p>
        </p:txBody>
      </p:sp>
      <p:sp>
        <p:nvSpPr>
          <p:cNvPr id="13" name="Oval 12">
            <a:extLst>
              <a:ext uri="{FF2B5EF4-FFF2-40B4-BE49-F238E27FC236}">
                <a16:creationId xmlns:a16="http://schemas.microsoft.com/office/drawing/2014/main" id="{EAD20D49-C847-4D2E-9671-ADEC9D27B787}"/>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4" name="Oval 13">
            <a:extLst>
              <a:ext uri="{FF2B5EF4-FFF2-40B4-BE49-F238E27FC236}">
                <a16:creationId xmlns:a16="http://schemas.microsoft.com/office/drawing/2014/main" id="{C423240C-FED9-4383-A596-D3963B7E88BE}"/>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5" name="Oval 14">
            <a:extLst>
              <a:ext uri="{FF2B5EF4-FFF2-40B4-BE49-F238E27FC236}">
                <a16:creationId xmlns:a16="http://schemas.microsoft.com/office/drawing/2014/main" id="{0AF323D0-5743-418A-A3F4-C1D21BA8BCD1}"/>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16" name="Oval 15">
            <a:extLst>
              <a:ext uri="{FF2B5EF4-FFF2-40B4-BE49-F238E27FC236}">
                <a16:creationId xmlns:a16="http://schemas.microsoft.com/office/drawing/2014/main" id="{D654AED9-257D-42C3-83F5-01DACB24E6D0}"/>
              </a:ext>
            </a:extLst>
          </p:cNvPr>
          <p:cNvSpPr/>
          <p:nvPr/>
        </p:nvSpPr>
        <p:spPr>
          <a:xfrm>
            <a:off x="10249467"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sp>
        <p:nvSpPr>
          <p:cNvPr id="17" name="Oval 16">
            <a:extLst>
              <a:ext uri="{FF2B5EF4-FFF2-40B4-BE49-F238E27FC236}">
                <a16:creationId xmlns:a16="http://schemas.microsoft.com/office/drawing/2014/main" id="{ABB03000-7A7D-4FB8-8CF8-7A3F94EAF95E}"/>
              </a:ext>
            </a:extLst>
          </p:cNvPr>
          <p:cNvSpPr/>
          <p:nvPr/>
        </p:nvSpPr>
        <p:spPr>
          <a:xfrm>
            <a:off x="7532139" y="278675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25</a:t>
            </a:r>
          </a:p>
        </p:txBody>
      </p:sp>
      <p:sp>
        <p:nvSpPr>
          <p:cNvPr id="18" name="Oval 17">
            <a:extLst>
              <a:ext uri="{FF2B5EF4-FFF2-40B4-BE49-F238E27FC236}">
                <a16:creationId xmlns:a16="http://schemas.microsoft.com/office/drawing/2014/main" id="{E0C135E3-FF90-4695-9E3F-D86C2DCB0B44}"/>
              </a:ext>
            </a:extLst>
          </p:cNvPr>
          <p:cNvSpPr/>
          <p:nvPr/>
        </p:nvSpPr>
        <p:spPr>
          <a:xfrm>
            <a:off x="9710124" y="278675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48</a:t>
            </a:r>
          </a:p>
        </p:txBody>
      </p:sp>
      <p:sp>
        <p:nvSpPr>
          <p:cNvPr id="19" name="Oval 18">
            <a:extLst>
              <a:ext uri="{FF2B5EF4-FFF2-40B4-BE49-F238E27FC236}">
                <a16:creationId xmlns:a16="http://schemas.microsoft.com/office/drawing/2014/main" id="{CA52BA27-6234-4C6E-A581-C55AE38BF610}"/>
              </a:ext>
            </a:extLst>
          </p:cNvPr>
          <p:cNvSpPr/>
          <p:nvPr/>
        </p:nvSpPr>
        <p:spPr>
          <a:xfrm>
            <a:off x="8647764" y="207094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73</a:t>
            </a:r>
          </a:p>
        </p:txBody>
      </p:sp>
      <p:cxnSp>
        <p:nvCxnSpPr>
          <p:cNvPr id="20" name="Straight Connector 19">
            <a:extLst>
              <a:ext uri="{FF2B5EF4-FFF2-40B4-BE49-F238E27FC236}">
                <a16:creationId xmlns:a16="http://schemas.microsoft.com/office/drawing/2014/main" id="{20812EBF-C434-4D9C-95BB-7DA3518EDC99}"/>
              </a:ext>
            </a:extLst>
          </p:cNvPr>
          <p:cNvCxnSpPr>
            <a:cxnSpLocks/>
            <a:stCxn id="19" idx="2"/>
            <a:endCxn id="17" idx="7"/>
          </p:cNvCxnSpPr>
          <p:nvPr/>
        </p:nvCxnSpPr>
        <p:spPr>
          <a:xfrm flipH="1">
            <a:off x="7954750" y="2318508"/>
            <a:ext cx="693014" cy="5407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F2CFBB-162D-4435-9321-0D7DBE0F2FFF}"/>
              </a:ext>
            </a:extLst>
          </p:cNvPr>
          <p:cNvCxnSpPr>
            <a:cxnSpLocks/>
            <a:stCxn id="17" idx="3"/>
            <a:endCxn id="7" idx="0"/>
          </p:cNvCxnSpPr>
          <p:nvPr/>
        </p:nvCxnSpPr>
        <p:spPr>
          <a:xfrm flipH="1">
            <a:off x="7274034" y="3209366"/>
            <a:ext cx="330614" cy="392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EB7CCE-4587-4834-A01A-42A68E7D9E1B}"/>
              </a:ext>
            </a:extLst>
          </p:cNvPr>
          <p:cNvCxnSpPr>
            <a:cxnSpLocks/>
            <a:stCxn id="7" idx="3"/>
            <a:endCxn id="8" idx="0"/>
          </p:cNvCxnSpPr>
          <p:nvPr/>
        </p:nvCxnSpPr>
        <p:spPr>
          <a:xfrm flipH="1">
            <a:off x="7014742" y="4024158"/>
            <a:ext cx="84241"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F37E82-69F4-425D-911F-526D50BBF93F}"/>
              </a:ext>
            </a:extLst>
          </p:cNvPr>
          <p:cNvCxnSpPr>
            <a:cxnSpLocks/>
            <a:stCxn id="7" idx="5"/>
            <a:endCxn id="9" idx="0"/>
          </p:cNvCxnSpPr>
          <p:nvPr/>
        </p:nvCxnSpPr>
        <p:spPr>
          <a:xfrm>
            <a:off x="7449085" y="4024158"/>
            <a:ext cx="101276"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60FEB0-35A7-4C09-A94F-DCD4464B03F1}"/>
              </a:ext>
            </a:extLst>
          </p:cNvPr>
          <p:cNvCxnSpPr>
            <a:cxnSpLocks/>
            <a:stCxn id="17" idx="5"/>
            <a:endCxn id="6" idx="0"/>
          </p:cNvCxnSpPr>
          <p:nvPr/>
        </p:nvCxnSpPr>
        <p:spPr>
          <a:xfrm>
            <a:off x="7954750" y="3209366"/>
            <a:ext cx="385723"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769E0E2-EC3C-41E8-A6D8-9EC5CF8CAD3E}"/>
              </a:ext>
            </a:extLst>
          </p:cNvPr>
          <p:cNvCxnSpPr>
            <a:cxnSpLocks/>
            <a:stCxn id="6" idx="3"/>
            <a:endCxn id="10" idx="0"/>
          </p:cNvCxnSpPr>
          <p:nvPr/>
        </p:nvCxnSpPr>
        <p:spPr>
          <a:xfrm flipH="1">
            <a:off x="8085980" y="4013062"/>
            <a:ext cx="79442"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BE887B5-0A20-43F5-AD01-71A90A71C6AD}"/>
              </a:ext>
            </a:extLst>
          </p:cNvPr>
          <p:cNvCxnSpPr>
            <a:cxnSpLocks/>
            <a:stCxn id="6" idx="5"/>
            <a:endCxn id="11" idx="0"/>
          </p:cNvCxnSpPr>
          <p:nvPr/>
        </p:nvCxnSpPr>
        <p:spPr>
          <a:xfrm>
            <a:off x="8515524" y="4013062"/>
            <a:ext cx="106075"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3403ACA-A6E8-413F-8C27-F143EB0B0DDE}"/>
              </a:ext>
            </a:extLst>
          </p:cNvPr>
          <p:cNvCxnSpPr>
            <a:cxnSpLocks/>
            <a:stCxn id="19" idx="6"/>
            <a:endCxn id="18" idx="1"/>
          </p:cNvCxnSpPr>
          <p:nvPr/>
        </p:nvCxnSpPr>
        <p:spPr>
          <a:xfrm>
            <a:off x="9142884" y="2318508"/>
            <a:ext cx="639749" cy="54075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4DED677-1802-49C6-961C-B4D12D4EE5F2}"/>
              </a:ext>
            </a:extLst>
          </p:cNvPr>
          <p:cNvCxnSpPr>
            <a:cxnSpLocks/>
            <a:stCxn id="18" idx="3"/>
            <a:endCxn id="5" idx="0"/>
          </p:cNvCxnSpPr>
          <p:nvPr/>
        </p:nvCxnSpPr>
        <p:spPr>
          <a:xfrm flipH="1">
            <a:off x="9423189" y="3209365"/>
            <a:ext cx="359444" cy="3810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A2D41F3-8493-4EC6-B920-3EFB07B2B504}"/>
              </a:ext>
            </a:extLst>
          </p:cNvPr>
          <p:cNvCxnSpPr>
            <a:cxnSpLocks/>
            <a:stCxn id="18" idx="5"/>
            <a:endCxn id="16" idx="0"/>
          </p:cNvCxnSpPr>
          <p:nvPr/>
        </p:nvCxnSpPr>
        <p:spPr>
          <a:xfrm>
            <a:off x="10132735" y="3209365"/>
            <a:ext cx="364292"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4C84171-EB3A-4C85-80E3-9F158641EE18}"/>
              </a:ext>
            </a:extLst>
          </p:cNvPr>
          <p:cNvCxnSpPr>
            <a:cxnSpLocks/>
            <a:stCxn id="5" idx="3"/>
            <a:endCxn id="12" idx="0"/>
          </p:cNvCxnSpPr>
          <p:nvPr/>
        </p:nvCxnSpPr>
        <p:spPr>
          <a:xfrm flipH="1">
            <a:off x="9157218" y="4013062"/>
            <a:ext cx="90920"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DB0FB5-3F88-4F60-9CF8-33EF09D619D8}"/>
              </a:ext>
            </a:extLst>
          </p:cNvPr>
          <p:cNvCxnSpPr>
            <a:cxnSpLocks/>
            <a:stCxn id="5" idx="5"/>
            <a:endCxn id="13" idx="0"/>
          </p:cNvCxnSpPr>
          <p:nvPr/>
        </p:nvCxnSpPr>
        <p:spPr>
          <a:xfrm>
            <a:off x="9598240" y="4013062"/>
            <a:ext cx="945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D0DC4BC-3ACC-4C20-8291-142ADCEA1F19}"/>
              </a:ext>
            </a:extLst>
          </p:cNvPr>
          <p:cNvCxnSpPr>
            <a:cxnSpLocks/>
            <a:stCxn id="16" idx="3"/>
            <a:endCxn id="14" idx="0"/>
          </p:cNvCxnSpPr>
          <p:nvPr/>
        </p:nvCxnSpPr>
        <p:spPr>
          <a:xfrm flipH="1">
            <a:off x="10228456" y="4013061"/>
            <a:ext cx="93520"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20ECD7-3958-457F-BC9A-53BF074F87A5}"/>
              </a:ext>
            </a:extLst>
          </p:cNvPr>
          <p:cNvCxnSpPr>
            <a:cxnSpLocks/>
            <a:stCxn id="16" idx="5"/>
            <a:endCxn id="15" idx="0"/>
          </p:cNvCxnSpPr>
          <p:nvPr/>
        </p:nvCxnSpPr>
        <p:spPr>
          <a:xfrm>
            <a:off x="10672078" y="4013061"/>
            <a:ext cx="919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72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nodeType="withEffect">
                                  <p:stCondLst>
                                    <p:cond delay="0"/>
                                  </p:stCondLst>
                                  <p:childTnLst>
                                    <p:set>
                                      <p:cBhvr>
                                        <p:cTn id="12" dur="indefinite"/>
                                        <p:tgtEl>
                                          <p:spTgt spid="26"/>
                                        </p:tgtEl>
                                        <p:attrNameLst>
                                          <p:attrName>style.opacity</p:attrName>
                                        </p:attrNameLst>
                                      </p:cBhvr>
                                      <p:to>
                                        <p:strVal val="0.25"/>
                                      </p:to>
                                    </p:set>
                                    <p:animEffect filter="image" prLst="opacity: 0.25">
                                      <p:cBhvr rctx="IE">
                                        <p:cTn id="13" dur="indefinite"/>
                                        <p:tgtEl>
                                          <p:spTgt spid="26"/>
                                        </p:tgtEl>
                                      </p:cBhvr>
                                    </p:animEffect>
                                  </p:childTnLst>
                                </p:cTn>
                              </p:par>
                              <p:par>
                                <p:cTn id="14" presetID="9" presetClass="emph" presetSubtype="0" grpId="0" nodeType="withEffect">
                                  <p:stCondLst>
                                    <p:cond delay="0"/>
                                  </p:stCondLst>
                                  <p:childTnLst>
                                    <p:set>
                                      <p:cBhvr>
                                        <p:cTn id="15" dur="indefinite"/>
                                        <p:tgtEl>
                                          <p:spTgt spid="11"/>
                                        </p:tgtEl>
                                        <p:attrNameLst>
                                          <p:attrName>style.opacity</p:attrName>
                                        </p:attrNameLst>
                                      </p:cBhvr>
                                      <p:to>
                                        <p:strVal val="0.25"/>
                                      </p:to>
                                    </p:set>
                                    <p:animEffect filter="image" prLst="opacity: 0.25">
                                      <p:cBhvr rctx="IE">
                                        <p:cTn id="16" dur="indefinite"/>
                                        <p:tgtEl>
                                          <p:spTgt spid="11"/>
                                        </p:tgtEl>
                                      </p:cBhvr>
                                    </p:animEffect>
                                  </p:childTnLst>
                                </p:cTn>
                              </p:par>
                              <p:par>
                                <p:cTn id="17" presetID="9" presetClass="emph" presetSubtype="0" nodeType="withEffect">
                                  <p:stCondLst>
                                    <p:cond delay="0"/>
                                  </p:stCondLst>
                                  <p:childTnLst>
                                    <p:set>
                                      <p:cBhvr>
                                        <p:cTn id="18" dur="indefinite"/>
                                        <p:tgtEl>
                                          <p:spTgt spid="31"/>
                                        </p:tgtEl>
                                        <p:attrNameLst>
                                          <p:attrName>style.opacity</p:attrName>
                                        </p:attrNameLst>
                                      </p:cBhvr>
                                      <p:to>
                                        <p:strVal val="0.25"/>
                                      </p:to>
                                    </p:set>
                                    <p:animEffect filter="image" prLst="opacity: 0.25">
                                      <p:cBhvr rctx="IE">
                                        <p:cTn id="19" dur="indefinite"/>
                                        <p:tgtEl>
                                          <p:spTgt spid="31"/>
                                        </p:tgtEl>
                                      </p:cBhvr>
                                    </p:animEffect>
                                  </p:childTnLst>
                                </p:cTn>
                              </p:par>
                              <p:par>
                                <p:cTn id="20" presetID="9" presetClass="emph" presetSubtype="0" grpId="0" nodeType="withEffect">
                                  <p:stCondLst>
                                    <p:cond delay="0"/>
                                  </p:stCondLst>
                                  <p:childTnLst>
                                    <p:set>
                                      <p:cBhvr>
                                        <p:cTn id="21" dur="indefinite"/>
                                        <p:tgtEl>
                                          <p:spTgt spid="13"/>
                                        </p:tgtEl>
                                        <p:attrNameLst>
                                          <p:attrName>style.opacity</p:attrName>
                                        </p:attrNameLst>
                                      </p:cBhvr>
                                      <p:to>
                                        <p:strVal val="0.25"/>
                                      </p:to>
                                    </p:set>
                                    <p:animEffect filter="image" prLst="opacity: 0.25">
                                      <p:cBhvr rctx="IE">
                                        <p:cTn id="22" dur="indefinite"/>
                                        <p:tgtEl>
                                          <p:spTgt spid="13"/>
                                        </p:tgtEl>
                                      </p:cBhvr>
                                    </p:animEffect>
                                  </p:childTnLst>
                                </p:cTn>
                              </p:par>
                              <p:par>
                                <p:cTn id="23" presetID="9" presetClass="emph" presetSubtype="0" nodeType="withEffect">
                                  <p:stCondLst>
                                    <p:cond delay="0"/>
                                  </p:stCondLst>
                                  <p:childTnLst>
                                    <p:set>
                                      <p:cBhvr>
                                        <p:cTn id="24" dur="indefinite"/>
                                        <p:tgtEl>
                                          <p:spTgt spid="33"/>
                                        </p:tgtEl>
                                        <p:attrNameLst>
                                          <p:attrName>style.opacity</p:attrName>
                                        </p:attrNameLst>
                                      </p:cBhvr>
                                      <p:to>
                                        <p:strVal val="0.25"/>
                                      </p:to>
                                    </p:set>
                                    <p:animEffect filter="image" prLst="opacity: 0.25">
                                      <p:cBhvr rctx="IE">
                                        <p:cTn id="25" dur="indefinite"/>
                                        <p:tgtEl>
                                          <p:spTgt spid="33"/>
                                        </p:tgtEl>
                                      </p:cBhvr>
                                    </p:animEffect>
                                  </p:childTnLst>
                                </p:cTn>
                              </p:par>
                              <p:par>
                                <p:cTn id="26" presetID="9" presetClass="emph" presetSubtype="0" grpId="0" nodeType="withEffect">
                                  <p:stCondLst>
                                    <p:cond delay="0"/>
                                  </p:stCondLst>
                                  <p:childTnLst>
                                    <p:set>
                                      <p:cBhvr>
                                        <p:cTn id="27" dur="indefinite"/>
                                        <p:tgtEl>
                                          <p:spTgt spid="15"/>
                                        </p:tgtEl>
                                        <p:attrNameLst>
                                          <p:attrName>style.opacity</p:attrName>
                                        </p:attrNameLst>
                                      </p:cBhvr>
                                      <p:to>
                                        <p:strVal val="0.25"/>
                                      </p:to>
                                    </p:set>
                                    <p:animEffect filter="image" prLst="opacity: 0.25">
                                      <p:cBhvr rctx="IE">
                                        <p:cTn id="28" dur="indefinite"/>
                                        <p:tgtEl>
                                          <p:spTgt spid="15"/>
                                        </p:tgtEl>
                                      </p:cBhvr>
                                    </p:animEffect>
                                  </p:childTnLst>
                                </p:cTn>
                              </p:par>
                              <p:par>
                                <p:cTn id="29" presetID="9" presetClass="emph" presetSubtype="0" grpId="0" nodeType="withEffect">
                                  <p:stCondLst>
                                    <p:cond delay="0"/>
                                  </p:stCondLst>
                                  <p:childTnLst>
                                    <p:set>
                                      <p:cBhvr>
                                        <p:cTn id="30" dur="indefinite"/>
                                        <p:tgtEl>
                                          <p:spTgt spid="16"/>
                                        </p:tgtEl>
                                        <p:attrNameLst>
                                          <p:attrName>style.opacity</p:attrName>
                                        </p:attrNameLst>
                                      </p:cBhvr>
                                      <p:to>
                                        <p:strVal val="0.25"/>
                                      </p:to>
                                    </p:set>
                                    <p:animEffect filter="image" prLst="opacity: 0.25">
                                      <p:cBhvr rctx="IE">
                                        <p:cTn id="31" dur="indefinite"/>
                                        <p:tgtEl>
                                          <p:spTgt spid="16"/>
                                        </p:tgtEl>
                                      </p:cBhvr>
                                    </p:animEffect>
                                  </p:childTnLst>
                                </p:cTn>
                              </p:par>
                              <p:par>
                                <p:cTn id="32" presetID="9" presetClass="emph" presetSubtype="0" nodeType="withEffect">
                                  <p:stCondLst>
                                    <p:cond delay="0"/>
                                  </p:stCondLst>
                                  <p:childTnLst>
                                    <p:set>
                                      <p:cBhvr>
                                        <p:cTn id="33" dur="indefinite"/>
                                        <p:tgtEl>
                                          <p:spTgt spid="29"/>
                                        </p:tgtEl>
                                        <p:attrNameLst>
                                          <p:attrName>style.opacity</p:attrName>
                                        </p:attrNameLst>
                                      </p:cBhvr>
                                      <p:to>
                                        <p:strVal val="0.25"/>
                                      </p:to>
                                    </p:set>
                                    <p:animEffect filter="image" prLst="opacity: 0.25">
                                      <p:cBhvr rctx="IE">
                                        <p:cTn id="34" dur="indefinite"/>
                                        <p:tgtEl>
                                          <p:spTgt spid="29"/>
                                        </p:tgtEl>
                                      </p:cBhvr>
                                    </p:animEffect>
                                  </p:childTnLst>
                                </p:cTn>
                              </p:par>
                              <p:par>
                                <p:cTn id="35" presetID="9" presetClass="emph" presetSubtype="0" nodeType="withEffect">
                                  <p:stCondLst>
                                    <p:cond delay="0"/>
                                  </p:stCondLst>
                                  <p:childTnLst>
                                    <p:set>
                                      <p:cBhvr>
                                        <p:cTn id="36" dur="indefinite"/>
                                        <p:tgtEl>
                                          <p:spTgt spid="24"/>
                                        </p:tgtEl>
                                        <p:attrNameLst>
                                          <p:attrName>style.opacity</p:attrName>
                                        </p:attrNameLst>
                                      </p:cBhvr>
                                      <p:to>
                                        <p:strVal val="0.25"/>
                                      </p:to>
                                    </p:set>
                                    <p:animEffect filter="image" prLst="opacity: 0.25">
                                      <p:cBhvr rctx="IE">
                                        <p:cTn id="37" dur="indefinite"/>
                                        <p:tgtEl>
                                          <p:spTgt spid="24"/>
                                        </p:tgtEl>
                                      </p:cBhvr>
                                    </p:animEffect>
                                  </p:childTnLst>
                                </p:cTn>
                              </p:par>
                              <p:par>
                                <p:cTn id="38" presetID="9" presetClass="emph" presetSubtype="0" grpId="0" nodeType="withEffect">
                                  <p:stCondLst>
                                    <p:cond delay="0"/>
                                  </p:stCondLst>
                                  <p:childTnLst>
                                    <p:set>
                                      <p:cBhvr>
                                        <p:cTn id="39" dur="indefinite"/>
                                        <p:tgtEl>
                                          <p:spTgt spid="6"/>
                                        </p:tgtEl>
                                        <p:attrNameLst>
                                          <p:attrName>style.opacity</p:attrName>
                                        </p:attrNameLst>
                                      </p:cBhvr>
                                      <p:to>
                                        <p:strVal val="0.25"/>
                                      </p:to>
                                    </p:set>
                                    <p:animEffect filter="image" prLst="opacity: 0.25">
                                      <p:cBhvr rctx="IE">
                                        <p:cTn id="40" dur="indefinite"/>
                                        <p:tgtEl>
                                          <p:spTgt spid="6"/>
                                        </p:tgtEl>
                                      </p:cBhvr>
                                    </p:animEffect>
                                  </p:childTnLst>
                                </p:cTn>
                              </p:par>
                              <p:par>
                                <p:cTn id="41" presetID="9" presetClass="emph" presetSubtype="0" nodeType="withEffect">
                                  <p:stCondLst>
                                    <p:cond delay="0"/>
                                  </p:stCondLst>
                                  <p:childTnLst>
                                    <p:set>
                                      <p:cBhvr>
                                        <p:cTn id="42" dur="indefinite"/>
                                        <p:tgtEl>
                                          <p:spTgt spid="27"/>
                                        </p:tgtEl>
                                        <p:attrNameLst>
                                          <p:attrName>style.opacity</p:attrName>
                                        </p:attrNameLst>
                                      </p:cBhvr>
                                      <p:to>
                                        <p:strVal val="0.25"/>
                                      </p:to>
                                    </p:set>
                                    <p:animEffect filter="image" prLst="opacity: 0.25">
                                      <p:cBhvr rctx="IE">
                                        <p:cTn id="43" dur="indefinite"/>
                                        <p:tgtEl>
                                          <p:spTgt spid="27"/>
                                        </p:tgtEl>
                                      </p:cBhvr>
                                    </p:animEffect>
                                  </p:childTnLst>
                                </p:cTn>
                              </p:par>
                              <p:par>
                                <p:cTn id="44" presetID="9" presetClass="emph" presetSubtype="0" grpId="0" nodeType="withEffect">
                                  <p:stCondLst>
                                    <p:cond delay="0"/>
                                  </p:stCondLst>
                                  <p:childTnLst>
                                    <p:set>
                                      <p:cBhvr>
                                        <p:cTn id="45" dur="indefinite"/>
                                        <p:tgtEl>
                                          <p:spTgt spid="18"/>
                                        </p:tgtEl>
                                        <p:attrNameLst>
                                          <p:attrName>style.opacity</p:attrName>
                                        </p:attrNameLst>
                                      </p:cBhvr>
                                      <p:to>
                                        <p:strVal val="0.25"/>
                                      </p:to>
                                    </p:set>
                                    <p:animEffect filter="image" prLst="opacity: 0.25">
                                      <p:cBhvr rctx="IE">
                                        <p:cTn id="46" dur="indefinite"/>
                                        <p:tgtEl>
                                          <p:spTgt spid="18"/>
                                        </p:tgtEl>
                                      </p:cBhvr>
                                    </p:animEffect>
                                  </p:childTnLst>
                                </p:cTn>
                              </p:par>
                              <p:par>
                                <p:cTn id="47" presetID="9" presetClass="emph" presetSubtype="0" nodeType="withEffect">
                                  <p:stCondLst>
                                    <p:cond delay="0"/>
                                  </p:stCondLst>
                                  <p:childTnLst>
                                    <p:set>
                                      <p:cBhvr>
                                        <p:cTn id="48" dur="indefinite"/>
                                        <p:tgtEl>
                                          <p:spTgt spid="28"/>
                                        </p:tgtEl>
                                        <p:attrNameLst>
                                          <p:attrName>style.opacity</p:attrName>
                                        </p:attrNameLst>
                                      </p:cBhvr>
                                      <p:to>
                                        <p:strVal val="0.25"/>
                                      </p:to>
                                    </p:set>
                                    <p:animEffect filter="image" prLst="opacity: 0.25">
                                      <p:cBhvr rctx="IE">
                                        <p:cTn id="49" dur="indefinite"/>
                                        <p:tgtEl>
                                          <p:spTgt spid="28"/>
                                        </p:tgtEl>
                                      </p:cBhvr>
                                    </p:animEffect>
                                  </p:childTnLst>
                                </p:cTn>
                              </p:par>
                              <p:par>
                                <p:cTn id="50" presetID="9" presetClass="emph" presetSubtype="0" nodeType="withEffect">
                                  <p:stCondLst>
                                    <p:cond delay="0"/>
                                  </p:stCondLst>
                                  <p:childTnLst>
                                    <p:set>
                                      <p:cBhvr>
                                        <p:cTn id="51" dur="indefinite"/>
                                        <p:tgtEl>
                                          <p:spTgt spid="32"/>
                                        </p:tgtEl>
                                        <p:attrNameLst>
                                          <p:attrName>style.opacity</p:attrName>
                                        </p:attrNameLst>
                                      </p:cBhvr>
                                      <p:to>
                                        <p:strVal val="0.25"/>
                                      </p:to>
                                    </p:set>
                                    <p:animEffect filter="image" prLst="opacity: 0.25">
                                      <p:cBhvr rctx="IE">
                                        <p:cTn id="52" dur="indefinite"/>
                                        <p:tgtEl>
                                          <p:spTgt spid="32"/>
                                        </p:tgtEl>
                                      </p:cBhvr>
                                    </p:animEffect>
                                  </p:childTnLst>
                                </p:cTn>
                              </p:par>
                              <p:par>
                                <p:cTn id="53" presetID="9" presetClass="emph" presetSubtype="0" nodeType="withEffect">
                                  <p:stCondLst>
                                    <p:cond delay="0"/>
                                  </p:stCondLst>
                                  <p:childTnLst>
                                    <p:set>
                                      <p:cBhvr>
                                        <p:cTn id="54" dur="indefinite"/>
                                        <p:tgtEl>
                                          <p:spTgt spid="25"/>
                                        </p:tgtEl>
                                        <p:attrNameLst>
                                          <p:attrName>style.opacity</p:attrName>
                                        </p:attrNameLst>
                                      </p:cBhvr>
                                      <p:to>
                                        <p:strVal val="0.25"/>
                                      </p:to>
                                    </p:set>
                                    <p:animEffect filter="image" prLst="opacity: 0.25">
                                      <p:cBhvr rctx="IE">
                                        <p:cTn id="55"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3" grpId="0" animBg="1"/>
      <p:bldP spid="15" grpId="0" animBg="1"/>
      <p:bldP spid="16"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28E4-E3F9-4A8D-91BC-76BFF8E0750A}"/>
              </a:ext>
            </a:extLst>
          </p:cNvPr>
          <p:cNvSpPr>
            <a:spLocks noGrp="1"/>
          </p:cNvSpPr>
          <p:nvPr>
            <p:ph type="title"/>
          </p:nvPr>
        </p:nvSpPr>
        <p:spPr/>
        <p:txBody>
          <a:bodyPr/>
          <a:lstStyle/>
          <a:p>
            <a:r>
              <a:rPr lang="en-ZA" dirty="0"/>
              <a:t>Example Implementation</a:t>
            </a:r>
          </a:p>
        </p:txBody>
      </p:sp>
      <p:sp>
        <p:nvSpPr>
          <p:cNvPr id="3" name="Content Placeholder 2">
            <a:extLst>
              <a:ext uri="{FF2B5EF4-FFF2-40B4-BE49-F238E27FC236}">
                <a16:creationId xmlns:a16="http://schemas.microsoft.com/office/drawing/2014/main" id="{85CE4C6C-BF73-4573-A698-001397F3A309}"/>
              </a:ext>
            </a:extLst>
          </p:cNvPr>
          <p:cNvSpPr>
            <a:spLocks noGrp="1"/>
          </p:cNvSpPr>
          <p:nvPr>
            <p:ph sz="half" idx="1"/>
          </p:nvPr>
        </p:nvSpPr>
        <p:spPr/>
        <p:txBody>
          <a:bodyPr/>
          <a:lstStyle/>
          <a:p>
            <a:r>
              <a:rPr lang="en-ZA" dirty="0"/>
              <a:t>These remaining nodes can them be organized into a specific structure and be stored in an array with length N. Considering the binary representation of the indices of each node leads to an important observation that will be useful when doing updates and queries.</a:t>
            </a:r>
          </a:p>
        </p:txBody>
      </p:sp>
      <p:sp>
        <p:nvSpPr>
          <p:cNvPr id="5" name="Oval 4">
            <a:extLst>
              <a:ext uri="{FF2B5EF4-FFF2-40B4-BE49-F238E27FC236}">
                <a16:creationId xmlns:a16="http://schemas.microsoft.com/office/drawing/2014/main" id="{656992EA-99AB-4051-A983-FE11DCF55511}"/>
              </a:ext>
            </a:extLst>
          </p:cNvPr>
          <p:cNvSpPr/>
          <p:nvPr/>
        </p:nvSpPr>
        <p:spPr>
          <a:xfrm>
            <a:off x="9445277"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6" name="Oval 5">
            <a:extLst>
              <a:ext uri="{FF2B5EF4-FFF2-40B4-BE49-F238E27FC236}">
                <a16:creationId xmlns:a16="http://schemas.microsoft.com/office/drawing/2014/main" id="{3807C412-B2B7-4D69-BADF-2571FAAD49A6}"/>
              </a:ext>
            </a:extLst>
          </p:cNvPr>
          <p:cNvSpPr/>
          <p:nvPr/>
        </p:nvSpPr>
        <p:spPr>
          <a:xfrm>
            <a:off x="8374039"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7" name="Oval 6">
            <a:extLst>
              <a:ext uri="{FF2B5EF4-FFF2-40B4-BE49-F238E27FC236}">
                <a16:creationId xmlns:a16="http://schemas.microsoft.com/office/drawing/2014/main" id="{AC2D3F15-CE75-4D85-9A81-636D4AD9A0B6}"/>
              </a:ext>
            </a:extLst>
          </p:cNvPr>
          <p:cNvSpPr/>
          <p:nvPr/>
        </p:nvSpPr>
        <p:spPr>
          <a:xfrm>
            <a:off x="7305976"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8" name="Oval 7">
            <a:extLst>
              <a:ext uri="{FF2B5EF4-FFF2-40B4-BE49-F238E27FC236}">
                <a16:creationId xmlns:a16="http://schemas.microsoft.com/office/drawing/2014/main" id="{C52E5947-B121-43E2-9CBB-16AB026F36A2}"/>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9" name="Oval 8">
            <a:extLst>
              <a:ext uri="{FF2B5EF4-FFF2-40B4-BE49-F238E27FC236}">
                <a16:creationId xmlns:a16="http://schemas.microsoft.com/office/drawing/2014/main" id="{2E0A4B82-DA76-41B0-84E5-0209A8A52D4C}"/>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10" name="Oval 9">
            <a:extLst>
              <a:ext uri="{FF2B5EF4-FFF2-40B4-BE49-F238E27FC236}">
                <a16:creationId xmlns:a16="http://schemas.microsoft.com/office/drawing/2014/main" id="{1225F9A6-EC40-499E-842A-925BAF9BB42C}"/>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11" name="Oval 10">
            <a:extLst>
              <a:ext uri="{FF2B5EF4-FFF2-40B4-BE49-F238E27FC236}">
                <a16:creationId xmlns:a16="http://schemas.microsoft.com/office/drawing/2014/main" id="{41CE944E-8948-44F7-AAA7-1B87FBD91000}"/>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12" name="Oval 11">
            <a:extLst>
              <a:ext uri="{FF2B5EF4-FFF2-40B4-BE49-F238E27FC236}">
                <a16:creationId xmlns:a16="http://schemas.microsoft.com/office/drawing/2014/main" id="{62881561-BD66-4C68-9DFC-DE1D95CE630E}"/>
              </a:ext>
            </a:extLst>
          </p:cNvPr>
          <p:cNvSpPr/>
          <p:nvPr/>
        </p:nvSpPr>
        <p:spPr>
          <a:xfrm>
            <a:off x="8909658"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23</a:t>
            </a:r>
          </a:p>
        </p:txBody>
      </p:sp>
      <p:sp>
        <p:nvSpPr>
          <p:cNvPr id="13" name="Oval 12">
            <a:extLst>
              <a:ext uri="{FF2B5EF4-FFF2-40B4-BE49-F238E27FC236}">
                <a16:creationId xmlns:a16="http://schemas.microsoft.com/office/drawing/2014/main" id="{EAD20D49-C847-4D2E-9671-ADEC9D27B787}"/>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4" name="Oval 13">
            <a:extLst>
              <a:ext uri="{FF2B5EF4-FFF2-40B4-BE49-F238E27FC236}">
                <a16:creationId xmlns:a16="http://schemas.microsoft.com/office/drawing/2014/main" id="{C423240C-FED9-4383-A596-D3963B7E88BE}"/>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5" name="Oval 14">
            <a:extLst>
              <a:ext uri="{FF2B5EF4-FFF2-40B4-BE49-F238E27FC236}">
                <a16:creationId xmlns:a16="http://schemas.microsoft.com/office/drawing/2014/main" id="{0AF323D0-5743-418A-A3F4-C1D21BA8BCD1}"/>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16" name="Oval 15">
            <a:extLst>
              <a:ext uri="{FF2B5EF4-FFF2-40B4-BE49-F238E27FC236}">
                <a16:creationId xmlns:a16="http://schemas.microsoft.com/office/drawing/2014/main" id="{D654AED9-257D-42C3-83F5-01DACB24E6D0}"/>
              </a:ext>
            </a:extLst>
          </p:cNvPr>
          <p:cNvSpPr/>
          <p:nvPr/>
        </p:nvSpPr>
        <p:spPr>
          <a:xfrm>
            <a:off x="10516515"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sp>
        <p:nvSpPr>
          <p:cNvPr id="17" name="Oval 16">
            <a:extLst>
              <a:ext uri="{FF2B5EF4-FFF2-40B4-BE49-F238E27FC236}">
                <a16:creationId xmlns:a16="http://schemas.microsoft.com/office/drawing/2014/main" id="{ABB03000-7A7D-4FB8-8CF8-7A3F94EAF95E}"/>
              </a:ext>
            </a:extLst>
          </p:cNvPr>
          <p:cNvSpPr/>
          <p:nvPr/>
        </p:nvSpPr>
        <p:spPr>
          <a:xfrm>
            <a:off x="8374039" y="283090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25</a:t>
            </a:r>
          </a:p>
        </p:txBody>
      </p:sp>
      <p:sp>
        <p:nvSpPr>
          <p:cNvPr id="18" name="Oval 17">
            <a:extLst>
              <a:ext uri="{FF2B5EF4-FFF2-40B4-BE49-F238E27FC236}">
                <a16:creationId xmlns:a16="http://schemas.microsoft.com/office/drawing/2014/main" id="{E0C135E3-FF90-4695-9E3F-D86C2DCB0B44}"/>
              </a:ext>
            </a:extLst>
          </p:cNvPr>
          <p:cNvSpPr/>
          <p:nvPr/>
        </p:nvSpPr>
        <p:spPr>
          <a:xfrm>
            <a:off x="10513242" y="283090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48</a:t>
            </a:r>
          </a:p>
        </p:txBody>
      </p:sp>
      <p:sp>
        <p:nvSpPr>
          <p:cNvPr id="19" name="Oval 18">
            <a:extLst>
              <a:ext uri="{FF2B5EF4-FFF2-40B4-BE49-F238E27FC236}">
                <a16:creationId xmlns:a16="http://schemas.microsoft.com/office/drawing/2014/main" id="{CA52BA27-6234-4C6E-A581-C55AE38BF610}"/>
              </a:ext>
            </a:extLst>
          </p:cNvPr>
          <p:cNvSpPr/>
          <p:nvPr/>
        </p:nvSpPr>
        <p:spPr>
          <a:xfrm>
            <a:off x="10516515" y="208284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73</a:t>
            </a:r>
          </a:p>
        </p:txBody>
      </p:sp>
      <p:cxnSp>
        <p:nvCxnSpPr>
          <p:cNvPr id="20" name="Straight Connector 19">
            <a:extLst>
              <a:ext uri="{FF2B5EF4-FFF2-40B4-BE49-F238E27FC236}">
                <a16:creationId xmlns:a16="http://schemas.microsoft.com/office/drawing/2014/main" id="{20812EBF-C434-4D9C-95BB-7DA3518EDC99}"/>
              </a:ext>
            </a:extLst>
          </p:cNvPr>
          <p:cNvCxnSpPr>
            <a:cxnSpLocks/>
            <a:stCxn id="19" idx="2"/>
            <a:endCxn id="17" idx="7"/>
          </p:cNvCxnSpPr>
          <p:nvPr/>
        </p:nvCxnSpPr>
        <p:spPr>
          <a:xfrm flipH="1">
            <a:off x="8796650" y="2330408"/>
            <a:ext cx="1719865" cy="57300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F2CFBB-162D-4435-9321-0D7DBE0F2FFF}"/>
              </a:ext>
            </a:extLst>
          </p:cNvPr>
          <p:cNvCxnSpPr>
            <a:cxnSpLocks/>
            <a:stCxn id="17" idx="3"/>
            <a:endCxn id="7" idx="7"/>
          </p:cNvCxnSpPr>
          <p:nvPr/>
        </p:nvCxnSpPr>
        <p:spPr>
          <a:xfrm flipH="1">
            <a:off x="7728587" y="3253518"/>
            <a:ext cx="717961" cy="4205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EB7CCE-4587-4834-A01A-42A68E7D9E1B}"/>
              </a:ext>
            </a:extLst>
          </p:cNvPr>
          <p:cNvCxnSpPr>
            <a:cxnSpLocks/>
            <a:stCxn id="7" idx="3"/>
            <a:endCxn id="8" idx="0"/>
          </p:cNvCxnSpPr>
          <p:nvPr/>
        </p:nvCxnSpPr>
        <p:spPr>
          <a:xfrm flipH="1">
            <a:off x="7014742" y="4024158"/>
            <a:ext cx="363743"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F37E82-69F4-425D-911F-526D50BBF93F}"/>
              </a:ext>
            </a:extLst>
          </p:cNvPr>
          <p:cNvCxnSpPr>
            <a:cxnSpLocks/>
            <a:stCxn id="7" idx="4"/>
            <a:endCxn id="9" idx="0"/>
          </p:cNvCxnSpPr>
          <p:nvPr/>
        </p:nvCxnSpPr>
        <p:spPr>
          <a:xfrm flipH="1">
            <a:off x="7550361" y="4096666"/>
            <a:ext cx="3175" cy="2344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60FEB0-35A7-4C09-A94F-DCD4464B03F1}"/>
              </a:ext>
            </a:extLst>
          </p:cNvPr>
          <p:cNvCxnSpPr>
            <a:cxnSpLocks/>
            <a:stCxn id="17" idx="4"/>
            <a:endCxn id="6" idx="0"/>
          </p:cNvCxnSpPr>
          <p:nvPr/>
        </p:nvCxnSpPr>
        <p:spPr>
          <a:xfrm>
            <a:off x="8621599" y="3326026"/>
            <a:ext cx="0" cy="27552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769E0E2-EC3C-41E8-A6D8-9EC5CF8CAD3E}"/>
              </a:ext>
            </a:extLst>
          </p:cNvPr>
          <p:cNvCxnSpPr>
            <a:cxnSpLocks/>
            <a:stCxn id="6" idx="3"/>
            <a:endCxn id="10" idx="0"/>
          </p:cNvCxnSpPr>
          <p:nvPr/>
        </p:nvCxnSpPr>
        <p:spPr>
          <a:xfrm flipH="1">
            <a:off x="8085980" y="4024158"/>
            <a:ext cx="360568"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BE887B5-0A20-43F5-AD01-71A90A71C6AD}"/>
              </a:ext>
            </a:extLst>
          </p:cNvPr>
          <p:cNvCxnSpPr>
            <a:cxnSpLocks/>
            <a:stCxn id="6" idx="4"/>
            <a:endCxn id="11" idx="0"/>
          </p:cNvCxnSpPr>
          <p:nvPr/>
        </p:nvCxnSpPr>
        <p:spPr>
          <a:xfrm>
            <a:off x="8621599" y="4096666"/>
            <a:ext cx="0" cy="2344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3403ACA-A6E8-413F-8C27-F143EB0B0DDE}"/>
              </a:ext>
            </a:extLst>
          </p:cNvPr>
          <p:cNvCxnSpPr>
            <a:cxnSpLocks/>
            <a:stCxn id="19" idx="4"/>
            <a:endCxn id="18" idx="0"/>
          </p:cNvCxnSpPr>
          <p:nvPr/>
        </p:nvCxnSpPr>
        <p:spPr>
          <a:xfrm flipH="1">
            <a:off x="10760802" y="2577967"/>
            <a:ext cx="3273" cy="25294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4DED677-1802-49C6-961C-B4D12D4EE5F2}"/>
              </a:ext>
            </a:extLst>
          </p:cNvPr>
          <p:cNvCxnSpPr>
            <a:cxnSpLocks/>
            <a:stCxn id="18" idx="3"/>
            <a:endCxn id="5" idx="7"/>
          </p:cNvCxnSpPr>
          <p:nvPr/>
        </p:nvCxnSpPr>
        <p:spPr>
          <a:xfrm flipH="1">
            <a:off x="9867888" y="3253518"/>
            <a:ext cx="717863" cy="42053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A2D41F3-8493-4EC6-B920-3EFB07B2B504}"/>
              </a:ext>
            </a:extLst>
          </p:cNvPr>
          <p:cNvCxnSpPr>
            <a:cxnSpLocks/>
            <a:stCxn id="18" idx="4"/>
            <a:endCxn id="16" idx="0"/>
          </p:cNvCxnSpPr>
          <p:nvPr/>
        </p:nvCxnSpPr>
        <p:spPr>
          <a:xfrm>
            <a:off x="10760802" y="3326026"/>
            <a:ext cx="3273" cy="26442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4C84171-EB3A-4C85-80E3-9F158641EE18}"/>
              </a:ext>
            </a:extLst>
          </p:cNvPr>
          <p:cNvCxnSpPr>
            <a:cxnSpLocks/>
            <a:stCxn id="5" idx="3"/>
            <a:endCxn id="12" idx="0"/>
          </p:cNvCxnSpPr>
          <p:nvPr/>
        </p:nvCxnSpPr>
        <p:spPr>
          <a:xfrm flipH="1">
            <a:off x="9157218" y="4024158"/>
            <a:ext cx="360568"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DB0FB5-3F88-4F60-9CF8-33EF09D619D8}"/>
              </a:ext>
            </a:extLst>
          </p:cNvPr>
          <p:cNvCxnSpPr>
            <a:cxnSpLocks/>
            <a:stCxn id="5" idx="4"/>
            <a:endCxn id="13" idx="0"/>
          </p:cNvCxnSpPr>
          <p:nvPr/>
        </p:nvCxnSpPr>
        <p:spPr>
          <a:xfrm>
            <a:off x="9692837" y="4096666"/>
            <a:ext cx="0" cy="2344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D0DC4BC-3ACC-4C20-8291-142ADCEA1F19}"/>
              </a:ext>
            </a:extLst>
          </p:cNvPr>
          <p:cNvCxnSpPr>
            <a:cxnSpLocks/>
            <a:stCxn id="16" idx="3"/>
            <a:endCxn id="14" idx="0"/>
          </p:cNvCxnSpPr>
          <p:nvPr/>
        </p:nvCxnSpPr>
        <p:spPr>
          <a:xfrm flipH="1">
            <a:off x="10228456" y="4013061"/>
            <a:ext cx="360568"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20ECD7-3958-457F-BC9A-53BF074F87A5}"/>
              </a:ext>
            </a:extLst>
          </p:cNvPr>
          <p:cNvCxnSpPr>
            <a:cxnSpLocks/>
            <a:stCxn id="16" idx="4"/>
            <a:endCxn id="15" idx="0"/>
          </p:cNvCxnSpPr>
          <p:nvPr/>
        </p:nvCxnSpPr>
        <p:spPr>
          <a:xfrm>
            <a:off x="10764075" y="4085569"/>
            <a:ext cx="0" cy="24557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1" name="Table 70">
            <a:extLst>
              <a:ext uri="{FF2B5EF4-FFF2-40B4-BE49-F238E27FC236}">
                <a16:creationId xmlns:a16="http://schemas.microsoft.com/office/drawing/2014/main" id="{3B420BFF-BFE4-4508-BD2A-5BDD387572BA}"/>
              </a:ext>
            </a:extLst>
          </p:cNvPr>
          <p:cNvGraphicFramePr>
            <a:graphicFrameLocks noGrp="1"/>
          </p:cNvGraphicFramePr>
          <p:nvPr>
            <p:extLst>
              <p:ext uri="{D42A27DB-BD31-4B8C-83A1-F6EECF244321}">
                <p14:modId xmlns:p14="http://schemas.microsoft.com/office/powerpoint/2010/main" val="3556339914"/>
              </p:ext>
            </p:extLst>
          </p:nvPr>
        </p:nvGraphicFramePr>
        <p:xfrm>
          <a:off x="6767182" y="4988235"/>
          <a:ext cx="4241184" cy="741680"/>
        </p:xfrm>
        <a:graphic>
          <a:graphicData uri="http://schemas.openxmlformats.org/drawingml/2006/table">
            <a:tbl>
              <a:tblPr>
                <a:tableStyleId>{5C22544A-7EE6-4342-B048-85BDC9FD1C3A}</a:tableStyleId>
              </a:tblPr>
              <a:tblGrid>
                <a:gridCol w="530148">
                  <a:extLst>
                    <a:ext uri="{9D8B030D-6E8A-4147-A177-3AD203B41FA5}">
                      <a16:colId xmlns:a16="http://schemas.microsoft.com/office/drawing/2014/main" val="3745552098"/>
                    </a:ext>
                  </a:extLst>
                </a:gridCol>
                <a:gridCol w="530148">
                  <a:extLst>
                    <a:ext uri="{9D8B030D-6E8A-4147-A177-3AD203B41FA5}">
                      <a16:colId xmlns:a16="http://schemas.microsoft.com/office/drawing/2014/main" val="2257793350"/>
                    </a:ext>
                  </a:extLst>
                </a:gridCol>
                <a:gridCol w="530148">
                  <a:extLst>
                    <a:ext uri="{9D8B030D-6E8A-4147-A177-3AD203B41FA5}">
                      <a16:colId xmlns:a16="http://schemas.microsoft.com/office/drawing/2014/main" val="3917582057"/>
                    </a:ext>
                  </a:extLst>
                </a:gridCol>
                <a:gridCol w="530148">
                  <a:extLst>
                    <a:ext uri="{9D8B030D-6E8A-4147-A177-3AD203B41FA5}">
                      <a16:colId xmlns:a16="http://schemas.microsoft.com/office/drawing/2014/main" val="1311259164"/>
                    </a:ext>
                  </a:extLst>
                </a:gridCol>
                <a:gridCol w="530148">
                  <a:extLst>
                    <a:ext uri="{9D8B030D-6E8A-4147-A177-3AD203B41FA5}">
                      <a16:colId xmlns:a16="http://schemas.microsoft.com/office/drawing/2014/main" val="4015433927"/>
                    </a:ext>
                  </a:extLst>
                </a:gridCol>
                <a:gridCol w="530148">
                  <a:extLst>
                    <a:ext uri="{9D8B030D-6E8A-4147-A177-3AD203B41FA5}">
                      <a16:colId xmlns:a16="http://schemas.microsoft.com/office/drawing/2014/main" val="2234127591"/>
                    </a:ext>
                  </a:extLst>
                </a:gridCol>
                <a:gridCol w="530148">
                  <a:extLst>
                    <a:ext uri="{9D8B030D-6E8A-4147-A177-3AD203B41FA5}">
                      <a16:colId xmlns:a16="http://schemas.microsoft.com/office/drawing/2014/main" val="3598594418"/>
                    </a:ext>
                  </a:extLst>
                </a:gridCol>
                <a:gridCol w="530148">
                  <a:extLst>
                    <a:ext uri="{9D8B030D-6E8A-4147-A177-3AD203B41FA5}">
                      <a16:colId xmlns:a16="http://schemas.microsoft.com/office/drawing/2014/main" val="2162818565"/>
                    </a:ext>
                  </a:extLst>
                </a:gridCol>
              </a:tblGrid>
              <a:tr h="370840">
                <a:tc>
                  <a:txBody>
                    <a:bodyPr/>
                    <a:lstStyle/>
                    <a:p>
                      <a:pPr algn="ctr"/>
                      <a:r>
                        <a:rPr lang="en-ZA" sz="1600" dirty="0"/>
                        <a:t>1</a:t>
                      </a:r>
                    </a:p>
                  </a:txBody>
                  <a:tcPr anchor="ctr"/>
                </a:tc>
                <a:tc>
                  <a:txBody>
                    <a:bodyPr/>
                    <a:lstStyle/>
                    <a:p>
                      <a:pPr algn="ctr"/>
                      <a:r>
                        <a:rPr lang="en-ZA" sz="1600" dirty="0"/>
                        <a:t>2</a:t>
                      </a:r>
                    </a:p>
                  </a:txBody>
                  <a:tcPr anchor="ctr"/>
                </a:tc>
                <a:tc>
                  <a:txBody>
                    <a:bodyPr/>
                    <a:lstStyle/>
                    <a:p>
                      <a:pPr algn="ctr"/>
                      <a:r>
                        <a:rPr lang="en-ZA" sz="1600" dirty="0"/>
                        <a:t>3</a:t>
                      </a:r>
                    </a:p>
                  </a:txBody>
                  <a:tcPr anchor="ctr"/>
                </a:tc>
                <a:tc>
                  <a:txBody>
                    <a:bodyPr/>
                    <a:lstStyle/>
                    <a:p>
                      <a:pPr algn="ctr"/>
                      <a:r>
                        <a:rPr lang="en-ZA" sz="1600" dirty="0"/>
                        <a:t>4</a:t>
                      </a:r>
                    </a:p>
                  </a:txBody>
                  <a:tcPr anchor="ctr"/>
                </a:tc>
                <a:tc>
                  <a:txBody>
                    <a:bodyPr/>
                    <a:lstStyle/>
                    <a:p>
                      <a:pPr algn="ctr"/>
                      <a:r>
                        <a:rPr lang="en-ZA" sz="1600" dirty="0"/>
                        <a:t>5</a:t>
                      </a:r>
                    </a:p>
                  </a:txBody>
                  <a:tcPr anchor="ctr"/>
                </a:tc>
                <a:tc>
                  <a:txBody>
                    <a:bodyPr/>
                    <a:lstStyle/>
                    <a:p>
                      <a:pPr algn="ctr"/>
                      <a:r>
                        <a:rPr lang="en-ZA" sz="1600" dirty="0"/>
                        <a:t>6</a:t>
                      </a:r>
                    </a:p>
                  </a:txBody>
                  <a:tcPr anchor="ctr"/>
                </a:tc>
                <a:tc>
                  <a:txBody>
                    <a:bodyPr/>
                    <a:lstStyle/>
                    <a:p>
                      <a:pPr algn="ctr"/>
                      <a:r>
                        <a:rPr lang="en-ZA" sz="1600" dirty="0"/>
                        <a:t>7</a:t>
                      </a:r>
                    </a:p>
                  </a:txBody>
                  <a:tcPr anchor="ctr"/>
                </a:tc>
                <a:tc>
                  <a:txBody>
                    <a:bodyPr/>
                    <a:lstStyle/>
                    <a:p>
                      <a:pPr algn="ctr"/>
                      <a:r>
                        <a:rPr lang="en-ZA" sz="1600" dirty="0"/>
                        <a:t>8</a:t>
                      </a:r>
                    </a:p>
                  </a:txBody>
                  <a:tcPr anchor="ctr"/>
                </a:tc>
                <a:extLst>
                  <a:ext uri="{0D108BD9-81ED-4DB2-BD59-A6C34878D82A}">
                    <a16:rowId xmlns:a16="http://schemas.microsoft.com/office/drawing/2014/main" val="2797089754"/>
                  </a:ext>
                </a:extLst>
              </a:tr>
              <a:tr h="370840">
                <a:tc>
                  <a:txBody>
                    <a:bodyPr/>
                    <a:lstStyle/>
                    <a:p>
                      <a:pPr algn="ctr"/>
                      <a:r>
                        <a:rPr lang="en-ZA" sz="1200" b="1" dirty="0">
                          <a:solidFill>
                            <a:schemeClr val="accent1">
                              <a:lumMod val="50000"/>
                            </a:schemeClr>
                          </a:solidFill>
                        </a:rPr>
                        <a:t>0001</a:t>
                      </a:r>
                    </a:p>
                  </a:txBody>
                  <a:tcPr anchor="ctr"/>
                </a:tc>
                <a:tc>
                  <a:txBody>
                    <a:bodyPr/>
                    <a:lstStyle/>
                    <a:p>
                      <a:pPr algn="ctr"/>
                      <a:r>
                        <a:rPr lang="en-ZA" sz="1200" b="1" dirty="0">
                          <a:solidFill>
                            <a:schemeClr val="accent1">
                              <a:lumMod val="50000"/>
                            </a:schemeClr>
                          </a:solidFill>
                        </a:rPr>
                        <a:t>0010</a:t>
                      </a:r>
                    </a:p>
                  </a:txBody>
                  <a:tcPr anchor="ctr"/>
                </a:tc>
                <a:tc>
                  <a:txBody>
                    <a:bodyPr/>
                    <a:lstStyle/>
                    <a:p>
                      <a:pPr algn="ctr"/>
                      <a:r>
                        <a:rPr lang="en-ZA" sz="1200" b="1" dirty="0">
                          <a:solidFill>
                            <a:schemeClr val="accent1">
                              <a:lumMod val="50000"/>
                            </a:schemeClr>
                          </a:solidFill>
                        </a:rPr>
                        <a:t>0011</a:t>
                      </a:r>
                    </a:p>
                  </a:txBody>
                  <a:tcPr anchor="ctr"/>
                </a:tc>
                <a:tc>
                  <a:txBody>
                    <a:bodyPr/>
                    <a:lstStyle/>
                    <a:p>
                      <a:pPr algn="ctr"/>
                      <a:r>
                        <a:rPr lang="en-ZA" sz="1200" b="1" dirty="0">
                          <a:solidFill>
                            <a:schemeClr val="accent1">
                              <a:lumMod val="50000"/>
                            </a:schemeClr>
                          </a:solidFill>
                        </a:rPr>
                        <a:t>0100</a:t>
                      </a:r>
                    </a:p>
                  </a:txBody>
                  <a:tcPr anchor="ctr"/>
                </a:tc>
                <a:tc>
                  <a:txBody>
                    <a:bodyPr/>
                    <a:lstStyle/>
                    <a:p>
                      <a:pPr algn="ctr"/>
                      <a:r>
                        <a:rPr lang="en-ZA" sz="1200" b="1" dirty="0">
                          <a:solidFill>
                            <a:schemeClr val="accent1">
                              <a:lumMod val="50000"/>
                            </a:schemeClr>
                          </a:solidFill>
                        </a:rPr>
                        <a:t>0101</a:t>
                      </a:r>
                    </a:p>
                  </a:txBody>
                  <a:tcPr anchor="ctr"/>
                </a:tc>
                <a:tc>
                  <a:txBody>
                    <a:bodyPr/>
                    <a:lstStyle/>
                    <a:p>
                      <a:pPr algn="ctr"/>
                      <a:r>
                        <a:rPr lang="en-ZA" sz="1200" b="1" dirty="0">
                          <a:solidFill>
                            <a:schemeClr val="accent1">
                              <a:lumMod val="50000"/>
                            </a:schemeClr>
                          </a:solidFill>
                        </a:rPr>
                        <a:t>0110</a:t>
                      </a:r>
                    </a:p>
                  </a:txBody>
                  <a:tcPr anchor="ctr"/>
                </a:tc>
                <a:tc>
                  <a:txBody>
                    <a:bodyPr/>
                    <a:lstStyle/>
                    <a:p>
                      <a:pPr algn="ctr"/>
                      <a:r>
                        <a:rPr lang="en-ZA" sz="1200" b="1" dirty="0">
                          <a:solidFill>
                            <a:schemeClr val="accent1">
                              <a:lumMod val="50000"/>
                            </a:schemeClr>
                          </a:solidFill>
                        </a:rPr>
                        <a:t>0111</a:t>
                      </a:r>
                    </a:p>
                  </a:txBody>
                  <a:tcPr anchor="ctr"/>
                </a:tc>
                <a:tc>
                  <a:txBody>
                    <a:bodyPr/>
                    <a:lstStyle/>
                    <a:p>
                      <a:pPr algn="ctr"/>
                      <a:r>
                        <a:rPr lang="en-ZA" sz="1200" b="1" dirty="0">
                          <a:solidFill>
                            <a:schemeClr val="accent1">
                              <a:lumMod val="50000"/>
                            </a:schemeClr>
                          </a:solidFill>
                        </a:rPr>
                        <a:t>1000</a:t>
                      </a:r>
                    </a:p>
                  </a:txBody>
                  <a:tcPr anchor="ctr"/>
                </a:tc>
                <a:extLst>
                  <a:ext uri="{0D108BD9-81ED-4DB2-BD59-A6C34878D82A}">
                    <a16:rowId xmlns:a16="http://schemas.microsoft.com/office/drawing/2014/main" val="2031452330"/>
                  </a:ext>
                </a:extLst>
              </a:tr>
            </a:tbl>
          </a:graphicData>
        </a:graphic>
      </p:graphicFrame>
    </p:spTree>
    <p:extLst>
      <p:ext uri="{BB962C8B-B14F-4D97-AF65-F5344CB8AC3E}">
        <p14:creationId xmlns:p14="http://schemas.microsoft.com/office/powerpoint/2010/main" val="237325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nodeType="withEffect">
                                  <p:stCondLst>
                                    <p:cond delay="0"/>
                                  </p:stCondLst>
                                  <p:childTnLst>
                                    <p:set>
                                      <p:cBhvr>
                                        <p:cTn id="12" dur="indefinite"/>
                                        <p:tgtEl>
                                          <p:spTgt spid="26"/>
                                        </p:tgtEl>
                                        <p:attrNameLst>
                                          <p:attrName>style.opacity</p:attrName>
                                        </p:attrNameLst>
                                      </p:cBhvr>
                                      <p:to>
                                        <p:strVal val="0.25"/>
                                      </p:to>
                                    </p:set>
                                    <p:animEffect filter="image" prLst="opacity: 0.25">
                                      <p:cBhvr rctx="IE">
                                        <p:cTn id="13" dur="indefinite"/>
                                        <p:tgtEl>
                                          <p:spTgt spid="26"/>
                                        </p:tgtEl>
                                      </p:cBhvr>
                                    </p:animEffect>
                                  </p:childTnLst>
                                </p:cTn>
                              </p:par>
                              <p:par>
                                <p:cTn id="14" presetID="9" presetClass="emph" presetSubtype="0" grpId="0" nodeType="withEffect">
                                  <p:stCondLst>
                                    <p:cond delay="0"/>
                                  </p:stCondLst>
                                  <p:childTnLst>
                                    <p:set>
                                      <p:cBhvr>
                                        <p:cTn id="15" dur="indefinite"/>
                                        <p:tgtEl>
                                          <p:spTgt spid="11"/>
                                        </p:tgtEl>
                                        <p:attrNameLst>
                                          <p:attrName>style.opacity</p:attrName>
                                        </p:attrNameLst>
                                      </p:cBhvr>
                                      <p:to>
                                        <p:strVal val="0.25"/>
                                      </p:to>
                                    </p:set>
                                    <p:animEffect filter="image" prLst="opacity: 0.25">
                                      <p:cBhvr rctx="IE">
                                        <p:cTn id="16" dur="indefinite"/>
                                        <p:tgtEl>
                                          <p:spTgt spid="11"/>
                                        </p:tgtEl>
                                      </p:cBhvr>
                                    </p:animEffect>
                                  </p:childTnLst>
                                </p:cTn>
                              </p:par>
                              <p:par>
                                <p:cTn id="17" presetID="9" presetClass="emph" presetSubtype="0" nodeType="withEffect">
                                  <p:stCondLst>
                                    <p:cond delay="0"/>
                                  </p:stCondLst>
                                  <p:childTnLst>
                                    <p:set>
                                      <p:cBhvr>
                                        <p:cTn id="18" dur="indefinite"/>
                                        <p:tgtEl>
                                          <p:spTgt spid="31"/>
                                        </p:tgtEl>
                                        <p:attrNameLst>
                                          <p:attrName>style.opacity</p:attrName>
                                        </p:attrNameLst>
                                      </p:cBhvr>
                                      <p:to>
                                        <p:strVal val="0.25"/>
                                      </p:to>
                                    </p:set>
                                    <p:animEffect filter="image" prLst="opacity: 0.25">
                                      <p:cBhvr rctx="IE">
                                        <p:cTn id="19" dur="indefinite"/>
                                        <p:tgtEl>
                                          <p:spTgt spid="31"/>
                                        </p:tgtEl>
                                      </p:cBhvr>
                                    </p:animEffect>
                                  </p:childTnLst>
                                </p:cTn>
                              </p:par>
                              <p:par>
                                <p:cTn id="20" presetID="9" presetClass="emph" presetSubtype="0" grpId="0" nodeType="withEffect">
                                  <p:stCondLst>
                                    <p:cond delay="0"/>
                                  </p:stCondLst>
                                  <p:childTnLst>
                                    <p:set>
                                      <p:cBhvr>
                                        <p:cTn id="21" dur="indefinite"/>
                                        <p:tgtEl>
                                          <p:spTgt spid="13"/>
                                        </p:tgtEl>
                                        <p:attrNameLst>
                                          <p:attrName>style.opacity</p:attrName>
                                        </p:attrNameLst>
                                      </p:cBhvr>
                                      <p:to>
                                        <p:strVal val="0.25"/>
                                      </p:to>
                                    </p:set>
                                    <p:animEffect filter="image" prLst="opacity: 0.25">
                                      <p:cBhvr rctx="IE">
                                        <p:cTn id="22" dur="indefinite"/>
                                        <p:tgtEl>
                                          <p:spTgt spid="13"/>
                                        </p:tgtEl>
                                      </p:cBhvr>
                                    </p:animEffect>
                                  </p:childTnLst>
                                </p:cTn>
                              </p:par>
                              <p:par>
                                <p:cTn id="23" presetID="9" presetClass="emph" presetSubtype="0" nodeType="withEffect">
                                  <p:stCondLst>
                                    <p:cond delay="0"/>
                                  </p:stCondLst>
                                  <p:childTnLst>
                                    <p:set>
                                      <p:cBhvr>
                                        <p:cTn id="24" dur="indefinite"/>
                                        <p:tgtEl>
                                          <p:spTgt spid="33"/>
                                        </p:tgtEl>
                                        <p:attrNameLst>
                                          <p:attrName>style.opacity</p:attrName>
                                        </p:attrNameLst>
                                      </p:cBhvr>
                                      <p:to>
                                        <p:strVal val="0.25"/>
                                      </p:to>
                                    </p:set>
                                    <p:animEffect filter="image" prLst="opacity: 0.25">
                                      <p:cBhvr rctx="IE">
                                        <p:cTn id="25" dur="indefinite"/>
                                        <p:tgtEl>
                                          <p:spTgt spid="33"/>
                                        </p:tgtEl>
                                      </p:cBhvr>
                                    </p:animEffect>
                                  </p:childTnLst>
                                </p:cTn>
                              </p:par>
                              <p:par>
                                <p:cTn id="26" presetID="9" presetClass="emph" presetSubtype="0" grpId="0" nodeType="withEffect">
                                  <p:stCondLst>
                                    <p:cond delay="0"/>
                                  </p:stCondLst>
                                  <p:childTnLst>
                                    <p:set>
                                      <p:cBhvr>
                                        <p:cTn id="27" dur="indefinite"/>
                                        <p:tgtEl>
                                          <p:spTgt spid="15"/>
                                        </p:tgtEl>
                                        <p:attrNameLst>
                                          <p:attrName>style.opacity</p:attrName>
                                        </p:attrNameLst>
                                      </p:cBhvr>
                                      <p:to>
                                        <p:strVal val="0.25"/>
                                      </p:to>
                                    </p:set>
                                    <p:animEffect filter="image" prLst="opacity: 0.25">
                                      <p:cBhvr rctx="IE">
                                        <p:cTn id="28" dur="indefinite"/>
                                        <p:tgtEl>
                                          <p:spTgt spid="15"/>
                                        </p:tgtEl>
                                      </p:cBhvr>
                                    </p:animEffect>
                                  </p:childTnLst>
                                </p:cTn>
                              </p:par>
                              <p:par>
                                <p:cTn id="29" presetID="9" presetClass="emph" presetSubtype="0" grpId="0" nodeType="withEffect">
                                  <p:stCondLst>
                                    <p:cond delay="0"/>
                                  </p:stCondLst>
                                  <p:childTnLst>
                                    <p:set>
                                      <p:cBhvr>
                                        <p:cTn id="30" dur="indefinite"/>
                                        <p:tgtEl>
                                          <p:spTgt spid="16"/>
                                        </p:tgtEl>
                                        <p:attrNameLst>
                                          <p:attrName>style.opacity</p:attrName>
                                        </p:attrNameLst>
                                      </p:cBhvr>
                                      <p:to>
                                        <p:strVal val="0.25"/>
                                      </p:to>
                                    </p:set>
                                    <p:animEffect filter="image" prLst="opacity: 0.25">
                                      <p:cBhvr rctx="IE">
                                        <p:cTn id="31" dur="indefinite"/>
                                        <p:tgtEl>
                                          <p:spTgt spid="16"/>
                                        </p:tgtEl>
                                      </p:cBhvr>
                                    </p:animEffect>
                                  </p:childTnLst>
                                </p:cTn>
                              </p:par>
                              <p:par>
                                <p:cTn id="32" presetID="9" presetClass="emph" presetSubtype="0" nodeType="withEffect">
                                  <p:stCondLst>
                                    <p:cond delay="0"/>
                                  </p:stCondLst>
                                  <p:childTnLst>
                                    <p:set>
                                      <p:cBhvr>
                                        <p:cTn id="33" dur="indefinite"/>
                                        <p:tgtEl>
                                          <p:spTgt spid="29"/>
                                        </p:tgtEl>
                                        <p:attrNameLst>
                                          <p:attrName>style.opacity</p:attrName>
                                        </p:attrNameLst>
                                      </p:cBhvr>
                                      <p:to>
                                        <p:strVal val="0.25"/>
                                      </p:to>
                                    </p:set>
                                    <p:animEffect filter="image" prLst="opacity: 0.25">
                                      <p:cBhvr rctx="IE">
                                        <p:cTn id="34" dur="indefinite"/>
                                        <p:tgtEl>
                                          <p:spTgt spid="29"/>
                                        </p:tgtEl>
                                      </p:cBhvr>
                                    </p:animEffect>
                                  </p:childTnLst>
                                </p:cTn>
                              </p:par>
                              <p:par>
                                <p:cTn id="35" presetID="9" presetClass="emph" presetSubtype="0" nodeType="withEffect">
                                  <p:stCondLst>
                                    <p:cond delay="0"/>
                                  </p:stCondLst>
                                  <p:childTnLst>
                                    <p:set>
                                      <p:cBhvr>
                                        <p:cTn id="36" dur="indefinite"/>
                                        <p:tgtEl>
                                          <p:spTgt spid="24"/>
                                        </p:tgtEl>
                                        <p:attrNameLst>
                                          <p:attrName>style.opacity</p:attrName>
                                        </p:attrNameLst>
                                      </p:cBhvr>
                                      <p:to>
                                        <p:strVal val="0.25"/>
                                      </p:to>
                                    </p:set>
                                    <p:animEffect filter="image" prLst="opacity: 0.25">
                                      <p:cBhvr rctx="IE">
                                        <p:cTn id="37" dur="indefinite"/>
                                        <p:tgtEl>
                                          <p:spTgt spid="24"/>
                                        </p:tgtEl>
                                      </p:cBhvr>
                                    </p:animEffect>
                                  </p:childTnLst>
                                </p:cTn>
                              </p:par>
                              <p:par>
                                <p:cTn id="38" presetID="9" presetClass="emph" presetSubtype="0" grpId="0" nodeType="withEffect">
                                  <p:stCondLst>
                                    <p:cond delay="0"/>
                                  </p:stCondLst>
                                  <p:childTnLst>
                                    <p:set>
                                      <p:cBhvr>
                                        <p:cTn id="39" dur="indefinite"/>
                                        <p:tgtEl>
                                          <p:spTgt spid="6"/>
                                        </p:tgtEl>
                                        <p:attrNameLst>
                                          <p:attrName>style.opacity</p:attrName>
                                        </p:attrNameLst>
                                      </p:cBhvr>
                                      <p:to>
                                        <p:strVal val="0.25"/>
                                      </p:to>
                                    </p:set>
                                    <p:animEffect filter="image" prLst="opacity: 0.25">
                                      <p:cBhvr rctx="IE">
                                        <p:cTn id="40" dur="indefinite"/>
                                        <p:tgtEl>
                                          <p:spTgt spid="6"/>
                                        </p:tgtEl>
                                      </p:cBhvr>
                                    </p:animEffect>
                                  </p:childTnLst>
                                </p:cTn>
                              </p:par>
                              <p:par>
                                <p:cTn id="41" presetID="9" presetClass="emph" presetSubtype="0" nodeType="withEffect">
                                  <p:stCondLst>
                                    <p:cond delay="0"/>
                                  </p:stCondLst>
                                  <p:childTnLst>
                                    <p:set>
                                      <p:cBhvr>
                                        <p:cTn id="42" dur="indefinite"/>
                                        <p:tgtEl>
                                          <p:spTgt spid="27"/>
                                        </p:tgtEl>
                                        <p:attrNameLst>
                                          <p:attrName>style.opacity</p:attrName>
                                        </p:attrNameLst>
                                      </p:cBhvr>
                                      <p:to>
                                        <p:strVal val="0.25"/>
                                      </p:to>
                                    </p:set>
                                    <p:animEffect filter="image" prLst="opacity: 0.25">
                                      <p:cBhvr rctx="IE">
                                        <p:cTn id="43" dur="indefinite"/>
                                        <p:tgtEl>
                                          <p:spTgt spid="27"/>
                                        </p:tgtEl>
                                      </p:cBhvr>
                                    </p:animEffect>
                                  </p:childTnLst>
                                </p:cTn>
                              </p:par>
                              <p:par>
                                <p:cTn id="44" presetID="9" presetClass="emph" presetSubtype="0" grpId="0" nodeType="withEffect">
                                  <p:stCondLst>
                                    <p:cond delay="0"/>
                                  </p:stCondLst>
                                  <p:childTnLst>
                                    <p:set>
                                      <p:cBhvr>
                                        <p:cTn id="45" dur="indefinite"/>
                                        <p:tgtEl>
                                          <p:spTgt spid="18"/>
                                        </p:tgtEl>
                                        <p:attrNameLst>
                                          <p:attrName>style.opacity</p:attrName>
                                        </p:attrNameLst>
                                      </p:cBhvr>
                                      <p:to>
                                        <p:strVal val="0.25"/>
                                      </p:to>
                                    </p:set>
                                    <p:animEffect filter="image" prLst="opacity: 0.25">
                                      <p:cBhvr rctx="IE">
                                        <p:cTn id="46" dur="indefinite"/>
                                        <p:tgtEl>
                                          <p:spTgt spid="18"/>
                                        </p:tgtEl>
                                      </p:cBhvr>
                                    </p:animEffect>
                                  </p:childTnLst>
                                </p:cTn>
                              </p:par>
                              <p:par>
                                <p:cTn id="47" presetID="9" presetClass="emph" presetSubtype="0" nodeType="withEffect">
                                  <p:stCondLst>
                                    <p:cond delay="0"/>
                                  </p:stCondLst>
                                  <p:childTnLst>
                                    <p:set>
                                      <p:cBhvr>
                                        <p:cTn id="48" dur="indefinite"/>
                                        <p:tgtEl>
                                          <p:spTgt spid="28"/>
                                        </p:tgtEl>
                                        <p:attrNameLst>
                                          <p:attrName>style.opacity</p:attrName>
                                        </p:attrNameLst>
                                      </p:cBhvr>
                                      <p:to>
                                        <p:strVal val="0.25"/>
                                      </p:to>
                                    </p:set>
                                    <p:animEffect filter="image" prLst="opacity: 0.25">
                                      <p:cBhvr rctx="IE">
                                        <p:cTn id="49" dur="indefinite"/>
                                        <p:tgtEl>
                                          <p:spTgt spid="28"/>
                                        </p:tgtEl>
                                      </p:cBhvr>
                                    </p:animEffect>
                                  </p:childTnLst>
                                </p:cTn>
                              </p:par>
                              <p:par>
                                <p:cTn id="50" presetID="9" presetClass="emph" presetSubtype="0" nodeType="withEffect">
                                  <p:stCondLst>
                                    <p:cond delay="0"/>
                                  </p:stCondLst>
                                  <p:childTnLst>
                                    <p:set>
                                      <p:cBhvr>
                                        <p:cTn id="51" dur="indefinite"/>
                                        <p:tgtEl>
                                          <p:spTgt spid="32"/>
                                        </p:tgtEl>
                                        <p:attrNameLst>
                                          <p:attrName>style.opacity</p:attrName>
                                        </p:attrNameLst>
                                      </p:cBhvr>
                                      <p:to>
                                        <p:strVal val="0.25"/>
                                      </p:to>
                                    </p:set>
                                    <p:animEffect filter="image" prLst="opacity: 0.25">
                                      <p:cBhvr rctx="IE">
                                        <p:cTn id="52" dur="indefinite"/>
                                        <p:tgtEl>
                                          <p:spTgt spid="32"/>
                                        </p:tgtEl>
                                      </p:cBhvr>
                                    </p:animEffect>
                                  </p:childTnLst>
                                </p:cTn>
                              </p:par>
                              <p:par>
                                <p:cTn id="53" presetID="9" presetClass="emph" presetSubtype="0" nodeType="withEffect">
                                  <p:stCondLst>
                                    <p:cond delay="0"/>
                                  </p:stCondLst>
                                  <p:childTnLst>
                                    <p:set>
                                      <p:cBhvr>
                                        <p:cTn id="54" dur="indefinite"/>
                                        <p:tgtEl>
                                          <p:spTgt spid="25"/>
                                        </p:tgtEl>
                                        <p:attrNameLst>
                                          <p:attrName>style.opacity</p:attrName>
                                        </p:attrNameLst>
                                      </p:cBhvr>
                                      <p:to>
                                        <p:strVal val="0.25"/>
                                      </p:to>
                                    </p:set>
                                    <p:animEffect filter="image" prLst="opacity: 0.25">
                                      <p:cBhvr rctx="IE">
                                        <p:cTn id="55"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3" grpId="0" animBg="1"/>
      <p:bldP spid="15" grpId="0" animBg="1"/>
      <p:bldP spid="16"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28E4-E3F9-4A8D-91BC-76BFF8E0750A}"/>
              </a:ext>
            </a:extLst>
          </p:cNvPr>
          <p:cNvSpPr>
            <a:spLocks noGrp="1"/>
          </p:cNvSpPr>
          <p:nvPr>
            <p:ph type="title"/>
          </p:nvPr>
        </p:nvSpPr>
        <p:spPr/>
        <p:txBody>
          <a:bodyPr/>
          <a:lstStyle/>
          <a:p>
            <a:r>
              <a:rPr lang="en-ZA" dirty="0"/>
              <a:t>Updating A single item</a:t>
            </a:r>
          </a:p>
        </p:txBody>
      </p:sp>
      <p:sp>
        <p:nvSpPr>
          <p:cNvPr id="3" name="Content Placeholder 2">
            <a:extLst>
              <a:ext uri="{FF2B5EF4-FFF2-40B4-BE49-F238E27FC236}">
                <a16:creationId xmlns:a16="http://schemas.microsoft.com/office/drawing/2014/main" id="{85CE4C6C-BF73-4573-A698-001397F3A309}"/>
              </a:ext>
            </a:extLst>
          </p:cNvPr>
          <p:cNvSpPr>
            <a:spLocks noGrp="1"/>
          </p:cNvSpPr>
          <p:nvPr>
            <p:ph sz="half" idx="1"/>
          </p:nvPr>
        </p:nvSpPr>
        <p:spPr>
          <a:xfrm>
            <a:off x="1024128" y="2286000"/>
            <a:ext cx="4754880" cy="1727061"/>
          </a:xfrm>
        </p:spPr>
        <p:txBody>
          <a:bodyPr/>
          <a:lstStyle/>
          <a:p>
            <a:r>
              <a:rPr lang="en-ZA" dirty="0"/>
              <a:t>First, we just do an update like with a regular segment tree, keeping in mind that some nodes do not need to be visited since their values can be calculated using the rest.</a:t>
            </a:r>
          </a:p>
        </p:txBody>
      </p:sp>
      <p:sp>
        <p:nvSpPr>
          <p:cNvPr id="5" name="Oval 4">
            <a:extLst>
              <a:ext uri="{FF2B5EF4-FFF2-40B4-BE49-F238E27FC236}">
                <a16:creationId xmlns:a16="http://schemas.microsoft.com/office/drawing/2014/main" id="{656992EA-99AB-4051-A983-FE11DCF55511}"/>
              </a:ext>
            </a:extLst>
          </p:cNvPr>
          <p:cNvSpPr/>
          <p:nvPr/>
        </p:nvSpPr>
        <p:spPr>
          <a:xfrm>
            <a:off x="9445277"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6" name="Oval 5">
            <a:extLst>
              <a:ext uri="{FF2B5EF4-FFF2-40B4-BE49-F238E27FC236}">
                <a16:creationId xmlns:a16="http://schemas.microsoft.com/office/drawing/2014/main" id="{3807C412-B2B7-4D69-BADF-2571FAAD49A6}"/>
              </a:ext>
            </a:extLst>
          </p:cNvPr>
          <p:cNvSpPr/>
          <p:nvPr/>
        </p:nvSpPr>
        <p:spPr>
          <a:xfrm>
            <a:off x="8374039"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7" name="Oval 6">
            <a:extLst>
              <a:ext uri="{FF2B5EF4-FFF2-40B4-BE49-F238E27FC236}">
                <a16:creationId xmlns:a16="http://schemas.microsoft.com/office/drawing/2014/main" id="{AC2D3F15-CE75-4D85-9A81-636D4AD9A0B6}"/>
              </a:ext>
            </a:extLst>
          </p:cNvPr>
          <p:cNvSpPr/>
          <p:nvPr/>
        </p:nvSpPr>
        <p:spPr>
          <a:xfrm>
            <a:off x="7305976"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8" name="Oval 7">
            <a:extLst>
              <a:ext uri="{FF2B5EF4-FFF2-40B4-BE49-F238E27FC236}">
                <a16:creationId xmlns:a16="http://schemas.microsoft.com/office/drawing/2014/main" id="{C52E5947-B121-43E2-9CBB-16AB026F36A2}"/>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9" name="Oval 8">
            <a:extLst>
              <a:ext uri="{FF2B5EF4-FFF2-40B4-BE49-F238E27FC236}">
                <a16:creationId xmlns:a16="http://schemas.microsoft.com/office/drawing/2014/main" id="{2E0A4B82-DA76-41B0-84E5-0209A8A52D4C}"/>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10" name="Oval 9">
            <a:extLst>
              <a:ext uri="{FF2B5EF4-FFF2-40B4-BE49-F238E27FC236}">
                <a16:creationId xmlns:a16="http://schemas.microsoft.com/office/drawing/2014/main" id="{1225F9A6-EC40-499E-842A-925BAF9BB42C}"/>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11" name="Oval 10">
            <a:extLst>
              <a:ext uri="{FF2B5EF4-FFF2-40B4-BE49-F238E27FC236}">
                <a16:creationId xmlns:a16="http://schemas.microsoft.com/office/drawing/2014/main" id="{41CE944E-8948-44F7-AAA7-1B87FBD91000}"/>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12" name="Oval 11">
            <a:extLst>
              <a:ext uri="{FF2B5EF4-FFF2-40B4-BE49-F238E27FC236}">
                <a16:creationId xmlns:a16="http://schemas.microsoft.com/office/drawing/2014/main" id="{62881561-BD66-4C68-9DFC-DE1D95CE630E}"/>
              </a:ext>
            </a:extLst>
          </p:cNvPr>
          <p:cNvSpPr/>
          <p:nvPr/>
        </p:nvSpPr>
        <p:spPr>
          <a:xfrm>
            <a:off x="8909658"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23</a:t>
            </a:r>
          </a:p>
        </p:txBody>
      </p:sp>
      <p:sp>
        <p:nvSpPr>
          <p:cNvPr id="13" name="Oval 12">
            <a:extLst>
              <a:ext uri="{FF2B5EF4-FFF2-40B4-BE49-F238E27FC236}">
                <a16:creationId xmlns:a16="http://schemas.microsoft.com/office/drawing/2014/main" id="{EAD20D49-C847-4D2E-9671-ADEC9D27B787}"/>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4" name="Oval 13">
            <a:extLst>
              <a:ext uri="{FF2B5EF4-FFF2-40B4-BE49-F238E27FC236}">
                <a16:creationId xmlns:a16="http://schemas.microsoft.com/office/drawing/2014/main" id="{C423240C-FED9-4383-A596-D3963B7E88BE}"/>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5" name="Oval 14">
            <a:extLst>
              <a:ext uri="{FF2B5EF4-FFF2-40B4-BE49-F238E27FC236}">
                <a16:creationId xmlns:a16="http://schemas.microsoft.com/office/drawing/2014/main" id="{0AF323D0-5743-418A-A3F4-C1D21BA8BCD1}"/>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16" name="Oval 15">
            <a:extLst>
              <a:ext uri="{FF2B5EF4-FFF2-40B4-BE49-F238E27FC236}">
                <a16:creationId xmlns:a16="http://schemas.microsoft.com/office/drawing/2014/main" id="{D654AED9-257D-42C3-83F5-01DACB24E6D0}"/>
              </a:ext>
            </a:extLst>
          </p:cNvPr>
          <p:cNvSpPr/>
          <p:nvPr/>
        </p:nvSpPr>
        <p:spPr>
          <a:xfrm>
            <a:off x="10516515"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sp>
        <p:nvSpPr>
          <p:cNvPr id="17" name="Oval 16">
            <a:extLst>
              <a:ext uri="{FF2B5EF4-FFF2-40B4-BE49-F238E27FC236}">
                <a16:creationId xmlns:a16="http://schemas.microsoft.com/office/drawing/2014/main" id="{ABB03000-7A7D-4FB8-8CF8-7A3F94EAF95E}"/>
              </a:ext>
            </a:extLst>
          </p:cNvPr>
          <p:cNvSpPr/>
          <p:nvPr/>
        </p:nvSpPr>
        <p:spPr>
          <a:xfrm>
            <a:off x="8374039" y="283090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25</a:t>
            </a:r>
          </a:p>
        </p:txBody>
      </p:sp>
      <p:sp>
        <p:nvSpPr>
          <p:cNvPr id="18" name="Oval 17">
            <a:extLst>
              <a:ext uri="{FF2B5EF4-FFF2-40B4-BE49-F238E27FC236}">
                <a16:creationId xmlns:a16="http://schemas.microsoft.com/office/drawing/2014/main" id="{E0C135E3-FF90-4695-9E3F-D86C2DCB0B44}"/>
              </a:ext>
            </a:extLst>
          </p:cNvPr>
          <p:cNvSpPr/>
          <p:nvPr/>
        </p:nvSpPr>
        <p:spPr>
          <a:xfrm>
            <a:off x="10513242" y="283090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48</a:t>
            </a:r>
          </a:p>
        </p:txBody>
      </p:sp>
      <p:sp>
        <p:nvSpPr>
          <p:cNvPr id="19" name="Oval 18">
            <a:extLst>
              <a:ext uri="{FF2B5EF4-FFF2-40B4-BE49-F238E27FC236}">
                <a16:creationId xmlns:a16="http://schemas.microsoft.com/office/drawing/2014/main" id="{CA52BA27-6234-4C6E-A581-C55AE38BF610}"/>
              </a:ext>
            </a:extLst>
          </p:cNvPr>
          <p:cNvSpPr/>
          <p:nvPr/>
        </p:nvSpPr>
        <p:spPr>
          <a:xfrm>
            <a:off x="10516515" y="208284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73</a:t>
            </a:r>
          </a:p>
        </p:txBody>
      </p:sp>
      <p:cxnSp>
        <p:nvCxnSpPr>
          <p:cNvPr id="20" name="Straight Connector 19">
            <a:extLst>
              <a:ext uri="{FF2B5EF4-FFF2-40B4-BE49-F238E27FC236}">
                <a16:creationId xmlns:a16="http://schemas.microsoft.com/office/drawing/2014/main" id="{20812EBF-C434-4D9C-95BB-7DA3518EDC99}"/>
              </a:ext>
            </a:extLst>
          </p:cNvPr>
          <p:cNvCxnSpPr>
            <a:cxnSpLocks/>
            <a:stCxn id="19" idx="2"/>
            <a:endCxn id="17" idx="7"/>
          </p:cNvCxnSpPr>
          <p:nvPr/>
        </p:nvCxnSpPr>
        <p:spPr>
          <a:xfrm flipH="1">
            <a:off x="8796650" y="2330408"/>
            <a:ext cx="1719865" cy="57300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F2CFBB-162D-4435-9321-0D7DBE0F2FFF}"/>
              </a:ext>
            </a:extLst>
          </p:cNvPr>
          <p:cNvCxnSpPr>
            <a:cxnSpLocks/>
            <a:stCxn id="17" idx="3"/>
            <a:endCxn id="7" idx="7"/>
          </p:cNvCxnSpPr>
          <p:nvPr/>
        </p:nvCxnSpPr>
        <p:spPr>
          <a:xfrm flipH="1">
            <a:off x="7728587" y="3253518"/>
            <a:ext cx="717961" cy="4205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EB7CCE-4587-4834-A01A-42A68E7D9E1B}"/>
              </a:ext>
            </a:extLst>
          </p:cNvPr>
          <p:cNvCxnSpPr>
            <a:cxnSpLocks/>
            <a:stCxn id="7" idx="3"/>
            <a:endCxn id="8" idx="0"/>
          </p:cNvCxnSpPr>
          <p:nvPr/>
        </p:nvCxnSpPr>
        <p:spPr>
          <a:xfrm flipH="1">
            <a:off x="7014742" y="4024158"/>
            <a:ext cx="363743"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F37E82-69F4-425D-911F-526D50BBF93F}"/>
              </a:ext>
            </a:extLst>
          </p:cNvPr>
          <p:cNvCxnSpPr>
            <a:cxnSpLocks/>
            <a:stCxn id="7" idx="4"/>
            <a:endCxn id="9" idx="0"/>
          </p:cNvCxnSpPr>
          <p:nvPr/>
        </p:nvCxnSpPr>
        <p:spPr>
          <a:xfrm flipH="1">
            <a:off x="7550361" y="4096666"/>
            <a:ext cx="3175" cy="2344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60FEB0-35A7-4C09-A94F-DCD4464B03F1}"/>
              </a:ext>
            </a:extLst>
          </p:cNvPr>
          <p:cNvCxnSpPr>
            <a:cxnSpLocks/>
            <a:stCxn id="17" idx="4"/>
            <a:endCxn id="6" idx="0"/>
          </p:cNvCxnSpPr>
          <p:nvPr/>
        </p:nvCxnSpPr>
        <p:spPr>
          <a:xfrm>
            <a:off x="8621599" y="3326026"/>
            <a:ext cx="0" cy="27552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769E0E2-EC3C-41E8-A6D8-9EC5CF8CAD3E}"/>
              </a:ext>
            </a:extLst>
          </p:cNvPr>
          <p:cNvCxnSpPr>
            <a:cxnSpLocks/>
            <a:stCxn id="6" idx="3"/>
            <a:endCxn id="10" idx="0"/>
          </p:cNvCxnSpPr>
          <p:nvPr/>
        </p:nvCxnSpPr>
        <p:spPr>
          <a:xfrm flipH="1">
            <a:off x="8085980" y="4024158"/>
            <a:ext cx="360568"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BE887B5-0A20-43F5-AD01-71A90A71C6AD}"/>
              </a:ext>
            </a:extLst>
          </p:cNvPr>
          <p:cNvCxnSpPr>
            <a:cxnSpLocks/>
            <a:stCxn id="6" idx="4"/>
            <a:endCxn id="11" idx="0"/>
          </p:cNvCxnSpPr>
          <p:nvPr/>
        </p:nvCxnSpPr>
        <p:spPr>
          <a:xfrm>
            <a:off x="8621599" y="4096666"/>
            <a:ext cx="0" cy="2344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3403ACA-A6E8-413F-8C27-F143EB0B0DDE}"/>
              </a:ext>
            </a:extLst>
          </p:cNvPr>
          <p:cNvCxnSpPr>
            <a:cxnSpLocks/>
            <a:stCxn id="19" idx="4"/>
            <a:endCxn id="18" idx="0"/>
          </p:cNvCxnSpPr>
          <p:nvPr/>
        </p:nvCxnSpPr>
        <p:spPr>
          <a:xfrm flipH="1">
            <a:off x="10760802" y="2577967"/>
            <a:ext cx="3273" cy="25294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4DED677-1802-49C6-961C-B4D12D4EE5F2}"/>
              </a:ext>
            </a:extLst>
          </p:cNvPr>
          <p:cNvCxnSpPr>
            <a:cxnSpLocks/>
            <a:stCxn id="18" idx="3"/>
            <a:endCxn id="5" idx="7"/>
          </p:cNvCxnSpPr>
          <p:nvPr/>
        </p:nvCxnSpPr>
        <p:spPr>
          <a:xfrm flipH="1">
            <a:off x="9867888" y="3253518"/>
            <a:ext cx="717863" cy="42053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A2D41F3-8493-4EC6-B920-3EFB07B2B504}"/>
              </a:ext>
            </a:extLst>
          </p:cNvPr>
          <p:cNvCxnSpPr>
            <a:cxnSpLocks/>
            <a:stCxn id="18" idx="4"/>
            <a:endCxn id="16" idx="0"/>
          </p:cNvCxnSpPr>
          <p:nvPr/>
        </p:nvCxnSpPr>
        <p:spPr>
          <a:xfrm>
            <a:off x="10760802" y="3326026"/>
            <a:ext cx="3273" cy="26442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4C84171-EB3A-4C85-80E3-9F158641EE18}"/>
              </a:ext>
            </a:extLst>
          </p:cNvPr>
          <p:cNvCxnSpPr>
            <a:cxnSpLocks/>
            <a:stCxn id="5" idx="3"/>
            <a:endCxn id="12" idx="0"/>
          </p:cNvCxnSpPr>
          <p:nvPr/>
        </p:nvCxnSpPr>
        <p:spPr>
          <a:xfrm flipH="1">
            <a:off x="9157218" y="4024158"/>
            <a:ext cx="360568"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DB0FB5-3F88-4F60-9CF8-33EF09D619D8}"/>
              </a:ext>
            </a:extLst>
          </p:cNvPr>
          <p:cNvCxnSpPr>
            <a:cxnSpLocks/>
            <a:stCxn id="5" idx="4"/>
            <a:endCxn id="13" idx="0"/>
          </p:cNvCxnSpPr>
          <p:nvPr/>
        </p:nvCxnSpPr>
        <p:spPr>
          <a:xfrm>
            <a:off x="9692837" y="4096666"/>
            <a:ext cx="0" cy="2344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D0DC4BC-3ACC-4C20-8291-142ADCEA1F19}"/>
              </a:ext>
            </a:extLst>
          </p:cNvPr>
          <p:cNvCxnSpPr>
            <a:cxnSpLocks/>
            <a:stCxn id="16" idx="3"/>
            <a:endCxn id="14" idx="0"/>
          </p:cNvCxnSpPr>
          <p:nvPr/>
        </p:nvCxnSpPr>
        <p:spPr>
          <a:xfrm flipH="1">
            <a:off x="10228456" y="4013061"/>
            <a:ext cx="360568"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20ECD7-3958-457F-BC9A-53BF074F87A5}"/>
              </a:ext>
            </a:extLst>
          </p:cNvPr>
          <p:cNvCxnSpPr>
            <a:cxnSpLocks/>
            <a:stCxn id="16" idx="4"/>
            <a:endCxn id="15" idx="0"/>
          </p:cNvCxnSpPr>
          <p:nvPr/>
        </p:nvCxnSpPr>
        <p:spPr>
          <a:xfrm>
            <a:off x="10764075" y="4085569"/>
            <a:ext cx="0" cy="24557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1" name="Table 70">
            <a:extLst>
              <a:ext uri="{FF2B5EF4-FFF2-40B4-BE49-F238E27FC236}">
                <a16:creationId xmlns:a16="http://schemas.microsoft.com/office/drawing/2014/main" id="{3B420BFF-BFE4-4508-BD2A-5BDD387572BA}"/>
              </a:ext>
            </a:extLst>
          </p:cNvPr>
          <p:cNvGraphicFramePr>
            <a:graphicFrameLocks noGrp="1"/>
          </p:cNvGraphicFramePr>
          <p:nvPr/>
        </p:nvGraphicFramePr>
        <p:xfrm>
          <a:off x="6767182" y="4988235"/>
          <a:ext cx="4241184" cy="741680"/>
        </p:xfrm>
        <a:graphic>
          <a:graphicData uri="http://schemas.openxmlformats.org/drawingml/2006/table">
            <a:tbl>
              <a:tblPr>
                <a:tableStyleId>{5C22544A-7EE6-4342-B048-85BDC9FD1C3A}</a:tableStyleId>
              </a:tblPr>
              <a:tblGrid>
                <a:gridCol w="530148">
                  <a:extLst>
                    <a:ext uri="{9D8B030D-6E8A-4147-A177-3AD203B41FA5}">
                      <a16:colId xmlns:a16="http://schemas.microsoft.com/office/drawing/2014/main" val="3745552098"/>
                    </a:ext>
                  </a:extLst>
                </a:gridCol>
                <a:gridCol w="530148">
                  <a:extLst>
                    <a:ext uri="{9D8B030D-6E8A-4147-A177-3AD203B41FA5}">
                      <a16:colId xmlns:a16="http://schemas.microsoft.com/office/drawing/2014/main" val="2257793350"/>
                    </a:ext>
                  </a:extLst>
                </a:gridCol>
                <a:gridCol w="530148">
                  <a:extLst>
                    <a:ext uri="{9D8B030D-6E8A-4147-A177-3AD203B41FA5}">
                      <a16:colId xmlns:a16="http://schemas.microsoft.com/office/drawing/2014/main" val="3917582057"/>
                    </a:ext>
                  </a:extLst>
                </a:gridCol>
                <a:gridCol w="530148">
                  <a:extLst>
                    <a:ext uri="{9D8B030D-6E8A-4147-A177-3AD203B41FA5}">
                      <a16:colId xmlns:a16="http://schemas.microsoft.com/office/drawing/2014/main" val="1311259164"/>
                    </a:ext>
                  </a:extLst>
                </a:gridCol>
                <a:gridCol w="530148">
                  <a:extLst>
                    <a:ext uri="{9D8B030D-6E8A-4147-A177-3AD203B41FA5}">
                      <a16:colId xmlns:a16="http://schemas.microsoft.com/office/drawing/2014/main" val="4015433927"/>
                    </a:ext>
                  </a:extLst>
                </a:gridCol>
                <a:gridCol w="530148">
                  <a:extLst>
                    <a:ext uri="{9D8B030D-6E8A-4147-A177-3AD203B41FA5}">
                      <a16:colId xmlns:a16="http://schemas.microsoft.com/office/drawing/2014/main" val="2234127591"/>
                    </a:ext>
                  </a:extLst>
                </a:gridCol>
                <a:gridCol w="530148">
                  <a:extLst>
                    <a:ext uri="{9D8B030D-6E8A-4147-A177-3AD203B41FA5}">
                      <a16:colId xmlns:a16="http://schemas.microsoft.com/office/drawing/2014/main" val="3598594418"/>
                    </a:ext>
                  </a:extLst>
                </a:gridCol>
                <a:gridCol w="530148">
                  <a:extLst>
                    <a:ext uri="{9D8B030D-6E8A-4147-A177-3AD203B41FA5}">
                      <a16:colId xmlns:a16="http://schemas.microsoft.com/office/drawing/2014/main" val="2162818565"/>
                    </a:ext>
                  </a:extLst>
                </a:gridCol>
              </a:tblGrid>
              <a:tr h="370840">
                <a:tc>
                  <a:txBody>
                    <a:bodyPr/>
                    <a:lstStyle/>
                    <a:p>
                      <a:pPr algn="ctr"/>
                      <a:r>
                        <a:rPr lang="en-ZA" sz="1600" dirty="0"/>
                        <a:t>1</a:t>
                      </a:r>
                    </a:p>
                  </a:txBody>
                  <a:tcPr anchor="ctr"/>
                </a:tc>
                <a:tc>
                  <a:txBody>
                    <a:bodyPr/>
                    <a:lstStyle/>
                    <a:p>
                      <a:pPr algn="ctr"/>
                      <a:r>
                        <a:rPr lang="en-ZA" sz="1600" dirty="0"/>
                        <a:t>2</a:t>
                      </a:r>
                    </a:p>
                  </a:txBody>
                  <a:tcPr anchor="ctr"/>
                </a:tc>
                <a:tc>
                  <a:txBody>
                    <a:bodyPr/>
                    <a:lstStyle/>
                    <a:p>
                      <a:pPr algn="ctr"/>
                      <a:r>
                        <a:rPr lang="en-ZA" sz="1600" dirty="0"/>
                        <a:t>3</a:t>
                      </a:r>
                    </a:p>
                  </a:txBody>
                  <a:tcPr anchor="ctr"/>
                </a:tc>
                <a:tc>
                  <a:txBody>
                    <a:bodyPr/>
                    <a:lstStyle/>
                    <a:p>
                      <a:pPr algn="ctr"/>
                      <a:r>
                        <a:rPr lang="en-ZA" sz="1600" dirty="0"/>
                        <a:t>4</a:t>
                      </a:r>
                    </a:p>
                  </a:txBody>
                  <a:tcPr anchor="ctr"/>
                </a:tc>
                <a:tc>
                  <a:txBody>
                    <a:bodyPr/>
                    <a:lstStyle/>
                    <a:p>
                      <a:pPr algn="ctr"/>
                      <a:r>
                        <a:rPr lang="en-ZA" sz="1600" dirty="0"/>
                        <a:t>5</a:t>
                      </a:r>
                    </a:p>
                  </a:txBody>
                  <a:tcPr anchor="ctr"/>
                </a:tc>
                <a:tc>
                  <a:txBody>
                    <a:bodyPr/>
                    <a:lstStyle/>
                    <a:p>
                      <a:pPr algn="ctr"/>
                      <a:r>
                        <a:rPr lang="en-ZA" sz="1600" dirty="0"/>
                        <a:t>6</a:t>
                      </a:r>
                    </a:p>
                  </a:txBody>
                  <a:tcPr anchor="ctr"/>
                </a:tc>
                <a:tc>
                  <a:txBody>
                    <a:bodyPr/>
                    <a:lstStyle/>
                    <a:p>
                      <a:pPr algn="ctr"/>
                      <a:r>
                        <a:rPr lang="en-ZA" sz="1600" dirty="0"/>
                        <a:t>7</a:t>
                      </a:r>
                    </a:p>
                  </a:txBody>
                  <a:tcPr anchor="ctr"/>
                </a:tc>
                <a:tc>
                  <a:txBody>
                    <a:bodyPr/>
                    <a:lstStyle/>
                    <a:p>
                      <a:pPr algn="ctr"/>
                      <a:r>
                        <a:rPr lang="en-ZA" sz="1600" dirty="0"/>
                        <a:t>8</a:t>
                      </a:r>
                    </a:p>
                  </a:txBody>
                  <a:tcPr anchor="ctr"/>
                </a:tc>
                <a:extLst>
                  <a:ext uri="{0D108BD9-81ED-4DB2-BD59-A6C34878D82A}">
                    <a16:rowId xmlns:a16="http://schemas.microsoft.com/office/drawing/2014/main" val="2797089754"/>
                  </a:ext>
                </a:extLst>
              </a:tr>
              <a:tr h="370840">
                <a:tc>
                  <a:txBody>
                    <a:bodyPr/>
                    <a:lstStyle/>
                    <a:p>
                      <a:pPr algn="ctr"/>
                      <a:r>
                        <a:rPr lang="en-ZA" sz="1200" b="1" dirty="0">
                          <a:solidFill>
                            <a:schemeClr val="accent1">
                              <a:lumMod val="50000"/>
                            </a:schemeClr>
                          </a:solidFill>
                        </a:rPr>
                        <a:t>0001</a:t>
                      </a:r>
                    </a:p>
                  </a:txBody>
                  <a:tcPr anchor="ctr"/>
                </a:tc>
                <a:tc>
                  <a:txBody>
                    <a:bodyPr/>
                    <a:lstStyle/>
                    <a:p>
                      <a:pPr algn="ctr"/>
                      <a:r>
                        <a:rPr lang="en-ZA" sz="1200" b="1" dirty="0">
                          <a:solidFill>
                            <a:schemeClr val="accent1">
                              <a:lumMod val="50000"/>
                            </a:schemeClr>
                          </a:solidFill>
                        </a:rPr>
                        <a:t>0010</a:t>
                      </a:r>
                    </a:p>
                  </a:txBody>
                  <a:tcPr anchor="ctr"/>
                </a:tc>
                <a:tc>
                  <a:txBody>
                    <a:bodyPr/>
                    <a:lstStyle/>
                    <a:p>
                      <a:pPr algn="ctr"/>
                      <a:r>
                        <a:rPr lang="en-ZA" sz="1200" b="1" dirty="0">
                          <a:solidFill>
                            <a:schemeClr val="accent1">
                              <a:lumMod val="50000"/>
                            </a:schemeClr>
                          </a:solidFill>
                        </a:rPr>
                        <a:t>0011</a:t>
                      </a:r>
                    </a:p>
                  </a:txBody>
                  <a:tcPr anchor="ctr"/>
                </a:tc>
                <a:tc>
                  <a:txBody>
                    <a:bodyPr/>
                    <a:lstStyle/>
                    <a:p>
                      <a:pPr algn="ctr"/>
                      <a:r>
                        <a:rPr lang="en-ZA" sz="1200" b="1" dirty="0">
                          <a:solidFill>
                            <a:schemeClr val="accent1">
                              <a:lumMod val="50000"/>
                            </a:schemeClr>
                          </a:solidFill>
                        </a:rPr>
                        <a:t>0100</a:t>
                      </a:r>
                    </a:p>
                  </a:txBody>
                  <a:tcPr anchor="ctr"/>
                </a:tc>
                <a:tc>
                  <a:txBody>
                    <a:bodyPr/>
                    <a:lstStyle/>
                    <a:p>
                      <a:pPr algn="ctr"/>
                      <a:r>
                        <a:rPr lang="en-ZA" sz="1200" b="1" dirty="0">
                          <a:solidFill>
                            <a:schemeClr val="accent1">
                              <a:lumMod val="50000"/>
                            </a:schemeClr>
                          </a:solidFill>
                        </a:rPr>
                        <a:t>0101</a:t>
                      </a:r>
                    </a:p>
                  </a:txBody>
                  <a:tcPr anchor="ctr"/>
                </a:tc>
                <a:tc>
                  <a:txBody>
                    <a:bodyPr/>
                    <a:lstStyle/>
                    <a:p>
                      <a:pPr algn="ctr"/>
                      <a:r>
                        <a:rPr lang="en-ZA" sz="1200" b="1" dirty="0">
                          <a:solidFill>
                            <a:schemeClr val="accent1">
                              <a:lumMod val="50000"/>
                            </a:schemeClr>
                          </a:solidFill>
                        </a:rPr>
                        <a:t>0110</a:t>
                      </a:r>
                    </a:p>
                  </a:txBody>
                  <a:tcPr anchor="ctr"/>
                </a:tc>
                <a:tc>
                  <a:txBody>
                    <a:bodyPr/>
                    <a:lstStyle/>
                    <a:p>
                      <a:pPr algn="ctr"/>
                      <a:r>
                        <a:rPr lang="en-ZA" sz="1200" b="1" dirty="0">
                          <a:solidFill>
                            <a:schemeClr val="accent1">
                              <a:lumMod val="50000"/>
                            </a:schemeClr>
                          </a:solidFill>
                        </a:rPr>
                        <a:t>0111</a:t>
                      </a:r>
                    </a:p>
                  </a:txBody>
                  <a:tcPr anchor="ctr"/>
                </a:tc>
                <a:tc>
                  <a:txBody>
                    <a:bodyPr/>
                    <a:lstStyle/>
                    <a:p>
                      <a:pPr algn="ctr"/>
                      <a:r>
                        <a:rPr lang="en-ZA" sz="1200" b="1" dirty="0">
                          <a:solidFill>
                            <a:schemeClr val="accent1">
                              <a:lumMod val="50000"/>
                            </a:schemeClr>
                          </a:solidFill>
                        </a:rPr>
                        <a:t>1000</a:t>
                      </a:r>
                    </a:p>
                  </a:txBody>
                  <a:tcPr anchor="ctr"/>
                </a:tc>
                <a:extLst>
                  <a:ext uri="{0D108BD9-81ED-4DB2-BD59-A6C34878D82A}">
                    <a16:rowId xmlns:a16="http://schemas.microsoft.com/office/drawing/2014/main" val="2031452330"/>
                  </a:ext>
                </a:extLst>
              </a:tr>
            </a:tbl>
          </a:graphicData>
        </a:graphic>
      </p:graphicFrame>
      <p:sp>
        <p:nvSpPr>
          <p:cNvPr id="34" name="Oval 33">
            <a:extLst>
              <a:ext uri="{FF2B5EF4-FFF2-40B4-BE49-F238E27FC236}">
                <a16:creationId xmlns:a16="http://schemas.microsoft.com/office/drawing/2014/main" id="{2DA8C165-B4AB-448E-8A76-AE8BB6E934E1}"/>
              </a:ext>
            </a:extLst>
          </p:cNvPr>
          <p:cNvSpPr/>
          <p:nvPr/>
        </p:nvSpPr>
        <p:spPr>
          <a:xfrm>
            <a:off x="7840345" y="433307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a:t>
            </a:r>
          </a:p>
        </p:txBody>
      </p:sp>
      <p:sp>
        <p:nvSpPr>
          <p:cNvPr id="35" name="Oval 34">
            <a:extLst>
              <a:ext uri="{FF2B5EF4-FFF2-40B4-BE49-F238E27FC236}">
                <a16:creationId xmlns:a16="http://schemas.microsoft.com/office/drawing/2014/main" id="{469A63FD-7C01-4AD6-BCB0-44C119B1B17C}"/>
              </a:ext>
            </a:extLst>
          </p:cNvPr>
          <p:cNvSpPr/>
          <p:nvPr/>
        </p:nvSpPr>
        <p:spPr>
          <a:xfrm>
            <a:off x="8375964" y="3603473"/>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36" name="Oval 35">
            <a:extLst>
              <a:ext uri="{FF2B5EF4-FFF2-40B4-BE49-F238E27FC236}">
                <a16:creationId xmlns:a16="http://schemas.microsoft.com/office/drawing/2014/main" id="{518A3785-BE73-4F79-974D-10022B41BE52}"/>
              </a:ext>
            </a:extLst>
          </p:cNvPr>
          <p:cNvSpPr/>
          <p:nvPr/>
        </p:nvSpPr>
        <p:spPr>
          <a:xfrm>
            <a:off x="8375964" y="2832833"/>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22</a:t>
            </a:r>
          </a:p>
        </p:txBody>
      </p:sp>
      <p:sp>
        <p:nvSpPr>
          <p:cNvPr id="37" name="Oval 36">
            <a:extLst>
              <a:ext uri="{FF2B5EF4-FFF2-40B4-BE49-F238E27FC236}">
                <a16:creationId xmlns:a16="http://schemas.microsoft.com/office/drawing/2014/main" id="{79E7652F-4284-4B02-81CE-8C28B1A8684D}"/>
              </a:ext>
            </a:extLst>
          </p:cNvPr>
          <p:cNvSpPr/>
          <p:nvPr/>
        </p:nvSpPr>
        <p:spPr>
          <a:xfrm>
            <a:off x="10518440" y="2084774"/>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70</a:t>
            </a:r>
          </a:p>
        </p:txBody>
      </p:sp>
      <p:sp>
        <p:nvSpPr>
          <p:cNvPr id="39" name="Content Placeholder 2">
            <a:extLst>
              <a:ext uri="{FF2B5EF4-FFF2-40B4-BE49-F238E27FC236}">
                <a16:creationId xmlns:a16="http://schemas.microsoft.com/office/drawing/2014/main" id="{2A99D67A-F91A-4BFD-9208-3FC1E3736EE3}"/>
              </a:ext>
            </a:extLst>
          </p:cNvPr>
          <p:cNvSpPr txBox="1">
            <a:spLocks/>
          </p:cNvSpPr>
          <p:nvPr/>
        </p:nvSpPr>
        <p:spPr>
          <a:xfrm>
            <a:off x="1024128" y="4013060"/>
            <a:ext cx="4754880" cy="229629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ZA" dirty="0"/>
              <a:t>Notice that the binary representation of the indices of nodes we updated was as follows: 0011 &gt; 0100 &gt; 1000</a:t>
            </a:r>
          </a:p>
          <a:p>
            <a:r>
              <a:rPr lang="en-ZA" dirty="0"/>
              <a:t>It can further be seen that, to update any index, the least significant bit has to be added until the root is reached.</a:t>
            </a:r>
          </a:p>
        </p:txBody>
      </p:sp>
    </p:spTree>
    <p:extLst>
      <p:ext uri="{BB962C8B-B14F-4D97-AF65-F5344CB8AC3E}">
        <p14:creationId xmlns:p14="http://schemas.microsoft.com/office/powerpoint/2010/main" val="4523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nodeType="withEffect">
                                  <p:stCondLst>
                                    <p:cond delay="0"/>
                                  </p:stCondLst>
                                  <p:childTnLst>
                                    <p:set>
                                      <p:cBhvr>
                                        <p:cTn id="12" dur="indefinite"/>
                                        <p:tgtEl>
                                          <p:spTgt spid="26"/>
                                        </p:tgtEl>
                                        <p:attrNameLst>
                                          <p:attrName>style.opacity</p:attrName>
                                        </p:attrNameLst>
                                      </p:cBhvr>
                                      <p:to>
                                        <p:strVal val="0.25"/>
                                      </p:to>
                                    </p:set>
                                    <p:animEffect filter="image" prLst="opacity: 0.25">
                                      <p:cBhvr rctx="IE">
                                        <p:cTn id="13" dur="indefinite"/>
                                        <p:tgtEl>
                                          <p:spTgt spid="26"/>
                                        </p:tgtEl>
                                      </p:cBhvr>
                                    </p:animEffect>
                                  </p:childTnLst>
                                </p:cTn>
                              </p:par>
                              <p:par>
                                <p:cTn id="14" presetID="9" presetClass="emph" presetSubtype="0" grpId="0" nodeType="withEffect">
                                  <p:stCondLst>
                                    <p:cond delay="0"/>
                                  </p:stCondLst>
                                  <p:childTnLst>
                                    <p:set>
                                      <p:cBhvr>
                                        <p:cTn id="15" dur="indefinite"/>
                                        <p:tgtEl>
                                          <p:spTgt spid="11"/>
                                        </p:tgtEl>
                                        <p:attrNameLst>
                                          <p:attrName>style.opacity</p:attrName>
                                        </p:attrNameLst>
                                      </p:cBhvr>
                                      <p:to>
                                        <p:strVal val="0.25"/>
                                      </p:to>
                                    </p:set>
                                    <p:animEffect filter="image" prLst="opacity: 0.25">
                                      <p:cBhvr rctx="IE">
                                        <p:cTn id="16" dur="indefinite"/>
                                        <p:tgtEl>
                                          <p:spTgt spid="11"/>
                                        </p:tgtEl>
                                      </p:cBhvr>
                                    </p:animEffect>
                                  </p:childTnLst>
                                </p:cTn>
                              </p:par>
                              <p:par>
                                <p:cTn id="17" presetID="9" presetClass="emph" presetSubtype="0" nodeType="withEffect">
                                  <p:stCondLst>
                                    <p:cond delay="0"/>
                                  </p:stCondLst>
                                  <p:childTnLst>
                                    <p:set>
                                      <p:cBhvr>
                                        <p:cTn id="18" dur="indefinite"/>
                                        <p:tgtEl>
                                          <p:spTgt spid="31"/>
                                        </p:tgtEl>
                                        <p:attrNameLst>
                                          <p:attrName>style.opacity</p:attrName>
                                        </p:attrNameLst>
                                      </p:cBhvr>
                                      <p:to>
                                        <p:strVal val="0.25"/>
                                      </p:to>
                                    </p:set>
                                    <p:animEffect filter="image" prLst="opacity: 0.25">
                                      <p:cBhvr rctx="IE">
                                        <p:cTn id="19" dur="indefinite"/>
                                        <p:tgtEl>
                                          <p:spTgt spid="31"/>
                                        </p:tgtEl>
                                      </p:cBhvr>
                                    </p:animEffect>
                                  </p:childTnLst>
                                </p:cTn>
                              </p:par>
                              <p:par>
                                <p:cTn id="20" presetID="9" presetClass="emph" presetSubtype="0" grpId="0" nodeType="withEffect">
                                  <p:stCondLst>
                                    <p:cond delay="0"/>
                                  </p:stCondLst>
                                  <p:childTnLst>
                                    <p:set>
                                      <p:cBhvr>
                                        <p:cTn id="21" dur="indefinite"/>
                                        <p:tgtEl>
                                          <p:spTgt spid="13"/>
                                        </p:tgtEl>
                                        <p:attrNameLst>
                                          <p:attrName>style.opacity</p:attrName>
                                        </p:attrNameLst>
                                      </p:cBhvr>
                                      <p:to>
                                        <p:strVal val="0.25"/>
                                      </p:to>
                                    </p:set>
                                    <p:animEffect filter="image" prLst="opacity: 0.25">
                                      <p:cBhvr rctx="IE">
                                        <p:cTn id="22" dur="indefinite"/>
                                        <p:tgtEl>
                                          <p:spTgt spid="13"/>
                                        </p:tgtEl>
                                      </p:cBhvr>
                                    </p:animEffect>
                                  </p:childTnLst>
                                </p:cTn>
                              </p:par>
                              <p:par>
                                <p:cTn id="23" presetID="9" presetClass="emph" presetSubtype="0" nodeType="withEffect">
                                  <p:stCondLst>
                                    <p:cond delay="0"/>
                                  </p:stCondLst>
                                  <p:childTnLst>
                                    <p:set>
                                      <p:cBhvr>
                                        <p:cTn id="24" dur="indefinite"/>
                                        <p:tgtEl>
                                          <p:spTgt spid="33"/>
                                        </p:tgtEl>
                                        <p:attrNameLst>
                                          <p:attrName>style.opacity</p:attrName>
                                        </p:attrNameLst>
                                      </p:cBhvr>
                                      <p:to>
                                        <p:strVal val="0.25"/>
                                      </p:to>
                                    </p:set>
                                    <p:animEffect filter="image" prLst="opacity: 0.25">
                                      <p:cBhvr rctx="IE">
                                        <p:cTn id="25" dur="indefinite"/>
                                        <p:tgtEl>
                                          <p:spTgt spid="33"/>
                                        </p:tgtEl>
                                      </p:cBhvr>
                                    </p:animEffect>
                                  </p:childTnLst>
                                </p:cTn>
                              </p:par>
                              <p:par>
                                <p:cTn id="26" presetID="9" presetClass="emph" presetSubtype="0" grpId="0" nodeType="withEffect">
                                  <p:stCondLst>
                                    <p:cond delay="0"/>
                                  </p:stCondLst>
                                  <p:childTnLst>
                                    <p:set>
                                      <p:cBhvr>
                                        <p:cTn id="27" dur="indefinite"/>
                                        <p:tgtEl>
                                          <p:spTgt spid="15"/>
                                        </p:tgtEl>
                                        <p:attrNameLst>
                                          <p:attrName>style.opacity</p:attrName>
                                        </p:attrNameLst>
                                      </p:cBhvr>
                                      <p:to>
                                        <p:strVal val="0.25"/>
                                      </p:to>
                                    </p:set>
                                    <p:animEffect filter="image" prLst="opacity: 0.25">
                                      <p:cBhvr rctx="IE">
                                        <p:cTn id="28" dur="indefinite"/>
                                        <p:tgtEl>
                                          <p:spTgt spid="15"/>
                                        </p:tgtEl>
                                      </p:cBhvr>
                                    </p:animEffect>
                                  </p:childTnLst>
                                </p:cTn>
                              </p:par>
                              <p:par>
                                <p:cTn id="29" presetID="9" presetClass="emph" presetSubtype="0" grpId="0" nodeType="withEffect">
                                  <p:stCondLst>
                                    <p:cond delay="0"/>
                                  </p:stCondLst>
                                  <p:childTnLst>
                                    <p:set>
                                      <p:cBhvr>
                                        <p:cTn id="30" dur="indefinite"/>
                                        <p:tgtEl>
                                          <p:spTgt spid="16"/>
                                        </p:tgtEl>
                                        <p:attrNameLst>
                                          <p:attrName>style.opacity</p:attrName>
                                        </p:attrNameLst>
                                      </p:cBhvr>
                                      <p:to>
                                        <p:strVal val="0.25"/>
                                      </p:to>
                                    </p:set>
                                    <p:animEffect filter="image" prLst="opacity: 0.25">
                                      <p:cBhvr rctx="IE">
                                        <p:cTn id="31" dur="indefinite"/>
                                        <p:tgtEl>
                                          <p:spTgt spid="16"/>
                                        </p:tgtEl>
                                      </p:cBhvr>
                                    </p:animEffect>
                                  </p:childTnLst>
                                </p:cTn>
                              </p:par>
                              <p:par>
                                <p:cTn id="32" presetID="9" presetClass="emph" presetSubtype="0" nodeType="withEffect">
                                  <p:stCondLst>
                                    <p:cond delay="0"/>
                                  </p:stCondLst>
                                  <p:childTnLst>
                                    <p:set>
                                      <p:cBhvr>
                                        <p:cTn id="33" dur="indefinite"/>
                                        <p:tgtEl>
                                          <p:spTgt spid="29"/>
                                        </p:tgtEl>
                                        <p:attrNameLst>
                                          <p:attrName>style.opacity</p:attrName>
                                        </p:attrNameLst>
                                      </p:cBhvr>
                                      <p:to>
                                        <p:strVal val="0.25"/>
                                      </p:to>
                                    </p:set>
                                    <p:animEffect filter="image" prLst="opacity: 0.25">
                                      <p:cBhvr rctx="IE">
                                        <p:cTn id="34" dur="indefinite"/>
                                        <p:tgtEl>
                                          <p:spTgt spid="29"/>
                                        </p:tgtEl>
                                      </p:cBhvr>
                                    </p:animEffect>
                                  </p:childTnLst>
                                </p:cTn>
                              </p:par>
                              <p:par>
                                <p:cTn id="35" presetID="9" presetClass="emph" presetSubtype="0" nodeType="withEffect">
                                  <p:stCondLst>
                                    <p:cond delay="0"/>
                                  </p:stCondLst>
                                  <p:childTnLst>
                                    <p:set>
                                      <p:cBhvr>
                                        <p:cTn id="36" dur="indefinite"/>
                                        <p:tgtEl>
                                          <p:spTgt spid="24"/>
                                        </p:tgtEl>
                                        <p:attrNameLst>
                                          <p:attrName>style.opacity</p:attrName>
                                        </p:attrNameLst>
                                      </p:cBhvr>
                                      <p:to>
                                        <p:strVal val="0.25"/>
                                      </p:to>
                                    </p:set>
                                    <p:animEffect filter="image" prLst="opacity: 0.25">
                                      <p:cBhvr rctx="IE">
                                        <p:cTn id="37" dur="indefinite"/>
                                        <p:tgtEl>
                                          <p:spTgt spid="24"/>
                                        </p:tgtEl>
                                      </p:cBhvr>
                                    </p:animEffect>
                                  </p:childTnLst>
                                </p:cTn>
                              </p:par>
                              <p:par>
                                <p:cTn id="38" presetID="9" presetClass="emph" presetSubtype="0" grpId="0" nodeType="withEffect">
                                  <p:stCondLst>
                                    <p:cond delay="0"/>
                                  </p:stCondLst>
                                  <p:childTnLst>
                                    <p:set>
                                      <p:cBhvr>
                                        <p:cTn id="39" dur="indefinite"/>
                                        <p:tgtEl>
                                          <p:spTgt spid="6"/>
                                        </p:tgtEl>
                                        <p:attrNameLst>
                                          <p:attrName>style.opacity</p:attrName>
                                        </p:attrNameLst>
                                      </p:cBhvr>
                                      <p:to>
                                        <p:strVal val="0.25"/>
                                      </p:to>
                                    </p:set>
                                    <p:animEffect filter="image" prLst="opacity: 0.25">
                                      <p:cBhvr rctx="IE">
                                        <p:cTn id="40" dur="indefinite"/>
                                        <p:tgtEl>
                                          <p:spTgt spid="6"/>
                                        </p:tgtEl>
                                      </p:cBhvr>
                                    </p:animEffect>
                                  </p:childTnLst>
                                </p:cTn>
                              </p:par>
                              <p:par>
                                <p:cTn id="41" presetID="9" presetClass="emph" presetSubtype="0" nodeType="withEffect">
                                  <p:stCondLst>
                                    <p:cond delay="0"/>
                                  </p:stCondLst>
                                  <p:childTnLst>
                                    <p:set>
                                      <p:cBhvr>
                                        <p:cTn id="42" dur="indefinite"/>
                                        <p:tgtEl>
                                          <p:spTgt spid="27"/>
                                        </p:tgtEl>
                                        <p:attrNameLst>
                                          <p:attrName>style.opacity</p:attrName>
                                        </p:attrNameLst>
                                      </p:cBhvr>
                                      <p:to>
                                        <p:strVal val="0.25"/>
                                      </p:to>
                                    </p:set>
                                    <p:animEffect filter="image" prLst="opacity: 0.25">
                                      <p:cBhvr rctx="IE">
                                        <p:cTn id="43" dur="indefinite"/>
                                        <p:tgtEl>
                                          <p:spTgt spid="27"/>
                                        </p:tgtEl>
                                      </p:cBhvr>
                                    </p:animEffect>
                                  </p:childTnLst>
                                </p:cTn>
                              </p:par>
                              <p:par>
                                <p:cTn id="44" presetID="9" presetClass="emph" presetSubtype="0" grpId="0" nodeType="withEffect">
                                  <p:stCondLst>
                                    <p:cond delay="0"/>
                                  </p:stCondLst>
                                  <p:childTnLst>
                                    <p:set>
                                      <p:cBhvr>
                                        <p:cTn id="45" dur="indefinite"/>
                                        <p:tgtEl>
                                          <p:spTgt spid="18"/>
                                        </p:tgtEl>
                                        <p:attrNameLst>
                                          <p:attrName>style.opacity</p:attrName>
                                        </p:attrNameLst>
                                      </p:cBhvr>
                                      <p:to>
                                        <p:strVal val="0.25"/>
                                      </p:to>
                                    </p:set>
                                    <p:animEffect filter="image" prLst="opacity: 0.25">
                                      <p:cBhvr rctx="IE">
                                        <p:cTn id="46" dur="indefinite"/>
                                        <p:tgtEl>
                                          <p:spTgt spid="18"/>
                                        </p:tgtEl>
                                      </p:cBhvr>
                                    </p:animEffect>
                                  </p:childTnLst>
                                </p:cTn>
                              </p:par>
                              <p:par>
                                <p:cTn id="47" presetID="9" presetClass="emph" presetSubtype="0" nodeType="withEffect">
                                  <p:stCondLst>
                                    <p:cond delay="0"/>
                                  </p:stCondLst>
                                  <p:childTnLst>
                                    <p:set>
                                      <p:cBhvr>
                                        <p:cTn id="48" dur="indefinite"/>
                                        <p:tgtEl>
                                          <p:spTgt spid="28"/>
                                        </p:tgtEl>
                                        <p:attrNameLst>
                                          <p:attrName>style.opacity</p:attrName>
                                        </p:attrNameLst>
                                      </p:cBhvr>
                                      <p:to>
                                        <p:strVal val="0.25"/>
                                      </p:to>
                                    </p:set>
                                    <p:animEffect filter="image" prLst="opacity: 0.25">
                                      <p:cBhvr rctx="IE">
                                        <p:cTn id="49" dur="indefinite"/>
                                        <p:tgtEl>
                                          <p:spTgt spid="28"/>
                                        </p:tgtEl>
                                      </p:cBhvr>
                                    </p:animEffect>
                                  </p:childTnLst>
                                </p:cTn>
                              </p:par>
                              <p:par>
                                <p:cTn id="50" presetID="9" presetClass="emph" presetSubtype="0" nodeType="withEffect">
                                  <p:stCondLst>
                                    <p:cond delay="0"/>
                                  </p:stCondLst>
                                  <p:childTnLst>
                                    <p:set>
                                      <p:cBhvr>
                                        <p:cTn id="51" dur="indefinite"/>
                                        <p:tgtEl>
                                          <p:spTgt spid="32"/>
                                        </p:tgtEl>
                                        <p:attrNameLst>
                                          <p:attrName>style.opacity</p:attrName>
                                        </p:attrNameLst>
                                      </p:cBhvr>
                                      <p:to>
                                        <p:strVal val="0.25"/>
                                      </p:to>
                                    </p:set>
                                    <p:animEffect filter="image" prLst="opacity: 0.25">
                                      <p:cBhvr rctx="IE">
                                        <p:cTn id="52" dur="indefinite"/>
                                        <p:tgtEl>
                                          <p:spTgt spid="32"/>
                                        </p:tgtEl>
                                      </p:cBhvr>
                                    </p:animEffect>
                                  </p:childTnLst>
                                </p:cTn>
                              </p:par>
                              <p:par>
                                <p:cTn id="53" presetID="9" presetClass="emph" presetSubtype="0" nodeType="withEffect">
                                  <p:stCondLst>
                                    <p:cond delay="0"/>
                                  </p:stCondLst>
                                  <p:childTnLst>
                                    <p:set>
                                      <p:cBhvr>
                                        <p:cTn id="54" dur="indefinite"/>
                                        <p:tgtEl>
                                          <p:spTgt spid="25"/>
                                        </p:tgtEl>
                                        <p:attrNameLst>
                                          <p:attrName>style.opacity</p:attrName>
                                        </p:attrNameLst>
                                      </p:cBhvr>
                                      <p:to>
                                        <p:strVal val="0.25"/>
                                      </p:to>
                                    </p:set>
                                    <p:animEffect filter="image" prLst="opacity: 0.25">
                                      <p:cBhvr rctx="IE">
                                        <p:cTn id="55" dur="indefinite"/>
                                        <p:tgtEl>
                                          <p:spTgt spid="25"/>
                                        </p:tgtEl>
                                      </p:cBhvr>
                                    </p:animEffect>
                                  </p:childTnLst>
                                </p:cTn>
                              </p:par>
                              <p:par>
                                <p:cTn id="56" presetID="9" presetClass="emph" presetSubtype="0" grpId="0" nodeType="withEffect">
                                  <p:stCondLst>
                                    <p:cond delay="0"/>
                                  </p:stCondLst>
                                  <p:childTnLst>
                                    <p:set>
                                      <p:cBhvr>
                                        <p:cTn id="57" dur="indefinite"/>
                                        <p:tgtEl>
                                          <p:spTgt spid="35"/>
                                        </p:tgtEl>
                                        <p:attrNameLst>
                                          <p:attrName>style.opacity</p:attrName>
                                        </p:attrNameLst>
                                      </p:cBhvr>
                                      <p:to>
                                        <p:strVal val="0.25"/>
                                      </p:to>
                                    </p:set>
                                    <p:animEffect filter="image" prLst="opacity: 0.25">
                                      <p:cBhvr rctx="IE">
                                        <p:cTn id="58" dur="indefinite"/>
                                        <p:tgtEl>
                                          <p:spTgt spid="35"/>
                                        </p:tgtEl>
                                      </p:cBhvr>
                                    </p:animEffect>
                                  </p:childTnLst>
                                </p:cTn>
                              </p:par>
                              <p:par>
                                <p:cTn id="59" presetID="1" presetClass="exit" presetSubtype="0" fill="hold" grpId="0" nodeType="withEffect">
                                  <p:stCondLst>
                                    <p:cond delay="0"/>
                                  </p:stCondLst>
                                  <p:childTnLst>
                                    <p:set>
                                      <p:cBhvr>
                                        <p:cTn id="60" dur="1" fill="hold">
                                          <p:stCondLst>
                                            <p:cond delay="9"/>
                                          </p:stCondLst>
                                        </p:cTn>
                                        <p:tgtEl>
                                          <p:spTgt spid="3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9"/>
                                          </p:stCondLst>
                                        </p:cTn>
                                        <p:tgtEl>
                                          <p:spTgt spid="35"/>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9"/>
                                          </p:stCondLst>
                                        </p:cTn>
                                        <p:tgtEl>
                                          <p:spTgt spid="36"/>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9"/>
                                          </p:stCondLst>
                                        </p:cTn>
                                        <p:tgtEl>
                                          <p:spTgt spid="37"/>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10" fill="hold"/>
                                        <p:tgtEl>
                                          <p:spTgt spid="10"/>
                                        </p:tgtEl>
                                        <p:attrNameLst>
                                          <p:attrName>fillcolor</p:attrName>
                                        </p:attrNameLst>
                                      </p:cBhvr>
                                      <p:to>
                                        <a:schemeClr val="accent2"/>
                                      </p:to>
                                    </p:animClr>
                                    <p:set>
                                      <p:cBhvr>
                                        <p:cTn id="73" dur="10" fill="hold"/>
                                        <p:tgtEl>
                                          <p:spTgt spid="10"/>
                                        </p:tgtEl>
                                        <p:attrNameLst>
                                          <p:attrName>fill.type</p:attrName>
                                        </p:attrNameLst>
                                      </p:cBhvr>
                                      <p:to>
                                        <p:strVal val="solid"/>
                                      </p:to>
                                    </p:set>
                                    <p:set>
                                      <p:cBhvr>
                                        <p:cTn id="74" dur="10" fill="hold"/>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9"/>
                                          </p:stCondLst>
                                        </p:cTn>
                                        <p:tgtEl>
                                          <p:spTgt spid="34"/>
                                        </p:tgtEl>
                                        <p:attrNameLst>
                                          <p:attrName>style.visibility</p:attrName>
                                        </p:attrNameLst>
                                      </p:cBhvr>
                                      <p:to>
                                        <p:strVal val="visible"/>
                                      </p:to>
                                    </p:set>
                                  </p:childTnLst>
                                </p:cTn>
                              </p:par>
                              <p:par>
                                <p:cTn id="79" presetID="1" presetClass="exit" presetSubtype="0" fill="hold" grpId="0" nodeType="withEffect">
                                  <p:stCondLst>
                                    <p:cond delay="0"/>
                                  </p:stCondLst>
                                  <p:childTnLst>
                                    <p:set>
                                      <p:cBhvr>
                                        <p:cTn id="80" dur="1" fill="hold">
                                          <p:stCondLst>
                                            <p:cond delay="9"/>
                                          </p:stCondLst>
                                        </p:cTn>
                                        <p:tgtEl>
                                          <p:spTgt spid="10"/>
                                        </p:tgtEl>
                                        <p:attrNameLst>
                                          <p:attrName>style.visibility</p:attrName>
                                        </p:attrNameLst>
                                      </p:cBhvr>
                                      <p:to>
                                        <p:strVal val="hidden"/>
                                      </p:to>
                                    </p:set>
                                  </p:childTnLst>
                                </p:cTn>
                              </p:par>
                              <p:par>
                                <p:cTn id="81" presetID="1" presetClass="entr" presetSubtype="0" fill="hold" grpId="2" nodeType="withEffect">
                                  <p:stCondLst>
                                    <p:cond delay="0"/>
                                  </p:stCondLst>
                                  <p:childTnLst>
                                    <p:set>
                                      <p:cBhvr>
                                        <p:cTn id="82" dur="1" fill="hold">
                                          <p:stCondLst>
                                            <p:cond delay="9"/>
                                          </p:stCondLst>
                                        </p:cTn>
                                        <p:tgtEl>
                                          <p:spTgt spid="35"/>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9"/>
                                          </p:stCondLst>
                                        </p:cTn>
                                        <p:tgtEl>
                                          <p:spTgt spid="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nodeType="clickEffect">
                                  <p:stCondLst>
                                    <p:cond delay="0"/>
                                  </p:stCondLst>
                                  <p:childTnLst>
                                    <p:animClr clrSpc="rgb" dir="cw">
                                      <p:cBhvr>
                                        <p:cTn id="88" dur="10" fill="hold"/>
                                        <p:tgtEl>
                                          <p:spTgt spid="17"/>
                                        </p:tgtEl>
                                        <p:attrNameLst>
                                          <p:attrName>fillcolor</p:attrName>
                                        </p:attrNameLst>
                                      </p:cBhvr>
                                      <p:to>
                                        <a:schemeClr val="accent2"/>
                                      </p:to>
                                    </p:animClr>
                                    <p:set>
                                      <p:cBhvr>
                                        <p:cTn id="89" dur="10" fill="hold"/>
                                        <p:tgtEl>
                                          <p:spTgt spid="17"/>
                                        </p:tgtEl>
                                        <p:attrNameLst>
                                          <p:attrName>fill.type</p:attrName>
                                        </p:attrNameLst>
                                      </p:cBhvr>
                                      <p:to>
                                        <p:strVal val="solid"/>
                                      </p:to>
                                    </p:set>
                                    <p:set>
                                      <p:cBhvr>
                                        <p:cTn id="90" dur="10" fill="hold"/>
                                        <p:tgtEl>
                                          <p:spTgt spid="17"/>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1" nodeType="clickEffect">
                                  <p:stCondLst>
                                    <p:cond delay="0"/>
                                  </p:stCondLst>
                                  <p:childTnLst>
                                    <p:set>
                                      <p:cBhvr>
                                        <p:cTn id="94" dur="1" fill="hold">
                                          <p:stCondLst>
                                            <p:cond delay="9"/>
                                          </p:stCondLst>
                                        </p:cTn>
                                        <p:tgtEl>
                                          <p:spTgt spid="36"/>
                                        </p:tgtEl>
                                        <p:attrNameLst>
                                          <p:attrName>style.visibility</p:attrName>
                                        </p:attrNameLst>
                                      </p:cBhvr>
                                      <p:to>
                                        <p:strVal val="visible"/>
                                      </p:to>
                                    </p:set>
                                  </p:childTnLst>
                                </p:cTn>
                              </p:par>
                              <p:par>
                                <p:cTn id="95" presetID="1" presetClass="exit" presetSubtype="0" fill="hold" grpId="0" nodeType="withEffect">
                                  <p:stCondLst>
                                    <p:cond delay="0"/>
                                  </p:stCondLst>
                                  <p:childTnLst>
                                    <p:set>
                                      <p:cBhvr>
                                        <p:cTn id="96" dur="1" fill="hold">
                                          <p:stCondLst>
                                            <p:cond delay="9"/>
                                          </p:stCondLst>
                                        </p:cTn>
                                        <p:tgtEl>
                                          <p:spTgt spid="1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2" fill="hold" nodeType="clickEffect">
                                  <p:stCondLst>
                                    <p:cond delay="0"/>
                                  </p:stCondLst>
                                  <p:childTnLst>
                                    <p:animClr clrSpc="rgb" dir="cw">
                                      <p:cBhvr>
                                        <p:cTn id="100" dur="10" fill="hold"/>
                                        <p:tgtEl>
                                          <p:spTgt spid="19"/>
                                        </p:tgtEl>
                                        <p:attrNameLst>
                                          <p:attrName>fillcolor</p:attrName>
                                        </p:attrNameLst>
                                      </p:cBhvr>
                                      <p:to>
                                        <a:schemeClr val="accent2"/>
                                      </p:to>
                                    </p:animClr>
                                    <p:set>
                                      <p:cBhvr>
                                        <p:cTn id="101" dur="10" fill="hold"/>
                                        <p:tgtEl>
                                          <p:spTgt spid="19"/>
                                        </p:tgtEl>
                                        <p:attrNameLst>
                                          <p:attrName>fill.type</p:attrName>
                                        </p:attrNameLst>
                                      </p:cBhvr>
                                      <p:to>
                                        <p:strVal val="solid"/>
                                      </p:to>
                                    </p:set>
                                    <p:set>
                                      <p:cBhvr>
                                        <p:cTn id="102" dur="10" fill="hold"/>
                                        <p:tgtEl>
                                          <p:spTgt spid="19"/>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1" nodeType="clickEffect">
                                  <p:stCondLst>
                                    <p:cond delay="0"/>
                                  </p:stCondLst>
                                  <p:childTnLst>
                                    <p:set>
                                      <p:cBhvr>
                                        <p:cTn id="106" dur="1" fill="hold">
                                          <p:stCondLst>
                                            <p:cond delay="9"/>
                                          </p:stCondLst>
                                        </p:cTn>
                                        <p:tgtEl>
                                          <p:spTgt spid="37"/>
                                        </p:tgtEl>
                                        <p:attrNameLst>
                                          <p:attrName>style.visibility</p:attrName>
                                        </p:attrNameLst>
                                      </p:cBhvr>
                                      <p:to>
                                        <p:strVal val="visible"/>
                                      </p:to>
                                    </p:set>
                                  </p:childTnLst>
                                </p:cTn>
                              </p:par>
                              <p:par>
                                <p:cTn id="107" presetID="1" presetClass="exit" presetSubtype="0" fill="hold" grpId="0" nodeType="withEffect">
                                  <p:stCondLst>
                                    <p:cond delay="0"/>
                                  </p:stCondLst>
                                  <p:childTnLst>
                                    <p:set>
                                      <p:cBhvr>
                                        <p:cTn id="108" dur="1" fill="hold">
                                          <p:stCondLst>
                                            <p:cond delay="9"/>
                                          </p:stCondLst>
                                        </p:cTn>
                                        <p:tgtEl>
                                          <p:spTgt spid="19"/>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1" nodeType="clickEffect">
                                  <p:stCondLst>
                                    <p:cond delay="0"/>
                                  </p:stCondLst>
                                  <p:childTnLst>
                                    <p:set>
                                      <p:cBhvr>
                                        <p:cTn id="1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10" grpId="0" animBg="1"/>
      <p:bldP spid="11" grpId="0" animBg="1"/>
      <p:bldP spid="13" grpId="0" animBg="1"/>
      <p:bldP spid="15" grpId="0" animBg="1"/>
      <p:bldP spid="16" grpId="0" animBg="1"/>
      <p:bldP spid="17" grpId="0" animBg="1"/>
      <p:bldP spid="18" grpId="0" animBg="1"/>
      <p:bldP spid="19" grpId="0" animBg="1"/>
      <p:bldP spid="34" grpId="0" animBg="1"/>
      <p:bldP spid="34" grpId="1" animBg="1"/>
      <p:bldP spid="35" grpId="0" animBg="1"/>
      <p:bldP spid="35" grpId="1" animBg="1"/>
      <p:bldP spid="35" grpId="2" animBg="1"/>
      <p:bldP spid="36" grpId="0" animBg="1"/>
      <p:bldP spid="36" grpId="1" animBg="1"/>
      <p:bldP spid="37" grpId="0" animBg="1"/>
      <p:bldP spid="37" grpId="1" animBg="1"/>
      <p:bldP spid="39" grpId="0"/>
      <p:bldP spid="3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Finding the Least Significant Bit</a:t>
            </a:r>
          </a:p>
        </p:txBody>
      </p:sp>
      <p:sp>
        <p:nvSpPr>
          <p:cNvPr id="3" name="Content Placeholder 2"/>
          <p:cNvSpPr>
            <a:spLocks noGrp="1"/>
          </p:cNvSpPr>
          <p:nvPr>
            <p:ph sz="half" idx="1"/>
          </p:nvPr>
        </p:nvSpPr>
        <p:spPr/>
        <p:txBody>
          <a:bodyPr/>
          <a:lstStyle/>
          <a:p>
            <a:r>
              <a:rPr lang="en-ZA" dirty="0"/>
              <a:t>To find the LSB, we use the fact that, when subtracting one from a number, the LSB changes to zero and all the zeroes following the LSB are changed to ones. When inverting this result, the only bit that is on in the original and this inverted result is the LSB, since the bits before the LSB are all inverted and the bits following the LSB are all zero in the result.</a:t>
            </a:r>
          </a:p>
        </p:txBody>
      </p:sp>
      <p:sp>
        <p:nvSpPr>
          <p:cNvPr id="4" name="Content Placeholder 3"/>
          <p:cNvSpPr>
            <a:spLocks noGrp="1"/>
          </p:cNvSpPr>
          <p:nvPr>
            <p:ph sz="half" idx="2"/>
          </p:nvPr>
        </p:nvSpPr>
        <p:spPr/>
        <p:txBody>
          <a:bodyPr/>
          <a:lstStyle/>
          <a:p>
            <a:r>
              <a:rPr lang="en-ZA" dirty="0">
                <a:solidFill>
                  <a:schemeClr val="bg2">
                    <a:lumMod val="75000"/>
                  </a:schemeClr>
                </a:solidFill>
              </a:rPr>
              <a:t>100101</a:t>
            </a:r>
            <a:r>
              <a:rPr lang="en-ZA" dirty="0"/>
              <a:t>1</a:t>
            </a:r>
            <a:r>
              <a:rPr lang="en-ZA" dirty="0">
                <a:solidFill>
                  <a:schemeClr val="accent1">
                    <a:lumMod val="75000"/>
                  </a:schemeClr>
                </a:solidFill>
              </a:rPr>
              <a:t>000</a:t>
            </a:r>
            <a:r>
              <a:rPr lang="en-ZA" dirty="0"/>
              <a:t> (original number)</a:t>
            </a:r>
          </a:p>
          <a:p>
            <a:r>
              <a:rPr lang="en-ZA" dirty="0">
                <a:solidFill>
                  <a:schemeClr val="bg2">
                    <a:lumMod val="75000"/>
                  </a:schemeClr>
                </a:solidFill>
              </a:rPr>
              <a:t>100101</a:t>
            </a:r>
            <a:r>
              <a:rPr lang="en-ZA" dirty="0"/>
              <a:t>0</a:t>
            </a:r>
            <a:r>
              <a:rPr lang="en-ZA" dirty="0">
                <a:solidFill>
                  <a:schemeClr val="accent1">
                    <a:lumMod val="75000"/>
                  </a:schemeClr>
                </a:solidFill>
              </a:rPr>
              <a:t>111</a:t>
            </a:r>
            <a:r>
              <a:rPr lang="en-ZA" dirty="0"/>
              <a:t> (subtracted one)</a:t>
            </a:r>
          </a:p>
          <a:p>
            <a:r>
              <a:rPr lang="en-ZA" dirty="0">
                <a:solidFill>
                  <a:schemeClr val="bg2">
                    <a:lumMod val="75000"/>
                  </a:schemeClr>
                </a:solidFill>
              </a:rPr>
              <a:t>011010</a:t>
            </a:r>
            <a:r>
              <a:rPr lang="en-ZA" dirty="0"/>
              <a:t>1</a:t>
            </a:r>
            <a:r>
              <a:rPr lang="en-ZA" dirty="0">
                <a:solidFill>
                  <a:schemeClr val="accent1">
                    <a:lumMod val="75000"/>
                  </a:schemeClr>
                </a:solidFill>
              </a:rPr>
              <a:t>000</a:t>
            </a:r>
            <a:r>
              <a:rPr lang="en-ZA" dirty="0"/>
              <a:t> (inverted)</a:t>
            </a:r>
          </a:p>
          <a:p>
            <a:r>
              <a:rPr lang="en-ZA" dirty="0">
                <a:solidFill>
                  <a:schemeClr val="bg2">
                    <a:lumMod val="75000"/>
                  </a:schemeClr>
                </a:solidFill>
              </a:rPr>
              <a:t>000000</a:t>
            </a:r>
            <a:r>
              <a:rPr lang="en-ZA" dirty="0"/>
              <a:t>1</a:t>
            </a:r>
            <a:r>
              <a:rPr lang="en-ZA" dirty="0">
                <a:solidFill>
                  <a:schemeClr val="accent1">
                    <a:lumMod val="75000"/>
                  </a:schemeClr>
                </a:solidFill>
              </a:rPr>
              <a:t>000</a:t>
            </a:r>
            <a:r>
              <a:rPr lang="en-ZA" dirty="0"/>
              <a:t> (bitwise and with original)</a:t>
            </a:r>
          </a:p>
        </p:txBody>
      </p:sp>
    </p:spTree>
    <p:extLst>
      <p:ext uri="{BB962C8B-B14F-4D97-AF65-F5344CB8AC3E}">
        <p14:creationId xmlns:p14="http://schemas.microsoft.com/office/powerpoint/2010/main" val="383910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F7D7-62F4-4A82-864B-15B8F7F6D072}"/>
              </a:ext>
            </a:extLst>
          </p:cNvPr>
          <p:cNvSpPr>
            <a:spLocks noGrp="1"/>
          </p:cNvSpPr>
          <p:nvPr>
            <p:ph type="title"/>
          </p:nvPr>
        </p:nvSpPr>
        <p:spPr/>
        <p:txBody>
          <a:bodyPr/>
          <a:lstStyle/>
          <a:p>
            <a:r>
              <a:rPr lang="en-ZA" dirty="0"/>
              <a:t>Introduction</a:t>
            </a:r>
          </a:p>
        </p:txBody>
      </p:sp>
      <p:sp>
        <p:nvSpPr>
          <p:cNvPr id="3" name="Text Placeholder 2">
            <a:extLst>
              <a:ext uri="{FF2B5EF4-FFF2-40B4-BE49-F238E27FC236}">
                <a16:creationId xmlns:a16="http://schemas.microsoft.com/office/drawing/2014/main" id="{2C76D260-A00E-4B2B-8069-5885F96D3069}"/>
              </a:ext>
            </a:extLst>
          </p:cNvPr>
          <p:cNvSpPr>
            <a:spLocks noGrp="1"/>
          </p:cNvSpPr>
          <p:nvPr>
            <p:ph type="body" idx="1"/>
          </p:nvPr>
        </p:nvSpPr>
        <p:spPr/>
        <p:txBody>
          <a:bodyPr/>
          <a:lstStyle/>
          <a:p>
            <a:r>
              <a:rPr lang="en-ZA" dirty="0"/>
              <a:t>Why do we even use segment trees?</a:t>
            </a:r>
          </a:p>
        </p:txBody>
      </p:sp>
    </p:spTree>
    <p:extLst>
      <p:ext uri="{BB962C8B-B14F-4D97-AF65-F5344CB8AC3E}">
        <p14:creationId xmlns:p14="http://schemas.microsoft.com/office/powerpoint/2010/main" val="3597871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D454-EF1A-46BE-BAA8-B706BAF3AA7D}"/>
              </a:ext>
            </a:extLst>
          </p:cNvPr>
          <p:cNvSpPr>
            <a:spLocks noGrp="1"/>
          </p:cNvSpPr>
          <p:nvPr>
            <p:ph type="title"/>
          </p:nvPr>
        </p:nvSpPr>
        <p:spPr/>
        <p:txBody>
          <a:bodyPr/>
          <a:lstStyle/>
          <a:p>
            <a:r>
              <a:rPr lang="en-ZA" dirty="0"/>
              <a:t>Example Updating Code</a:t>
            </a:r>
          </a:p>
        </p:txBody>
      </p:sp>
      <p:pic>
        <p:nvPicPr>
          <p:cNvPr id="3" name="Picture 2"/>
          <p:cNvPicPr>
            <a:picLocks noChangeAspect="1"/>
          </p:cNvPicPr>
          <p:nvPr/>
        </p:nvPicPr>
        <p:blipFill>
          <a:blip r:embed="rId2"/>
          <a:stretch>
            <a:fillRect/>
          </a:stretch>
        </p:blipFill>
        <p:spPr>
          <a:xfrm>
            <a:off x="1024128" y="2093145"/>
            <a:ext cx="5229225" cy="2733675"/>
          </a:xfrm>
          <a:prstGeom prst="rect">
            <a:avLst/>
          </a:prstGeom>
        </p:spPr>
      </p:pic>
    </p:spTree>
    <p:extLst>
      <p:ext uri="{BB962C8B-B14F-4D97-AF65-F5344CB8AC3E}">
        <p14:creationId xmlns:p14="http://schemas.microsoft.com/office/powerpoint/2010/main" val="930725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D8BE-60F8-4158-93AC-44E53597FD3A}"/>
              </a:ext>
            </a:extLst>
          </p:cNvPr>
          <p:cNvSpPr>
            <a:spLocks noGrp="1"/>
          </p:cNvSpPr>
          <p:nvPr>
            <p:ph type="title"/>
          </p:nvPr>
        </p:nvSpPr>
        <p:spPr/>
        <p:txBody>
          <a:bodyPr/>
          <a:lstStyle/>
          <a:p>
            <a:r>
              <a:rPr lang="en-ZA" dirty="0"/>
              <a:t>Querying a Range</a:t>
            </a:r>
          </a:p>
        </p:txBody>
      </p:sp>
      <p:sp>
        <p:nvSpPr>
          <p:cNvPr id="3" name="Content Placeholder 2">
            <a:extLst>
              <a:ext uri="{FF2B5EF4-FFF2-40B4-BE49-F238E27FC236}">
                <a16:creationId xmlns:a16="http://schemas.microsoft.com/office/drawing/2014/main" id="{44246692-FB15-4E0C-A5B1-49786B94095A}"/>
              </a:ext>
            </a:extLst>
          </p:cNvPr>
          <p:cNvSpPr>
            <a:spLocks noGrp="1"/>
          </p:cNvSpPr>
          <p:nvPr>
            <p:ph sz="half" idx="1"/>
          </p:nvPr>
        </p:nvSpPr>
        <p:spPr/>
        <p:txBody>
          <a:bodyPr>
            <a:normAutofit lnSpcReduction="10000"/>
          </a:bodyPr>
          <a:lstStyle/>
          <a:p>
            <a:r>
              <a:rPr lang="en-ZA" dirty="0"/>
              <a:t>While it is impossible to directly query a specific range in a Fenwick tree, a prefix range can be queried, and due to the reversible nature required, two prefix ranges can be used to get any range.</a:t>
            </a:r>
          </a:p>
          <a:p>
            <a:r>
              <a:rPr lang="en-ZA" dirty="0"/>
              <a:t>In order to query a prefix range, exactly the opposite is done as when updating. Instead of adding the LSB, it is subtracted. This includes the highest nodes that cover the entire range.</a:t>
            </a:r>
          </a:p>
          <a:p>
            <a:r>
              <a:rPr lang="en-ZA" dirty="0"/>
              <a:t>In the example the indices used are as follows: 0111 &gt; 0110 &gt; 0100 &gt; 0000</a:t>
            </a:r>
          </a:p>
          <a:p>
            <a:endParaRPr lang="en-ZA" dirty="0"/>
          </a:p>
        </p:txBody>
      </p:sp>
      <p:sp>
        <p:nvSpPr>
          <p:cNvPr id="5" name="Oval 4">
            <a:extLst>
              <a:ext uri="{FF2B5EF4-FFF2-40B4-BE49-F238E27FC236}">
                <a16:creationId xmlns:a16="http://schemas.microsoft.com/office/drawing/2014/main" id="{7CF09DB8-05DE-4932-A712-760D43D02D61}"/>
              </a:ext>
            </a:extLst>
          </p:cNvPr>
          <p:cNvSpPr/>
          <p:nvPr/>
        </p:nvSpPr>
        <p:spPr>
          <a:xfrm>
            <a:off x="9445277"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6" name="Oval 5">
            <a:extLst>
              <a:ext uri="{FF2B5EF4-FFF2-40B4-BE49-F238E27FC236}">
                <a16:creationId xmlns:a16="http://schemas.microsoft.com/office/drawing/2014/main" id="{7E5CF2BA-EF77-4313-88DD-43CE94219D7B}"/>
              </a:ext>
            </a:extLst>
          </p:cNvPr>
          <p:cNvSpPr/>
          <p:nvPr/>
        </p:nvSpPr>
        <p:spPr>
          <a:xfrm>
            <a:off x="8374039"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7" name="Oval 6">
            <a:extLst>
              <a:ext uri="{FF2B5EF4-FFF2-40B4-BE49-F238E27FC236}">
                <a16:creationId xmlns:a16="http://schemas.microsoft.com/office/drawing/2014/main" id="{BD9DD12F-4A29-4671-A10F-C9EF65CF8430}"/>
              </a:ext>
            </a:extLst>
          </p:cNvPr>
          <p:cNvSpPr/>
          <p:nvPr/>
        </p:nvSpPr>
        <p:spPr>
          <a:xfrm>
            <a:off x="7305976"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8" name="Oval 7">
            <a:extLst>
              <a:ext uri="{FF2B5EF4-FFF2-40B4-BE49-F238E27FC236}">
                <a16:creationId xmlns:a16="http://schemas.microsoft.com/office/drawing/2014/main" id="{59ADB5FB-3B85-43E1-B82D-BCE3A3488C93}"/>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9" name="Oval 8">
            <a:extLst>
              <a:ext uri="{FF2B5EF4-FFF2-40B4-BE49-F238E27FC236}">
                <a16:creationId xmlns:a16="http://schemas.microsoft.com/office/drawing/2014/main" id="{1D1A332C-E064-4F2E-ADD8-30DB1550DB7F}"/>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10" name="Oval 9">
            <a:extLst>
              <a:ext uri="{FF2B5EF4-FFF2-40B4-BE49-F238E27FC236}">
                <a16:creationId xmlns:a16="http://schemas.microsoft.com/office/drawing/2014/main" id="{D7F6CFF7-4E0B-40A9-A454-4A289629EF4C}"/>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11" name="Oval 10">
            <a:extLst>
              <a:ext uri="{FF2B5EF4-FFF2-40B4-BE49-F238E27FC236}">
                <a16:creationId xmlns:a16="http://schemas.microsoft.com/office/drawing/2014/main" id="{AB0F4259-3FF9-4276-B23C-81891A1BF5A1}"/>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12" name="Oval 11">
            <a:extLst>
              <a:ext uri="{FF2B5EF4-FFF2-40B4-BE49-F238E27FC236}">
                <a16:creationId xmlns:a16="http://schemas.microsoft.com/office/drawing/2014/main" id="{F5D26057-7C4E-41FC-9283-56E76C010275}"/>
              </a:ext>
            </a:extLst>
          </p:cNvPr>
          <p:cNvSpPr/>
          <p:nvPr/>
        </p:nvSpPr>
        <p:spPr>
          <a:xfrm>
            <a:off x="8909658"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23</a:t>
            </a:r>
          </a:p>
        </p:txBody>
      </p:sp>
      <p:sp>
        <p:nvSpPr>
          <p:cNvPr id="13" name="Oval 12">
            <a:extLst>
              <a:ext uri="{FF2B5EF4-FFF2-40B4-BE49-F238E27FC236}">
                <a16:creationId xmlns:a16="http://schemas.microsoft.com/office/drawing/2014/main" id="{B630016B-20A0-4DBB-B191-03B7550D4063}"/>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4" name="Oval 13">
            <a:extLst>
              <a:ext uri="{FF2B5EF4-FFF2-40B4-BE49-F238E27FC236}">
                <a16:creationId xmlns:a16="http://schemas.microsoft.com/office/drawing/2014/main" id="{B5AB9BEB-0A5A-4F82-943A-F8E9ED66B941}"/>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5" name="Oval 14">
            <a:extLst>
              <a:ext uri="{FF2B5EF4-FFF2-40B4-BE49-F238E27FC236}">
                <a16:creationId xmlns:a16="http://schemas.microsoft.com/office/drawing/2014/main" id="{587BA7AF-E6E3-46C4-98C4-5ECBB3BB8727}"/>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16" name="Oval 15">
            <a:extLst>
              <a:ext uri="{FF2B5EF4-FFF2-40B4-BE49-F238E27FC236}">
                <a16:creationId xmlns:a16="http://schemas.microsoft.com/office/drawing/2014/main" id="{1997D1E5-23CC-4438-8711-E2F531B511FA}"/>
              </a:ext>
            </a:extLst>
          </p:cNvPr>
          <p:cNvSpPr/>
          <p:nvPr/>
        </p:nvSpPr>
        <p:spPr>
          <a:xfrm>
            <a:off x="10516515"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sp>
        <p:nvSpPr>
          <p:cNvPr id="17" name="Oval 16">
            <a:extLst>
              <a:ext uri="{FF2B5EF4-FFF2-40B4-BE49-F238E27FC236}">
                <a16:creationId xmlns:a16="http://schemas.microsoft.com/office/drawing/2014/main" id="{B1CA2CDD-7323-41BF-A284-630029641EDB}"/>
              </a:ext>
            </a:extLst>
          </p:cNvPr>
          <p:cNvSpPr/>
          <p:nvPr/>
        </p:nvSpPr>
        <p:spPr>
          <a:xfrm>
            <a:off x="8374039" y="283090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25</a:t>
            </a:r>
          </a:p>
        </p:txBody>
      </p:sp>
      <p:sp>
        <p:nvSpPr>
          <p:cNvPr id="18" name="Oval 17">
            <a:extLst>
              <a:ext uri="{FF2B5EF4-FFF2-40B4-BE49-F238E27FC236}">
                <a16:creationId xmlns:a16="http://schemas.microsoft.com/office/drawing/2014/main" id="{2D34693C-E6D6-4E25-B7B9-2DF2F1134638}"/>
              </a:ext>
            </a:extLst>
          </p:cNvPr>
          <p:cNvSpPr/>
          <p:nvPr/>
        </p:nvSpPr>
        <p:spPr>
          <a:xfrm>
            <a:off x="10513242" y="283090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48</a:t>
            </a:r>
          </a:p>
        </p:txBody>
      </p:sp>
      <p:sp>
        <p:nvSpPr>
          <p:cNvPr id="19" name="Oval 18">
            <a:extLst>
              <a:ext uri="{FF2B5EF4-FFF2-40B4-BE49-F238E27FC236}">
                <a16:creationId xmlns:a16="http://schemas.microsoft.com/office/drawing/2014/main" id="{D5D36723-B656-4327-9389-52DC3998294D}"/>
              </a:ext>
            </a:extLst>
          </p:cNvPr>
          <p:cNvSpPr/>
          <p:nvPr/>
        </p:nvSpPr>
        <p:spPr>
          <a:xfrm>
            <a:off x="10516515" y="208284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73</a:t>
            </a:r>
          </a:p>
        </p:txBody>
      </p:sp>
      <p:cxnSp>
        <p:nvCxnSpPr>
          <p:cNvPr id="20" name="Straight Connector 19">
            <a:extLst>
              <a:ext uri="{FF2B5EF4-FFF2-40B4-BE49-F238E27FC236}">
                <a16:creationId xmlns:a16="http://schemas.microsoft.com/office/drawing/2014/main" id="{B149294D-F312-405E-B81E-5E2B112023A2}"/>
              </a:ext>
            </a:extLst>
          </p:cNvPr>
          <p:cNvCxnSpPr>
            <a:cxnSpLocks/>
            <a:stCxn id="19" idx="2"/>
            <a:endCxn id="17" idx="7"/>
          </p:cNvCxnSpPr>
          <p:nvPr/>
        </p:nvCxnSpPr>
        <p:spPr>
          <a:xfrm flipH="1">
            <a:off x="8796650" y="2330408"/>
            <a:ext cx="1719865" cy="57300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1A7F988-D73E-4298-9544-A3720FE3BA8F}"/>
              </a:ext>
            </a:extLst>
          </p:cNvPr>
          <p:cNvCxnSpPr>
            <a:cxnSpLocks/>
            <a:stCxn id="17" idx="3"/>
            <a:endCxn id="7" idx="7"/>
          </p:cNvCxnSpPr>
          <p:nvPr/>
        </p:nvCxnSpPr>
        <p:spPr>
          <a:xfrm flipH="1">
            <a:off x="7728587" y="3253518"/>
            <a:ext cx="717961" cy="4205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AAB719-81EF-4707-AC5F-110DFC19E461}"/>
              </a:ext>
            </a:extLst>
          </p:cNvPr>
          <p:cNvCxnSpPr>
            <a:cxnSpLocks/>
            <a:stCxn id="7" idx="3"/>
            <a:endCxn id="8" idx="0"/>
          </p:cNvCxnSpPr>
          <p:nvPr/>
        </p:nvCxnSpPr>
        <p:spPr>
          <a:xfrm flipH="1">
            <a:off x="7014742" y="4024158"/>
            <a:ext cx="363743"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2999487-0175-41A4-A15E-64ED6E33DB22}"/>
              </a:ext>
            </a:extLst>
          </p:cNvPr>
          <p:cNvCxnSpPr>
            <a:cxnSpLocks/>
            <a:stCxn id="7" idx="4"/>
            <a:endCxn id="9" idx="0"/>
          </p:cNvCxnSpPr>
          <p:nvPr/>
        </p:nvCxnSpPr>
        <p:spPr>
          <a:xfrm flipH="1">
            <a:off x="7550361" y="4096666"/>
            <a:ext cx="3175" cy="2344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0069E7-6118-4846-AE06-700D41C16B4E}"/>
              </a:ext>
            </a:extLst>
          </p:cNvPr>
          <p:cNvCxnSpPr>
            <a:cxnSpLocks/>
            <a:stCxn id="17" idx="4"/>
            <a:endCxn id="6" idx="0"/>
          </p:cNvCxnSpPr>
          <p:nvPr/>
        </p:nvCxnSpPr>
        <p:spPr>
          <a:xfrm>
            <a:off x="8621599" y="3326026"/>
            <a:ext cx="0" cy="27552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E905B20-FB8C-4491-9715-22209DDE562D}"/>
              </a:ext>
            </a:extLst>
          </p:cNvPr>
          <p:cNvCxnSpPr>
            <a:cxnSpLocks/>
            <a:stCxn id="6" idx="3"/>
            <a:endCxn id="10" idx="0"/>
          </p:cNvCxnSpPr>
          <p:nvPr/>
        </p:nvCxnSpPr>
        <p:spPr>
          <a:xfrm flipH="1">
            <a:off x="8085980" y="4024158"/>
            <a:ext cx="360568"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C9C5C8-70AC-4412-846D-54C5133A2832}"/>
              </a:ext>
            </a:extLst>
          </p:cNvPr>
          <p:cNvCxnSpPr>
            <a:cxnSpLocks/>
            <a:stCxn id="6" idx="4"/>
            <a:endCxn id="11" idx="0"/>
          </p:cNvCxnSpPr>
          <p:nvPr/>
        </p:nvCxnSpPr>
        <p:spPr>
          <a:xfrm>
            <a:off x="8621599" y="4096666"/>
            <a:ext cx="0" cy="2344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7DC4C17-19B5-41D2-97E4-2109F64777E0}"/>
              </a:ext>
            </a:extLst>
          </p:cNvPr>
          <p:cNvCxnSpPr>
            <a:cxnSpLocks/>
            <a:stCxn id="19" idx="4"/>
            <a:endCxn id="18" idx="0"/>
          </p:cNvCxnSpPr>
          <p:nvPr/>
        </p:nvCxnSpPr>
        <p:spPr>
          <a:xfrm flipH="1">
            <a:off x="10760802" y="2577967"/>
            <a:ext cx="3273" cy="25294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D34A085-97DD-4E62-92E3-A2AFA6559D5F}"/>
              </a:ext>
            </a:extLst>
          </p:cNvPr>
          <p:cNvCxnSpPr>
            <a:cxnSpLocks/>
            <a:stCxn id="18" idx="3"/>
            <a:endCxn id="5" idx="7"/>
          </p:cNvCxnSpPr>
          <p:nvPr/>
        </p:nvCxnSpPr>
        <p:spPr>
          <a:xfrm flipH="1">
            <a:off x="9867888" y="3253518"/>
            <a:ext cx="717863" cy="42053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C7CDF9-D2D3-4ACF-9F90-737991763942}"/>
              </a:ext>
            </a:extLst>
          </p:cNvPr>
          <p:cNvCxnSpPr>
            <a:cxnSpLocks/>
            <a:stCxn id="18" idx="4"/>
            <a:endCxn id="16" idx="0"/>
          </p:cNvCxnSpPr>
          <p:nvPr/>
        </p:nvCxnSpPr>
        <p:spPr>
          <a:xfrm>
            <a:off x="10760802" y="3326026"/>
            <a:ext cx="3273" cy="26442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20D9413-CD02-4338-A5B6-EEA06817561E}"/>
              </a:ext>
            </a:extLst>
          </p:cNvPr>
          <p:cNvCxnSpPr>
            <a:cxnSpLocks/>
            <a:stCxn id="5" idx="3"/>
            <a:endCxn id="12" idx="0"/>
          </p:cNvCxnSpPr>
          <p:nvPr/>
        </p:nvCxnSpPr>
        <p:spPr>
          <a:xfrm flipH="1">
            <a:off x="9157218" y="4024158"/>
            <a:ext cx="360568"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E2312DF-A03B-4FF1-9A69-AE91344BF2FE}"/>
              </a:ext>
            </a:extLst>
          </p:cNvPr>
          <p:cNvCxnSpPr>
            <a:cxnSpLocks/>
            <a:stCxn id="5" idx="4"/>
            <a:endCxn id="13" idx="0"/>
          </p:cNvCxnSpPr>
          <p:nvPr/>
        </p:nvCxnSpPr>
        <p:spPr>
          <a:xfrm>
            <a:off x="9692837" y="4096666"/>
            <a:ext cx="0" cy="2344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B751F7-F973-422E-8B8D-B1707D4900FC}"/>
              </a:ext>
            </a:extLst>
          </p:cNvPr>
          <p:cNvCxnSpPr>
            <a:cxnSpLocks/>
            <a:stCxn id="16" idx="3"/>
            <a:endCxn id="14" idx="0"/>
          </p:cNvCxnSpPr>
          <p:nvPr/>
        </p:nvCxnSpPr>
        <p:spPr>
          <a:xfrm flipH="1">
            <a:off x="10228456" y="4013061"/>
            <a:ext cx="360568"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A56A665-4D6C-4135-BDF5-D228D0670F4A}"/>
              </a:ext>
            </a:extLst>
          </p:cNvPr>
          <p:cNvCxnSpPr>
            <a:cxnSpLocks/>
            <a:stCxn id="16" idx="4"/>
            <a:endCxn id="15" idx="0"/>
          </p:cNvCxnSpPr>
          <p:nvPr/>
        </p:nvCxnSpPr>
        <p:spPr>
          <a:xfrm>
            <a:off x="10764075" y="4085569"/>
            <a:ext cx="0" cy="24557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4" name="Table 33">
            <a:extLst>
              <a:ext uri="{FF2B5EF4-FFF2-40B4-BE49-F238E27FC236}">
                <a16:creationId xmlns:a16="http://schemas.microsoft.com/office/drawing/2014/main" id="{A0381F0E-4978-4A77-A323-569800055AE0}"/>
              </a:ext>
            </a:extLst>
          </p:cNvPr>
          <p:cNvGraphicFramePr>
            <a:graphicFrameLocks noGrp="1"/>
          </p:cNvGraphicFramePr>
          <p:nvPr>
            <p:extLst>
              <p:ext uri="{D42A27DB-BD31-4B8C-83A1-F6EECF244321}">
                <p14:modId xmlns:p14="http://schemas.microsoft.com/office/powerpoint/2010/main" val="4161938973"/>
              </p:ext>
            </p:extLst>
          </p:nvPr>
        </p:nvGraphicFramePr>
        <p:xfrm>
          <a:off x="6767182" y="4988235"/>
          <a:ext cx="4241184" cy="741680"/>
        </p:xfrm>
        <a:graphic>
          <a:graphicData uri="http://schemas.openxmlformats.org/drawingml/2006/table">
            <a:tbl>
              <a:tblPr>
                <a:tableStyleId>{5C22544A-7EE6-4342-B048-85BDC9FD1C3A}</a:tableStyleId>
              </a:tblPr>
              <a:tblGrid>
                <a:gridCol w="530148">
                  <a:extLst>
                    <a:ext uri="{9D8B030D-6E8A-4147-A177-3AD203B41FA5}">
                      <a16:colId xmlns:a16="http://schemas.microsoft.com/office/drawing/2014/main" val="3745552098"/>
                    </a:ext>
                  </a:extLst>
                </a:gridCol>
                <a:gridCol w="530148">
                  <a:extLst>
                    <a:ext uri="{9D8B030D-6E8A-4147-A177-3AD203B41FA5}">
                      <a16:colId xmlns:a16="http://schemas.microsoft.com/office/drawing/2014/main" val="2257793350"/>
                    </a:ext>
                  </a:extLst>
                </a:gridCol>
                <a:gridCol w="530148">
                  <a:extLst>
                    <a:ext uri="{9D8B030D-6E8A-4147-A177-3AD203B41FA5}">
                      <a16:colId xmlns:a16="http://schemas.microsoft.com/office/drawing/2014/main" val="3917582057"/>
                    </a:ext>
                  </a:extLst>
                </a:gridCol>
                <a:gridCol w="530148">
                  <a:extLst>
                    <a:ext uri="{9D8B030D-6E8A-4147-A177-3AD203B41FA5}">
                      <a16:colId xmlns:a16="http://schemas.microsoft.com/office/drawing/2014/main" val="1311259164"/>
                    </a:ext>
                  </a:extLst>
                </a:gridCol>
                <a:gridCol w="530148">
                  <a:extLst>
                    <a:ext uri="{9D8B030D-6E8A-4147-A177-3AD203B41FA5}">
                      <a16:colId xmlns:a16="http://schemas.microsoft.com/office/drawing/2014/main" val="4015433927"/>
                    </a:ext>
                  </a:extLst>
                </a:gridCol>
                <a:gridCol w="530148">
                  <a:extLst>
                    <a:ext uri="{9D8B030D-6E8A-4147-A177-3AD203B41FA5}">
                      <a16:colId xmlns:a16="http://schemas.microsoft.com/office/drawing/2014/main" val="2234127591"/>
                    </a:ext>
                  </a:extLst>
                </a:gridCol>
                <a:gridCol w="530148">
                  <a:extLst>
                    <a:ext uri="{9D8B030D-6E8A-4147-A177-3AD203B41FA5}">
                      <a16:colId xmlns:a16="http://schemas.microsoft.com/office/drawing/2014/main" val="3598594418"/>
                    </a:ext>
                  </a:extLst>
                </a:gridCol>
                <a:gridCol w="530148">
                  <a:extLst>
                    <a:ext uri="{9D8B030D-6E8A-4147-A177-3AD203B41FA5}">
                      <a16:colId xmlns:a16="http://schemas.microsoft.com/office/drawing/2014/main" val="2162818565"/>
                    </a:ext>
                  </a:extLst>
                </a:gridCol>
              </a:tblGrid>
              <a:tr h="370840">
                <a:tc>
                  <a:txBody>
                    <a:bodyPr/>
                    <a:lstStyle/>
                    <a:p>
                      <a:pPr algn="ctr"/>
                      <a:r>
                        <a:rPr lang="en-ZA" sz="1600" dirty="0"/>
                        <a:t>1</a:t>
                      </a:r>
                    </a:p>
                  </a:txBody>
                  <a:tcPr anchor="ctr"/>
                </a:tc>
                <a:tc>
                  <a:txBody>
                    <a:bodyPr/>
                    <a:lstStyle/>
                    <a:p>
                      <a:pPr algn="ctr"/>
                      <a:r>
                        <a:rPr lang="en-ZA" sz="1600" dirty="0"/>
                        <a:t>2</a:t>
                      </a:r>
                    </a:p>
                  </a:txBody>
                  <a:tcPr anchor="ctr"/>
                </a:tc>
                <a:tc>
                  <a:txBody>
                    <a:bodyPr/>
                    <a:lstStyle/>
                    <a:p>
                      <a:pPr algn="ctr"/>
                      <a:r>
                        <a:rPr lang="en-ZA" sz="1600" dirty="0"/>
                        <a:t>3</a:t>
                      </a:r>
                    </a:p>
                  </a:txBody>
                  <a:tcPr anchor="ctr"/>
                </a:tc>
                <a:tc>
                  <a:txBody>
                    <a:bodyPr/>
                    <a:lstStyle/>
                    <a:p>
                      <a:pPr algn="ctr"/>
                      <a:r>
                        <a:rPr lang="en-ZA" sz="1600" dirty="0"/>
                        <a:t>4</a:t>
                      </a:r>
                    </a:p>
                  </a:txBody>
                  <a:tcPr anchor="ctr"/>
                </a:tc>
                <a:tc>
                  <a:txBody>
                    <a:bodyPr/>
                    <a:lstStyle/>
                    <a:p>
                      <a:pPr algn="ctr"/>
                      <a:r>
                        <a:rPr lang="en-ZA" sz="1600" dirty="0"/>
                        <a:t>5</a:t>
                      </a:r>
                    </a:p>
                  </a:txBody>
                  <a:tcPr anchor="ctr"/>
                </a:tc>
                <a:tc>
                  <a:txBody>
                    <a:bodyPr/>
                    <a:lstStyle/>
                    <a:p>
                      <a:pPr algn="ctr"/>
                      <a:r>
                        <a:rPr lang="en-ZA" sz="1600" dirty="0"/>
                        <a:t>6</a:t>
                      </a:r>
                    </a:p>
                  </a:txBody>
                  <a:tcPr anchor="ctr"/>
                </a:tc>
                <a:tc>
                  <a:txBody>
                    <a:bodyPr/>
                    <a:lstStyle/>
                    <a:p>
                      <a:pPr algn="ctr"/>
                      <a:r>
                        <a:rPr lang="en-ZA" sz="1600" dirty="0"/>
                        <a:t>7</a:t>
                      </a:r>
                    </a:p>
                  </a:txBody>
                  <a:tcPr anchor="ctr"/>
                </a:tc>
                <a:tc>
                  <a:txBody>
                    <a:bodyPr/>
                    <a:lstStyle/>
                    <a:p>
                      <a:pPr algn="ctr"/>
                      <a:r>
                        <a:rPr lang="en-ZA" sz="1600" dirty="0"/>
                        <a:t>8</a:t>
                      </a:r>
                    </a:p>
                  </a:txBody>
                  <a:tcPr anchor="ctr"/>
                </a:tc>
                <a:extLst>
                  <a:ext uri="{0D108BD9-81ED-4DB2-BD59-A6C34878D82A}">
                    <a16:rowId xmlns:a16="http://schemas.microsoft.com/office/drawing/2014/main" val="2797089754"/>
                  </a:ext>
                </a:extLst>
              </a:tr>
              <a:tr h="370840">
                <a:tc>
                  <a:txBody>
                    <a:bodyPr/>
                    <a:lstStyle/>
                    <a:p>
                      <a:pPr algn="ctr"/>
                      <a:r>
                        <a:rPr lang="en-ZA" sz="1200" b="1" dirty="0">
                          <a:solidFill>
                            <a:schemeClr val="accent1">
                              <a:lumMod val="50000"/>
                            </a:schemeClr>
                          </a:solidFill>
                        </a:rPr>
                        <a:t>0001</a:t>
                      </a:r>
                    </a:p>
                  </a:txBody>
                  <a:tcPr anchor="ctr"/>
                </a:tc>
                <a:tc>
                  <a:txBody>
                    <a:bodyPr/>
                    <a:lstStyle/>
                    <a:p>
                      <a:pPr algn="ctr"/>
                      <a:r>
                        <a:rPr lang="en-ZA" sz="1200" b="1" dirty="0">
                          <a:solidFill>
                            <a:schemeClr val="accent1">
                              <a:lumMod val="50000"/>
                            </a:schemeClr>
                          </a:solidFill>
                        </a:rPr>
                        <a:t>0010</a:t>
                      </a:r>
                    </a:p>
                  </a:txBody>
                  <a:tcPr anchor="ctr"/>
                </a:tc>
                <a:tc>
                  <a:txBody>
                    <a:bodyPr/>
                    <a:lstStyle/>
                    <a:p>
                      <a:pPr algn="ctr"/>
                      <a:r>
                        <a:rPr lang="en-ZA" sz="1200" b="1" dirty="0">
                          <a:solidFill>
                            <a:schemeClr val="accent1">
                              <a:lumMod val="50000"/>
                            </a:schemeClr>
                          </a:solidFill>
                        </a:rPr>
                        <a:t>0011</a:t>
                      </a:r>
                    </a:p>
                  </a:txBody>
                  <a:tcPr anchor="ctr"/>
                </a:tc>
                <a:tc>
                  <a:txBody>
                    <a:bodyPr/>
                    <a:lstStyle/>
                    <a:p>
                      <a:pPr algn="ctr"/>
                      <a:r>
                        <a:rPr lang="en-ZA" sz="1200" b="1" dirty="0">
                          <a:solidFill>
                            <a:schemeClr val="accent1">
                              <a:lumMod val="50000"/>
                            </a:schemeClr>
                          </a:solidFill>
                        </a:rPr>
                        <a:t>0100</a:t>
                      </a:r>
                    </a:p>
                  </a:txBody>
                  <a:tcPr anchor="ctr"/>
                </a:tc>
                <a:tc>
                  <a:txBody>
                    <a:bodyPr/>
                    <a:lstStyle/>
                    <a:p>
                      <a:pPr algn="ctr"/>
                      <a:r>
                        <a:rPr lang="en-ZA" sz="1200" b="1" dirty="0">
                          <a:solidFill>
                            <a:schemeClr val="accent1">
                              <a:lumMod val="50000"/>
                            </a:schemeClr>
                          </a:solidFill>
                        </a:rPr>
                        <a:t>0101</a:t>
                      </a:r>
                    </a:p>
                  </a:txBody>
                  <a:tcPr anchor="ctr"/>
                </a:tc>
                <a:tc>
                  <a:txBody>
                    <a:bodyPr/>
                    <a:lstStyle/>
                    <a:p>
                      <a:pPr algn="ctr"/>
                      <a:r>
                        <a:rPr lang="en-ZA" sz="1200" b="1" dirty="0">
                          <a:solidFill>
                            <a:schemeClr val="accent1">
                              <a:lumMod val="50000"/>
                            </a:schemeClr>
                          </a:solidFill>
                        </a:rPr>
                        <a:t>0110</a:t>
                      </a:r>
                    </a:p>
                  </a:txBody>
                  <a:tcPr anchor="ctr"/>
                </a:tc>
                <a:tc>
                  <a:txBody>
                    <a:bodyPr/>
                    <a:lstStyle/>
                    <a:p>
                      <a:pPr algn="ctr"/>
                      <a:r>
                        <a:rPr lang="en-ZA" sz="1200" b="1" dirty="0">
                          <a:solidFill>
                            <a:schemeClr val="accent1">
                              <a:lumMod val="50000"/>
                            </a:schemeClr>
                          </a:solidFill>
                        </a:rPr>
                        <a:t>0111</a:t>
                      </a:r>
                    </a:p>
                  </a:txBody>
                  <a:tcPr anchor="ctr"/>
                </a:tc>
                <a:tc>
                  <a:txBody>
                    <a:bodyPr/>
                    <a:lstStyle/>
                    <a:p>
                      <a:pPr algn="ctr"/>
                      <a:r>
                        <a:rPr lang="en-ZA" sz="1200" b="1" dirty="0">
                          <a:solidFill>
                            <a:schemeClr val="accent1">
                              <a:lumMod val="50000"/>
                            </a:schemeClr>
                          </a:solidFill>
                        </a:rPr>
                        <a:t>1000</a:t>
                      </a:r>
                    </a:p>
                  </a:txBody>
                  <a:tcPr anchor="ctr"/>
                </a:tc>
                <a:extLst>
                  <a:ext uri="{0D108BD9-81ED-4DB2-BD59-A6C34878D82A}">
                    <a16:rowId xmlns:a16="http://schemas.microsoft.com/office/drawing/2014/main" val="2031452330"/>
                  </a:ext>
                </a:extLst>
              </a:tr>
            </a:tbl>
          </a:graphicData>
        </a:graphic>
      </p:graphicFrame>
      <p:sp>
        <p:nvSpPr>
          <p:cNvPr id="35" name="TextBox 34">
            <a:extLst>
              <a:ext uri="{FF2B5EF4-FFF2-40B4-BE49-F238E27FC236}">
                <a16:creationId xmlns:a16="http://schemas.microsoft.com/office/drawing/2014/main" id="{EA249342-D999-4B53-A41C-36D8D44F6D89}"/>
              </a:ext>
            </a:extLst>
          </p:cNvPr>
          <p:cNvSpPr txBox="1"/>
          <p:nvPr/>
        </p:nvSpPr>
        <p:spPr>
          <a:xfrm>
            <a:off x="8293301" y="5781092"/>
            <a:ext cx="306494" cy="369332"/>
          </a:xfrm>
          <a:prstGeom prst="rect">
            <a:avLst/>
          </a:prstGeom>
          <a:noFill/>
        </p:spPr>
        <p:txBody>
          <a:bodyPr wrap="none" rtlCol="0">
            <a:spAutoFit/>
          </a:bodyPr>
          <a:lstStyle/>
          <a:p>
            <a:r>
              <a:rPr lang="en-ZA" b="1" dirty="0">
                <a:solidFill>
                  <a:schemeClr val="accent1">
                    <a:lumMod val="50000"/>
                  </a:schemeClr>
                </a:solidFill>
              </a:rPr>
              <a:t>7</a:t>
            </a:r>
          </a:p>
        </p:txBody>
      </p:sp>
      <p:sp>
        <p:nvSpPr>
          <p:cNvPr id="36" name="TextBox 35">
            <a:extLst>
              <a:ext uri="{FF2B5EF4-FFF2-40B4-BE49-F238E27FC236}">
                <a16:creationId xmlns:a16="http://schemas.microsoft.com/office/drawing/2014/main" id="{4A901CCE-6BFB-4D4F-AED9-72F0D356C687}"/>
              </a:ext>
            </a:extLst>
          </p:cNvPr>
          <p:cNvSpPr txBox="1"/>
          <p:nvPr/>
        </p:nvSpPr>
        <p:spPr>
          <a:xfrm>
            <a:off x="8450163" y="5788170"/>
            <a:ext cx="582211" cy="369332"/>
          </a:xfrm>
          <a:prstGeom prst="rect">
            <a:avLst/>
          </a:prstGeom>
          <a:noFill/>
        </p:spPr>
        <p:txBody>
          <a:bodyPr wrap="none" rtlCol="0">
            <a:spAutoFit/>
          </a:bodyPr>
          <a:lstStyle/>
          <a:p>
            <a:r>
              <a:rPr lang="en-ZA" b="1" dirty="0">
                <a:solidFill>
                  <a:schemeClr val="accent1">
                    <a:lumMod val="50000"/>
                  </a:schemeClr>
                </a:solidFill>
              </a:rPr>
              <a:t>+30</a:t>
            </a:r>
          </a:p>
        </p:txBody>
      </p:sp>
      <p:sp>
        <p:nvSpPr>
          <p:cNvPr id="37" name="TextBox 36">
            <a:extLst>
              <a:ext uri="{FF2B5EF4-FFF2-40B4-BE49-F238E27FC236}">
                <a16:creationId xmlns:a16="http://schemas.microsoft.com/office/drawing/2014/main" id="{A85FEBCE-28F3-4379-BE1A-109A3DD89D60}"/>
              </a:ext>
            </a:extLst>
          </p:cNvPr>
          <p:cNvSpPr txBox="1"/>
          <p:nvPr/>
        </p:nvSpPr>
        <p:spPr>
          <a:xfrm>
            <a:off x="9276857" y="5781092"/>
            <a:ext cx="704039" cy="369332"/>
          </a:xfrm>
          <a:prstGeom prst="rect">
            <a:avLst/>
          </a:prstGeom>
          <a:noFill/>
        </p:spPr>
        <p:txBody>
          <a:bodyPr wrap="none" rtlCol="0">
            <a:spAutoFit/>
          </a:bodyPr>
          <a:lstStyle/>
          <a:p>
            <a:r>
              <a:rPr lang="en-ZA" b="1" dirty="0">
                <a:solidFill>
                  <a:schemeClr val="accent1">
                    <a:lumMod val="50000"/>
                  </a:schemeClr>
                </a:solidFill>
              </a:rPr>
              <a:t> = 62</a:t>
            </a:r>
          </a:p>
        </p:txBody>
      </p:sp>
      <p:sp>
        <p:nvSpPr>
          <p:cNvPr id="38" name="TextBox 37">
            <a:extLst>
              <a:ext uri="{FF2B5EF4-FFF2-40B4-BE49-F238E27FC236}">
                <a16:creationId xmlns:a16="http://schemas.microsoft.com/office/drawing/2014/main" id="{EF47E56B-0266-47D8-B51B-B7090F51678B}"/>
              </a:ext>
            </a:extLst>
          </p:cNvPr>
          <p:cNvSpPr txBox="1"/>
          <p:nvPr/>
        </p:nvSpPr>
        <p:spPr>
          <a:xfrm>
            <a:off x="8863066" y="5788170"/>
            <a:ext cx="582211" cy="369332"/>
          </a:xfrm>
          <a:prstGeom prst="rect">
            <a:avLst/>
          </a:prstGeom>
          <a:noFill/>
        </p:spPr>
        <p:txBody>
          <a:bodyPr wrap="none" rtlCol="0">
            <a:spAutoFit/>
          </a:bodyPr>
          <a:lstStyle/>
          <a:p>
            <a:r>
              <a:rPr lang="en-ZA" b="1" dirty="0">
                <a:solidFill>
                  <a:schemeClr val="accent1">
                    <a:lumMod val="50000"/>
                  </a:schemeClr>
                </a:solidFill>
              </a:rPr>
              <a:t>+25</a:t>
            </a:r>
          </a:p>
        </p:txBody>
      </p:sp>
    </p:spTree>
    <p:extLst>
      <p:ext uri="{BB962C8B-B14F-4D97-AF65-F5344CB8AC3E}">
        <p14:creationId xmlns:p14="http://schemas.microsoft.com/office/powerpoint/2010/main" val="215885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nodeType="withEffect">
                                  <p:stCondLst>
                                    <p:cond delay="0"/>
                                  </p:stCondLst>
                                  <p:childTnLst>
                                    <p:set>
                                      <p:cBhvr>
                                        <p:cTn id="12" dur="indefinite"/>
                                        <p:tgtEl>
                                          <p:spTgt spid="26"/>
                                        </p:tgtEl>
                                        <p:attrNameLst>
                                          <p:attrName>style.opacity</p:attrName>
                                        </p:attrNameLst>
                                      </p:cBhvr>
                                      <p:to>
                                        <p:strVal val="0.25"/>
                                      </p:to>
                                    </p:set>
                                    <p:animEffect filter="image" prLst="opacity: 0.25">
                                      <p:cBhvr rctx="IE">
                                        <p:cTn id="13" dur="indefinite"/>
                                        <p:tgtEl>
                                          <p:spTgt spid="26"/>
                                        </p:tgtEl>
                                      </p:cBhvr>
                                    </p:animEffect>
                                  </p:childTnLst>
                                </p:cTn>
                              </p:par>
                              <p:par>
                                <p:cTn id="14" presetID="9" presetClass="emph" presetSubtype="0" grpId="0" nodeType="withEffect">
                                  <p:stCondLst>
                                    <p:cond delay="0"/>
                                  </p:stCondLst>
                                  <p:childTnLst>
                                    <p:set>
                                      <p:cBhvr>
                                        <p:cTn id="15" dur="indefinite"/>
                                        <p:tgtEl>
                                          <p:spTgt spid="11"/>
                                        </p:tgtEl>
                                        <p:attrNameLst>
                                          <p:attrName>style.opacity</p:attrName>
                                        </p:attrNameLst>
                                      </p:cBhvr>
                                      <p:to>
                                        <p:strVal val="0.25"/>
                                      </p:to>
                                    </p:set>
                                    <p:animEffect filter="image" prLst="opacity: 0.25">
                                      <p:cBhvr rctx="IE">
                                        <p:cTn id="16" dur="indefinite"/>
                                        <p:tgtEl>
                                          <p:spTgt spid="11"/>
                                        </p:tgtEl>
                                      </p:cBhvr>
                                    </p:animEffect>
                                  </p:childTnLst>
                                </p:cTn>
                              </p:par>
                              <p:par>
                                <p:cTn id="17" presetID="9" presetClass="emph" presetSubtype="0" nodeType="withEffect">
                                  <p:stCondLst>
                                    <p:cond delay="0"/>
                                  </p:stCondLst>
                                  <p:childTnLst>
                                    <p:set>
                                      <p:cBhvr>
                                        <p:cTn id="18" dur="indefinite"/>
                                        <p:tgtEl>
                                          <p:spTgt spid="31"/>
                                        </p:tgtEl>
                                        <p:attrNameLst>
                                          <p:attrName>style.opacity</p:attrName>
                                        </p:attrNameLst>
                                      </p:cBhvr>
                                      <p:to>
                                        <p:strVal val="0.25"/>
                                      </p:to>
                                    </p:set>
                                    <p:animEffect filter="image" prLst="opacity: 0.25">
                                      <p:cBhvr rctx="IE">
                                        <p:cTn id="19" dur="indefinite"/>
                                        <p:tgtEl>
                                          <p:spTgt spid="31"/>
                                        </p:tgtEl>
                                      </p:cBhvr>
                                    </p:animEffect>
                                  </p:childTnLst>
                                </p:cTn>
                              </p:par>
                              <p:par>
                                <p:cTn id="20" presetID="9" presetClass="emph" presetSubtype="0" grpId="0" nodeType="withEffect">
                                  <p:stCondLst>
                                    <p:cond delay="0"/>
                                  </p:stCondLst>
                                  <p:childTnLst>
                                    <p:set>
                                      <p:cBhvr>
                                        <p:cTn id="21" dur="indefinite"/>
                                        <p:tgtEl>
                                          <p:spTgt spid="13"/>
                                        </p:tgtEl>
                                        <p:attrNameLst>
                                          <p:attrName>style.opacity</p:attrName>
                                        </p:attrNameLst>
                                      </p:cBhvr>
                                      <p:to>
                                        <p:strVal val="0.25"/>
                                      </p:to>
                                    </p:set>
                                    <p:animEffect filter="image" prLst="opacity: 0.25">
                                      <p:cBhvr rctx="IE">
                                        <p:cTn id="22" dur="indefinite"/>
                                        <p:tgtEl>
                                          <p:spTgt spid="13"/>
                                        </p:tgtEl>
                                      </p:cBhvr>
                                    </p:animEffect>
                                  </p:childTnLst>
                                </p:cTn>
                              </p:par>
                              <p:par>
                                <p:cTn id="23" presetID="9" presetClass="emph" presetSubtype="0" nodeType="withEffect">
                                  <p:stCondLst>
                                    <p:cond delay="0"/>
                                  </p:stCondLst>
                                  <p:childTnLst>
                                    <p:set>
                                      <p:cBhvr>
                                        <p:cTn id="24" dur="indefinite"/>
                                        <p:tgtEl>
                                          <p:spTgt spid="33"/>
                                        </p:tgtEl>
                                        <p:attrNameLst>
                                          <p:attrName>style.opacity</p:attrName>
                                        </p:attrNameLst>
                                      </p:cBhvr>
                                      <p:to>
                                        <p:strVal val="0.25"/>
                                      </p:to>
                                    </p:set>
                                    <p:animEffect filter="image" prLst="opacity: 0.25">
                                      <p:cBhvr rctx="IE">
                                        <p:cTn id="25" dur="indefinite"/>
                                        <p:tgtEl>
                                          <p:spTgt spid="33"/>
                                        </p:tgtEl>
                                      </p:cBhvr>
                                    </p:animEffect>
                                  </p:childTnLst>
                                </p:cTn>
                              </p:par>
                              <p:par>
                                <p:cTn id="26" presetID="9" presetClass="emph" presetSubtype="0" grpId="0" nodeType="withEffect">
                                  <p:stCondLst>
                                    <p:cond delay="0"/>
                                  </p:stCondLst>
                                  <p:childTnLst>
                                    <p:set>
                                      <p:cBhvr>
                                        <p:cTn id="27" dur="indefinite"/>
                                        <p:tgtEl>
                                          <p:spTgt spid="15"/>
                                        </p:tgtEl>
                                        <p:attrNameLst>
                                          <p:attrName>style.opacity</p:attrName>
                                        </p:attrNameLst>
                                      </p:cBhvr>
                                      <p:to>
                                        <p:strVal val="0.25"/>
                                      </p:to>
                                    </p:set>
                                    <p:animEffect filter="image" prLst="opacity: 0.25">
                                      <p:cBhvr rctx="IE">
                                        <p:cTn id="28" dur="indefinite"/>
                                        <p:tgtEl>
                                          <p:spTgt spid="15"/>
                                        </p:tgtEl>
                                      </p:cBhvr>
                                    </p:animEffect>
                                  </p:childTnLst>
                                </p:cTn>
                              </p:par>
                              <p:par>
                                <p:cTn id="29" presetID="9" presetClass="emph" presetSubtype="0" grpId="0" nodeType="withEffect">
                                  <p:stCondLst>
                                    <p:cond delay="0"/>
                                  </p:stCondLst>
                                  <p:childTnLst>
                                    <p:set>
                                      <p:cBhvr>
                                        <p:cTn id="30" dur="indefinite"/>
                                        <p:tgtEl>
                                          <p:spTgt spid="16"/>
                                        </p:tgtEl>
                                        <p:attrNameLst>
                                          <p:attrName>style.opacity</p:attrName>
                                        </p:attrNameLst>
                                      </p:cBhvr>
                                      <p:to>
                                        <p:strVal val="0.25"/>
                                      </p:to>
                                    </p:set>
                                    <p:animEffect filter="image" prLst="opacity: 0.25">
                                      <p:cBhvr rctx="IE">
                                        <p:cTn id="31" dur="indefinite"/>
                                        <p:tgtEl>
                                          <p:spTgt spid="16"/>
                                        </p:tgtEl>
                                      </p:cBhvr>
                                    </p:animEffect>
                                  </p:childTnLst>
                                </p:cTn>
                              </p:par>
                              <p:par>
                                <p:cTn id="32" presetID="9" presetClass="emph" presetSubtype="0" nodeType="withEffect">
                                  <p:stCondLst>
                                    <p:cond delay="0"/>
                                  </p:stCondLst>
                                  <p:childTnLst>
                                    <p:set>
                                      <p:cBhvr>
                                        <p:cTn id="33" dur="indefinite"/>
                                        <p:tgtEl>
                                          <p:spTgt spid="29"/>
                                        </p:tgtEl>
                                        <p:attrNameLst>
                                          <p:attrName>style.opacity</p:attrName>
                                        </p:attrNameLst>
                                      </p:cBhvr>
                                      <p:to>
                                        <p:strVal val="0.25"/>
                                      </p:to>
                                    </p:set>
                                    <p:animEffect filter="image" prLst="opacity: 0.25">
                                      <p:cBhvr rctx="IE">
                                        <p:cTn id="34" dur="indefinite"/>
                                        <p:tgtEl>
                                          <p:spTgt spid="29"/>
                                        </p:tgtEl>
                                      </p:cBhvr>
                                    </p:animEffect>
                                  </p:childTnLst>
                                </p:cTn>
                              </p:par>
                              <p:par>
                                <p:cTn id="35" presetID="9" presetClass="emph" presetSubtype="0" nodeType="withEffect">
                                  <p:stCondLst>
                                    <p:cond delay="0"/>
                                  </p:stCondLst>
                                  <p:childTnLst>
                                    <p:set>
                                      <p:cBhvr>
                                        <p:cTn id="36" dur="indefinite"/>
                                        <p:tgtEl>
                                          <p:spTgt spid="24"/>
                                        </p:tgtEl>
                                        <p:attrNameLst>
                                          <p:attrName>style.opacity</p:attrName>
                                        </p:attrNameLst>
                                      </p:cBhvr>
                                      <p:to>
                                        <p:strVal val="0.25"/>
                                      </p:to>
                                    </p:set>
                                    <p:animEffect filter="image" prLst="opacity: 0.25">
                                      <p:cBhvr rctx="IE">
                                        <p:cTn id="37" dur="indefinite"/>
                                        <p:tgtEl>
                                          <p:spTgt spid="24"/>
                                        </p:tgtEl>
                                      </p:cBhvr>
                                    </p:animEffect>
                                  </p:childTnLst>
                                </p:cTn>
                              </p:par>
                              <p:par>
                                <p:cTn id="38" presetID="9" presetClass="emph" presetSubtype="0" grpId="0" nodeType="withEffect">
                                  <p:stCondLst>
                                    <p:cond delay="0"/>
                                  </p:stCondLst>
                                  <p:childTnLst>
                                    <p:set>
                                      <p:cBhvr>
                                        <p:cTn id="39" dur="indefinite"/>
                                        <p:tgtEl>
                                          <p:spTgt spid="6"/>
                                        </p:tgtEl>
                                        <p:attrNameLst>
                                          <p:attrName>style.opacity</p:attrName>
                                        </p:attrNameLst>
                                      </p:cBhvr>
                                      <p:to>
                                        <p:strVal val="0.25"/>
                                      </p:to>
                                    </p:set>
                                    <p:animEffect filter="image" prLst="opacity: 0.25">
                                      <p:cBhvr rctx="IE">
                                        <p:cTn id="40" dur="indefinite"/>
                                        <p:tgtEl>
                                          <p:spTgt spid="6"/>
                                        </p:tgtEl>
                                      </p:cBhvr>
                                    </p:animEffect>
                                  </p:childTnLst>
                                </p:cTn>
                              </p:par>
                              <p:par>
                                <p:cTn id="41" presetID="9" presetClass="emph" presetSubtype="0" nodeType="withEffect">
                                  <p:stCondLst>
                                    <p:cond delay="0"/>
                                  </p:stCondLst>
                                  <p:childTnLst>
                                    <p:set>
                                      <p:cBhvr>
                                        <p:cTn id="42" dur="indefinite"/>
                                        <p:tgtEl>
                                          <p:spTgt spid="27"/>
                                        </p:tgtEl>
                                        <p:attrNameLst>
                                          <p:attrName>style.opacity</p:attrName>
                                        </p:attrNameLst>
                                      </p:cBhvr>
                                      <p:to>
                                        <p:strVal val="0.25"/>
                                      </p:to>
                                    </p:set>
                                    <p:animEffect filter="image" prLst="opacity: 0.25">
                                      <p:cBhvr rctx="IE">
                                        <p:cTn id="43" dur="indefinite"/>
                                        <p:tgtEl>
                                          <p:spTgt spid="27"/>
                                        </p:tgtEl>
                                      </p:cBhvr>
                                    </p:animEffect>
                                  </p:childTnLst>
                                </p:cTn>
                              </p:par>
                              <p:par>
                                <p:cTn id="44" presetID="9" presetClass="emph" presetSubtype="0" grpId="0" nodeType="withEffect">
                                  <p:stCondLst>
                                    <p:cond delay="0"/>
                                  </p:stCondLst>
                                  <p:childTnLst>
                                    <p:set>
                                      <p:cBhvr>
                                        <p:cTn id="45" dur="indefinite"/>
                                        <p:tgtEl>
                                          <p:spTgt spid="18"/>
                                        </p:tgtEl>
                                        <p:attrNameLst>
                                          <p:attrName>style.opacity</p:attrName>
                                        </p:attrNameLst>
                                      </p:cBhvr>
                                      <p:to>
                                        <p:strVal val="0.25"/>
                                      </p:to>
                                    </p:set>
                                    <p:animEffect filter="image" prLst="opacity: 0.25">
                                      <p:cBhvr rctx="IE">
                                        <p:cTn id="46" dur="indefinite"/>
                                        <p:tgtEl>
                                          <p:spTgt spid="18"/>
                                        </p:tgtEl>
                                      </p:cBhvr>
                                    </p:animEffect>
                                  </p:childTnLst>
                                </p:cTn>
                              </p:par>
                              <p:par>
                                <p:cTn id="47" presetID="9" presetClass="emph" presetSubtype="0" nodeType="withEffect">
                                  <p:stCondLst>
                                    <p:cond delay="0"/>
                                  </p:stCondLst>
                                  <p:childTnLst>
                                    <p:set>
                                      <p:cBhvr>
                                        <p:cTn id="48" dur="indefinite"/>
                                        <p:tgtEl>
                                          <p:spTgt spid="28"/>
                                        </p:tgtEl>
                                        <p:attrNameLst>
                                          <p:attrName>style.opacity</p:attrName>
                                        </p:attrNameLst>
                                      </p:cBhvr>
                                      <p:to>
                                        <p:strVal val="0.25"/>
                                      </p:to>
                                    </p:set>
                                    <p:animEffect filter="image" prLst="opacity: 0.25">
                                      <p:cBhvr rctx="IE">
                                        <p:cTn id="49" dur="indefinite"/>
                                        <p:tgtEl>
                                          <p:spTgt spid="28"/>
                                        </p:tgtEl>
                                      </p:cBhvr>
                                    </p:animEffect>
                                  </p:childTnLst>
                                </p:cTn>
                              </p:par>
                              <p:par>
                                <p:cTn id="50" presetID="9" presetClass="emph" presetSubtype="0" nodeType="withEffect">
                                  <p:stCondLst>
                                    <p:cond delay="0"/>
                                  </p:stCondLst>
                                  <p:childTnLst>
                                    <p:set>
                                      <p:cBhvr>
                                        <p:cTn id="51" dur="indefinite"/>
                                        <p:tgtEl>
                                          <p:spTgt spid="32"/>
                                        </p:tgtEl>
                                        <p:attrNameLst>
                                          <p:attrName>style.opacity</p:attrName>
                                        </p:attrNameLst>
                                      </p:cBhvr>
                                      <p:to>
                                        <p:strVal val="0.25"/>
                                      </p:to>
                                    </p:set>
                                    <p:animEffect filter="image" prLst="opacity: 0.25">
                                      <p:cBhvr rctx="IE">
                                        <p:cTn id="52" dur="indefinite"/>
                                        <p:tgtEl>
                                          <p:spTgt spid="32"/>
                                        </p:tgtEl>
                                      </p:cBhvr>
                                    </p:animEffect>
                                  </p:childTnLst>
                                </p:cTn>
                              </p:par>
                              <p:par>
                                <p:cTn id="53" presetID="9" presetClass="emph" presetSubtype="0" nodeType="withEffect">
                                  <p:stCondLst>
                                    <p:cond delay="0"/>
                                  </p:stCondLst>
                                  <p:childTnLst>
                                    <p:set>
                                      <p:cBhvr>
                                        <p:cTn id="54" dur="indefinite"/>
                                        <p:tgtEl>
                                          <p:spTgt spid="25"/>
                                        </p:tgtEl>
                                        <p:attrNameLst>
                                          <p:attrName>style.opacity</p:attrName>
                                        </p:attrNameLst>
                                      </p:cBhvr>
                                      <p:to>
                                        <p:strVal val="0.25"/>
                                      </p:to>
                                    </p:set>
                                    <p:animEffect filter="image" prLst="opacity: 0.25">
                                      <p:cBhvr rctx="IE">
                                        <p:cTn id="55" dur="indefinite"/>
                                        <p:tgtEl>
                                          <p:spTgt spid="25"/>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hidden"/>
                                      </p:to>
                                    </p:set>
                                  </p:childTnLst>
                                </p:cTn>
                              </p:par>
                              <p:par>
                                <p:cTn id="60" presetID="1" presetClass="exit"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hidden"/>
                                      </p:to>
                                    </p:set>
                                  </p:childTnLst>
                                </p:cTn>
                              </p:par>
                              <p:par>
                                <p:cTn id="62" presetID="1" presetClass="exit"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10" fill="hold"/>
                                        <p:tgtEl>
                                          <p:spTgt spid="14"/>
                                        </p:tgtEl>
                                        <p:attrNameLst>
                                          <p:attrName>fillcolor</p:attrName>
                                        </p:attrNameLst>
                                      </p:cBhvr>
                                      <p:to>
                                        <a:schemeClr val="accent2"/>
                                      </p:to>
                                    </p:animClr>
                                    <p:set>
                                      <p:cBhvr>
                                        <p:cTn id="68" dur="10" fill="hold"/>
                                        <p:tgtEl>
                                          <p:spTgt spid="14"/>
                                        </p:tgtEl>
                                        <p:attrNameLst>
                                          <p:attrName>fill.type</p:attrName>
                                        </p:attrNameLst>
                                      </p:cBhvr>
                                      <p:to>
                                        <p:strVal val="solid"/>
                                      </p:to>
                                    </p:set>
                                    <p:set>
                                      <p:cBhvr>
                                        <p:cTn id="69" dur="10" fill="hold"/>
                                        <p:tgtEl>
                                          <p:spTgt spid="14"/>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nodeType="clickEffect">
                                  <p:stCondLst>
                                    <p:cond delay="0"/>
                                  </p:stCondLst>
                                  <p:childTnLst>
                                    <p:animClr clrSpc="rgb" dir="cw">
                                      <p:cBhvr>
                                        <p:cTn id="73" dur="10" fill="hold"/>
                                        <p:tgtEl>
                                          <p:spTgt spid="14"/>
                                        </p:tgtEl>
                                        <p:attrNameLst>
                                          <p:attrName>fillcolor</p:attrName>
                                        </p:attrNameLst>
                                      </p:cBhvr>
                                      <p:to>
                                        <a:srgbClr val="DCA496"/>
                                      </p:to>
                                    </p:animClr>
                                    <p:set>
                                      <p:cBhvr>
                                        <p:cTn id="74" dur="10" fill="hold"/>
                                        <p:tgtEl>
                                          <p:spTgt spid="14"/>
                                        </p:tgtEl>
                                        <p:attrNameLst>
                                          <p:attrName>fill.type</p:attrName>
                                        </p:attrNameLst>
                                      </p:cBhvr>
                                      <p:to>
                                        <p:strVal val="solid"/>
                                      </p:to>
                                    </p:set>
                                    <p:set>
                                      <p:cBhvr>
                                        <p:cTn id="75" dur="10" fill="hold"/>
                                        <p:tgtEl>
                                          <p:spTgt spid="14"/>
                                        </p:tgtEl>
                                        <p:attrNameLst>
                                          <p:attrName>fill.on</p:attrName>
                                        </p:attrNameLst>
                                      </p:cBhvr>
                                      <p:to>
                                        <p:strVal val="true"/>
                                      </p:to>
                                    </p:set>
                                  </p:childTnLst>
                                </p:cTn>
                              </p:par>
                              <p:par>
                                <p:cTn id="76" presetID="1" presetClass="entr" presetSubtype="0" fill="hold" grpId="1" nodeType="withEffect">
                                  <p:stCondLst>
                                    <p:cond delay="0"/>
                                  </p:stCondLst>
                                  <p:childTnLst>
                                    <p:set>
                                      <p:cBhvr>
                                        <p:cTn id="77" dur="1" fill="hold">
                                          <p:stCondLst>
                                            <p:cond delay="0"/>
                                          </p:stCondLst>
                                        </p:cTn>
                                        <p:tgtEl>
                                          <p:spTgt spid="3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mph" presetSubtype="2" fill="hold" nodeType="clickEffect">
                                  <p:stCondLst>
                                    <p:cond delay="0"/>
                                  </p:stCondLst>
                                  <p:childTnLst>
                                    <p:animClr clrSpc="rgb" dir="cw">
                                      <p:cBhvr>
                                        <p:cTn id="81" dur="10" fill="hold"/>
                                        <p:tgtEl>
                                          <p:spTgt spid="5"/>
                                        </p:tgtEl>
                                        <p:attrNameLst>
                                          <p:attrName>fillcolor</p:attrName>
                                        </p:attrNameLst>
                                      </p:cBhvr>
                                      <p:to>
                                        <a:schemeClr val="accent2"/>
                                      </p:to>
                                    </p:animClr>
                                    <p:set>
                                      <p:cBhvr>
                                        <p:cTn id="82" dur="10" fill="hold"/>
                                        <p:tgtEl>
                                          <p:spTgt spid="5"/>
                                        </p:tgtEl>
                                        <p:attrNameLst>
                                          <p:attrName>fill.type</p:attrName>
                                        </p:attrNameLst>
                                      </p:cBhvr>
                                      <p:to>
                                        <p:strVal val="solid"/>
                                      </p:to>
                                    </p:set>
                                    <p:set>
                                      <p:cBhvr>
                                        <p:cTn id="83" dur="10" fill="hold"/>
                                        <p:tgtEl>
                                          <p:spTgt spid="5"/>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 presetClass="emph" presetSubtype="2" fill="hold" nodeType="clickEffect">
                                  <p:stCondLst>
                                    <p:cond delay="0"/>
                                  </p:stCondLst>
                                  <p:childTnLst>
                                    <p:animClr clrSpc="rgb" dir="cw">
                                      <p:cBhvr>
                                        <p:cTn id="87" dur="10" fill="hold"/>
                                        <p:tgtEl>
                                          <p:spTgt spid="5"/>
                                        </p:tgtEl>
                                        <p:attrNameLst>
                                          <p:attrName>fillcolor</p:attrName>
                                        </p:attrNameLst>
                                      </p:cBhvr>
                                      <p:to>
                                        <a:srgbClr val="DCA496"/>
                                      </p:to>
                                    </p:animClr>
                                    <p:set>
                                      <p:cBhvr>
                                        <p:cTn id="88" dur="10" fill="hold"/>
                                        <p:tgtEl>
                                          <p:spTgt spid="5"/>
                                        </p:tgtEl>
                                        <p:attrNameLst>
                                          <p:attrName>fill.type</p:attrName>
                                        </p:attrNameLst>
                                      </p:cBhvr>
                                      <p:to>
                                        <p:strVal val="solid"/>
                                      </p:to>
                                    </p:set>
                                    <p:set>
                                      <p:cBhvr>
                                        <p:cTn id="89" dur="10" fill="hold"/>
                                        <p:tgtEl>
                                          <p:spTgt spid="5"/>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 fill="hold"/>
                                        <p:tgtEl>
                                          <p:spTgt spid="13"/>
                                        </p:tgtEl>
                                        <p:attrNameLst>
                                          <p:attrName>fillcolor</p:attrName>
                                        </p:attrNameLst>
                                      </p:cBhvr>
                                      <p:to>
                                        <a:srgbClr val="DCA496"/>
                                      </p:to>
                                    </p:animClr>
                                    <p:set>
                                      <p:cBhvr>
                                        <p:cTn id="92" dur="10" fill="hold"/>
                                        <p:tgtEl>
                                          <p:spTgt spid="13"/>
                                        </p:tgtEl>
                                        <p:attrNameLst>
                                          <p:attrName>fill.type</p:attrName>
                                        </p:attrNameLst>
                                      </p:cBhvr>
                                      <p:to>
                                        <p:strVal val="solid"/>
                                      </p:to>
                                    </p:set>
                                    <p:set>
                                      <p:cBhvr>
                                        <p:cTn id="93" dur="10" fill="hold"/>
                                        <p:tgtEl>
                                          <p:spTgt spid="13"/>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 fill="hold"/>
                                        <p:tgtEl>
                                          <p:spTgt spid="12"/>
                                        </p:tgtEl>
                                        <p:attrNameLst>
                                          <p:attrName>fillcolor</p:attrName>
                                        </p:attrNameLst>
                                      </p:cBhvr>
                                      <p:to>
                                        <a:srgbClr val="DCA496"/>
                                      </p:to>
                                    </p:animClr>
                                    <p:set>
                                      <p:cBhvr>
                                        <p:cTn id="96" dur="10" fill="hold"/>
                                        <p:tgtEl>
                                          <p:spTgt spid="12"/>
                                        </p:tgtEl>
                                        <p:attrNameLst>
                                          <p:attrName>fill.type</p:attrName>
                                        </p:attrNameLst>
                                      </p:cBhvr>
                                      <p:to>
                                        <p:strVal val="solid"/>
                                      </p:to>
                                    </p:set>
                                    <p:set>
                                      <p:cBhvr>
                                        <p:cTn id="97" dur="10" fill="hold"/>
                                        <p:tgtEl>
                                          <p:spTgt spid="12"/>
                                        </p:tgtEl>
                                        <p:attrNameLst>
                                          <p:attrName>fill.on</p:attrName>
                                        </p:attrNameLst>
                                      </p:cBhvr>
                                      <p:to>
                                        <p:strVal val="true"/>
                                      </p:to>
                                    </p:set>
                                  </p:childTnLst>
                                </p:cTn>
                              </p:par>
                              <p:par>
                                <p:cTn id="98" presetID="1" presetClass="entr" presetSubtype="0" fill="hold" grpId="1" nodeType="withEffect">
                                  <p:stCondLst>
                                    <p:cond delay="0"/>
                                  </p:stCondLst>
                                  <p:childTnLst>
                                    <p:set>
                                      <p:cBhvr>
                                        <p:cTn id="99" dur="1" fill="hold">
                                          <p:stCondLst>
                                            <p:cond delay="0"/>
                                          </p:stCondLst>
                                        </p:cTn>
                                        <p:tgtEl>
                                          <p:spTgt spid="3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nodeType="clickEffect">
                                  <p:stCondLst>
                                    <p:cond delay="0"/>
                                  </p:stCondLst>
                                  <p:childTnLst>
                                    <p:animClr clrSpc="rgb" dir="cw">
                                      <p:cBhvr>
                                        <p:cTn id="103" dur="10" fill="hold"/>
                                        <p:tgtEl>
                                          <p:spTgt spid="17"/>
                                        </p:tgtEl>
                                        <p:attrNameLst>
                                          <p:attrName>fillcolor</p:attrName>
                                        </p:attrNameLst>
                                      </p:cBhvr>
                                      <p:to>
                                        <a:schemeClr val="accent2"/>
                                      </p:to>
                                    </p:animClr>
                                    <p:set>
                                      <p:cBhvr>
                                        <p:cTn id="104" dur="10" fill="hold"/>
                                        <p:tgtEl>
                                          <p:spTgt spid="17"/>
                                        </p:tgtEl>
                                        <p:attrNameLst>
                                          <p:attrName>fill.type</p:attrName>
                                        </p:attrNameLst>
                                      </p:cBhvr>
                                      <p:to>
                                        <p:strVal val="solid"/>
                                      </p:to>
                                    </p:set>
                                    <p:set>
                                      <p:cBhvr>
                                        <p:cTn id="105" dur="10" fill="hold"/>
                                        <p:tgtEl>
                                          <p:spTgt spid="17"/>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10" fill="hold"/>
                                        <p:tgtEl>
                                          <p:spTgt spid="17"/>
                                        </p:tgtEl>
                                        <p:attrNameLst>
                                          <p:attrName>fillcolor</p:attrName>
                                        </p:attrNameLst>
                                      </p:cBhvr>
                                      <p:to>
                                        <a:srgbClr val="DCA496"/>
                                      </p:to>
                                    </p:animClr>
                                    <p:set>
                                      <p:cBhvr>
                                        <p:cTn id="110" dur="10" fill="hold"/>
                                        <p:tgtEl>
                                          <p:spTgt spid="17"/>
                                        </p:tgtEl>
                                        <p:attrNameLst>
                                          <p:attrName>fill.type</p:attrName>
                                        </p:attrNameLst>
                                      </p:cBhvr>
                                      <p:to>
                                        <p:strVal val="solid"/>
                                      </p:to>
                                    </p:set>
                                    <p:set>
                                      <p:cBhvr>
                                        <p:cTn id="111" dur="10" fill="hold"/>
                                        <p:tgtEl>
                                          <p:spTgt spid="17"/>
                                        </p:tgtEl>
                                        <p:attrNameLst>
                                          <p:attrName>fill.on</p:attrName>
                                        </p:attrNameLst>
                                      </p:cBhvr>
                                      <p:to>
                                        <p:strVal val="true"/>
                                      </p:to>
                                    </p:set>
                                  </p:childTnLst>
                                </p:cTn>
                              </p:par>
                              <p:par>
                                <p:cTn id="112" presetID="1" presetClass="emph" presetSubtype="2" fill="hold" nodeType="withEffect">
                                  <p:stCondLst>
                                    <p:cond delay="0"/>
                                  </p:stCondLst>
                                  <p:childTnLst>
                                    <p:animClr clrSpc="rgb" dir="cw">
                                      <p:cBhvr>
                                        <p:cTn id="113" dur="10" fill="hold"/>
                                        <p:tgtEl>
                                          <p:spTgt spid="9"/>
                                        </p:tgtEl>
                                        <p:attrNameLst>
                                          <p:attrName>fillcolor</p:attrName>
                                        </p:attrNameLst>
                                      </p:cBhvr>
                                      <p:to>
                                        <a:srgbClr val="DCA496"/>
                                      </p:to>
                                    </p:animClr>
                                    <p:set>
                                      <p:cBhvr>
                                        <p:cTn id="114" dur="10" fill="hold"/>
                                        <p:tgtEl>
                                          <p:spTgt spid="9"/>
                                        </p:tgtEl>
                                        <p:attrNameLst>
                                          <p:attrName>fill.type</p:attrName>
                                        </p:attrNameLst>
                                      </p:cBhvr>
                                      <p:to>
                                        <p:strVal val="solid"/>
                                      </p:to>
                                    </p:set>
                                    <p:set>
                                      <p:cBhvr>
                                        <p:cTn id="115" dur="10" fill="hold"/>
                                        <p:tgtEl>
                                          <p:spTgt spid="9"/>
                                        </p:tgtEl>
                                        <p:attrNameLst>
                                          <p:attrName>fill.on</p:attrName>
                                        </p:attrNameLst>
                                      </p:cBhvr>
                                      <p:to>
                                        <p:strVal val="true"/>
                                      </p:to>
                                    </p:set>
                                  </p:childTnLst>
                                </p:cTn>
                              </p:par>
                              <p:par>
                                <p:cTn id="116" presetID="1" presetClass="emph" presetSubtype="2" fill="hold" nodeType="withEffect">
                                  <p:stCondLst>
                                    <p:cond delay="0"/>
                                  </p:stCondLst>
                                  <p:childTnLst>
                                    <p:animClr clrSpc="rgb" dir="cw">
                                      <p:cBhvr>
                                        <p:cTn id="117" dur="10" fill="hold"/>
                                        <p:tgtEl>
                                          <p:spTgt spid="11"/>
                                        </p:tgtEl>
                                        <p:attrNameLst>
                                          <p:attrName>fillcolor</p:attrName>
                                        </p:attrNameLst>
                                      </p:cBhvr>
                                      <p:to>
                                        <a:srgbClr val="DCA496"/>
                                      </p:to>
                                    </p:animClr>
                                    <p:set>
                                      <p:cBhvr>
                                        <p:cTn id="118" dur="10" fill="hold"/>
                                        <p:tgtEl>
                                          <p:spTgt spid="11"/>
                                        </p:tgtEl>
                                        <p:attrNameLst>
                                          <p:attrName>fill.type</p:attrName>
                                        </p:attrNameLst>
                                      </p:cBhvr>
                                      <p:to>
                                        <p:strVal val="solid"/>
                                      </p:to>
                                    </p:set>
                                    <p:set>
                                      <p:cBhvr>
                                        <p:cTn id="119" dur="10" fill="hold"/>
                                        <p:tgtEl>
                                          <p:spTgt spid="11"/>
                                        </p:tgtEl>
                                        <p:attrNameLst>
                                          <p:attrName>fill.on</p:attrName>
                                        </p:attrNameLst>
                                      </p:cBhvr>
                                      <p:to>
                                        <p:strVal val="true"/>
                                      </p:to>
                                    </p:set>
                                  </p:childTnLst>
                                </p:cTn>
                              </p:par>
                              <p:par>
                                <p:cTn id="120" presetID="1" presetClass="emph" presetSubtype="2" fill="hold" nodeType="withEffect">
                                  <p:stCondLst>
                                    <p:cond delay="0"/>
                                  </p:stCondLst>
                                  <p:childTnLst>
                                    <p:animClr clrSpc="rgb" dir="cw">
                                      <p:cBhvr>
                                        <p:cTn id="121" dur="10" fill="hold"/>
                                        <p:tgtEl>
                                          <p:spTgt spid="6"/>
                                        </p:tgtEl>
                                        <p:attrNameLst>
                                          <p:attrName>fillcolor</p:attrName>
                                        </p:attrNameLst>
                                      </p:cBhvr>
                                      <p:to>
                                        <a:srgbClr val="DCA496"/>
                                      </p:to>
                                    </p:animClr>
                                    <p:set>
                                      <p:cBhvr>
                                        <p:cTn id="122" dur="10" fill="hold"/>
                                        <p:tgtEl>
                                          <p:spTgt spid="6"/>
                                        </p:tgtEl>
                                        <p:attrNameLst>
                                          <p:attrName>fill.type</p:attrName>
                                        </p:attrNameLst>
                                      </p:cBhvr>
                                      <p:to>
                                        <p:strVal val="solid"/>
                                      </p:to>
                                    </p:set>
                                    <p:set>
                                      <p:cBhvr>
                                        <p:cTn id="123" dur="10" fill="hold"/>
                                        <p:tgtEl>
                                          <p:spTgt spid="6"/>
                                        </p:tgtEl>
                                        <p:attrNameLst>
                                          <p:attrName>fill.on</p:attrName>
                                        </p:attrNameLst>
                                      </p:cBhvr>
                                      <p:to>
                                        <p:strVal val="true"/>
                                      </p:to>
                                    </p:set>
                                  </p:childTnLst>
                                </p:cTn>
                              </p:par>
                              <p:par>
                                <p:cTn id="124" presetID="1" presetClass="emph" presetSubtype="2" fill="hold" nodeType="withEffect">
                                  <p:stCondLst>
                                    <p:cond delay="0"/>
                                  </p:stCondLst>
                                  <p:childTnLst>
                                    <p:animClr clrSpc="rgb" dir="cw">
                                      <p:cBhvr>
                                        <p:cTn id="125" dur="10" fill="hold"/>
                                        <p:tgtEl>
                                          <p:spTgt spid="10"/>
                                        </p:tgtEl>
                                        <p:attrNameLst>
                                          <p:attrName>fillcolor</p:attrName>
                                        </p:attrNameLst>
                                      </p:cBhvr>
                                      <p:to>
                                        <a:srgbClr val="DCA496"/>
                                      </p:to>
                                    </p:animClr>
                                    <p:set>
                                      <p:cBhvr>
                                        <p:cTn id="126" dur="10" fill="hold"/>
                                        <p:tgtEl>
                                          <p:spTgt spid="10"/>
                                        </p:tgtEl>
                                        <p:attrNameLst>
                                          <p:attrName>fill.type</p:attrName>
                                        </p:attrNameLst>
                                      </p:cBhvr>
                                      <p:to>
                                        <p:strVal val="solid"/>
                                      </p:to>
                                    </p:set>
                                    <p:set>
                                      <p:cBhvr>
                                        <p:cTn id="127" dur="10" fill="hold"/>
                                        <p:tgtEl>
                                          <p:spTgt spid="10"/>
                                        </p:tgtEl>
                                        <p:attrNameLst>
                                          <p:attrName>fill.on</p:attrName>
                                        </p:attrNameLst>
                                      </p:cBhvr>
                                      <p:to>
                                        <p:strVal val="true"/>
                                      </p:to>
                                    </p:set>
                                  </p:childTnLst>
                                </p:cTn>
                              </p:par>
                              <p:par>
                                <p:cTn id="128" presetID="1" presetClass="emph" presetSubtype="2" fill="hold" nodeType="withEffect">
                                  <p:stCondLst>
                                    <p:cond delay="0"/>
                                  </p:stCondLst>
                                  <p:childTnLst>
                                    <p:animClr clrSpc="rgb" dir="cw">
                                      <p:cBhvr>
                                        <p:cTn id="129" dur="10" fill="hold"/>
                                        <p:tgtEl>
                                          <p:spTgt spid="8"/>
                                        </p:tgtEl>
                                        <p:attrNameLst>
                                          <p:attrName>fillcolor</p:attrName>
                                        </p:attrNameLst>
                                      </p:cBhvr>
                                      <p:to>
                                        <a:srgbClr val="DCA496"/>
                                      </p:to>
                                    </p:animClr>
                                    <p:set>
                                      <p:cBhvr>
                                        <p:cTn id="130" dur="10" fill="hold"/>
                                        <p:tgtEl>
                                          <p:spTgt spid="8"/>
                                        </p:tgtEl>
                                        <p:attrNameLst>
                                          <p:attrName>fill.type</p:attrName>
                                        </p:attrNameLst>
                                      </p:cBhvr>
                                      <p:to>
                                        <p:strVal val="solid"/>
                                      </p:to>
                                    </p:set>
                                    <p:set>
                                      <p:cBhvr>
                                        <p:cTn id="131" dur="10" fill="hold"/>
                                        <p:tgtEl>
                                          <p:spTgt spid="8"/>
                                        </p:tgtEl>
                                        <p:attrNameLst>
                                          <p:attrName>fill.on</p:attrName>
                                        </p:attrNameLst>
                                      </p:cBhvr>
                                      <p:to>
                                        <p:strVal val="true"/>
                                      </p:to>
                                    </p:set>
                                  </p:childTnLst>
                                </p:cTn>
                              </p:par>
                              <p:par>
                                <p:cTn id="132" presetID="1" presetClass="emph" presetSubtype="2" fill="hold" nodeType="withEffect">
                                  <p:stCondLst>
                                    <p:cond delay="0"/>
                                  </p:stCondLst>
                                  <p:childTnLst>
                                    <p:animClr clrSpc="rgb" dir="cw">
                                      <p:cBhvr>
                                        <p:cTn id="133" dur="10" fill="hold"/>
                                        <p:tgtEl>
                                          <p:spTgt spid="7"/>
                                        </p:tgtEl>
                                        <p:attrNameLst>
                                          <p:attrName>fillcolor</p:attrName>
                                        </p:attrNameLst>
                                      </p:cBhvr>
                                      <p:to>
                                        <a:srgbClr val="DCA496"/>
                                      </p:to>
                                    </p:animClr>
                                    <p:set>
                                      <p:cBhvr>
                                        <p:cTn id="134" dur="10" fill="hold"/>
                                        <p:tgtEl>
                                          <p:spTgt spid="7"/>
                                        </p:tgtEl>
                                        <p:attrNameLst>
                                          <p:attrName>fill.type</p:attrName>
                                        </p:attrNameLst>
                                      </p:cBhvr>
                                      <p:to>
                                        <p:strVal val="solid"/>
                                      </p:to>
                                    </p:set>
                                    <p:set>
                                      <p:cBhvr>
                                        <p:cTn id="135" dur="10" fill="hold"/>
                                        <p:tgtEl>
                                          <p:spTgt spid="7"/>
                                        </p:tgtEl>
                                        <p:attrNameLst>
                                          <p:attrName>fill.on</p:attrName>
                                        </p:attrNameLst>
                                      </p:cBhvr>
                                      <p:to>
                                        <p:strVal val="true"/>
                                      </p:to>
                                    </p:set>
                                  </p:childTnLst>
                                </p:cTn>
                              </p:par>
                              <p:par>
                                <p:cTn id="136" presetID="1" presetClass="entr" presetSubtype="0" fill="hold" grpId="1" nodeType="withEffect">
                                  <p:stCondLst>
                                    <p:cond delay="0"/>
                                  </p:stCondLst>
                                  <p:childTnLst>
                                    <p:set>
                                      <p:cBhvr>
                                        <p:cTn id="137" dur="1" fill="hold">
                                          <p:stCondLst>
                                            <p:cond delay="0"/>
                                          </p:stCondLst>
                                        </p:cTn>
                                        <p:tgtEl>
                                          <p:spTgt spid="38"/>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1" nodeType="clickEffect">
                                  <p:stCondLst>
                                    <p:cond delay="0"/>
                                  </p:stCondLst>
                                  <p:childTnLst>
                                    <p:set>
                                      <p:cBhvr>
                                        <p:cTn id="14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3" grpId="0" animBg="1"/>
      <p:bldP spid="15" grpId="0" animBg="1"/>
      <p:bldP spid="16" grpId="0" animBg="1"/>
      <p:bldP spid="18" grpId="0" animBg="1"/>
      <p:bldP spid="35" grpId="0"/>
      <p:bldP spid="35" grpId="1"/>
      <p:bldP spid="36" grpId="0"/>
      <p:bldP spid="36" grpId="1"/>
      <p:bldP spid="37" grpId="0"/>
      <p:bldP spid="37" grpId="1"/>
      <p:bldP spid="38" grpId="0"/>
      <p:bldP spid="3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CD26-C22C-4E39-B37B-D5EEF73F4827}"/>
              </a:ext>
            </a:extLst>
          </p:cNvPr>
          <p:cNvSpPr>
            <a:spLocks noGrp="1"/>
          </p:cNvSpPr>
          <p:nvPr>
            <p:ph type="title"/>
          </p:nvPr>
        </p:nvSpPr>
        <p:spPr/>
        <p:txBody>
          <a:bodyPr/>
          <a:lstStyle/>
          <a:p>
            <a:r>
              <a:rPr lang="en-ZA" dirty="0"/>
              <a:t>Example Querying Code</a:t>
            </a:r>
          </a:p>
        </p:txBody>
      </p:sp>
      <p:pic>
        <p:nvPicPr>
          <p:cNvPr id="5" name="Picture 4"/>
          <p:cNvPicPr>
            <a:picLocks noChangeAspect="1"/>
          </p:cNvPicPr>
          <p:nvPr/>
        </p:nvPicPr>
        <p:blipFill>
          <a:blip r:embed="rId2"/>
          <a:stretch>
            <a:fillRect/>
          </a:stretch>
        </p:blipFill>
        <p:spPr>
          <a:xfrm>
            <a:off x="1024128" y="2101458"/>
            <a:ext cx="3590925" cy="2724150"/>
          </a:xfrm>
          <a:prstGeom prst="rect">
            <a:avLst/>
          </a:prstGeom>
        </p:spPr>
      </p:pic>
    </p:spTree>
    <p:extLst>
      <p:ext uri="{BB962C8B-B14F-4D97-AF65-F5344CB8AC3E}">
        <p14:creationId xmlns:p14="http://schemas.microsoft.com/office/powerpoint/2010/main" val="1524391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71D2-FE07-40B6-B4FA-89CDA9A74C81}"/>
              </a:ext>
            </a:extLst>
          </p:cNvPr>
          <p:cNvSpPr>
            <a:spLocks noGrp="1"/>
          </p:cNvSpPr>
          <p:nvPr>
            <p:ph type="title"/>
          </p:nvPr>
        </p:nvSpPr>
        <p:spPr/>
        <p:txBody>
          <a:bodyPr/>
          <a:lstStyle/>
          <a:p>
            <a:r>
              <a:rPr lang="en-ZA" dirty="0"/>
              <a:t>Why Bruce Is A God</a:t>
            </a:r>
          </a:p>
        </p:txBody>
      </p:sp>
      <p:sp>
        <p:nvSpPr>
          <p:cNvPr id="3" name="Text Placeholder 2">
            <a:extLst>
              <a:ext uri="{FF2B5EF4-FFF2-40B4-BE49-F238E27FC236}">
                <a16:creationId xmlns:a16="http://schemas.microsoft.com/office/drawing/2014/main" id="{32FB737F-D19B-4804-AC2A-52B18B0A9C7B}"/>
              </a:ext>
            </a:extLst>
          </p:cNvPr>
          <p:cNvSpPr>
            <a:spLocks noGrp="1"/>
          </p:cNvSpPr>
          <p:nvPr>
            <p:ph type="body" idx="1"/>
          </p:nvPr>
        </p:nvSpPr>
        <p:spPr/>
        <p:txBody>
          <a:bodyPr/>
          <a:lstStyle/>
          <a:p>
            <a:r>
              <a:rPr lang="en-ZA" dirty="0"/>
              <a:t>The comprehensive analysis of Bruce Merry’s godlike nature</a:t>
            </a:r>
          </a:p>
        </p:txBody>
      </p:sp>
    </p:spTree>
    <p:extLst>
      <p:ext uri="{BB962C8B-B14F-4D97-AF65-F5344CB8AC3E}">
        <p14:creationId xmlns:p14="http://schemas.microsoft.com/office/powerpoint/2010/main" val="2629913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D4FD-494C-49B2-928A-E27BC748D3B9}"/>
              </a:ext>
            </a:extLst>
          </p:cNvPr>
          <p:cNvSpPr>
            <a:spLocks noGrp="1"/>
          </p:cNvSpPr>
          <p:nvPr>
            <p:ph type="title"/>
          </p:nvPr>
        </p:nvSpPr>
        <p:spPr/>
        <p:txBody>
          <a:bodyPr/>
          <a:lstStyle/>
          <a:p>
            <a:r>
              <a:rPr lang="en-ZA" dirty="0"/>
              <a:t>Lazy Updates</a:t>
            </a:r>
          </a:p>
        </p:txBody>
      </p:sp>
      <p:sp>
        <p:nvSpPr>
          <p:cNvPr id="3" name="Text Placeholder 2">
            <a:extLst>
              <a:ext uri="{FF2B5EF4-FFF2-40B4-BE49-F238E27FC236}">
                <a16:creationId xmlns:a16="http://schemas.microsoft.com/office/drawing/2014/main" id="{AD32C665-3E99-454E-93E8-548A135D18B4}"/>
              </a:ext>
            </a:extLst>
          </p:cNvPr>
          <p:cNvSpPr>
            <a:spLocks noGrp="1"/>
          </p:cNvSpPr>
          <p:nvPr>
            <p:ph type="body" idx="1"/>
          </p:nvPr>
        </p:nvSpPr>
        <p:spPr/>
        <p:txBody>
          <a:bodyPr/>
          <a:lstStyle/>
          <a:p>
            <a:r>
              <a:rPr lang="en-ZA" dirty="0"/>
              <a:t>Not suitable for lazy coders, by the way</a:t>
            </a:r>
          </a:p>
        </p:txBody>
      </p:sp>
    </p:spTree>
    <p:extLst>
      <p:ext uri="{BB962C8B-B14F-4D97-AF65-F5344CB8AC3E}">
        <p14:creationId xmlns:p14="http://schemas.microsoft.com/office/powerpoint/2010/main" val="378322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9A80-DE7D-4FD8-A869-C289442DF612}"/>
              </a:ext>
            </a:extLst>
          </p:cNvPr>
          <p:cNvSpPr>
            <a:spLocks noGrp="1"/>
          </p:cNvSpPr>
          <p:nvPr>
            <p:ph type="title"/>
          </p:nvPr>
        </p:nvSpPr>
        <p:spPr/>
        <p:txBody>
          <a:bodyPr/>
          <a:lstStyle/>
          <a:p>
            <a:r>
              <a:rPr lang="en-ZA" dirty="0"/>
              <a:t>On Range Updates</a:t>
            </a:r>
          </a:p>
        </p:txBody>
      </p:sp>
      <p:sp>
        <p:nvSpPr>
          <p:cNvPr id="3" name="Content Placeholder 2">
            <a:extLst>
              <a:ext uri="{FF2B5EF4-FFF2-40B4-BE49-F238E27FC236}">
                <a16:creationId xmlns:a16="http://schemas.microsoft.com/office/drawing/2014/main" id="{A99B1ACE-B312-4E36-AD30-F7846F5C91D5}"/>
              </a:ext>
            </a:extLst>
          </p:cNvPr>
          <p:cNvSpPr>
            <a:spLocks noGrp="1"/>
          </p:cNvSpPr>
          <p:nvPr>
            <p:ph idx="1"/>
          </p:nvPr>
        </p:nvSpPr>
        <p:spPr/>
        <p:txBody>
          <a:bodyPr/>
          <a:lstStyle/>
          <a:p>
            <a:r>
              <a:rPr lang="en-ZA" dirty="0"/>
              <a:t>Sometimes it is necessary to not only update a single item at a time, but rather an contiguous range of items. Using a normal segment or Fenwick tree, this would run in O(</a:t>
            </a:r>
            <a:r>
              <a:rPr lang="en-ZA" dirty="0" err="1"/>
              <a:t>NlogN</a:t>
            </a:r>
            <a:r>
              <a:rPr lang="en-ZA" dirty="0"/>
              <a:t>). While still relatively fast, this can be improved on.</a:t>
            </a:r>
          </a:p>
          <a:p>
            <a:r>
              <a:rPr lang="en-ZA" dirty="0"/>
              <a:t>Lazy updating or lazy propagation is a way to improve the speed of range updates by updating top-down and overriding nodes where the entire range of the node is to be updated, and only updating children when querying or otherwise needed. This can get both range updating and querying done in O(</a:t>
            </a:r>
            <a:r>
              <a:rPr lang="en-ZA" dirty="0" err="1"/>
              <a:t>logN</a:t>
            </a:r>
            <a:r>
              <a:rPr lang="en-ZA" dirty="0"/>
              <a:t>) amortised time, but with a small constant penalty to both.</a:t>
            </a:r>
          </a:p>
        </p:txBody>
      </p:sp>
    </p:spTree>
    <p:extLst>
      <p:ext uri="{BB962C8B-B14F-4D97-AF65-F5344CB8AC3E}">
        <p14:creationId xmlns:p14="http://schemas.microsoft.com/office/powerpoint/2010/main" val="298072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54C71802-010C-4055-847F-F6DC4304036F}"/>
              </a:ext>
            </a:extLst>
          </p:cNvPr>
          <p:cNvSpPr/>
          <p:nvPr/>
        </p:nvSpPr>
        <p:spPr>
          <a:xfrm>
            <a:off x="9710124" y="278675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48</a:t>
            </a:r>
          </a:p>
        </p:txBody>
      </p:sp>
      <p:sp>
        <p:nvSpPr>
          <p:cNvPr id="49" name="Oval 48">
            <a:extLst>
              <a:ext uri="{FF2B5EF4-FFF2-40B4-BE49-F238E27FC236}">
                <a16:creationId xmlns:a16="http://schemas.microsoft.com/office/drawing/2014/main" id="{54C71802-010C-4055-847F-F6DC4304036F}"/>
              </a:ext>
            </a:extLst>
          </p:cNvPr>
          <p:cNvSpPr/>
          <p:nvPr/>
        </p:nvSpPr>
        <p:spPr>
          <a:xfrm>
            <a:off x="9717992" y="278675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33</a:t>
            </a:r>
          </a:p>
        </p:txBody>
      </p:sp>
      <p:sp>
        <p:nvSpPr>
          <p:cNvPr id="19" name="Oval 18">
            <a:extLst>
              <a:ext uri="{FF2B5EF4-FFF2-40B4-BE49-F238E27FC236}">
                <a16:creationId xmlns:a16="http://schemas.microsoft.com/office/drawing/2014/main" id="{FA14ED2A-F6F4-447A-A4B7-A326DD7292E0}"/>
              </a:ext>
            </a:extLst>
          </p:cNvPr>
          <p:cNvSpPr/>
          <p:nvPr/>
        </p:nvSpPr>
        <p:spPr>
          <a:xfrm>
            <a:off x="8638711" y="207094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73</a:t>
            </a:r>
          </a:p>
        </p:txBody>
      </p:sp>
      <p:sp>
        <p:nvSpPr>
          <p:cNvPr id="50" name="Oval 49">
            <a:extLst>
              <a:ext uri="{FF2B5EF4-FFF2-40B4-BE49-F238E27FC236}">
                <a16:creationId xmlns:a16="http://schemas.microsoft.com/office/drawing/2014/main" id="{FA14ED2A-F6F4-447A-A4B7-A326DD7292E0}"/>
              </a:ext>
            </a:extLst>
          </p:cNvPr>
          <p:cNvSpPr/>
          <p:nvPr/>
        </p:nvSpPr>
        <p:spPr>
          <a:xfrm>
            <a:off x="8638711" y="20709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65</a:t>
            </a:r>
          </a:p>
        </p:txBody>
      </p:sp>
      <p:sp>
        <p:nvSpPr>
          <p:cNvPr id="5" name="Oval 4">
            <a:extLst>
              <a:ext uri="{FF2B5EF4-FFF2-40B4-BE49-F238E27FC236}">
                <a16:creationId xmlns:a16="http://schemas.microsoft.com/office/drawing/2014/main" id="{4362A276-5090-4522-850C-6C11F3CF5886}"/>
              </a:ext>
            </a:extLst>
          </p:cNvPr>
          <p:cNvSpPr/>
          <p:nvPr/>
        </p:nvSpPr>
        <p:spPr>
          <a:xfrm>
            <a:off x="9175629"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48" name="Oval 47">
            <a:extLst>
              <a:ext uri="{FF2B5EF4-FFF2-40B4-BE49-F238E27FC236}">
                <a16:creationId xmlns:a16="http://schemas.microsoft.com/office/drawing/2014/main" id="{4362A276-5090-4522-850C-6C11F3CF5886}"/>
              </a:ext>
            </a:extLst>
          </p:cNvPr>
          <p:cNvSpPr/>
          <p:nvPr/>
        </p:nvSpPr>
        <p:spPr>
          <a:xfrm>
            <a:off x="9174087" y="358270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15</a:t>
            </a:r>
          </a:p>
        </p:txBody>
      </p:sp>
      <p:sp>
        <p:nvSpPr>
          <p:cNvPr id="12" name="Oval 11">
            <a:extLst>
              <a:ext uri="{FF2B5EF4-FFF2-40B4-BE49-F238E27FC236}">
                <a16:creationId xmlns:a16="http://schemas.microsoft.com/office/drawing/2014/main" id="{F0E56010-1044-452C-A983-8FF72E93921E}"/>
              </a:ext>
            </a:extLst>
          </p:cNvPr>
          <p:cNvSpPr/>
          <p:nvPr/>
        </p:nvSpPr>
        <p:spPr>
          <a:xfrm>
            <a:off x="8909658"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23</a:t>
            </a:r>
          </a:p>
        </p:txBody>
      </p:sp>
      <p:sp>
        <p:nvSpPr>
          <p:cNvPr id="47" name="Oval 46">
            <a:extLst>
              <a:ext uri="{FF2B5EF4-FFF2-40B4-BE49-F238E27FC236}">
                <a16:creationId xmlns:a16="http://schemas.microsoft.com/office/drawing/2014/main" id="{F0E56010-1044-452C-A983-8FF72E93921E}"/>
              </a:ext>
            </a:extLst>
          </p:cNvPr>
          <p:cNvSpPr/>
          <p:nvPr/>
        </p:nvSpPr>
        <p:spPr>
          <a:xfrm>
            <a:off x="8908581"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rgbClr val="FF0000"/>
                </a:solidFill>
              </a:rPr>
              <a:t>8</a:t>
            </a:r>
          </a:p>
        </p:txBody>
      </p:sp>
      <p:sp>
        <p:nvSpPr>
          <p:cNvPr id="45" name="Oval 44">
            <a:extLst>
              <a:ext uri="{FF2B5EF4-FFF2-40B4-BE49-F238E27FC236}">
                <a16:creationId xmlns:a16="http://schemas.microsoft.com/office/drawing/2014/main" id="{AF904D37-2582-428F-9DCC-C629ACC80FA1}"/>
              </a:ext>
            </a:extLst>
          </p:cNvPr>
          <p:cNvSpPr/>
          <p:nvPr/>
        </p:nvSpPr>
        <p:spPr>
          <a:xfrm>
            <a:off x="7532139" y="2782010"/>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rgbClr val="FF0000"/>
                </a:solidFill>
              </a:rPr>
              <a:t>4x8</a:t>
            </a:r>
          </a:p>
        </p:txBody>
      </p:sp>
      <p:sp>
        <p:nvSpPr>
          <p:cNvPr id="2" name="Title 1">
            <a:extLst>
              <a:ext uri="{FF2B5EF4-FFF2-40B4-BE49-F238E27FC236}">
                <a16:creationId xmlns:a16="http://schemas.microsoft.com/office/drawing/2014/main" id="{38B04F33-4525-4D70-ABDE-144C2C0AA24A}"/>
              </a:ext>
            </a:extLst>
          </p:cNvPr>
          <p:cNvSpPr>
            <a:spLocks noGrp="1"/>
          </p:cNvSpPr>
          <p:nvPr>
            <p:ph type="title"/>
          </p:nvPr>
        </p:nvSpPr>
        <p:spPr/>
        <p:txBody>
          <a:bodyPr/>
          <a:lstStyle/>
          <a:p>
            <a:r>
              <a:rPr lang="en-ZA" dirty="0"/>
              <a:t>Lazy Updating</a:t>
            </a:r>
          </a:p>
        </p:txBody>
      </p:sp>
      <p:sp>
        <p:nvSpPr>
          <p:cNvPr id="3" name="Content Placeholder 2">
            <a:extLst>
              <a:ext uri="{FF2B5EF4-FFF2-40B4-BE49-F238E27FC236}">
                <a16:creationId xmlns:a16="http://schemas.microsoft.com/office/drawing/2014/main" id="{ECBF51A9-FF7B-4077-82AF-F09760E4D02D}"/>
              </a:ext>
            </a:extLst>
          </p:cNvPr>
          <p:cNvSpPr>
            <a:spLocks noGrp="1"/>
          </p:cNvSpPr>
          <p:nvPr>
            <p:ph sz="half" idx="1"/>
          </p:nvPr>
        </p:nvSpPr>
        <p:spPr/>
        <p:txBody>
          <a:bodyPr/>
          <a:lstStyle/>
          <a:p>
            <a:r>
              <a:rPr lang="en-ZA" dirty="0"/>
              <a:t>The idea when updating a range lazily is to start at the root, and if a node is completely contained in the range, override its value and mark it. If not, recursively do the same on both children. If it is entirely out of the range, do nothing.</a:t>
            </a:r>
          </a:p>
        </p:txBody>
      </p:sp>
      <p:sp>
        <p:nvSpPr>
          <p:cNvPr id="6" name="Oval 5">
            <a:extLst>
              <a:ext uri="{FF2B5EF4-FFF2-40B4-BE49-F238E27FC236}">
                <a16:creationId xmlns:a16="http://schemas.microsoft.com/office/drawing/2014/main" id="{4294AF5F-385C-43CF-B241-7D5DAA5DF02B}"/>
              </a:ext>
            </a:extLst>
          </p:cNvPr>
          <p:cNvSpPr/>
          <p:nvPr/>
        </p:nvSpPr>
        <p:spPr>
          <a:xfrm>
            <a:off x="8092913"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7" name="Oval 6">
            <a:extLst>
              <a:ext uri="{FF2B5EF4-FFF2-40B4-BE49-F238E27FC236}">
                <a16:creationId xmlns:a16="http://schemas.microsoft.com/office/drawing/2014/main" id="{662FE581-CD49-4870-B919-21B934243CFD}"/>
              </a:ext>
            </a:extLst>
          </p:cNvPr>
          <p:cNvSpPr/>
          <p:nvPr/>
        </p:nvSpPr>
        <p:spPr>
          <a:xfrm>
            <a:off x="7026474"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8" name="Oval 7">
            <a:extLst>
              <a:ext uri="{FF2B5EF4-FFF2-40B4-BE49-F238E27FC236}">
                <a16:creationId xmlns:a16="http://schemas.microsoft.com/office/drawing/2014/main" id="{0C62CCA9-6FB3-477D-80F1-2A90AA6FC730}"/>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9" name="Oval 8">
            <a:extLst>
              <a:ext uri="{FF2B5EF4-FFF2-40B4-BE49-F238E27FC236}">
                <a16:creationId xmlns:a16="http://schemas.microsoft.com/office/drawing/2014/main" id="{00A0CE08-BD52-4D94-A932-779244EF6AD4}"/>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10" name="Oval 9">
            <a:extLst>
              <a:ext uri="{FF2B5EF4-FFF2-40B4-BE49-F238E27FC236}">
                <a16:creationId xmlns:a16="http://schemas.microsoft.com/office/drawing/2014/main" id="{65EB22D2-F52F-44F5-AD8C-050C5545CB12}"/>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11" name="Oval 10">
            <a:extLst>
              <a:ext uri="{FF2B5EF4-FFF2-40B4-BE49-F238E27FC236}">
                <a16:creationId xmlns:a16="http://schemas.microsoft.com/office/drawing/2014/main" id="{B1A06FE5-FEC6-4506-A523-596D9BC965A9}"/>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13" name="Oval 12">
            <a:extLst>
              <a:ext uri="{FF2B5EF4-FFF2-40B4-BE49-F238E27FC236}">
                <a16:creationId xmlns:a16="http://schemas.microsoft.com/office/drawing/2014/main" id="{07BCEA17-55B5-4D4D-BF7B-A4D5A95D96F0}"/>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4" name="Oval 13">
            <a:extLst>
              <a:ext uri="{FF2B5EF4-FFF2-40B4-BE49-F238E27FC236}">
                <a16:creationId xmlns:a16="http://schemas.microsoft.com/office/drawing/2014/main" id="{89E64C89-FDD3-4BD0-A2CF-AF91EFF01B88}"/>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5" name="Oval 14">
            <a:extLst>
              <a:ext uri="{FF2B5EF4-FFF2-40B4-BE49-F238E27FC236}">
                <a16:creationId xmlns:a16="http://schemas.microsoft.com/office/drawing/2014/main" id="{B7A716AD-FD8D-4836-9741-5BFBEB4BCA47}"/>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16" name="Oval 15">
            <a:extLst>
              <a:ext uri="{FF2B5EF4-FFF2-40B4-BE49-F238E27FC236}">
                <a16:creationId xmlns:a16="http://schemas.microsoft.com/office/drawing/2014/main" id="{7B043EA7-7C6C-43C1-8E21-1DEDE5DB7574}"/>
              </a:ext>
            </a:extLst>
          </p:cNvPr>
          <p:cNvSpPr/>
          <p:nvPr/>
        </p:nvSpPr>
        <p:spPr>
          <a:xfrm>
            <a:off x="10249467"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sp>
        <p:nvSpPr>
          <p:cNvPr id="17" name="Oval 16">
            <a:extLst>
              <a:ext uri="{FF2B5EF4-FFF2-40B4-BE49-F238E27FC236}">
                <a16:creationId xmlns:a16="http://schemas.microsoft.com/office/drawing/2014/main" id="{AF904D37-2582-428F-9DCC-C629ACC80FA1}"/>
              </a:ext>
            </a:extLst>
          </p:cNvPr>
          <p:cNvSpPr/>
          <p:nvPr/>
        </p:nvSpPr>
        <p:spPr>
          <a:xfrm>
            <a:off x="7532139" y="278675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25</a:t>
            </a:r>
          </a:p>
        </p:txBody>
      </p:sp>
      <p:cxnSp>
        <p:nvCxnSpPr>
          <p:cNvPr id="20" name="Straight Connector 19">
            <a:extLst>
              <a:ext uri="{FF2B5EF4-FFF2-40B4-BE49-F238E27FC236}">
                <a16:creationId xmlns:a16="http://schemas.microsoft.com/office/drawing/2014/main" id="{A82897AE-B8B8-49CF-A014-71884DBBF3B8}"/>
              </a:ext>
            </a:extLst>
          </p:cNvPr>
          <p:cNvCxnSpPr>
            <a:cxnSpLocks/>
            <a:stCxn id="19" idx="2"/>
            <a:endCxn id="17" idx="7"/>
          </p:cNvCxnSpPr>
          <p:nvPr/>
        </p:nvCxnSpPr>
        <p:spPr>
          <a:xfrm flipH="1">
            <a:off x="7954750" y="2318508"/>
            <a:ext cx="683961" cy="5407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8E1D8C-D3E9-4305-9648-C6AAB17D0F9F}"/>
              </a:ext>
            </a:extLst>
          </p:cNvPr>
          <p:cNvCxnSpPr>
            <a:cxnSpLocks/>
            <a:stCxn id="17" idx="3"/>
            <a:endCxn id="7" idx="0"/>
          </p:cNvCxnSpPr>
          <p:nvPr/>
        </p:nvCxnSpPr>
        <p:spPr>
          <a:xfrm flipH="1">
            <a:off x="7274034" y="3209366"/>
            <a:ext cx="330614" cy="392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042B86-B5A5-4D93-8683-D48D0D291540}"/>
              </a:ext>
            </a:extLst>
          </p:cNvPr>
          <p:cNvCxnSpPr>
            <a:cxnSpLocks/>
            <a:stCxn id="7" idx="3"/>
            <a:endCxn id="8" idx="0"/>
          </p:cNvCxnSpPr>
          <p:nvPr/>
        </p:nvCxnSpPr>
        <p:spPr>
          <a:xfrm flipH="1">
            <a:off x="7014742" y="4024158"/>
            <a:ext cx="84241"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7B2608-2DC2-4388-87DF-8F3D962A9F3D}"/>
              </a:ext>
            </a:extLst>
          </p:cNvPr>
          <p:cNvCxnSpPr>
            <a:cxnSpLocks/>
            <a:stCxn id="7" idx="5"/>
            <a:endCxn id="9" idx="0"/>
          </p:cNvCxnSpPr>
          <p:nvPr/>
        </p:nvCxnSpPr>
        <p:spPr>
          <a:xfrm>
            <a:off x="7449085" y="4024158"/>
            <a:ext cx="101276"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81DC47-1F42-4780-9FDE-EB94FAE264A4}"/>
              </a:ext>
            </a:extLst>
          </p:cNvPr>
          <p:cNvCxnSpPr>
            <a:cxnSpLocks/>
            <a:stCxn id="17" idx="5"/>
            <a:endCxn id="6" idx="0"/>
          </p:cNvCxnSpPr>
          <p:nvPr/>
        </p:nvCxnSpPr>
        <p:spPr>
          <a:xfrm>
            <a:off x="7954750" y="3209366"/>
            <a:ext cx="385723"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F08BE1-204A-4FDF-8386-7A82DFA19517}"/>
              </a:ext>
            </a:extLst>
          </p:cNvPr>
          <p:cNvCxnSpPr>
            <a:cxnSpLocks/>
            <a:stCxn id="6" idx="3"/>
            <a:endCxn id="10" idx="0"/>
          </p:cNvCxnSpPr>
          <p:nvPr/>
        </p:nvCxnSpPr>
        <p:spPr>
          <a:xfrm flipH="1">
            <a:off x="8085980" y="4013062"/>
            <a:ext cx="79442"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D9036F-6EBC-4F44-9D76-F6E6EE47B8C0}"/>
              </a:ext>
            </a:extLst>
          </p:cNvPr>
          <p:cNvCxnSpPr>
            <a:cxnSpLocks/>
            <a:stCxn id="6" idx="5"/>
            <a:endCxn id="11" idx="0"/>
          </p:cNvCxnSpPr>
          <p:nvPr/>
        </p:nvCxnSpPr>
        <p:spPr>
          <a:xfrm>
            <a:off x="8515524" y="4013062"/>
            <a:ext cx="106075"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3C6172-6EF0-4E48-8BB1-EE2632626F6F}"/>
              </a:ext>
            </a:extLst>
          </p:cNvPr>
          <p:cNvCxnSpPr>
            <a:cxnSpLocks/>
            <a:stCxn id="19" idx="6"/>
            <a:endCxn id="18" idx="1"/>
          </p:cNvCxnSpPr>
          <p:nvPr/>
        </p:nvCxnSpPr>
        <p:spPr>
          <a:xfrm>
            <a:off x="9133831" y="2318508"/>
            <a:ext cx="648802" cy="54075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6B5D521-43B4-4FD3-823B-916A1DB5969E}"/>
              </a:ext>
            </a:extLst>
          </p:cNvPr>
          <p:cNvCxnSpPr>
            <a:cxnSpLocks/>
            <a:stCxn id="18" idx="3"/>
            <a:endCxn id="5" idx="0"/>
          </p:cNvCxnSpPr>
          <p:nvPr/>
        </p:nvCxnSpPr>
        <p:spPr>
          <a:xfrm flipH="1">
            <a:off x="9423189" y="3209365"/>
            <a:ext cx="359444" cy="3810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395552-C9AC-4DC4-8002-392668C20039}"/>
              </a:ext>
            </a:extLst>
          </p:cNvPr>
          <p:cNvCxnSpPr>
            <a:cxnSpLocks/>
            <a:stCxn id="18" idx="5"/>
            <a:endCxn id="16" idx="0"/>
          </p:cNvCxnSpPr>
          <p:nvPr/>
        </p:nvCxnSpPr>
        <p:spPr>
          <a:xfrm>
            <a:off x="10132735" y="3209365"/>
            <a:ext cx="364292"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ABE44C-0BCD-494A-A1B8-5C320B58948A}"/>
              </a:ext>
            </a:extLst>
          </p:cNvPr>
          <p:cNvCxnSpPr>
            <a:cxnSpLocks/>
            <a:stCxn id="5" idx="3"/>
            <a:endCxn id="12" idx="0"/>
          </p:cNvCxnSpPr>
          <p:nvPr/>
        </p:nvCxnSpPr>
        <p:spPr>
          <a:xfrm flipH="1">
            <a:off x="9157218" y="4013062"/>
            <a:ext cx="90920"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EDC4E4-CD2B-465C-8370-B03137FF64AF}"/>
              </a:ext>
            </a:extLst>
          </p:cNvPr>
          <p:cNvCxnSpPr>
            <a:cxnSpLocks/>
            <a:stCxn id="5" idx="5"/>
            <a:endCxn id="13" idx="0"/>
          </p:cNvCxnSpPr>
          <p:nvPr/>
        </p:nvCxnSpPr>
        <p:spPr>
          <a:xfrm>
            <a:off x="9598240" y="4013062"/>
            <a:ext cx="945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A84FA0-689F-4276-A268-66A643B17BB7}"/>
              </a:ext>
            </a:extLst>
          </p:cNvPr>
          <p:cNvCxnSpPr>
            <a:cxnSpLocks/>
            <a:stCxn id="16" idx="3"/>
            <a:endCxn id="14" idx="0"/>
          </p:cNvCxnSpPr>
          <p:nvPr/>
        </p:nvCxnSpPr>
        <p:spPr>
          <a:xfrm flipH="1">
            <a:off x="10228456" y="4013061"/>
            <a:ext cx="93520"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F24323A-CFAA-4B49-B0CC-980301843A10}"/>
              </a:ext>
            </a:extLst>
          </p:cNvPr>
          <p:cNvCxnSpPr>
            <a:cxnSpLocks/>
            <a:stCxn id="16" idx="5"/>
            <a:endCxn id="15" idx="0"/>
          </p:cNvCxnSpPr>
          <p:nvPr/>
        </p:nvCxnSpPr>
        <p:spPr>
          <a:xfrm>
            <a:off x="10672078" y="4013061"/>
            <a:ext cx="919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37F0C52-A7CB-4E2D-8DD6-2D772F44B8A3}"/>
              </a:ext>
            </a:extLst>
          </p:cNvPr>
          <p:cNvSpPr txBox="1"/>
          <p:nvPr/>
        </p:nvSpPr>
        <p:spPr>
          <a:xfrm>
            <a:off x="8374039" y="1941593"/>
            <a:ext cx="311304" cy="369332"/>
          </a:xfrm>
          <a:prstGeom prst="rect">
            <a:avLst/>
          </a:prstGeom>
          <a:noFill/>
        </p:spPr>
        <p:txBody>
          <a:bodyPr wrap="none" rtlCol="0">
            <a:spAutoFit/>
          </a:bodyPr>
          <a:lstStyle/>
          <a:p>
            <a:r>
              <a:rPr lang="en-ZA" dirty="0"/>
              <a:t>1</a:t>
            </a:r>
          </a:p>
        </p:txBody>
      </p:sp>
      <p:sp>
        <p:nvSpPr>
          <p:cNvPr id="35" name="TextBox 34">
            <a:extLst>
              <a:ext uri="{FF2B5EF4-FFF2-40B4-BE49-F238E27FC236}">
                <a16:creationId xmlns:a16="http://schemas.microsoft.com/office/drawing/2014/main" id="{BD59922F-CB7F-45C0-85E1-3D474A71FEA7}"/>
              </a:ext>
            </a:extLst>
          </p:cNvPr>
          <p:cNvSpPr txBox="1"/>
          <p:nvPr/>
        </p:nvSpPr>
        <p:spPr>
          <a:xfrm>
            <a:off x="7233020" y="2733401"/>
            <a:ext cx="311304" cy="369332"/>
          </a:xfrm>
          <a:prstGeom prst="rect">
            <a:avLst/>
          </a:prstGeom>
          <a:noFill/>
        </p:spPr>
        <p:txBody>
          <a:bodyPr wrap="none" rtlCol="0">
            <a:spAutoFit/>
          </a:bodyPr>
          <a:lstStyle/>
          <a:p>
            <a:r>
              <a:rPr lang="en-ZA" dirty="0"/>
              <a:t>2</a:t>
            </a:r>
          </a:p>
        </p:txBody>
      </p:sp>
      <p:sp>
        <p:nvSpPr>
          <p:cNvPr id="36" name="TextBox 35">
            <a:extLst>
              <a:ext uri="{FF2B5EF4-FFF2-40B4-BE49-F238E27FC236}">
                <a16:creationId xmlns:a16="http://schemas.microsoft.com/office/drawing/2014/main" id="{6B016692-EB06-4CCC-9C94-78ED17990752}"/>
              </a:ext>
            </a:extLst>
          </p:cNvPr>
          <p:cNvSpPr txBox="1"/>
          <p:nvPr/>
        </p:nvSpPr>
        <p:spPr>
          <a:xfrm>
            <a:off x="9404778" y="2733401"/>
            <a:ext cx="311304" cy="369332"/>
          </a:xfrm>
          <a:prstGeom prst="rect">
            <a:avLst/>
          </a:prstGeom>
          <a:noFill/>
        </p:spPr>
        <p:txBody>
          <a:bodyPr wrap="none" rtlCol="0">
            <a:spAutoFit/>
          </a:bodyPr>
          <a:lstStyle/>
          <a:p>
            <a:r>
              <a:rPr lang="en-ZA" dirty="0"/>
              <a:t>3</a:t>
            </a:r>
          </a:p>
        </p:txBody>
      </p:sp>
      <p:sp>
        <p:nvSpPr>
          <p:cNvPr id="37" name="TextBox 36">
            <a:extLst>
              <a:ext uri="{FF2B5EF4-FFF2-40B4-BE49-F238E27FC236}">
                <a16:creationId xmlns:a16="http://schemas.microsoft.com/office/drawing/2014/main" id="{0D18655B-9007-48D6-9203-B3EE1D03CA5C}"/>
              </a:ext>
            </a:extLst>
          </p:cNvPr>
          <p:cNvSpPr txBox="1"/>
          <p:nvPr/>
        </p:nvSpPr>
        <p:spPr>
          <a:xfrm>
            <a:off x="6686550" y="3509535"/>
            <a:ext cx="311304" cy="369332"/>
          </a:xfrm>
          <a:prstGeom prst="rect">
            <a:avLst/>
          </a:prstGeom>
          <a:noFill/>
        </p:spPr>
        <p:txBody>
          <a:bodyPr wrap="none" rtlCol="0">
            <a:spAutoFit/>
          </a:bodyPr>
          <a:lstStyle/>
          <a:p>
            <a:r>
              <a:rPr lang="en-ZA" dirty="0"/>
              <a:t>4</a:t>
            </a:r>
          </a:p>
        </p:txBody>
      </p:sp>
      <p:sp>
        <p:nvSpPr>
          <p:cNvPr id="38" name="TextBox 37">
            <a:extLst>
              <a:ext uri="{FF2B5EF4-FFF2-40B4-BE49-F238E27FC236}">
                <a16:creationId xmlns:a16="http://schemas.microsoft.com/office/drawing/2014/main" id="{971D9E91-8774-45AE-B211-7AC90814BB7C}"/>
              </a:ext>
            </a:extLst>
          </p:cNvPr>
          <p:cNvSpPr txBox="1"/>
          <p:nvPr/>
        </p:nvSpPr>
        <p:spPr>
          <a:xfrm>
            <a:off x="7771629" y="3507169"/>
            <a:ext cx="311304" cy="369332"/>
          </a:xfrm>
          <a:prstGeom prst="rect">
            <a:avLst/>
          </a:prstGeom>
          <a:noFill/>
        </p:spPr>
        <p:txBody>
          <a:bodyPr wrap="none" rtlCol="0">
            <a:spAutoFit/>
          </a:bodyPr>
          <a:lstStyle/>
          <a:p>
            <a:r>
              <a:rPr lang="en-ZA" dirty="0"/>
              <a:t>5</a:t>
            </a:r>
          </a:p>
        </p:txBody>
      </p:sp>
      <p:sp>
        <p:nvSpPr>
          <p:cNvPr id="39" name="TextBox 38">
            <a:extLst>
              <a:ext uri="{FF2B5EF4-FFF2-40B4-BE49-F238E27FC236}">
                <a16:creationId xmlns:a16="http://schemas.microsoft.com/office/drawing/2014/main" id="{46FCD9BB-F316-4A69-B04A-37279EDDAF1C}"/>
              </a:ext>
            </a:extLst>
          </p:cNvPr>
          <p:cNvSpPr txBox="1"/>
          <p:nvPr/>
        </p:nvSpPr>
        <p:spPr>
          <a:xfrm>
            <a:off x="8890196" y="3505848"/>
            <a:ext cx="311304" cy="369332"/>
          </a:xfrm>
          <a:prstGeom prst="rect">
            <a:avLst/>
          </a:prstGeom>
          <a:noFill/>
        </p:spPr>
        <p:txBody>
          <a:bodyPr wrap="none" rtlCol="0">
            <a:spAutoFit/>
          </a:bodyPr>
          <a:lstStyle/>
          <a:p>
            <a:r>
              <a:rPr lang="en-ZA" dirty="0"/>
              <a:t>6</a:t>
            </a:r>
          </a:p>
        </p:txBody>
      </p:sp>
      <p:sp>
        <p:nvSpPr>
          <p:cNvPr id="40" name="TextBox 39">
            <a:extLst>
              <a:ext uri="{FF2B5EF4-FFF2-40B4-BE49-F238E27FC236}">
                <a16:creationId xmlns:a16="http://schemas.microsoft.com/office/drawing/2014/main" id="{FB0AFCB3-FBD5-47BA-B340-EA036A866F93}"/>
              </a:ext>
            </a:extLst>
          </p:cNvPr>
          <p:cNvSpPr txBox="1"/>
          <p:nvPr/>
        </p:nvSpPr>
        <p:spPr>
          <a:xfrm>
            <a:off x="9957595" y="3505848"/>
            <a:ext cx="311304" cy="369332"/>
          </a:xfrm>
          <a:prstGeom prst="rect">
            <a:avLst/>
          </a:prstGeom>
          <a:noFill/>
        </p:spPr>
        <p:txBody>
          <a:bodyPr wrap="none" rtlCol="0">
            <a:spAutoFit/>
          </a:bodyPr>
          <a:lstStyle/>
          <a:p>
            <a:r>
              <a:rPr lang="en-ZA" dirty="0"/>
              <a:t>7</a:t>
            </a:r>
          </a:p>
        </p:txBody>
      </p:sp>
      <p:sp>
        <p:nvSpPr>
          <p:cNvPr id="41" name="TextBox 40">
            <a:extLst>
              <a:ext uri="{FF2B5EF4-FFF2-40B4-BE49-F238E27FC236}">
                <a16:creationId xmlns:a16="http://schemas.microsoft.com/office/drawing/2014/main" id="{47DD5AB1-5A92-421F-8419-F30D4D215E94}"/>
              </a:ext>
            </a:extLst>
          </p:cNvPr>
          <p:cNvSpPr txBox="1"/>
          <p:nvPr/>
        </p:nvSpPr>
        <p:spPr>
          <a:xfrm>
            <a:off x="6436479" y="4209372"/>
            <a:ext cx="311304" cy="369332"/>
          </a:xfrm>
          <a:prstGeom prst="rect">
            <a:avLst/>
          </a:prstGeom>
          <a:noFill/>
        </p:spPr>
        <p:txBody>
          <a:bodyPr wrap="none" rtlCol="0">
            <a:spAutoFit/>
          </a:bodyPr>
          <a:lstStyle/>
          <a:p>
            <a:r>
              <a:rPr lang="en-ZA" dirty="0"/>
              <a:t>8</a:t>
            </a:r>
          </a:p>
        </p:txBody>
      </p:sp>
      <p:sp>
        <p:nvSpPr>
          <p:cNvPr id="43" name="Freeform 42"/>
          <p:cNvSpPr/>
          <p:nvPr/>
        </p:nvSpPr>
        <p:spPr>
          <a:xfrm>
            <a:off x="6743159" y="4769798"/>
            <a:ext cx="2679547" cy="214005"/>
          </a:xfrm>
          <a:custGeom>
            <a:avLst/>
            <a:gdLst>
              <a:gd name="connsiteX0" fmla="*/ 0 w 2269375"/>
              <a:gd name="connsiteY0" fmla="*/ 0 h 290946"/>
              <a:gd name="connsiteX1" fmla="*/ 0 w 2269375"/>
              <a:gd name="connsiteY1" fmla="*/ 290946 h 290946"/>
              <a:gd name="connsiteX2" fmla="*/ 2269375 w 2269375"/>
              <a:gd name="connsiteY2" fmla="*/ 290946 h 290946"/>
              <a:gd name="connsiteX3" fmla="*/ 2269375 w 2269375"/>
              <a:gd name="connsiteY3" fmla="*/ 24938 h 290946"/>
              <a:gd name="connsiteX4" fmla="*/ 2269375 w 2269375"/>
              <a:gd name="connsiteY4" fmla="*/ 0 h 290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375" h="290946">
                <a:moveTo>
                  <a:pt x="0" y="0"/>
                </a:moveTo>
                <a:lnTo>
                  <a:pt x="0" y="290946"/>
                </a:lnTo>
                <a:lnTo>
                  <a:pt x="2269375" y="290946"/>
                </a:lnTo>
                <a:lnTo>
                  <a:pt x="2269375" y="24938"/>
                </a:lnTo>
                <a:lnTo>
                  <a:pt x="2269375" y="0"/>
                </a:ln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TextBox 43"/>
          <p:cNvSpPr txBox="1"/>
          <p:nvPr/>
        </p:nvSpPr>
        <p:spPr>
          <a:xfrm>
            <a:off x="7937261" y="4959682"/>
            <a:ext cx="311304" cy="369332"/>
          </a:xfrm>
          <a:prstGeom prst="rect">
            <a:avLst/>
          </a:prstGeom>
          <a:noFill/>
        </p:spPr>
        <p:txBody>
          <a:bodyPr wrap="none" rtlCol="0">
            <a:spAutoFit/>
          </a:bodyPr>
          <a:lstStyle/>
          <a:p>
            <a:r>
              <a:rPr lang="en-ZA" b="1" dirty="0">
                <a:solidFill>
                  <a:schemeClr val="accent2"/>
                </a:solidFill>
              </a:rPr>
              <a:t>8</a:t>
            </a:r>
          </a:p>
        </p:txBody>
      </p:sp>
    </p:spTree>
    <p:extLst>
      <p:ext uri="{BB962C8B-B14F-4D97-AF65-F5344CB8AC3E}">
        <p14:creationId xmlns:p14="http://schemas.microsoft.com/office/powerpoint/2010/main" val="417861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9"/>
                                          </p:stCondLst>
                                        </p:cTn>
                                        <p:tgtEl>
                                          <p:spTgt spid="43"/>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4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9"/>
                                          </p:stCondLst>
                                        </p:cTn>
                                        <p:tgtEl>
                                          <p:spTgt spid="45"/>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4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 fill="hold"/>
                                        <p:tgtEl>
                                          <p:spTgt spid="19"/>
                                        </p:tgtEl>
                                        <p:attrNameLst>
                                          <p:attrName>fillcolor</p:attrName>
                                        </p:attrNameLst>
                                      </p:cBhvr>
                                      <p:to>
                                        <a:schemeClr val="accent2"/>
                                      </p:to>
                                    </p:animClr>
                                    <p:set>
                                      <p:cBhvr>
                                        <p:cTn id="29" dur="10" fill="hold"/>
                                        <p:tgtEl>
                                          <p:spTgt spid="19"/>
                                        </p:tgtEl>
                                        <p:attrNameLst>
                                          <p:attrName>fill.type</p:attrName>
                                        </p:attrNameLst>
                                      </p:cBhvr>
                                      <p:to>
                                        <p:strVal val="solid"/>
                                      </p:to>
                                    </p:set>
                                    <p:set>
                                      <p:cBhvr>
                                        <p:cTn id="30" dur="10" fill="hold"/>
                                        <p:tgtEl>
                                          <p:spTgt spid="19"/>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 fill="hold"/>
                                        <p:tgtEl>
                                          <p:spTgt spid="8"/>
                                        </p:tgtEl>
                                        <p:attrNameLst>
                                          <p:attrName>fillcolor</p:attrName>
                                        </p:attrNameLst>
                                      </p:cBhvr>
                                      <p:to>
                                        <a:srgbClr val="DCA496"/>
                                      </p:to>
                                    </p:animClr>
                                    <p:set>
                                      <p:cBhvr>
                                        <p:cTn id="33" dur="10" fill="hold"/>
                                        <p:tgtEl>
                                          <p:spTgt spid="8"/>
                                        </p:tgtEl>
                                        <p:attrNameLst>
                                          <p:attrName>fill.type</p:attrName>
                                        </p:attrNameLst>
                                      </p:cBhvr>
                                      <p:to>
                                        <p:strVal val="solid"/>
                                      </p:to>
                                    </p:set>
                                    <p:set>
                                      <p:cBhvr>
                                        <p:cTn id="34" dur="10" fill="hold"/>
                                        <p:tgtEl>
                                          <p:spTgt spid="8"/>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 fill="hold"/>
                                        <p:tgtEl>
                                          <p:spTgt spid="15"/>
                                        </p:tgtEl>
                                        <p:attrNameLst>
                                          <p:attrName>fillcolor</p:attrName>
                                        </p:attrNameLst>
                                      </p:cBhvr>
                                      <p:to>
                                        <a:srgbClr val="DCA496"/>
                                      </p:to>
                                    </p:animClr>
                                    <p:set>
                                      <p:cBhvr>
                                        <p:cTn id="37" dur="10" fill="hold"/>
                                        <p:tgtEl>
                                          <p:spTgt spid="15"/>
                                        </p:tgtEl>
                                        <p:attrNameLst>
                                          <p:attrName>fill.type</p:attrName>
                                        </p:attrNameLst>
                                      </p:cBhvr>
                                      <p:to>
                                        <p:strVal val="solid"/>
                                      </p:to>
                                    </p:set>
                                    <p:set>
                                      <p:cBhvr>
                                        <p:cTn id="38" dur="10" fill="hold"/>
                                        <p:tgtEl>
                                          <p:spTgt spid="15"/>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 fill="hold"/>
                                        <p:tgtEl>
                                          <p:spTgt spid="17"/>
                                        </p:tgtEl>
                                        <p:attrNameLst>
                                          <p:attrName>fillcolor</p:attrName>
                                        </p:attrNameLst>
                                      </p:cBhvr>
                                      <p:to>
                                        <a:schemeClr val="accent2"/>
                                      </p:to>
                                    </p:animClr>
                                    <p:set>
                                      <p:cBhvr>
                                        <p:cTn id="43" dur="10" fill="hold"/>
                                        <p:tgtEl>
                                          <p:spTgt spid="17"/>
                                        </p:tgtEl>
                                        <p:attrNameLst>
                                          <p:attrName>fill.type</p:attrName>
                                        </p:attrNameLst>
                                      </p:cBhvr>
                                      <p:to>
                                        <p:strVal val="solid"/>
                                      </p:to>
                                    </p:set>
                                    <p:set>
                                      <p:cBhvr>
                                        <p:cTn id="44" dur="10" fill="hold"/>
                                        <p:tgtEl>
                                          <p:spTgt spid="17"/>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10" fill="hold"/>
                                        <p:tgtEl>
                                          <p:spTgt spid="8"/>
                                        </p:tgtEl>
                                        <p:attrNameLst>
                                          <p:attrName>fillcolor</p:attrName>
                                        </p:attrNameLst>
                                      </p:cBhvr>
                                      <p:to>
                                        <a:srgbClr val="FFFFFF"/>
                                      </p:to>
                                    </p:animClr>
                                    <p:set>
                                      <p:cBhvr>
                                        <p:cTn id="47" dur="10" fill="hold"/>
                                        <p:tgtEl>
                                          <p:spTgt spid="8"/>
                                        </p:tgtEl>
                                        <p:attrNameLst>
                                          <p:attrName>fill.type</p:attrName>
                                        </p:attrNameLst>
                                      </p:cBhvr>
                                      <p:to>
                                        <p:strVal val="solid"/>
                                      </p:to>
                                    </p:set>
                                    <p:set>
                                      <p:cBhvr>
                                        <p:cTn id="48" dur="10" fill="hold"/>
                                        <p:tgtEl>
                                          <p:spTgt spid="8"/>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 fill="hold"/>
                                        <p:tgtEl>
                                          <p:spTgt spid="15"/>
                                        </p:tgtEl>
                                        <p:attrNameLst>
                                          <p:attrName>fillcolor</p:attrName>
                                        </p:attrNameLst>
                                      </p:cBhvr>
                                      <p:to>
                                        <a:srgbClr val="FFFFFF"/>
                                      </p:to>
                                    </p:animClr>
                                    <p:set>
                                      <p:cBhvr>
                                        <p:cTn id="51" dur="10" fill="hold"/>
                                        <p:tgtEl>
                                          <p:spTgt spid="15"/>
                                        </p:tgtEl>
                                        <p:attrNameLst>
                                          <p:attrName>fill.type</p:attrName>
                                        </p:attrNameLst>
                                      </p:cBhvr>
                                      <p:to>
                                        <p:strVal val="solid"/>
                                      </p:to>
                                    </p:set>
                                    <p:set>
                                      <p:cBhvr>
                                        <p:cTn id="52" dur="10" fill="hold"/>
                                        <p:tgtEl>
                                          <p:spTgt spid="15"/>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 fill="hold"/>
                                        <p:tgtEl>
                                          <p:spTgt spid="8"/>
                                        </p:tgtEl>
                                        <p:attrNameLst>
                                          <p:attrName>fillcolor</p:attrName>
                                        </p:attrNameLst>
                                      </p:cBhvr>
                                      <p:to>
                                        <a:srgbClr val="DCA496"/>
                                      </p:to>
                                    </p:animClr>
                                    <p:set>
                                      <p:cBhvr>
                                        <p:cTn id="55" dur="10" fill="hold"/>
                                        <p:tgtEl>
                                          <p:spTgt spid="8"/>
                                        </p:tgtEl>
                                        <p:attrNameLst>
                                          <p:attrName>fill.type</p:attrName>
                                        </p:attrNameLst>
                                      </p:cBhvr>
                                      <p:to>
                                        <p:strVal val="solid"/>
                                      </p:to>
                                    </p:set>
                                    <p:set>
                                      <p:cBhvr>
                                        <p:cTn id="56" dur="10" fill="hold"/>
                                        <p:tgtEl>
                                          <p:spTgt spid="8"/>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10" fill="hold"/>
                                        <p:tgtEl>
                                          <p:spTgt spid="11"/>
                                        </p:tgtEl>
                                        <p:attrNameLst>
                                          <p:attrName>fillcolor</p:attrName>
                                        </p:attrNameLst>
                                      </p:cBhvr>
                                      <p:to>
                                        <a:srgbClr val="DCA496"/>
                                      </p:to>
                                    </p:animClr>
                                    <p:set>
                                      <p:cBhvr>
                                        <p:cTn id="59" dur="10" fill="hold"/>
                                        <p:tgtEl>
                                          <p:spTgt spid="11"/>
                                        </p:tgtEl>
                                        <p:attrNameLst>
                                          <p:attrName>fill.type</p:attrName>
                                        </p:attrNameLst>
                                      </p:cBhvr>
                                      <p:to>
                                        <p:strVal val="solid"/>
                                      </p:to>
                                    </p:set>
                                    <p:set>
                                      <p:cBhvr>
                                        <p:cTn id="60" dur="10" fill="hold"/>
                                        <p:tgtEl>
                                          <p:spTgt spid="11"/>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xit"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mph" presetSubtype="2" fill="hold" nodeType="withEffect">
                                  <p:stCondLst>
                                    <p:cond delay="0"/>
                                  </p:stCondLst>
                                  <p:childTnLst>
                                    <p:animClr clrSpc="rgb" dir="cw">
                                      <p:cBhvr>
                                        <p:cTn id="68" dur="10" fill="hold"/>
                                        <p:tgtEl>
                                          <p:spTgt spid="45"/>
                                        </p:tgtEl>
                                        <p:attrNameLst>
                                          <p:attrName>fillcolor</p:attrName>
                                        </p:attrNameLst>
                                      </p:cBhvr>
                                      <p:to>
                                        <a:srgbClr val="DCA496"/>
                                      </p:to>
                                    </p:animClr>
                                    <p:set>
                                      <p:cBhvr>
                                        <p:cTn id="69" dur="10" fill="hold"/>
                                        <p:tgtEl>
                                          <p:spTgt spid="45"/>
                                        </p:tgtEl>
                                        <p:attrNameLst>
                                          <p:attrName>fill.type</p:attrName>
                                        </p:attrNameLst>
                                      </p:cBhvr>
                                      <p:to>
                                        <p:strVal val="solid"/>
                                      </p:to>
                                    </p:set>
                                    <p:set>
                                      <p:cBhvr>
                                        <p:cTn id="70" dur="10" fill="hold"/>
                                        <p:tgtEl>
                                          <p:spTgt spid="45"/>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 fill="hold"/>
                                        <p:tgtEl>
                                          <p:spTgt spid="8"/>
                                        </p:tgtEl>
                                        <p:attrNameLst>
                                          <p:attrName>fillcolor</p:attrName>
                                        </p:attrNameLst>
                                      </p:cBhvr>
                                      <p:to>
                                        <a:srgbClr val="DCA496"/>
                                      </p:to>
                                    </p:animClr>
                                    <p:set>
                                      <p:cBhvr>
                                        <p:cTn id="73" dur="10" fill="hold"/>
                                        <p:tgtEl>
                                          <p:spTgt spid="8"/>
                                        </p:tgtEl>
                                        <p:attrNameLst>
                                          <p:attrName>fill.type</p:attrName>
                                        </p:attrNameLst>
                                      </p:cBhvr>
                                      <p:to>
                                        <p:strVal val="solid"/>
                                      </p:to>
                                    </p:set>
                                    <p:set>
                                      <p:cBhvr>
                                        <p:cTn id="74" dur="10" fill="hold"/>
                                        <p:tgtEl>
                                          <p:spTgt spid="8"/>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 fill="hold"/>
                                        <p:tgtEl>
                                          <p:spTgt spid="11"/>
                                        </p:tgtEl>
                                        <p:attrNameLst>
                                          <p:attrName>fillcolor</p:attrName>
                                        </p:attrNameLst>
                                      </p:cBhvr>
                                      <p:to>
                                        <a:srgbClr val="DCA496"/>
                                      </p:to>
                                    </p:animClr>
                                    <p:set>
                                      <p:cBhvr>
                                        <p:cTn id="77" dur="10" fill="hold"/>
                                        <p:tgtEl>
                                          <p:spTgt spid="11"/>
                                        </p:tgtEl>
                                        <p:attrNameLst>
                                          <p:attrName>fill.type</p:attrName>
                                        </p:attrNameLst>
                                      </p:cBhvr>
                                      <p:to>
                                        <p:strVal val="solid"/>
                                      </p:to>
                                    </p:set>
                                    <p:set>
                                      <p:cBhvr>
                                        <p:cTn id="78" dur="10" fill="hold"/>
                                        <p:tgtEl>
                                          <p:spTgt spid="11"/>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 fill="hold"/>
                                        <p:tgtEl>
                                          <p:spTgt spid="7"/>
                                        </p:tgtEl>
                                        <p:attrNameLst>
                                          <p:attrName>fillcolor</p:attrName>
                                        </p:attrNameLst>
                                      </p:cBhvr>
                                      <p:to>
                                        <a:srgbClr val="DCA496"/>
                                      </p:to>
                                    </p:animClr>
                                    <p:set>
                                      <p:cBhvr>
                                        <p:cTn id="81" dur="10" fill="hold"/>
                                        <p:tgtEl>
                                          <p:spTgt spid="7"/>
                                        </p:tgtEl>
                                        <p:attrNameLst>
                                          <p:attrName>fill.type</p:attrName>
                                        </p:attrNameLst>
                                      </p:cBhvr>
                                      <p:to>
                                        <p:strVal val="solid"/>
                                      </p:to>
                                    </p:set>
                                    <p:set>
                                      <p:cBhvr>
                                        <p:cTn id="82" dur="10" fill="hold"/>
                                        <p:tgtEl>
                                          <p:spTgt spid="7"/>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10" fill="hold"/>
                                        <p:tgtEl>
                                          <p:spTgt spid="6"/>
                                        </p:tgtEl>
                                        <p:attrNameLst>
                                          <p:attrName>fillcolor</p:attrName>
                                        </p:attrNameLst>
                                      </p:cBhvr>
                                      <p:to>
                                        <a:srgbClr val="DCA496"/>
                                      </p:to>
                                    </p:animClr>
                                    <p:set>
                                      <p:cBhvr>
                                        <p:cTn id="85" dur="10" fill="hold"/>
                                        <p:tgtEl>
                                          <p:spTgt spid="6"/>
                                        </p:tgtEl>
                                        <p:attrNameLst>
                                          <p:attrName>fill.type</p:attrName>
                                        </p:attrNameLst>
                                      </p:cBhvr>
                                      <p:to>
                                        <p:strVal val="solid"/>
                                      </p:to>
                                    </p:set>
                                    <p:set>
                                      <p:cBhvr>
                                        <p:cTn id="86" dur="10" fill="hold"/>
                                        <p:tgtEl>
                                          <p:spTgt spid="6"/>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10" fill="hold"/>
                                        <p:tgtEl>
                                          <p:spTgt spid="9"/>
                                        </p:tgtEl>
                                        <p:attrNameLst>
                                          <p:attrName>fillcolor</p:attrName>
                                        </p:attrNameLst>
                                      </p:cBhvr>
                                      <p:to>
                                        <a:srgbClr val="DCA496"/>
                                      </p:to>
                                    </p:animClr>
                                    <p:set>
                                      <p:cBhvr>
                                        <p:cTn id="89" dur="10" fill="hold"/>
                                        <p:tgtEl>
                                          <p:spTgt spid="9"/>
                                        </p:tgtEl>
                                        <p:attrNameLst>
                                          <p:attrName>fill.type</p:attrName>
                                        </p:attrNameLst>
                                      </p:cBhvr>
                                      <p:to>
                                        <p:strVal val="solid"/>
                                      </p:to>
                                    </p:set>
                                    <p:set>
                                      <p:cBhvr>
                                        <p:cTn id="90" dur="10" fill="hold"/>
                                        <p:tgtEl>
                                          <p:spTgt spid="9"/>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10" fill="hold"/>
                                        <p:tgtEl>
                                          <p:spTgt spid="10"/>
                                        </p:tgtEl>
                                        <p:attrNameLst>
                                          <p:attrName>fillcolor</p:attrName>
                                        </p:attrNameLst>
                                      </p:cBhvr>
                                      <p:to>
                                        <a:srgbClr val="DCA496"/>
                                      </p:to>
                                    </p:animClr>
                                    <p:set>
                                      <p:cBhvr>
                                        <p:cTn id="93" dur="10" fill="hold"/>
                                        <p:tgtEl>
                                          <p:spTgt spid="10"/>
                                        </p:tgtEl>
                                        <p:attrNameLst>
                                          <p:attrName>fill.type</p:attrName>
                                        </p:attrNameLst>
                                      </p:cBhvr>
                                      <p:to>
                                        <p:strVal val="solid"/>
                                      </p:to>
                                    </p:set>
                                    <p:set>
                                      <p:cBhvr>
                                        <p:cTn id="94" dur="10" fill="hold"/>
                                        <p:tgtEl>
                                          <p:spTgt spid="10"/>
                                        </p:tgtEl>
                                        <p:attrNameLst>
                                          <p:attrName>fill.on</p:attrName>
                                        </p:attrNameLst>
                                      </p:cBhvr>
                                      <p:to>
                                        <p:strVal val="true"/>
                                      </p:to>
                                    </p:set>
                                  </p:childTnLst>
                                </p:cTn>
                              </p:par>
                            </p:childTnLst>
                          </p:cTn>
                        </p:par>
                      </p:childTnLst>
                    </p:cTn>
                  </p:par>
                  <p:par>
                    <p:cTn id="95" fill="hold">
                      <p:stCondLst>
                        <p:cond delay="indefinite"/>
                      </p:stCondLst>
                      <p:childTnLst>
                        <p:par>
                          <p:cTn id="96" fill="hold">
                            <p:stCondLst>
                              <p:cond delay="0"/>
                            </p:stCondLst>
                            <p:childTnLst>
                              <p:par>
                                <p:cTn id="97" presetID="1" presetClass="emph" presetSubtype="2" fill="hold" nodeType="clickEffect">
                                  <p:stCondLst>
                                    <p:cond delay="0"/>
                                  </p:stCondLst>
                                  <p:childTnLst>
                                    <p:animClr clrSpc="rgb" dir="cw">
                                      <p:cBhvr>
                                        <p:cTn id="98" dur="10" fill="hold"/>
                                        <p:tgtEl>
                                          <p:spTgt spid="18"/>
                                        </p:tgtEl>
                                        <p:attrNameLst>
                                          <p:attrName>fillcolor</p:attrName>
                                        </p:attrNameLst>
                                      </p:cBhvr>
                                      <p:to>
                                        <a:schemeClr val="accent2"/>
                                      </p:to>
                                    </p:animClr>
                                    <p:set>
                                      <p:cBhvr>
                                        <p:cTn id="99" dur="10" fill="hold"/>
                                        <p:tgtEl>
                                          <p:spTgt spid="18"/>
                                        </p:tgtEl>
                                        <p:attrNameLst>
                                          <p:attrName>fill.type</p:attrName>
                                        </p:attrNameLst>
                                      </p:cBhvr>
                                      <p:to>
                                        <p:strVal val="solid"/>
                                      </p:to>
                                    </p:set>
                                    <p:set>
                                      <p:cBhvr>
                                        <p:cTn id="100" dur="10" fill="hold"/>
                                        <p:tgtEl>
                                          <p:spTgt spid="18"/>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10" fill="hold"/>
                                        <p:tgtEl>
                                          <p:spTgt spid="15"/>
                                        </p:tgtEl>
                                        <p:attrNameLst>
                                          <p:attrName>fillcolor</p:attrName>
                                        </p:attrNameLst>
                                      </p:cBhvr>
                                      <p:to>
                                        <a:srgbClr val="DCA496"/>
                                      </p:to>
                                    </p:animClr>
                                    <p:set>
                                      <p:cBhvr>
                                        <p:cTn id="103" dur="10" fill="hold"/>
                                        <p:tgtEl>
                                          <p:spTgt spid="15"/>
                                        </p:tgtEl>
                                        <p:attrNameLst>
                                          <p:attrName>fill.type</p:attrName>
                                        </p:attrNameLst>
                                      </p:cBhvr>
                                      <p:to>
                                        <p:strVal val="solid"/>
                                      </p:to>
                                    </p:set>
                                    <p:set>
                                      <p:cBhvr>
                                        <p:cTn id="104" dur="10" fill="hold"/>
                                        <p:tgtEl>
                                          <p:spTgt spid="15"/>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10" fill="hold"/>
                                        <p:tgtEl>
                                          <p:spTgt spid="12"/>
                                        </p:tgtEl>
                                        <p:attrNameLst>
                                          <p:attrName>fillcolor</p:attrName>
                                        </p:attrNameLst>
                                      </p:cBhvr>
                                      <p:to>
                                        <a:srgbClr val="DCA496"/>
                                      </p:to>
                                    </p:animClr>
                                    <p:set>
                                      <p:cBhvr>
                                        <p:cTn id="107" dur="10" fill="hold"/>
                                        <p:tgtEl>
                                          <p:spTgt spid="12"/>
                                        </p:tgtEl>
                                        <p:attrNameLst>
                                          <p:attrName>fill.type</p:attrName>
                                        </p:attrNameLst>
                                      </p:cBhvr>
                                      <p:to>
                                        <p:strVal val="solid"/>
                                      </p:to>
                                    </p:set>
                                    <p:set>
                                      <p:cBhvr>
                                        <p:cTn id="108" dur="10" fill="hold"/>
                                        <p:tgtEl>
                                          <p:spTgt spid="12"/>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10" fill="hold"/>
                                        <p:tgtEl>
                                          <p:spTgt spid="5"/>
                                        </p:tgtEl>
                                        <p:attrNameLst>
                                          <p:attrName>fillcolor</p:attrName>
                                        </p:attrNameLst>
                                      </p:cBhvr>
                                      <p:to>
                                        <a:schemeClr val="accent2"/>
                                      </p:to>
                                    </p:animClr>
                                    <p:set>
                                      <p:cBhvr>
                                        <p:cTn id="113" dur="10" fill="hold"/>
                                        <p:tgtEl>
                                          <p:spTgt spid="5"/>
                                        </p:tgtEl>
                                        <p:attrNameLst>
                                          <p:attrName>fill.type</p:attrName>
                                        </p:attrNameLst>
                                      </p:cBhvr>
                                      <p:to>
                                        <p:strVal val="solid"/>
                                      </p:to>
                                    </p:set>
                                    <p:set>
                                      <p:cBhvr>
                                        <p:cTn id="114" dur="10" fill="hold"/>
                                        <p:tgtEl>
                                          <p:spTgt spid="5"/>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10" fill="hold"/>
                                        <p:tgtEl>
                                          <p:spTgt spid="15"/>
                                        </p:tgtEl>
                                        <p:attrNameLst>
                                          <p:attrName>fillcolor</p:attrName>
                                        </p:attrNameLst>
                                      </p:cBhvr>
                                      <p:to>
                                        <a:srgbClr val="FFFFFF"/>
                                      </p:to>
                                    </p:animClr>
                                    <p:set>
                                      <p:cBhvr>
                                        <p:cTn id="117" dur="10" fill="hold"/>
                                        <p:tgtEl>
                                          <p:spTgt spid="15"/>
                                        </p:tgtEl>
                                        <p:attrNameLst>
                                          <p:attrName>fill.type</p:attrName>
                                        </p:attrNameLst>
                                      </p:cBhvr>
                                      <p:to>
                                        <p:strVal val="solid"/>
                                      </p:to>
                                    </p:set>
                                    <p:set>
                                      <p:cBhvr>
                                        <p:cTn id="118" dur="10" fill="hold"/>
                                        <p:tgtEl>
                                          <p:spTgt spid="15"/>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10" fill="hold"/>
                                        <p:tgtEl>
                                          <p:spTgt spid="13"/>
                                        </p:tgtEl>
                                        <p:attrNameLst>
                                          <p:attrName>fillcolor</p:attrName>
                                        </p:attrNameLst>
                                      </p:cBhvr>
                                      <p:to>
                                        <a:srgbClr val="DCA496"/>
                                      </p:to>
                                    </p:animClr>
                                    <p:set>
                                      <p:cBhvr>
                                        <p:cTn id="121" dur="10" fill="hold"/>
                                        <p:tgtEl>
                                          <p:spTgt spid="13"/>
                                        </p:tgtEl>
                                        <p:attrNameLst>
                                          <p:attrName>fill.type</p:attrName>
                                        </p:attrNameLst>
                                      </p:cBhvr>
                                      <p:to>
                                        <p:strVal val="solid"/>
                                      </p:to>
                                    </p:set>
                                    <p:set>
                                      <p:cBhvr>
                                        <p:cTn id="122" dur="10" fill="hold"/>
                                        <p:tgtEl>
                                          <p:spTgt spid="13"/>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10" fill="hold"/>
                                        <p:tgtEl>
                                          <p:spTgt spid="12"/>
                                        </p:tgtEl>
                                        <p:attrNameLst>
                                          <p:attrName>fillcolor</p:attrName>
                                        </p:attrNameLst>
                                      </p:cBhvr>
                                      <p:to>
                                        <a:srgbClr val="DCA496"/>
                                      </p:to>
                                    </p:animClr>
                                    <p:set>
                                      <p:cBhvr>
                                        <p:cTn id="127" dur="10" fill="hold"/>
                                        <p:tgtEl>
                                          <p:spTgt spid="12"/>
                                        </p:tgtEl>
                                        <p:attrNameLst>
                                          <p:attrName>fill.type</p:attrName>
                                        </p:attrNameLst>
                                      </p:cBhvr>
                                      <p:to>
                                        <p:strVal val="solid"/>
                                      </p:to>
                                    </p:set>
                                    <p:set>
                                      <p:cBhvr>
                                        <p:cTn id="128" dur="10" fill="hold"/>
                                        <p:tgtEl>
                                          <p:spTgt spid="12"/>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10" fill="hold"/>
                                        <p:tgtEl>
                                          <p:spTgt spid="13"/>
                                        </p:tgtEl>
                                        <p:attrNameLst>
                                          <p:attrName>fillcolor</p:attrName>
                                        </p:attrNameLst>
                                      </p:cBhvr>
                                      <p:to>
                                        <a:srgbClr val="FFFFFF"/>
                                      </p:to>
                                    </p:animClr>
                                    <p:set>
                                      <p:cBhvr>
                                        <p:cTn id="131" dur="10" fill="hold"/>
                                        <p:tgtEl>
                                          <p:spTgt spid="13"/>
                                        </p:tgtEl>
                                        <p:attrNameLst>
                                          <p:attrName>fill.type</p:attrName>
                                        </p:attrNameLst>
                                      </p:cBhvr>
                                      <p:to>
                                        <p:strVal val="solid"/>
                                      </p:to>
                                    </p:set>
                                    <p:set>
                                      <p:cBhvr>
                                        <p:cTn id="132" dur="10" fill="hold"/>
                                        <p:tgtEl>
                                          <p:spTgt spid="13"/>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10" fill="hold"/>
                                        <p:tgtEl>
                                          <p:spTgt spid="12"/>
                                        </p:tgtEl>
                                        <p:attrNameLst>
                                          <p:attrName>fillcolor</p:attrName>
                                        </p:attrNameLst>
                                      </p:cBhvr>
                                      <p:to>
                                        <a:srgbClr val="BF974D"/>
                                      </p:to>
                                    </p:animClr>
                                    <p:set>
                                      <p:cBhvr>
                                        <p:cTn id="135" dur="10" fill="hold"/>
                                        <p:tgtEl>
                                          <p:spTgt spid="12"/>
                                        </p:tgtEl>
                                        <p:attrNameLst>
                                          <p:attrName>fill.type</p:attrName>
                                        </p:attrNameLst>
                                      </p:cBhvr>
                                      <p:to>
                                        <p:strVal val="solid"/>
                                      </p:to>
                                    </p:set>
                                    <p:set>
                                      <p:cBhvr>
                                        <p:cTn id="136" dur="10" fill="hold"/>
                                        <p:tgtEl>
                                          <p:spTgt spid="12"/>
                                        </p:tgtEl>
                                        <p:attrNameLst>
                                          <p:attrName>fill.on</p:attrName>
                                        </p:attrNameLst>
                                      </p:cBhvr>
                                      <p:to>
                                        <p:strVal val="true"/>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0" nodeType="clickEffect">
                                  <p:stCondLst>
                                    <p:cond delay="0"/>
                                  </p:stCondLst>
                                  <p:childTnLst>
                                    <p:set>
                                      <p:cBhvr>
                                        <p:cTn id="140" dur="1" fill="hold">
                                          <p:stCondLst>
                                            <p:cond delay="0"/>
                                          </p:stCondLst>
                                        </p:cTn>
                                        <p:tgtEl>
                                          <p:spTgt spid="12"/>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childTnLst>
                                </p:cTn>
                              </p:par>
                              <p:par>
                                <p:cTn id="143" presetID="1" presetClass="emph" presetSubtype="2" fill="hold" nodeType="withEffect">
                                  <p:stCondLst>
                                    <p:cond delay="0"/>
                                  </p:stCondLst>
                                  <p:childTnLst>
                                    <p:animClr clrSpc="rgb" dir="cw">
                                      <p:cBhvr>
                                        <p:cTn id="144" dur="10" fill="hold"/>
                                        <p:tgtEl>
                                          <p:spTgt spid="47"/>
                                        </p:tgtEl>
                                        <p:attrNameLst>
                                          <p:attrName>fillcolor</p:attrName>
                                        </p:attrNameLst>
                                      </p:cBhvr>
                                      <p:to>
                                        <a:srgbClr val="DCA496"/>
                                      </p:to>
                                    </p:animClr>
                                    <p:set>
                                      <p:cBhvr>
                                        <p:cTn id="145" dur="10" fill="hold"/>
                                        <p:tgtEl>
                                          <p:spTgt spid="47"/>
                                        </p:tgtEl>
                                        <p:attrNameLst>
                                          <p:attrName>fill.type</p:attrName>
                                        </p:attrNameLst>
                                      </p:cBhvr>
                                      <p:to>
                                        <p:strVal val="solid"/>
                                      </p:to>
                                    </p:set>
                                    <p:set>
                                      <p:cBhvr>
                                        <p:cTn id="146" dur="10" fill="hold"/>
                                        <p:tgtEl>
                                          <p:spTgt spid="47"/>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10" fill="hold"/>
                                        <p:tgtEl>
                                          <p:spTgt spid="13"/>
                                        </p:tgtEl>
                                        <p:attrNameLst>
                                          <p:attrName>fillcolor</p:attrName>
                                        </p:attrNameLst>
                                      </p:cBhvr>
                                      <p:to>
                                        <a:srgbClr val="DCA496"/>
                                      </p:to>
                                    </p:animClr>
                                    <p:set>
                                      <p:cBhvr>
                                        <p:cTn id="149" dur="10" fill="hold"/>
                                        <p:tgtEl>
                                          <p:spTgt spid="13"/>
                                        </p:tgtEl>
                                        <p:attrNameLst>
                                          <p:attrName>fill.type</p:attrName>
                                        </p:attrNameLst>
                                      </p:cBhvr>
                                      <p:to>
                                        <p:strVal val="solid"/>
                                      </p:to>
                                    </p:set>
                                    <p:set>
                                      <p:cBhvr>
                                        <p:cTn id="150" dur="10" fill="hold"/>
                                        <p:tgtEl>
                                          <p:spTgt spid="13"/>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2" fill="hold" nodeType="clickEffect">
                                  <p:stCondLst>
                                    <p:cond delay="0"/>
                                  </p:stCondLst>
                                  <p:childTnLst>
                                    <p:animClr clrSpc="rgb" dir="cw">
                                      <p:cBhvr>
                                        <p:cTn id="154" dur="10" fill="hold"/>
                                        <p:tgtEl>
                                          <p:spTgt spid="13"/>
                                        </p:tgtEl>
                                        <p:attrNameLst>
                                          <p:attrName>fillcolor</p:attrName>
                                        </p:attrNameLst>
                                      </p:cBhvr>
                                      <p:to>
                                        <a:schemeClr val="accent2"/>
                                      </p:to>
                                    </p:animClr>
                                    <p:set>
                                      <p:cBhvr>
                                        <p:cTn id="155" dur="10" fill="hold"/>
                                        <p:tgtEl>
                                          <p:spTgt spid="13"/>
                                        </p:tgtEl>
                                        <p:attrNameLst>
                                          <p:attrName>fill.type</p:attrName>
                                        </p:attrNameLst>
                                      </p:cBhvr>
                                      <p:to>
                                        <p:strVal val="solid"/>
                                      </p:to>
                                    </p:set>
                                    <p:set>
                                      <p:cBhvr>
                                        <p:cTn id="156" dur="10" fill="hold"/>
                                        <p:tgtEl>
                                          <p:spTgt spid="13"/>
                                        </p:tgtEl>
                                        <p:attrNameLst>
                                          <p:attrName>fill.on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1" presetClass="emph" presetSubtype="2" fill="hold" nodeType="clickEffect">
                                  <p:stCondLst>
                                    <p:cond delay="0"/>
                                  </p:stCondLst>
                                  <p:childTnLst>
                                    <p:animClr clrSpc="rgb" dir="cw">
                                      <p:cBhvr>
                                        <p:cTn id="160" dur="10" fill="hold"/>
                                        <p:tgtEl>
                                          <p:spTgt spid="13"/>
                                        </p:tgtEl>
                                        <p:attrNameLst>
                                          <p:attrName>fillcolor</p:attrName>
                                        </p:attrNameLst>
                                      </p:cBhvr>
                                      <p:to>
                                        <a:srgbClr val="DCA496"/>
                                      </p:to>
                                    </p:animClr>
                                    <p:set>
                                      <p:cBhvr>
                                        <p:cTn id="161" dur="10" fill="hold"/>
                                        <p:tgtEl>
                                          <p:spTgt spid="13"/>
                                        </p:tgtEl>
                                        <p:attrNameLst>
                                          <p:attrName>fill.type</p:attrName>
                                        </p:attrNameLst>
                                      </p:cBhvr>
                                      <p:to>
                                        <p:strVal val="solid"/>
                                      </p:to>
                                    </p:set>
                                    <p:set>
                                      <p:cBhvr>
                                        <p:cTn id="162" dur="10" fill="hold"/>
                                        <p:tgtEl>
                                          <p:spTgt spid="13"/>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0" nodeType="clickEffect">
                                  <p:stCondLst>
                                    <p:cond delay="0"/>
                                  </p:stCondLst>
                                  <p:childTnLst>
                                    <p:set>
                                      <p:cBhvr>
                                        <p:cTn id="166" dur="1" fill="hold">
                                          <p:stCondLst>
                                            <p:cond delay="0"/>
                                          </p:stCondLst>
                                        </p:cTn>
                                        <p:tgtEl>
                                          <p:spTgt spid="5"/>
                                        </p:tgtEl>
                                        <p:attrNameLst>
                                          <p:attrName>style.visibility</p:attrName>
                                        </p:attrNameLst>
                                      </p:cBhvr>
                                      <p:to>
                                        <p:strVal val="hidden"/>
                                      </p:to>
                                    </p:set>
                                  </p:childTnLst>
                                </p:cTn>
                              </p:par>
                              <p:par>
                                <p:cTn id="167" presetID="1" presetClass="emph" presetSubtype="2" fill="hold" nodeType="withEffect">
                                  <p:stCondLst>
                                    <p:cond delay="0"/>
                                  </p:stCondLst>
                                  <p:childTnLst>
                                    <p:animClr clrSpc="rgb" dir="cw">
                                      <p:cBhvr>
                                        <p:cTn id="168" dur="10" fill="hold"/>
                                        <p:tgtEl>
                                          <p:spTgt spid="13"/>
                                        </p:tgtEl>
                                        <p:attrNameLst>
                                          <p:attrName>fillcolor</p:attrName>
                                        </p:attrNameLst>
                                      </p:cBhvr>
                                      <p:to>
                                        <a:srgbClr val="FFFFFF"/>
                                      </p:to>
                                    </p:animClr>
                                    <p:set>
                                      <p:cBhvr>
                                        <p:cTn id="169" dur="10" fill="hold"/>
                                        <p:tgtEl>
                                          <p:spTgt spid="13"/>
                                        </p:tgtEl>
                                        <p:attrNameLst>
                                          <p:attrName>fill.type</p:attrName>
                                        </p:attrNameLst>
                                      </p:cBhvr>
                                      <p:to>
                                        <p:strVal val="solid"/>
                                      </p:to>
                                    </p:set>
                                    <p:set>
                                      <p:cBhvr>
                                        <p:cTn id="170" dur="10" fill="hold"/>
                                        <p:tgtEl>
                                          <p:spTgt spid="13"/>
                                        </p:tgtEl>
                                        <p:attrNameLst>
                                          <p:attrName>fill.on</p:attrName>
                                        </p:attrNameLst>
                                      </p:cBhvr>
                                      <p:to>
                                        <p:strVal val="true"/>
                                      </p:to>
                                    </p:set>
                                  </p:childTnLst>
                                </p:cTn>
                              </p:par>
                              <p:par>
                                <p:cTn id="171" presetID="1" presetClass="entr" presetSubtype="0" fill="hold" grpId="1" nodeType="withEffect">
                                  <p:stCondLst>
                                    <p:cond delay="0"/>
                                  </p:stCondLst>
                                  <p:childTnLst>
                                    <p:set>
                                      <p:cBhvr>
                                        <p:cTn id="172" dur="1" fill="hold">
                                          <p:stCondLst>
                                            <p:cond delay="0"/>
                                          </p:stCondLst>
                                        </p:cTn>
                                        <p:tgtEl>
                                          <p:spTgt spid="48"/>
                                        </p:tgtEl>
                                        <p:attrNameLst>
                                          <p:attrName>style.visibility</p:attrName>
                                        </p:attrNameLst>
                                      </p:cBhvr>
                                      <p:to>
                                        <p:strVal val="visible"/>
                                      </p:to>
                                    </p:set>
                                  </p:childTnLst>
                                </p:cTn>
                              </p:par>
                              <p:par>
                                <p:cTn id="173" presetID="1" presetClass="emph" presetSubtype="2" fill="hold" nodeType="withEffect">
                                  <p:stCondLst>
                                    <p:cond delay="0"/>
                                  </p:stCondLst>
                                  <p:childTnLst>
                                    <p:animClr clrSpc="rgb" dir="cw">
                                      <p:cBhvr>
                                        <p:cTn id="174" dur="10" fill="hold"/>
                                        <p:tgtEl>
                                          <p:spTgt spid="15"/>
                                        </p:tgtEl>
                                        <p:attrNameLst>
                                          <p:attrName>fillcolor</p:attrName>
                                        </p:attrNameLst>
                                      </p:cBhvr>
                                      <p:to>
                                        <a:srgbClr val="DCA496"/>
                                      </p:to>
                                    </p:animClr>
                                    <p:set>
                                      <p:cBhvr>
                                        <p:cTn id="175" dur="10" fill="hold"/>
                                        <p:tgtEl>
                                          <p:spTgt spid="15"/>
                                        </p:tgtEl>
                                        <p:attrNameLst>
                                          <p:attrName>fill.type</p:attrName>
                                        </p:attrNameLst>
                                      </p:cBhvr>
                                      <p:to>
                                        <p:strVal val="solid"/>
                                      </p:to>
                                    </p:set>
                                    <p:set>
                                      <p:cBhvr>
                                        <p:cTn id="176" dur="10" fill="hold"/>
                                        <p:tgtEl>
                                          <p:spTgt spid="15"/>
                                        </p:tgtEl>
                                        <p:attrNameLst>
                                          <p:attrName>fill.on</p:attrName>
                                        </p:attrNameLst>
                                      </p:cBhvr>
                                      <p:to>
                                        <p:strVal val="true"/>
                                      </p:to>
                                    </p:set>
                                  </p:childTnLst>
                                </p:cTn>
                              </p:par>
                            </p:childTnLst>
                          </p:cTn>
                        </p:par>
                      </p:childTnLst>
                    </p:cTn>
                  </p:par>
                  <p:par>
                    <p:cTn id="177" fill="hold">
                      <p:stCondLst>
                        <p:cond delay="indefinite"/>
                      </p:stCondLst>
                      <p:childTnLst>
                        <p:par>
                          <p:cTn id="178" fill="hold">
                            <p:stCondLst>
                              <p:cond delay="0"/>
                            </p:stCondLst>
                            <p:childTnLst>
                              <p:par>
                                <p:cTn id="179" presetID="1" presetClass="emph" presetSubtype="2" fill="hold" nodeType="clickEffect">
                                  <p:stCondLst>
                                    <p:cond delay="0"/>
                                  </p:stCondLst>
                                  <p:childTnLst>
                                    <p:animClr clrSpc="rgb" dir="cw">
                                      <p:cBhvr>
                                        <p:cTn id="180" dur="10" fill="hold"/>
                                        <p:tgtEl>
                                          <p:spTgt spid="16"/>
                                        </p:tgtEl>
                                        <p:attrNameLst>
                                          <p:attrName>fillcolor</p:attrName>
                                        </p:attrNameLst>
                                      </p:cBhvr>
                                      <p:to>
                                        <a:schemeClr val="accent2"/>
                                      </p:to>
                                    </p:animClr>
                                    <p:set>
                                      <p:cBhvr>
                                        <p:cTn id="181" dur="10" fill="hold"/>
                                        <p:tgtEl>
                                          <p:spTgt spid="16"/>
                                        </p:tgtEl>
                                        <p:attrNameLst>
                                          <p:attrName>fill.type</p:attrName>
                                        </p:attrNameLst>
                                      </p:cBhvr>
                                      <p:to>
                                        <p:strVal val="solid"/>
                                      </p:to>
                                    </p:set>
                                    <p:set>
                                      <p:cBhvr>
                                        <p:cTn id="182" dur="10" fill="hold"/>
                                        <p:tgtEl>
                                          <p:spTgt spid="16"/>
                                        </p:tgtEl>
                                        <p:attrNameLst>
                                          <p:attrName>fill.on</p:attrName>
                                        </p:attrNameLst>
                                      </p:cBhvr>
                                      <p:to>
                                        <p:strVal val="true"/>
                                      </p:to>
                                    </p:set>
                                  </p:childTnLst>
                                </p:cTn>
                              </p:par>
                              <p:par>
                                <p:cTn id="183" presetID="1" presetClass="emph" presetSubtype="2" fill="hold" nodeType="withEffect">
                                  <p:stCondLst>
                                    <p:cond delay="0"/>
                                  </p:stCondLst>
                                  <p:childTnLst>
                                    <p:animClr clrSpc="rgb" dir="cw">
                                      <p:cBhvr>
                                        <p:cTn id="184" dur="10" fill="hold"/>
                                        <p:tgtEl>
                                          <p:spTgt spid="14"/>
                                        </p:tgtEl>
                                        <p:attrNameLst>
                                          <p:attrName>fillcolor</p:attrName>
                                        </p:attrNameLst>
                                      </p:cBhvr>
                                      <p:to>
                                        <a:srgbClr val="DCA496"/>
                                      </p:to>
                                    </p:animClr>
                                    <p:set>
                                      <p:cBhvr>
                                        <p:cTn id="185" dur="10" fill="hold"/>
                                        <p:tgtEl>
                                          <p:spTgt spid="14"/>
                                        </p:tgtEl>
                                        <p:attrNameLst>
                                          <p:attrName>fill.type</p:attrName>
                                        </p:attrNameLst>
                                      </p:cBhvr>
                                      <p:to>
                                        <p:strVal val="solid"/>
                                      </p:to>
                                    </p:set>
                                    <p:set>
                                      <p:cBhvr>
                                        <p:cTn id="186" dur="10" fill="hold"/>
                                        <p:tgtEl>
                                          <p:spTgt spid="14"/>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mph" presetSubtype="2" fill="hold" nodeType="clickEffect">
                                  <p:stCondLst>
                                    <p:cond delay="0"/>
                                  </p:stCondLst>
                                  <p:childTnLst>
                                    <p:animClr clrSpc="rgb" dir="cw">
                                      <p:cBhvr>
                                        <p:cTn id="190" dur="10" fill="hold"/>
                                        <p:tgtEl>
                                          <p:spTgt spid="16"/>
                                        </p:tgtEl>
                                        <p:attrNameLst>
                                          <p:attrName>fillcolor</p:attrName>
                                        </p:attrNameLst>
                                      </p:cBhvr>
                                      <p:to>
                                        <a:srgbClr val="FFFFFF"/>
                                      </p:to>
                                    </p:animClr>
                                    <p:set>
                                      <p:cBhvr>
                                        <p:cTn id="191" dur="10" fill="hold"/>
                                        <p:tgtEl>
                                          <p:spTgt spid="16"/>
                                        </p:tgtEl>
                                        <p:attrNameLst>
                                          <p:attrName>fill.type</p:attrName>
                                        </p:attrNameLst>
                                      </p:cBhvr>
                                      <p:to>
                                        <p:strVal val="solid"/>
                                      </p:to>
                                    </p:set>
                                    <p:set>
                                      <p:cBhvr>
                                        <p:cTn id="192" dur="10" fill="hold"/>
                                        <p:tgtEl>
                                          <p:spTgt spid="16"/>
                                        </p:tgtEl>
                                        <p:attrNameLst>
                                          <p:attrName>fill.on</p:attrName>
                                        </p:attrNameLst>
                                      </p:cBhvr>
                                      <p:to>
                                        <p:strVal val="true"/>
                                      </p:to>
                                    </p:set>
                                  </p:childTnLst>
                                </p:cTn>
                              </p:par>
                              <p:par>
                                <p:cTn id="193" presetID="1" presetClass="emph" presetSubtype="2" fill="hold" nodeType="withEffect">
                                  <p:stCondLst>
                                    <p:cond delay="0"/>
                                  </p:stCondLst>
                                  <p:childTnLst>
                                    <p:animClr clrSpc="rgb" dir="cw">
                                      <p:cBhvr>
                                        <p:cTn id="194" dur="10" fill="hold"/>
                                        <p:tgtEl>
                                          <p:spTgt spid="14"/>
                                        </p:tgtEl>
                                        <p:attrNameLst>
                                          <p:attrName>fillcolor</p:attrName>
                                        </p:attrNameLst>
                                      </p:cBhvr>
                                      <p:to>
                                        <a:srgbClr val="FFFFFF"/>
                                      </p:to>
                                    </p:animClr>
                                    <p:set>
                                      <p:cBhvr>
                                        <p:cTn id="195" dur="10" fill="hold"/>
                                        <p:tgtEl>
                                          <p:spTgt spid="14"/>
                                        </p:tgtEl>
                                        <p:attrNameLst>
                                          <p:attrName>fill.type</p:attrName>
                                        </p:attrNameLst>
                                      </p:cBhvr>
                                      <p:to>
                                        <p:strVal val="solid"/>
                                      </p:to>
                                    </p:set>
                                    <p:set>
                                      <p:cBhvr>
                                        <p:cTn id="196" dur="10" fill="hold"/>
                                        <p:tgtEl>
                                          <p:spTgt spid="14"/>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0" nodeType="clickEffect">
                                  <p:stCondLst>
                                    <p:cond delay="0"/>
                                  </p:stCondLst>
                                  <p:childTnLst>
                                    <p:set>
                                      <p:cBhvr>
                                        <p:cTn id="200" dur="1" fill="hold">
                                          <p:stCondLst>
                                            <p:cond delay="0"/>
                                          </p:stCondLst>
                                        </p:cTn>
                                        <p:tgtEl>
                                          <p:spTgt spid="18"/>
                                        </p:tgtEl>
                                        <p:attrNameLst>
                                          <p:attrName>style.visibility</p:attrName>
                                        </p:attrNameLst>
                                      </p:cBhvr>
                                      <p:to>
                                        <p:strVal val="hidden"/>
                                      </p:to>
                                    </p:set>
                                  </p:childTnLst>
                                </p:cTn>
                              </p:par>
                              <p:par>
                                <p:cTn id="201" presetID="1" presetClass="entr" presetSubtype="0" fill="hold" grpId="1" nodeType="withEffect">
                                  <p:stCondLst>
                                    <p:cond delay="0"/>
                                  </p:stCondLst>
                                  <p:childTnLst>
                                    <p:set>
                                      <p:cBhvr>
                                        <p:cTn id="202" dur="1" fill="hold">
                                          <p:stCondLst>
                                            <p:cond delay="0"/>
                                          </p:stCondLst>
                                        </p:cTn>
                                        <p:tgtEl>
                                          <p:spTgt spid="49"/>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0" nodeType="clickEffect">
                                  <p:stCondLst>
                                    <p:cond delay="0"/>
                                  </p:stCondLst>
                                  <p:childTnLst>
                                    <p:set>
                                      <p:cBhvr>
                                        <p:cTn id="206" dur="1" fill="hold">
                                          <p:stCondLst>
                                            <p:cond delay="0"/>
                                          </p:stCondLst>
                                        </p:cTn>
                                        <p:tgtEl>
                                          <p:spTgt spid="19"/>
                                        </p:tgtEl>
                                        <p:attrNameLst>
                                          <p:attrName>style.visibility</p:attrName>
                                        </p:attrNameLst>
                                      </p:cBhvr>
                                      <p:to>
                                        <p:strVal val="hidden"/>
                                      </p:to>
                                    </p:set>
                                  </p:childTnLst>
                                </p:cTn>
                              </p:par>
                              <p:par>
                                <p:cTn id="207" presetID="1" presetClass="entr" presetSubtype="0" fill="hold" grpId="1" nodeType="withEffect">
                                  <p:stCondLst>
                                    <p:cond delay="0"/>
                                  </p:stCondLst>
                                  <p:childTnLst>
                                    <p:set>
                                      <p:cBhvr>
                                        <p:cTn id="208" dur="1" fill="hold">
                                          <p:stCondLst>
                                            <p:cond delay="0"/>
                                          </p:stCondLst>
                                        </p:cTn>
                                        <p:tgtEl>
                                          <p:spTgt spid="50"/>
                                        </p:tgtEl>
                                        <p:attrNameLst>
                                          <p:attrName>style.visibility</p:attrName>
                                        </p:attrNameLst>
                                      </p:cBhvr>
                                      <p:to>
                                        <p:strVal val="visible"/>
                                      </p:to>
                                    </p:set>
                                  </p:childTnLst>
                                </p:cTn>
                              </p:par>
                              <p:par>
                                <p:cTn id="209" presetID="1" presetClass="emph" presetSubtype="2" fill="hold" nodeType="withEffect">
                                  <p:stCondLst>
                                    <p:cond delay="0"/>
                                  </p:stCondLst>
                                  <p:childTnLst>
                                    <p:animClr clrSpc="rgb" dir="cw">
                                      <p:cBhvr>
                                        <p:cTn id="210" dur="10" fill="hold"/>
                                        <p:tgtEl>
                                          <p:spTgt spid="15"/>
                                        </p:tgtEl>
                                        <p:attrNameLst>
                                          <p:attrName>fillcolor</p:attrName>
                                        </p:attrNameLst>
                                      </p:cBhvr>
                                      <p:to>
                                        <a:srgbClr val="FFFFFF"/>
                                      </p:to>
                                    </p:animClr>
                                    <p:set>
                                      <p:cBhvr>
                                        <p:cTn id="211" dur="10" fill="hold"/>
                                        <p:tgtEl>
                                          <p:spTgt spid="15"/>
                                        </p:tgtEl>
                                        <p:attrNameLst>
                                          <p:attrName>fill.type</p:attrName>
                                        </p:attrNameLst>
                                      </p:cBhvr>
                                      <p:to>
                                        <p:strVal val="solid"/>
                                      </p:to>
                                    </p:set>
                                    <p:set>
                                      <p:cBhvr>
                                        <p:cTn id="212" dur="1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9" grpId="0" animBg="1"/>
      <p:bldP spid="49" grpId="1" animBg="1"/>
      <p:bldP spid="19" grpId="0" animBg="1"/>
      <p:bldP spid="50" grpId="0" animBg="1"/>
      <p:bldP spid="50" grpId="1" animBg="1"/>
      <p:bldP spid="5" grpId="0" animBg="1"/>
      <p:bldP spid="48" grpId="0" animBg="1"/>
      <p:bldP spid="48" grpId="1" animBg="1"/>
      <p:bldP spid="12" grpId="0" animBg="1"/>
      <p:bldP spid="47" grpId="0" animBg="1"/>
      <p:bldP spid="47" grpId="1" animBg="1"/>
      <p:bldP spid="45" grpId="0" animBg="1"/>
      <p:bldP spid="45" grpId="1" animBg="1"/>
      <p:bldP spid="17" grpId="0" animBg="1"/>
      <p:bldP spid="43" grpId="0" animBg="1"/>
      <p:bldP spid="43" grpId="1" animBg="1"/>
      <p:bldP spid="44" grpId="0"/>
      <p:bldP spid="4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8243-CC6D-472A-AE96-AAC8EE1FA628}"/>
              </a:ext>
            </a:extLst>
          </p:cNvPr>
          <p:cNvSpPr>
            <a:spLocks noGrp="1"/>
          </p:cNvSpPr>
          <p:nvPr>
            <p:ph type="title"/>
          </p:nvPr>
        </p:nvSpPr>
        <p:spPr/>
        <p:txBody>
          <a:bodyPr/>
          <a:lstStyle/>
          <a:p>
            <a:r>
              <a:rPr lang="en-ZA" dirty="0"/>
              <a:t>Example Lazy Update Code</a:t>
            </a:r>
          </a:p>
        </p:txBody>
      </p:sp>
      <p:pic>
        <p:nvPicPr>
          <p:cNvPr id="7" name="Picture 6">
            <a:extLst>
              <a:ext uri="{FF2B5EF4-FFF2-40B4-BE49-F238E27FC236}">
                <a16:creationId xmlns:a16="http://schemas.microsoft.com/office/drawing/2014/main" id="{F2E39AFB-95B3-48C7-87FC-0353CDC488D0}"/>
              </a:ext>
            </a:extLst>
          </p:cNvPr>
          <p:cNvPicPr>
            <a:picLocks noChangeAspect="1"/>
          </p:cNvPicPr>
          <p:nvPr/>
        </p:nvPicPr>
        <p:blipFill rotWithShape="1">
          <a:blip r:embed="rId2"/>
          <a:srcRect b="57380"/>
          <a:stretch/>
        </p:blipFill>
        <p:spPr>
          <a:xfrm>
            <a:off x="1024128" y="2084833"/>
            <a:ext cx="8580864" cy="2565826"/>
          </a:xfrm>
          <a:prstGeom prst="rect">
            <a:avLst/>
          </a:prstGeom>
        </p:spPr>
      </p:pic>
    </p:spTree>
    <p:extLst>
      <p:ext uri="{BB962C8B-B14F-4D97-AF65-F5344CB8AC3E}">
        <p14:creationId xmlns:p14="http://schemas.microsoft.com/office/powerpoint/2010/main" val="1766010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8243-CC6D-472A-AE96-AAC8EE1FA628}"/>
              </a:ext>
            </a:extLst>
          </p:cNvPr>
          <p:cNvSpPr>
            <a:spLocks noGrp="1"/>
          </p:cNvSpPr>
          <p:nvPr>
            <p:ph type="title"/>
          </p:nvPr>
        </p:nvSpPr>
        <p:spPr/>
        <p:txBody>
          <a:bodyPr/>
          <a:lstStyle/>
          <a:p>
            <a:r>
              <a:rPr lang="en-ZA" dirty="0"/>
              <a:t>Example Lazy Update Code</a:t>
            </a:r>
          </a:p>
        </p:txBody>
      </p:sp>
      <p:pic>
        <p:nvPicPr>
          <p:cNvPr id="7" name="Picture 6">
            <a:extLst>
              <a:ext uri="{FF2B5EF4-FFF2-40B4-BE49-F238E27FC236}">
                <a16:creationId xmlns:a16="http://schemas.microsoft.com/office/drawing/2014/main" id="{F2E39AFB-95B3-48C7-87FC-0353CDC488D0}"/>
              </a:ext>
            </a:extLst>
          </p:cNvPr>
          <p:cNvPicPr>
            <a:picLocks noChangeAspect="1"/>
          </p:cNvPicPr>
          <p:nvPr/>
        </p:nvPicPr>
        <p:blipFill rotWithShape="1">
          <a:blip r:embed="rId2"/>
          <a:srcRect t="44750" b="-1252"/>
          <a:stretch/>
        </p:blipFill>
        <p:spPr>
          <a:xfrm>
            <a:off x="1024128" y="2084832"/>
            <a:ext cx="8580864" cy="3401567"/>
          </a:xfrm>
          <a:prstGeom prst="rect">
            <a:avLst/>
          </a:prstGeom>
        </p:spPr>
      </p:pic>
    </p:spTree>
    <p:extLst>
      <p:ext uri="{BB962C8B-B14F-4D97-AF65-F5344CB8AC3E}">
        <p14:creationId xmlns:p14="http://schemas.microsoft.com/office/powerpoint/2010/main" val="1925470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F0E56010-1044-452C-A983-8FF72E93921E}"/>
              </a:ext>
            </a:extLst>
          </p:cNvPr>
          <p:cNvSpPr/>
          <p:nvPr/>
        </p:nvSpPr>
        <p:spPr>
          <a:xfrm>
            <a:off x="8908581"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rgbClr val="FF0000"/>
                </a:solidFill>
              </a:rPr>
              <a:t>8</a:t>
            </a:r>
          </a:p>
        </p:txBody>
      </p:sp>
      <p:sp>
        <p:nvSpPr>
          <p:cNvPr id="50" name="Oval 49">
            <a:extLst>
              <a:ext uri="{FF2B5EF4-FFF2-40B4-BE49-F238E27FC236}">
                <a16:creationId xmlns:a16="http://schemas.microsoft.com/office/drawing/2014/main" id="{AF904D37-2582-428F-9DCC-C629ACC80FA1}"/>
              </a:ext>
            </a:extLst>
          </p:cNvPr>
          <p:cNvSpPr/>
          <p:nvPr/>
        </p:nvSpPr>
        <p:spPr>
          <a:xfrm>
            <a:off x="7532139" y="2782010"/>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rgbClr val="FF0000"/>
                </a:solidFill>
              </a:rPr>
              <a:t>4x8</a:t>
            </a:r>
          </a:p>
        </p:txBody>
      </p:sp>
      <p:sp>
        <p:nvSpPr>
          <p:cNvPr id="45" name="Oval 44">
            <a:extLst>
              <a:ext uri="{FF2B5EF4-FFF2-40B4-BE49-F238E27FC236}">
                <a16:creationId xmlns:a16="http://schemas.microsoft.com/office/drawing/2014/main" id="{FA14ED2A-F6F4-447A-A4B7-A326DD7292E0}"/>
              </a:ext>
            </a:extLst>
          </p:cNvPr>
          <p:cNvSpPr/>
          <p:nvPr/>
        </p:nvSpPr>
        <p:spPr>
          <a:xfrm>
            <a:off x="8638711" y="20709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65</a:t>
            </a:r>
          </a:p>
        </p:txBody>
      </p:sp>
      <p:sp>
        <p:nvSpPr>
          <p:cNvPr id="43" name="Oval 42">
            <a:extLst>
              <a:ext uri="{FF2B5EF4-FFF2-40B4-BE49-F238E27FC236}">
                <a16:creationId xmlns:a16="http://schemas.microsoft.com/office/drawing/2014/main" id="{54C71802-010C-4055-847F-F6DC4304036F}"/>
              </a:ext>
            </a:extLst>
          </p:cNvPr>
          <p:cNvSpPr/>
          <p:nvPr/>
        </p:nvSpPr>
        <p:spPr>
          <a:xfrm>
            <a:off x="9717992" y="278675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33</a:t>
            </a:r>
          </a:p>
        </p:txBody>
      </p:sp>
      <p:sp>
        <p:nvSpPr>
          <p:cNvPr id="2" name="Title 1">
            <a:extLst>
              <a:ext uri="{FF2B5EF4-FFF2-40B4-BE49-F238E27FC236}">
                <a16:creationId xmlns:a16="http://schemas.microsoft.com/office/drawing/2014/main" id="{F7690EB0-2204-4A46-A9A9-A19F803E9D45}"/>
              </a:ext>
            </a:extLst>
          </p:cNvPr>
          <p:cNvSpPr>
            <a:spLocks noGrp="1"/>
          </p:cNvSpPr>
          <p:nvPr>
            <p:ph type="title"/>
          </p:nvPr>
        </p:nvSpPr>
        <p:spPr/>
        <p:txBody>
          <a:bodyPr/>
          <a:lstStyle/>
          <a:p>
            <a:r>
              <a:rPr lang="en-ZA" dirty="0"/>
              <a:t>Querying Lazy Updates</a:t>
            </a:r>
          </a:p>
        </p:txBody>
      </p:sp>
      <p:sp>
        <p:nvSpPr>
          <p:cNvPr id="3" name="Content Placeholder 2">
            <a:extLst>
              <a:ext uri="{FF2B5EF4-FFF2-40B4-BE49-F238E27FC236}">
                <a16:creationId xmlns:a16="http://schemas.microsoft.com/office/drawing/2014/main" id="{06493841-0882-492E-B89F-EE65B41454A6}"/>
              </a:ext>
            </a:extLst>
          </p:cNvPr>
          <p:cNvSpPr>
            <a:spLocks noGrp="1"/>
          </p:cNvSpPr>
          <p:nvPr>
            <p:ph sz="half" idx="1"/>
          </p:nvPr>
        </p:nvSpPr>
        <p:spPr/>
        <p:txBody>
          <a:bodyPr/>
          <a:lstStyle/>
          <a:p>
            <a:r>
              <a:rPr lang="en-ZA" dirty="0"/>
              <a:t>When querying from the root down, it is important to know that a node’s value can be used directly if it is contained in the range, but if not, any previous updates applied to it needs to be carried over to its children before it can be used.</a:t>
            </a:r>
          </a:p>
        </p:txBody>
      </p:sp>
      <p:sp>
        <p:nvSpPr>
          <p:cNvPr id="41" name="TextBox 40">
            <a:extLst>
              <a:ext uri="{FF2B5EF4-FFF2-40B4-BE49-F238E27FC236}">
                <a16:creationId xmlns:a16="http://schemas.microsoft.com/office/drawing/2014/main" id="{47DD5AB1-5A92-421F-8419-F30D4D215E94}"/>
              </a:ext>
            </a:extLst>
          </p:cNvPr>
          <p:cNvSpPr txBox="1"/>
          <p:nvPr/>
        </p:nvSpPr>
        <p:spPr>
          <a:xfrm>
            <a:off x="6436479" y="4209372"/>
            <a:ext cx="311304" cy="369332"/>
          </a:xfrm>
          <a:prstGeom prst="rect">
            <a:avLst/>
          </a:prstGeom>
          <a:noFill/>
        </p:spPr>
        <p:txBody>
          <a:bodyPr wrap="none" rtlCol="0">
            <a:spAutoFit/>
          </a:bodyPr>
          <a:lstStyle/>
          <a:p>
            <a:r>
              <a:rPr lang="en-ZA" dirty="0"/>
              <a:t>8</a:t>
            </a:r>
          </a:p>
        </p:txBody>
      </p:sp>
      <p:sp>
        <p:nvSpPr>
          <p:cNvPr id="46" name="Oval 45">
            <a:extLst>
              <a:ext uri="{FF2B5EF4-FFF2-40B4-BE49-F238E27FC236}">
                <a16:creationId xmlns:a16="http://schemas.microsoft.com/office/drawing/2014/main" id="{4362A276-5090-4522-850C-6C11F3CF5886}"/>
              </a:ext>
            </a:extLst>
          </p:cNvPr>
          <p:cNvSpPr/>
          <p:nvPr/>
        </p:nvSpPr>
        <p:spPr>
          <a:xfrm>
            <a:off x="9175629"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51" name="Oval 50">
            <a:extLst>
              <a:ext uri="{FF2B5EF4-FFF2-40B4-BE49-F238E27FC236}">
                <a16:creationId xmlns:a16="http://schemas.microsoft.com/office/drawing/2014/main" id="{4294AF5F-385C-43CF-B241-7D5DAA5DF02B}"/>
              </a:ext>
            </a:extLst>
          </p:cNvPr>
          <p:cNvSpPr/>
          <p:nvPr/>
        </p:nvSpPr>
        <p:spPr>
          <a:xfrm>
            <a:off x="8092913"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52" name="Oval 51">
            <a:extLst>
              <a:ext uri="{FF2B5EF4-FFF2-40B4-BE49-F238E27FC236}">
                <a16:creationId xmlns:a16="http://schemas.microsoft.com/office/drawing/2014/main" id="{662FE581-CD49-4870-B919-21B934243CFD}"/>
              </a:ext>
            </a:extLst>
          </p:cNvPr>
          <p:cNvSpPr/>
          <p:nvPr/>
        </p:nvSpPr>
        <p:spPr>
          <a:xfrm>
            <a:off x="7026474"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53" name="Oval 52">
            <a:extLst>
              <a:ext uri="{FF2B5EF4-FFF2-40B4-BE49-F238E27FC236}">
                <a16:creationId xmlns:a16="http://schemas.microsoft.com/office/drawing/2014/main" id="{0C62CCA9-6FB3-477D-80F1-2A90AA6FC730}"/>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54" name="Oval 53">
            <a:extLst>
              <a:ext uri="{FF2B5EF4-FFF2-40B4-BE49-F238E27FC236}">
                <a16:creationId xmlns:a16="http://schemas.microsoft.com/office/drawing/2014/main" id="{00A0CE08-BD52-4D94-A932-779244EF6AD4}"/>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55" name="Oval 54">
            <a:extLst>
              <a:ext uri="{FF2B5EF4-FFF2-40B4-BE49-F238E27FC236}">
                <a16:creationId xmlns:a16="http://schemas.microsoft.com/office/drawing/2014/main" id="{65EB22D2-F52F-44F5-AD8C-050C5545CB12}"/>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56" name="Oval 55">
            <a:extLst>
              <a:ext uri="{FF2B5EF4-FFF2-40B4-BE49-F238E27FC236}">
                <a16:creationId xmlns:a16="http://schemas.microsoft.com/office/drawing/2014/main" id="{B1A06FE5-FEC6-4506-A523-596D9BC965A9}"/>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57" name="Oval 56">
            <a:extLst>
              <a:ext uri="{FF2B5EF4-FFF2-40B4-BE49-F238E27FC236}">
                <a16:creationId xmlns:a16="http://schemas.microsoft.com/office/drawing/2014/main" id="{07BCEA17-55B5-4D4D-BF7B-A4D5A95D96F0}"/>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58" name="Oval 57">
            <a:extLst>
              <a:ext uri="{FF2B5EF4-FFF2-40B4-BE49-F238E27FC236}">
                <a16:creationId xmlns:a16="http://schemas.microsoft.com/office/drawing/2014/main" id="{89E64C89-FDD3-4BD0-A2CF-AF91EFF01B88}"/>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59" name="Oval 58">
            <a:extLst>
              <a:ext uri="{FF2B5EF4-FFF2-40B4-BE49-F238E27FC236}">
                <a16:creationId xmlns:a16="http://schemas.microsoft.com/office/drawing/2014/main" id="{B7A716AD-FD8D-4836-9741-5BFBEB4BCA47}"/>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60" name="Oval 59">
            <a:extLst>
              <a:ext uri="{FF2B5EF4-FFF2-40B4-BE49-F238E27FC236}">
                <a16:creationId xmlns:a16="http://schemas.microsoft.com/office/drawing/2014/main" id="{7B043EA7-7C6C-43C1-8E21-1DEDE5DB7574}"/>
              </a:ext>
            </a:extLst>
          </p:cNvPr>
          <p:cNvSpPr/>
          <p:nvPr/>
        </p:nvSpPr>
        <p:spPr>
          <a:xfrm>
            <a:off x="10249467"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cxnSp>
        <p:nvCxnSpPr>
          <p:cNvPr id="62" name="Straight Connector 61">
            <a:extLst>
              <a:ext uri="{FF2B5EF4-FFF2-40B4-BE49-F238E27FC236}">
                <a16:creationId xmlns:a16="http://schemas.microsoft.com/office/drawing/2014/main" id="{A82897AE-B8B8-49CF-A014-71884DBBF3B8}"/>
              </a:ext>
            </a:extLst>
          </p:cNvPr>
          <p:cNvCxnSpPr>
            <a:cxnSpLocks/>
          </p:cNvCxnSpPr>
          <p:nvPr/>
        </p:nvCxnSpPr>
        <p:spPr>
          <a:xfrm flipH="1">
            <a:off x="7954750" y="2318508"/>
            <a:ext cx="683961" cy="5407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8E1D8C-D3E9-4305-9648-C6AAB17D0F9F}"/>
              </a:ext>
            </a:extLst>
          </p:cNvPr>
          <p:cNvCxnSpPr>
            <a:cxnSpLocks/>
            <a:endCxn id="52" idx="0"/>
          </p:cNvCxnSpPr>
          <p:nvPr/>
        </p:nvCxnSpPr>
        <p:spPr>
          <a:xfrm flipH="1">
            <a:off x="7274034" y="3209366"/>
            <a:ext cx="330614" cy="392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042B86-B5A5-4D93-8683-D48D0D291540}"/>
              </a:ext>
            </a:extLst>
          </p:cNvPr>
          <p:cNvCxnSpPr>
            <a:cxnSpLocks/>
            <a:stCxn id="52" idx="3"/>
            <a:endCxn id="53" idx="0"/>
          </p:cNvCxnSpPr>
          <p:nvPr/>
        </p:nvCxnSpPr>
        <p:spPr>
          <a:xfrm flipH="1">
            <a:off x="7014742" y="4024158"/>
            <a:ext cx="84241"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17B2608-2DC2-4388-87DF-8F3D962A9F3D}"/>
              </a:ext>
            </a:extLst>
          </p:cNvPr>
          <p:cNvCxnSpPr>
            <a:cxnSpLocks/>
            <a:stCxn id="52" idx="5"/>
            <a:endCxn id="54" idx="0"/>
          </p:cNvCxnSpPr>
          <p:nvPr/>
        </p:nvCxnSpPr>
        <p:spPr>
          <a:xfrm>
            <a:off x="7449085" y="4024158"/>
            <a:ext cx="101276"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81DC47-1F42-4780-9FDE-EB94FAE264A4}"/>
              </a:ext>
            </a:extLst>
          </p:cNvPr>
          <p:cNvCxnSpPr>
            <a:cxnSpLocks/>
            <a:endCxn id="51" idx="0"/>
          </p:cNvCxnSpPr>
          <p:nvPr/>
        </p:nvCxnSpPr>
        <p:spPr>
          <a:xfrm>
            <a:off x="7954750" y="3209366"/>
            <a:ext cx="385723"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8F08BE1-204A-4FDF-8386-7A82DFA19517}"/>
              </a:ext>
            </a:extLst>
          </p:cNvPr>
          <p:cNvCxnSpPr>
            <a:cxnSpLocks/>
            <a:stCxn id="51" idx="3"/>
            <a:endCxn id="55" idx="0"/>
          </p:cNvCxnSpPr>
          <p:nvPr/>
        </p:nvCxnSpPr>
        <p:spPr>
          <a:xfrm flipH="1">
            <a:off x="8085980" y="4013062"/>
            <a:ext cx="79442"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8D9036F-6EBC-4F44-9D76-F6E6EE47B8C0}"/>
              </a:ext>
            </a:extLst>
          </p:cNvPr>
          <p:cNvCxnSpPr>
            <a:cxnSpLocks/>
            <a:stCxn id="51" idx="5"/>
            <a:endCxn id="56" idx="0"/>
          </p:cNvCxnSpPr>
          <p:nvPr/>
        </p:nvCxnSpPr>
        <p:spPr>
          <a:xfrm>
            <a:off x="8515524" y="4013062"/>
            <a:ext cx="106075"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3C6172-6EF0-4E48-8BB1-EE2632626F6F}"/>
              </a:ext>
            </a:extLst>
          </p:cNvPr>
          <p:cNvCxnSpPr>
            <a:cxnSpLocks/>
          </p:cNvCxnSpPr>
          <p:nvPr/>
        </p:nvCxnSpPr>
        <p:spPr>
          <a:xfrm>
            <a:off x="9133831" y="2318508"/>
            <a:ext cx="648802" cy="54075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6B5D521-43B4-4FD3-823B-916A1DB5969E}"/>
              </a:ext>
            </a:extLst>
          </p:cNvPr>
          <p:cNvCxnSpPr>
            <a:cxnSpLocks/>
            <a:endCxn id="46" idx="0"/>
          </p:cNvCxnSpPr>
          <p:nvPr/>
        </p:nvCxnSpPr>
        <p:spPr>
          <a:xfrm flipH="1">
            <a:off x="9423189" y="3209365"/>
            <a:ext cx="359444" cy="3810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395552-C9AC-4DC4-8002-392668C20039}"/>
              </a:ext>
            </a:extLst>
          </p:cNvPr>
          <p:cNvCxnSpPr>
            <a:cxnSpLocks/>
            <a:endCxn id="60" idx="0"/>
          </p:cNvCxnSpPr>
          <p:nvPr/>
        </p:nvCxnSpPr>
        <p:spPr>
          <a:xfrm>
            <a:off x="10132735" y="3209365"/>
            <a:ext cx="364292"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9ABE44C-0BCD-494A-A1B8-5C320B58948A}"/>
              </a:ext>
            </a:extLst>
          </p:cNvPr>
          <p:cNvCxnSpPr>
            <a:cxnSpLocks/>
            <a:stCxn id="46" idx="3"/>
          </p:cNvCxnSpPr>
          <p:nvPr/>
        </p:nvCxnSpPr>
        <p:spPr>
          <a:xfrm flipH="1">
            <a:off x="9157218" y="4013062"/>
            <a:ext cx="90920"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EDC4E4-CD2B-465C-8370-B03137FF64AF}"/>
              </a:ext>
            </a:extLst>
          </p:cNvPr>
          <p:cNvCxnSpPr>
            <a:cxnSpLocks/>
            <a:stCxn id="46" idx="5"/>
            <a:endCxn id="57" idx="0"/>
          </p:cNvCxnSpPr>
          <p:nvPr/>
        </p:nvCxnSpPr>
        <p:spPr>
          <a:xfrm>
            <a:off x="9598240" y="4013062"/>
            <a:ext cx="945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EA84FA0-689F-4276-A268-66A643B17BB7}"/>
              </a:ext>
            </a:extLst>
          </p:cNvPr>
          <p:cNvCxnSpPr>
            <a:cxnSpLocks/>
            <a:stCxn id="60" idx="3"/>
            <a:endCxn id="58" idx="0"/>
          </p:cNvCxnSpPr>
          <p:nvPr/>
        </p:nvCxnSpPr>
        <p:spPr>
          <a:xfrm flipH="1">
            <a:off x="10228456" y="4013061"/>
            <a:ext cx="93520"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F24323A-CFAA-4B49-B0CC-980301843A10}"/>
              </a:ext>
            </a:extLst>
          </p:cNvPr>
          <p:cNvCxnSpPr>
            <a:cxnSpLocks/>
            <a:stCxn id="60" idx="5"/>
            <a:endCxn id="59" idx="0"/>
          </p:cNvCxnSpPr>
          <p:nvPr/>
        </p:nvCxnSpPr>
        <p:spPr>
          <a:xfrm>
            <a:off x="10672078" y="4013061"/>
            <a:ext cx="919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37F0C52-A7CB-4E2D-8DD6-2D772F44B8A3}"/>
              </a:ext>
            </a:extLst>
          </p:cNvPr>
          <p:cNvSpPr txBox="1"/>
          <p:nvPr/>
        </p:nvSpPr>
        <p:spPr>
          <a:xfrm>
            <a:off x="8374039" y="1941593"/>
            <a:ext cx="311304" cy="369332"/>
          </a:xfrm>
          <a:prstGeom prst="rect">
            <a:avLst/>
          </a:prstGeom>
          <a:noFill/>
        </p:spPr>
        <p:txBody>
          <a:bodyPr wrap="none" rtlCol="0">
            <a:spAutoFit/>
          </a:bodyPr>
          <a:lstStyle/>
          <a:p>
            <a:r>
              <a:rPr lang="en-ZA" dirty="0"/>
              <a:t>1</a:t>
            </a:r>
          </a:p>
        </p:txBody>
      </p:sp>
      <p:sp>
        <p:nvSpPr>
          <p:cNvPr id="77" name="TextBox 76">
            <a:extLst>
              <a:ext uri="{FF2B5EF4-FFF2-40B4-BE49-F238E27FC236}">
                <a16:creationId xmlns:a16="http://schemas.microsoft.com/office/drawing/2014/main" id="{BD59922F-CB7F-45C0-85E1-3D474A71FEA7}"/>
              </a:ext>
            </a:extLst>
          </p:cNvPr>
          <p:cNvSpPr txBox="1"/>
          <p:nvPr/>
        </p:nvSpPr>
        <p:spPr>
          <a:xfrm>
            <a:off x="7233020" y="2733401"/>
            <a:ext cx="311304" cy="369332"/>
          </a:xfrm>
          <a:prstGeom prst="rect">
            <a:avLst/>
          </a:prstGeom>
          <a:noFill/>
        </p:spPr>
        <p:txBody>
          <a:bodyPr wrap="none" rtlCol="0">
            <a:spAutoFit/>
          </a:bodyPr>
          <a:lstStyle/>
          <a:p>
            <a:r>
              <a:rPr lang="en-ZA" dirty="0"/>
              <a:t>2</a:t>
            </a:r>
          </a:p>
        </p:txBody>
      </p:sp>
      <p:sp>
        <p:nvSpPr>
          <p:cNvPr id="78" name="TextBox 77">
            <a:extLst>
              <a:ext uri="{FF2B5EF4-FFF2-40B4-BE49-F238E27FC236}">
                <a16:creationId xmlns:a16="http://schemas.microsoft.com/office/drawing/2014/main" id="{6B016692-EB06-4CCC-9C94-78ED17990752}"/>
              </a:ext>
            </a:extLst>
          </p:cNvPr>
          <p:cNvSpPr txBox="1"/>
          <p:nvPr/>
        </p:nvSpPr>
        <p:spPr>
          <a:xfrm>
            <a:off x="9404778" y="2733401"/>
            <a:ext cx="311304" cy="369332"/>
          </a:xfrm>
          <a:prstGeom prst="rect">
            <a:avLst/>
          </a:prstGeom>
          <a:noFill/>
        </p:spPr>
        <p:txBody>
          <a:bodyPr wrap="none" rtlCol="0">
            <a:spAutoFit/>
          </a:bodyPr>
          <a:lstStyle/>
          <a:p>
            <a:r>
              <a:rPr lang="en-ZA" dirty="0"/>
              <a:t>3</a:t>
            </a:r>
          </a:p>
        </p:txBody>
      </p:sp>
      <p:sp>
        <p:nvSpPr>
          <p:cNvPr id="79" name="TextBox 78">
            <a:extLst>
              <a:ext uri="{FF2B5EF4-FFF2-40B4-BE49-F238E27FC236}">
                <a16:creationId xmlns:a16="http://schemas.microsoft.com/office/drawing/2014/main" id="{0D18655B-9007-48D6-9203-B3EE1D03CA5C}"/>
              </a:ext>
            </a:extLst>
          </p:cNvPr>
          <p:cNvSpPr txBox="1"/>
          <p:nvPr/>
        </p:nvSpPr>
        <p:spPr>
          <a:xfrm>
            <a:off x="6686550" y="3509535"/>
            <a:ext cx="311304" cy="369332"/>
          </a:xfrm>
          <a:prstGeom prst="rect">
            <a:avLst/>
          </a:prstGeom>
          <a:noFill/>
        </p:spPr>
        <p:txBody>
          <a:bodyPr wrap="none" rtlCol="0">
            <a:spAutoFit/>
          </a:bodyPr>
          <a:lstStyle/>
          <a:p>
            <a:r>
              <a:rPr lang="en-ZA" dirty="0"/>
              <a:t>4</a:t>
            </a:r>
          </a:p>
        </p:txBody>
      </p:sp>
      <p:sp>
        <p:nvSpPr>
          <p:cNvPr id="80" name="TextBox 79">
            <a:extLst>
              <a:ext uri="{FF2B5EF4-FFF2-40B4-BE49-F238E27FC236}">
                <a16:creationId xmlns:a16="http://schemas.microsoft.com/office/drawing/2014/main" id="{971D9E91-8774-45AE-B211-7AC90814BB7C}"/>
              </a:ext>
            </a:extLst>
          </p:cNvPr>
          <p:cNvSpPr txBox="1"/>
          <p:nvPr/>
        </p:nvSpPr>
        <p:spPr>
          <a:xfrm>
            <a:off x="7771629" y="3507169"/>
            <a:ext cx="311304" cy="369332"/>
          </a:xfrm>
          <a:prstGeom prst="rect">
            <a:avLst/>
          </a:prstGeom>
          <a:noFill/>
        </p:spPr>
        <p:txBody>
          <a:bodyPr wrap="none" rtlCol="0">
            <a:spAutoFit/>
          </a:bodyPr>
          <a:lstStyle/>
          <a:p>
            <a:r>
              <a:rPr lang="en-ZA" dirty="0"/>
              <a:t>5</a:t>
            </a:r>
          </a:p>
        </p:txBody>
      </p:sp>
      <p:sp>
        <p:nvSpPr>
          <p:cNvPr id="81" name="TextBox 80">
            <a:extLst>
              <a:ext uri="{FF2B5EF4-FFF2-40B4-BE49-F238E27FC236}">
                <a16:creationId xmlns:a16="http://schemas.microsoft.com/office/drawing/2014/main" id="{46FCD9BB-F316-4A69-B04A-37279EDDAF1C}"/>
              </a:ext>
            </a:extLst>
          </p:cNvPr>
          <p:cNvSpPr txBox="1"/>
          <p:nvPr/>
        </p:nvSpPr>
        <p:spPr>
          <a:xfrm>
            <a:off x="8890196" y="3505848"/>
            <a:ext cx="311304" cy="369332"/>
          </a:xfrm>
          <a:prstGeom prst="rect">
            <a:avLst/>
          </a:prstGeom>
          <a:noFill/>
        </p:spPr>
        <p:txBody>
          <a:bodyPr wrap="none" rtlCol="0">
            <a:spAutoFit/>
          </a:bodyPr>
          <a:lstStyle/>
          <a:p>
            <a:r>
              <a:rPr lang="en-ZA" dirty="0"/>
              <a:t>6</a:t>
            </a:r>
          </a:p>
        </p:txBody>
      </p:sp>
      <p:sp>
        <p:nvSpPr>
          <p:cNvPr id="82" name="TextBox 81">
            <a:extLst>
              <a:ext uri="{FF2B5EF4-FFF2-40B4-BE49-F238E27FC236}">
                <a16:creationId xmlns:a16="http://schemas.microsoft.com/office/drawing/2014/main" id="{FB0AFCB3-FBD5-47BA-B340-EA036A866F93}"/>
              </a:ext>
            </a:extLst>
          </p:cNvPr>
          <p:cNvSpPr txBox="1"/>
          <p:nvPr/>
        </p:nvSpPr>
        <p:spPr>
          <a:xfrm>
            <a:off x="9957595" y="3505848"/>
            <a:ext cx="311304" cy="369332"/>
          </a:xfrm>
          <a:prstGeom prst="rect">
            <a:avLst/>
          </a:prstGeom>
          <a:noFill/>
        </p:spPr>
        <p:txBody>
          <a:bodyPr wrap="none" rtlCol="0">
            <a:spAutoFit/>
          </a:bodyPr>
          <a:lstStyle/>
          <a:p>
            <a:r>
              <a:rPr lang="en-ZA" dirty="0"/>
              <a:t>7</a:t>
            </a:r>
          </a:p>
        </p:txBody>
      </p:sp>
      <p:sp>
        <p:nvSpPr>
          <p:cNvPr id="86" name="Freeform 85"/>
          <p:cNvSpPr/>
          <p:nvPr/>
        </p:nvSpPr>
        <p:spPr>
          <a:xfrm>
            <a:off x="7262302" y="4826263"/>
            <a:ext cx="2718594" cy="157540"/>
          </a:xfrm>
          <a:custGeom>
            <a:avLst/>
            <a:gdLst>
              <a:gd name="connsiteX0" fmla="*/ 0 w 2269375"/>
              <a:gd name="connsiteY0" fmla="*/ 0 h 290946"/>
              <a:gd name="connsiteX1" fmla="*/ 0 w 2269375"/>
              <a:gd name="connsiteY1" fmla="*/ 290946 h 290946"/>
              <a:gd name="connsiteX2" fmla="*/ 2269375 w 2269375"/>
              <a:gd name="connsiteY2" fmla="*/ 290946 h 290946"/>
              <a:gd name="connsiteX3" fmla="*/ 2269375 w 2269375"/>
              <a:gd name="connsiteY3" fmla="*/ 24938 h 290946"/>
              <a:gd name="connsiteX4" fmla="*/ 2269375 w 2269375"/>
              <a:gd name="connsiteY4" fmla="*/ 0 h 290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375" h="290946">
                <a:moveTo>
                  <a:pt x="0" y="0"/>
                </a:moveTo>
                <a:lnTo>
                  <a:pt x="0" y="290946"/>
                </a:lnTo>
                <a:lnTo>
                  <a:pt x="2269375" y="290946"/>
                </a:lnTo>
                <a:lnTo>
                  <a:pt x="2269375" y="24938"/>
                </a:lnTo>
                <a:lnTo>
                  <a:pt x="2269375" y="0"/>
                </a:ln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74290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9"/>
                                          </p:stCondLst>
                                        </p:cTn>
                                        <p:tgtEl>
                                          <p:spTgt spid="8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7800-4207-4C4A-B65B-C6AD4263594E}"/>
              </a:ext>
            </a:extLst>
          </p:cNvPr>
          <p:cNvSpPr>
            <a:spLocks noGrp="1"/>
          </p:cNvSpPr>
          <p:nvPr>
            <p:ph type="title"/>
          </p:nvPr>
        </p:nvSpPr>
        <p:spPr/>
        <p:txBody>
          <a:bodyPr/>
          <a:lstStyle/>
          <a:p>
            <a:r>
              <a:rPr lang="en-ZA" dirty="0"/>
              <a:t>Sample Problem</a:t>
            </a:r>
          </a:p>
        </p:txBody>
      </p:sp>
      <p:sp>
        <p:nvSpPr>
          <p:cNvPr id="3" name="Content Placeholder 2">
            <a:extLst>
              <a:ext uri="{FF2B5EF4-FFF2-40B4-BE49-F238E27FC236}">
                <a16:creationId xmlns:a16="http://schemas.microsoft.com/office/drawing/2014/main" id="{BBD25B91-8B55-4D2B-B10F-1D2A7DA62F08}"/>
              </a:ext>
            </a:extLst>
          </p:cNvPr>
          <p:cNvSpPr>
            <a:spLocks noGrp="1"/>
          </p:cNvSpPr>
          <p:nvPr>
            <p:ph idx="1"/>
          </p:nvPr>
        </p:nvSpPr>
        <p:spPr/>
        <p:txBody>
          <a:bodyPr/>
          <a:lstStyle/>
          <a:p>
            <a:r>
              <a:rPr lang="en-ZA" dirty="0"/>
              <a:t>You have a list of military boats with varying sizes, and in order to intimidate your opponents, you want to answer your superiors asking for the sum of the sizes of all boats in a certain range. Let N be the number of boats and Q be the number of queries. Brute forcing by looping over the range for each query runs in O(NQ) time.</a:t>
            </a:r>
          </a:p>
        </p:txBody>
      </p:sp>
      <p:graphicFrame>
        <p:nvGraphicFramePr>
          <p:cNvPr id="4" name="Table 3">
            <a:extLst>
              <a:ext uri="{FF2B5EF4-FFF2-40B4-BE49-F238E27FC236}">
                <a16:creationId xmlns:a16="http://schemas.microsoft.com/office/drawing/2014/main" id="{15BB4C79-3E62-4734-B538-3AB8D5485FA2}"/>
              </a:ext>
            </a:extLst>
          </p:cNvPr>
          <p:cNvGraphicFramePr>
            <a:graphicFrameLocks noGrp="1"/>
          </p:cNvGraphicFramePr>
          <p:nvPr>
            <p:extLst>
              <p:ext uri="{D42A27DB-BD31-4B8C-83A1-F6EECF244321}">
                <p14:modId xmlns:p14="http://schemas.microsoft.com/office/powerpoint/2010/main" val="1208329511"/>
              </p:ext>
            </p:extLst>
          </p:nvPr>
        </p:nvGraphicFramePr>
        <p:xfrm>
          <a:off x="2632963" y="4155744"/>
          <a:ext cx="6502400" cy="37084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2866496024"/>
                    </a:ext>
                  </a:extLst>
                </a:gridCol>
                <a:gridCol w="812800">
                  <a:extLst>
                    <a:ext uri="{9D8B030D-6E8A-4147-A177-3AD203B41FA5}">
                      <a16:colId xmlns:a16="http://schemas.microsoft.com/office/drawing/2014/main" val="4043910149"/>
                    </a:ext>
                  </a:extLst>
                </a:gridCol>
                <a:gridCol w="812800">
                  <a:extLst>
                    <a:ext uri="{9D8B030D-6E8A-4147-A177-3AD203B41FA5}">
                      <a16:colId xmlns:a16="http://schemas.microsoft.com/office/drawing/2014/main" val="861851038"/>
                    </a:ext>
                  </a:extLst>
                </a:gridCol>
                <a:gridCol w="812800">
                  <a:extLst>
                    <a:ext uri="{9D8B030D-6E8A-4147-A177-3AD203B41FA5}">
                      <a16:colId xmlns:a16="http://schemas.microsoft.com/office/drawing/2014/main" val="4272308104"/>
                    </a:ext>
                  </a:extLst>
                </a:gridCol>
                <a:gridCol w="812800">
                  <a:extLst>
                    <a:ext uri="{9D8B030D-6E8A-4147-A177-3AD203B41FA5}">
                      <a16:colId xmlns:a16="http://schemas.microsoft.com/office/drawing/2014/main" val="2355013243"/>
                    </a:ext>
                  </a:extLst>
                </a:gridCol>
                <a:gridCol w="812800">
                  <a:extLst>
                    <a:ext uri="{9D8B030D-6E8A-4147-A177-3AD203B41FA5}">
                      <a16:colId xmlns:a16="http://schemas.microsoft.com/office/drawing/2014/main" val="1000798166"/>
                    </a:ext>
                  </a:extLst>
                </a:gridCol>
                <a:gridCol w="812800">
                  <a:extLst>
                    <a:ext uri="{9D8B030D-6E8A-4147-A177-3AD203B41FA5}">
                      <a16:colId xmlns:a16="http://schemas.microsoft.com/office/drawing/2014/main" val="438138409"/>
                    </a:ext>
                  </a:extLst>
                </a:gridCol>
                <a:gridCol w="812800">
                  <a:extLst>
                    <a:ext uri="{9D8B030D-6E8A-4147-A177-3AD203B41FA5}">
                      <a16:colId xmlns:a16="http://schemas.microsoft.com/office/drawing/2014/main" val="3938056281"/>
                    </a:ext>
                  </a:extLst>
                </a:gridCol>
              </a:tblGrid>
              <a:tr h="370840">
                <a:tc>
                  <a:txBody>
                    <a:bodyPr/>
                    <a:lstStyle/>
                    <a:p>
                      <a:pPr algn="ctr"/>
                      <a:r>
                        <a:rPr lang="en-ZA" dirty="0"/>
                        <a:t>10</a:t>
                      </a:r>
                    </a:p>
                  </a:txBody>
                  <a:tcPr/>
                </a:tc>
                <a:tc>
                  <a:txBody>
                    <a:bodyPr/>
                    <a:lstStyle/>
                    <a:p>
                      <a:pPr algn="ctr"/>
                      <a:r>
                        <a:rPr lang="en-ZA" dirty="0"/>
                        <a:t>1</a:t>
                      </a:r>
                    </a:p>
                  </a:txBody>
                  <a:tcPr/>
                </a:tc>
                <a:tc>
                  <a:txBody>
                    <a:bodyPr/>
                    <a:lstStyle/>
                    <a:p>
                      <a:pPr algn="ctr"/>
                      <a:r>
                        <a:rPr lang="en-ZA" dirty="0"/>
                        <a:t>5</a:t>
                      </a:r>
                    </a:p>
                  </a:txBody>
                  <a:tcPr/>
                </a:tc>
                <a:tc>
                  <a:txBody>
                    <a:bodyPr/>
                    <a:lstStyle/>
                    <a:p>
                      <a:pPr algn="ctr"/>
                      <a:r>
                        <a:rPr lang="en-ZA" dirty="0"/>
                        <a:t>9</a:t>
                      </a:r>
                    </a:p>
                  </a:txBody>
                  <a:tcPr/>
                </a:tc>
                <a:tc>
                  <a:txBody>
                    <a:bodyPr/>
                    <a:lstStyle/>
                    <a:p>
                      <a:pPr algn="ctr"/>
                      <a:r>
                        <a:rPr lang="en-ZA" dirty="0"/>
                        <a:t>23</a:t>
                      </a:r>
                    </a:p>
                  </a:txBody>
                  <a:tcPr/>
                </a:tc>
                <a:tc>
                  <a:txBody>
                    <a:bodyPr/>
                    <a:lstStyle/>
                    <a:p>
                      <a:pPr algn="ctr"/>
                      <a:r>
                        <a:rPr lang="en-ZA" dirty="0"/>
                        <a:t>7</a:t>
                      </a:r>
                    </a:p>
                  </a:txBody>
                  <a:tcPr/>
                </a:tc>
                <a:tc>
                  <a:txBody>
                    <a:bodyPr/>
                    <a:lstStyle/>
                    <a:p>
                      <a:pPr algn="ctr"/>
                      <a:r>
                        <a:rPr lang="en-ZA" dirty="0"/>
                        <a:t>7</a:t>
                      </a:r>
                    </a:p>
                  </a:txBody>
                  <a:tcPr/>
                </a:tc>
                <a:tc>
                  <a:txBody>
                    <a:bodyPr/>
                    <a:lstStyle/>
                    <a:p>
                      <a:pPr algn="ctr"/>
                      <a:r>
                        <a:rPr lang="en-ZA" dirty="0"/>
                        <a:t>11</a:t>
                      </a:r>
                    </a:p>
                  </a:txBody>
                  <a:tcPr/>
                </a:tc>
                <a:extLst>
                  <a:ext uri="{0D108BD9-81ED-4DB2-BD59-A6C34878D82A}">
                    <a16:rowId xmlns:a16="http://schemas.microsoft.com/office/drawing/2014/main" val="2880464798"/>
                  </a:ext>
                </a:extLst>
              </a:tr>
            </a:tbl>
          </a:graphicData>
        </a:graphic>
      </p:graphicFrame>
      <p:sp>
        <p:nvSpPr>
          <p:cNvPr id="5" name="Rectangle 4">
            <a:extLst>
              <a:ext uri="{FF2B5EF4-FFF2-40B4-BE49-F238E27FC236}">
                <a16:creationId xmlns:a16="http://schemas.microsoft.com/office/drawing/2014/main" id="{E901D795-6917-4F78-A9AE-1FACE923C9A8}"/>
              </a:ext>
            </a:extLst>
          </p:cNvPr>
          <p:cNvSpPr/>
          <p:nvPr/>
        </p:nvSpPr>
        <p:spPr>
          <a:xfrm>
            <a:off x="4245425" y="4173955"/>
            <a:ext cx="3265718" cy="35217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TextBox 5">
            <a:extLst>
              <a:ext uri="{FF2B5EF4-FFF2-40B4-BE49-F238E27FC236}">
                <a16:creationId xmlns:a16="http://schemas.microsoft.com/office/drawing/2014/main" id="{81AC940D-F0FE-4101-8659-B236E7230C10}"/>
              </a:ext>
            </a:extLst>
          </p:cNvPr>
          <p:cNvSpPr txBox="1"/>
          <p:nvPr/>
        </p:nvSpPr>
        <p:spPr>
          <a:xfrm>
            <a:off x="4486670" y="4536015"/>
            <a:ext cx="2794986" cy="369332"/>
          </a:xfrm>
          <a:prstGeom prst="rect">
            <a:avLst/>
          </a:prstGeom>
          <a:noFill/>
        </p:spPr>
        <p:txBody>
          <a:bodyPr wrap="square" rtlCol="0">
            <a:spAutoFit/>
          </a:bodyPr>
          <a:lstStyle/>
          <a:p>
            <a:pPr algn="ctr"/>
            <a:r>
              <a:rPr lang="en-ZA" b="1" dirty="0">
                <a:solidFill>
                  <a:schemeClr val="accent1">
                    <a:lumMod val="50000"/>
                  </a:schemeClr>
                </a:solidFill>
              </a:rPr>
              <a:t>5+9+23+7 = 44</a:t>
            </a:r>
          </a:p>
        </p:txBody>
      </p:sp>
    </p:spTree>
    <p:extLst>
      <p:ext uri="{BB962C8B-B14F-4D97-AF65-F5344CB8AC3E}">
        <p14:creationId xmlns:p14="http://schemas.microsoft.com/office/powerpoint/2010/main" val="3552211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EA15-9694-4601-8776-E0CD6E95A8DE}"/>
              </a:ext>
            </a:extLst>
          </p:cNvPr>
          <p:cNvSpPr>
            <a:spLocks noGrp="1"/>
          </p:cNvSpPr>
          <p:nvPr>
            <p:ph type="title"/>
          </p:nvPr>
        </p:nvSpPr>
        <p:spPr/>
        <p:txBody>
          <a:bodyPr/>
          <a:lstStyle/>
          <a:p>
            <a:r>
              <a:rPr lang="en-ZA" dirty="0"/>
              <a:t>Example Lazy Querying Code</a:t>
            </a:r>
          </a:p>
        </p:txBody>
      </p:sp>
      <p:pic>
        <p:nvPicPr>
          <p:cNvPr id="7" name="Picture 6">
            <a:extLst>
              <a:ext uri="{FF2B5EF4-FFF2-40B4-BE49-F238E27FC236}">
                <a16:creationId xmlns:a16="http://schemas.microsoft.com/office/drawing/2014/main" id="{6571822F-CC17-4827-9BF9-598B79284106}"/>
              </a:ext>
            </a:extLst>
          </p:cNvPr>
          <p:cNvPicPr>
            <a:picLocks noChangeAspect="1"/>
          </p:cNvPicPr>
          <p:nvPr/>
        </p:nvPicPr>
        <p:blipFill rotWithShape="1">
          <a:blip r:embed="rId2"/>
          <a:srcRect b="79557"/>
          <a:stretch/>
        </p:blipFill>
        <p:spPr>
          <a:xfrm>
            <a:off x="1024128" y="2084832"/>
            <a:ext cx="8672312" cy="1081155"/>
          </a:xfrm>
          <a:prstGeom prst="rect">
            <a:avLst/>
          </a:prstGeom>
        </p:spPr>
      </p:pic>
      <p:pic>
        <p:nvPicPr>
          <p:cNvPr id="9" name="Picture 8">
            <a:extLst>
              <a:ext uri="{FF2B5EF4-FFF2-40B4-BE49-F238E27FC236}">
                <a16:creationId xmlns:a16="http://schemas.microsoft.com/office/drawing/2014/main" id="{36728376-4037-4DB4-BB7F-51C6D0CBB6B1}"/>
              </a:ext>
            </a:extLst>
          </p:cNvPr>
          <p:cNvPicPr>
            <a:picLocks noChangeAspect="1"/>
          </p:cNvPicPr>
          <p:nvPr/>
        </p:nvPicPr>
        <p:blipFill rotWithShape="1">
          <a:blip r:embed="rId2"/>
          <a:srcRect l="843" t="50782" r="1"/>
          <a:stretch/>
        </p:blipFill>
        <p:spPr>
          <a:xfrm>
            <a:off x="1097280" y="3383280"/>
            <a:ext cx="8599160" cy="2603024"/>
          </a:xfrm>
          <a:prstGeom prst="rect">
            <a:avLst/>
          </a:prstGeom>
        </p:spPr>
      </p:pic>
    </p:spTree>
    <p:extLst>
      <p:ext uri="{BB962C8B-B14F-4D97-AF65-F5344CB8AC3E}">
        <p14:creationId xmlns:p14="http://schemas.microsoft.com/office/powerpoint/2010/main" val="2564515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4C27-17EB-4E52-9123-25AC506963E8}"/>
              </a:ext>
            </a:extLst>
          </p:cNvPr>
          <p:cNvSpPr>
            <a:spLocks noGrp="1"/>
          </p:cNvSpPr>
          <p:nvPr>
            <p:ph type="title"/>
          </p:nvPr>
        </p:nvSpPr>
        <p:spPr/>
        <p:txBody>
          <a:bodyPr/>
          <a:lstStyle/>
          <a:p>
            <a:r>
              <a:rPr lang="en-ZA" dirty="0"/>
              <a:t>Higher Dimensions</a:t>
            </a:r>
          </a:p>
        </p:txBody>
      </p:sp>
      <p:sp>
        <p:nvSpPr>
          <p:cNvPr id="3" name="Text Placeholder 2">
            <a:extLst>
              <a:ext uri="{FF2B5EF4-FFF2-40B4-BE49-F238E27FC236}">
                <a16:creationId xmlns:a16="http://schemas.microsoft.com/office/drawing/2014/main" id="{E23A0C00-0960-46AC-9E16-1F00CF23A71D}"/>
              </a:ext>
            </a:extLst>
          </p:cNvPr>
          <p:cNvSpPr>
            <a:spLocks noGrp="1"/>
          </p:cNvSpPr>
          <p:nvPr>
            <p:ph type="body" idx="1"/>
          </p:nvPr>
        </p:nvSpPr>
        <p:spPr/>
        <p:txBody>
          <a:bodyPr/>
          <a:lstStyle/>
          <a:p>
            <a:r>
              <a:rPr lang="en-ZA" dirty="0"/>
              <a:t>Honestly I just included this part because of my beautiful method</a:t>
            </a:r>
          </a:p>
        </p:txBody>
      </p:sp>
    </p:spTree>
    <p:extLst>
      <p:ext uri="{BB962C8B-B14F-4D97-AF65-F5344CB8AC3E}">
        <p14:creationId xmlns:p14="http://schemas.microsoft.com/office/powerpoint/2010/main" val="1415500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1FBC-23C6-4504-8C22-810F24906A70}"/>
              </a:ext>
            </a:extLst>
          </p:cNvPr>
          <p:cNvSpPr>
            <a:spLocks noGrp="1"/>
          </p:cNvSpPr>
          <p:nvPr>
            <p:ph type="title"/>
          </p:nvPr>
        </p:nvSpPr>
        <p:spPr/>
        <p:txBody>
          <a:bodyPr/>
          <a:lstStyle/>
          <a:p>
            <a:r>
              <a:rPr lang="en-ZA" dirty="0"/>
              <a:t>The Need for Higher Dimensions</a:t>
            </a:r>
          </a:p>
        </p:txBody>
      </p:sp>
      <p:sp>
        <p:nvSpPr>
          <p:cNvPr id="3" name="Content Placeholder 2">
            <a:extLst>
              <a:ext uri="{FF2B5EF4-FFF2-40B4-BE49-F238E27FC236}">
                <a16:creationId xmlns:a16="http://schemas.microsoft.com/office/drawing/2014/main" id="{F85F1EDA-ECDC-4CED-8CBA-031A0D2F03B5}"/>
              </a:ext>
            </a:extLst>
          </p:cNvPr>
          <p:cNvSpPr>
            <a:spLocks noGrp="1"/>
          </p:cNvSpPr>
          <p:nvPr>
            <p:ph idx="1"/>
          </p:nvPr>
        </p:nvSpPr>
        <p:spPr>
          <a:xfrm>
            <a:off x="1024128" y="2286000"/>
            <a:ext cx="9720071" cy="2175164"/>
          </a:xfrm>
        </p:spPr>
        <p:txBody>
          <a:bodyPr>
            <a:normAutofit/>
          </a:bodyPr>
          <a:lstStyle/>
          <a:p>
            <a:r>
              <a:rPr lang="en-ZA" dirty="0"/>
              <a:t>Higher dimension segment trees exist, and it is in fact possible to generalize a lot of the code to make a K-dimensional segment tree. This can be used to get the sum, maximum or minimum of a rectangle, box, or any K-dimensional region in O((</a:t>
            </a:r>
            <a:r>
              <a:rPr lang="en-ZA" dirty="0" err="1"/>
              <a:t>logN</a:t>
            </a:r>
            <a:r>
              <a:rPr lang="en-ZA" dirty="0"/>
              <a:t>)</a:t>
            </a:r>
            <a:r>
              <a:rPr lang="en-ZA" baseline="30000" dirty="0"/>
              <a:t>K</a:t>
            </a:r>
            <a:r>
              <a:rPr lang="en-ZA" dirty="0"/>
              <a:t>).</a:t>
            </a:r>
          </a:p>
          <a:p>
            <a:r>
              <a:rPr lang="en-ZA" dirty="0"/>
              <a:t>While there are a few methods that can be used to do this, I have not put the effort in to understand the usual way of having a ‘segment tree of segment trees’, as seen in this diagram, but will rather teach my own method.</a:t>
            </a:r>
          </a:p>
        </p:txBody>
      </p:sp>
      <p:pic>
        <p:nvPicPr>
          <p:cNvPr id="5" name="Picture 4">
            <a:extLst>
              <a:ext uri="{FF2B5EF4-FFF2-40B4-BE49-F238E27FC236}">
                <a16:creationId xmlns:a16="http://schemas.microsoft.com/office/drawing/2014/main" id="{45E3A45D-3181-4287-A6E0-847B21618593}"/>
              </a:ext>
            </a:extLst>
          </p:cNvPr>
          <p:cNvPicPr>
            <a:picLocks noChangeAspect="1"/>
          </p:cNvPicPr>
          <p:nvPr/>
        </p:nvPicPr>
        <p:blipFill>
          <a:blip r:embed="rId2"/>
          <a:stretch>
            <a:fillRect/>
          </a:stretch>
        </p:blipFill>
        <p:spPr>
          <a:xfrm>
            <a:off x="3271865" y="4461164"/>
            <a:ext cx="5648270" cy="1811620"/>
          </a:xfrm>
          <a:prstGeom prst="rect">
            <a:avLst/>
          </a:prstGeom>
        </p:spPr>
      </p:pic>
    </p:spTree>
    <p:extLst>
      <p:ext uri="{BB962C8B-B14F-4D97-AF65-F5344CB8AC3E}">
        <p14:creationId xmlns:p14="http://schemas.microsoft.com/office/powerpoint/2010/main" val="1700389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73E5-7357-48F8-8359-EF426733FDF0}"/>
              </a:ext>
            </a:extLst>
          </p:cNvPr>
          <p:cNvSpPr>
            <a:spLocks noGrp="1"/>
          </p:cNvSpPr>
          <p:nvPr>
            <p:ph type="title"/>
          </p:nvPr>
        </p:nvSpPr>
        <p:spPr>
          <a:xfrm>
            <a:off x="1024128" y="585216"/>
            <a:ext cx="9720072" cy="1499616"/>
          </a:xfrm>
        </p:spPr>
        <p:txBody>
          <a:bodyPr/>
          <a:lstStyle/>
          <a:p>
            <a:r>
              <a:rPr lang="en-ZA" dirty="0"/>
              <a:t>Example Implementation (2D)</a:t>
            </a:r>
          </a:p>
        </p:txBody>
      </p:sp>
      <p:sp>
        <p:nvSpPr>
          <p:cNvPr id="3" name="Content Placeholder 2">
            <a:extLst>
              <a:ext uri="{FF2B5EF4-FFF2-40B4-BE49-F238E27FC236}">
                <a16:creationId xmlns:a16="http://schemas.microsoft.com/office/drawing/2014/main" id="{E2075E14-7303-45A4-9CD9-DA032031DF8D}"/>
              </a:ext>
            </a:extLst>
          </p:cNvPr>
          <p:cNvSpPr>
            <a:spLocks noGrp="1"/>
          </p:cNvSpPr>
          <p:nvPr>
            <p:ph idx="1"/>
          </p:nvPr>
        </p:nvSpPr>
        <p:spPr>
          <a:xfrm>
            <a:off x="1024129" y="2286000"/>
            <a:ext cx="5071872" cy="4023360"/>
          </a:xfrm>
        </p:spPr>
        <p:txBody>
          <a:bodyPr/>
          <a:lstStyle/>
          <a:p>
            <a:r>
              <a:rPr lang="en-ZA" dirty="0"/>
              <a:t>In order to represent the data properly, we apply a quadtree, or a tree where each node has 4 children in two rows and two columns. This quadtree is queried in much the same way as a segment tree is queried from the bottom up, leading to an intuitive and easy to figure out method. This quadtree, however, requires some extra information about specific ranges in a row or column of the quadtree, which we use segment trees for.</a:t>
            </a:r>
          </a:p>
        </p:txBody>
      </p:sp>
      <p:sp>
        <p:nvSpPr>
          <p:cNvPr id="4" name="Oval 3">
            <a:extLst>
              <a:ext uri="{FF2B5EF4-FFF2-40B4-BE49-F238E27FC236}">
                <a16:creationId xmlns:a16="http://schemas.microsoft.com/office/drawing/2014/main" id="{C4C93EEB-33F8-4CEA-B7FA-7BA1DB0B1E5F}"/>
              </a:ext>
            </a:extLst>
          </p:cNvPr>
          <p:cNvSpPr/>
          <p:nvPr/>
        </p:nvSpPr>
        <p:spPr>
          <a:xfrm>
            <a:off x="7817314" y="2262619"/>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5" name="Oval 4">
            <a:extLst>
              <a:ext uri="{FF2B5EF4-FFF2-40B4-BE49-F238E27FC236}">
                <a16:creationId xmlns:a16="http://schemas.microsoft.com/office/drawing/2014/main" id="{9956CD2D-9733-49C6-8181-0AB7676FB612}"/>
              </a:ext>
            </a:extLst>
          </p:cNvPr>
          <p:cNvSpPr/>
          <p:nvPr/>
        </p:nvSpPr>
        <p:spPr>
          <a:xfrm>
            <a:off x="8486951" y="226261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6" name="Oval 5">
            <a:extLst>
              <a:ext uri="{FF2B5EF4-FFF2-40B4-BE49-F238E27FC236}">
                <a16:creationId xmlns:a16="http://schemas.microsoft.com/office/drawing/2014/main" id="{14A227AE-090C-4942-A756-707DFF962C23}"/>
              </a:ext>
            </a:extLst>
          </p:cNvPr>
          <p:cNvSpPr/>
          <p:nvPr/>
        </p:nvSpPr>
        <p:spPr>
          <a:xfrm>
            <a:off x="9134775" y="226261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7" name="Oval 6">
            <a:extLst>
              <a:ext uri="{FF2B5EF4-FFF2-40B4-BE49-F238E27FC236}">
                <a16:creationId xmlns:a16="http://schemas.microsoft.com/office/drawing/2014/main" id="{47BBBDB4-5C38-44D5-9C05-A29E47AA95A2}"/>
              </a:ext>
            </a:extLst>
          </p:cNvPr>
          <p:cNvSpPr/>
          <p:nvPr/>
        </p:nvSpPr>
        <p:spPr>
          <a:xfrm>
            <a:off x="9804412" y="226261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8" name="Oval 7">
            <a:extLst>
              <a:ext uri="{FF2B5EF4-FFF2-40B4-BE49-F238E27FC236}">
                <a16:creationId xmlns:a16="http://schemas.microsoft.com/office/drawing/2014/main" id="{1CDF6178-2BA0-422A-BC4E-B9EF97D94724}"/>
              </a:ext>
            </a:extLst>
          </p:cNvPr>
          <p:cNvSpPr/>
          <p:nvPr/>
        </p:nvSpPr>
        <p:spPr>
          <a:xfrm>
            <a:off x="10474049" y="226261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1" name="Oval 10">
            <a:extLst>
              <a:ext uri="{FF2B5EF4-FFF2-40B4-BE49-F238E27FC236}">
                <a16:creationId xmlns:a16="http://schemas.microsoft.com/office/drawing/2014/main" id="{3A644712-2C11-4DE9-ABE1-5560228809DB}"/>
              </a:ext>
            </a:extLst>
          </p:cNvPr>
          <p:cNvSpPr/>
          <p:nvPr/>
        </p:nvSpPr>
        <p:spPr>
          <a:xfrm>
            <a:off x="7795501" y="3141919"/>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2" name="Oval 11">
            <a:extLst>
              <a:ext uri="{FF2B5EF4-FFF2-40B4-BE49-F238E27FC236}">
                <a16:creationId xmlns:a16="http://schemas.microsoft.com/office/drawing/2014/main" id="{2F00C9C4-A15F-4724-95E3-E0B5E7442A86}"/>
              </a:ext>
            </a:extLst>
          </p:cNvPr>
          <p:cNvSpPr/>
          <p:nvPr/>
        </p:nvSpPr>
        <p:spPr>
          <a:xfrm>
            <a:off x="8465138" y="314191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3" name="Oval 12">
            <a:extLst>
              <a:ext uri="{FF2B5EF4-FFF2-40B4-BE49-F238E27FC236}">
                <a16:creationId xmlns:a16="http://schemas.microsoft.com/office/drawing/2014/main" id="{3B7B385E-4531-4C0A-88A3-06F895847599}"/>
              </a:ext>
            </a:extLst>
          </p:cNvPr>
          <p:cNvSpPr/>
          <p:nvPr/>
        </p:nvSpPr>
        <p:spPr>
          <a:xfrm>
            <a:off x="9134775" y="314191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4" name="Oval 13">
            <a:extLst>
              <a:ext uri="{FF2B5EF4-FFF2-40B4-BE49-F238E27FC236}">
                <a16:creationId xmlns:a16="http://schemas.microsoft.com/office/drawing/2014/main" id="{2BD2CCB5-42CA-4D04-9E66-9B14AE557D1F}"/>
              </a:ext>
            </a:extLst>
          </p:cNvPr>
          <p:cNvSpPr/>
          <p:nvPr/>
        </p:nvSpPr>
        <p:spPr>
          <a:xfrm>
            <a:off x="9804412" y="314191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5" name="Oval 14">
            <a:extLst>
              <a:ext uri="{FF2B5EF4-FFF2-40B4-BE49-F238E27FC236}">
                <a16:creationId xmlns:a16="http://schemas.microsoft.com/office/drawing/2014/main" id="{95E4C80D-941F-48A9-8301-535971A86B4B}"/>
              </a:ext>
            </a:extLst>
          </p:cNvPr>
          <p:cNvSpPr/>
          <p:nvPr/>
        </p:nvSpPr>
        <p:spPr>
          <a:xfrm>
            <a:off x="10474049" y="314191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6" name="Oval 15">
            <a:extLst>
              <a:ext uri="{FF2B5EF4-FFF2-40B4-BE49-F238E27FC236}">
                <a16:creationId xmlns:a16="http://schemas.microsoft.com/office/drawing/2014/main" id="{F8125E27-88CD-4D95-A015-433AAED9F57C}"/>
              </a:ext>
            </a:extLst>
          </p:cNvPr>
          <p:cNvSpPr/>
          <p:nvPr/>
        </p:nvSpPr>
        <p:spPr>
          <a:xfrm>
            <a:off x="7795501" y="3805581"/>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7" name="Oval 16">
            <a:extLst>
              <a:ext uri="{FF2B5EF4-FFF2-40B4-BE49-F238E27FC236}">
                <a16:creationId xmlns:a16="http://schemas.microsoft.com/office/drawing/2014/main" id="{1D3D427F-F2F4-4C8B-B0F2-8DF697AD998B}"/>
              </a:ext>
            </a:extLst>
          </p:cNvPr>
          <p:cNvSpPr/>
          <p:nvPr/>
        </p:nvSpPr>
        <p:spPr>
          <a:xfrm>
            <a:off x="8465138" y="380558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8" name="Oval 17">
            <a:extLst>
              <a:ext uri="{FF2B5EF4-FFF2-40B4-BE49-F238E27FC236}">
                <a16:creationId xmlns:a16="http://schemas.microsoft.com/office/drawing/2014/main" id="{DD36DDD8-2C57-41DA-8757-0C0E1E1C46FF}"/>
              </a:ext>
            </a:extLst>
          </p:cNvPr>
          <p:cNvSpPr/>
          <p:nvPr/>
        </p:nvSpPr>
        <p:spPr>
          <a:xfrm>
            <a:off x="9134775" y="380558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9" name="Oval 18">
            <a:extLst>
              <a:ext uri="{FF2B5EF4-FFF2-40B4-BE49-F238E27FC236}">
                <a16:creationId xmlns:a16="http://schemas.microsoft.com/office/drawing/2014/main" id="{2B68EA3E-A6CE-4BEF-BA3F-A8AC52540B65}"/>
              </a:ext>
            </a:extLst>
          </p:cNvPr>
          <p:cNvSpPr/>
          <p:nvPr/>
        </p:nvSpPr>
        <p:spPr>
          <a:xfrm>
            <a:off x="9804412" y="380558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0" name="Oval 19">
            <a:extLst>
              <a:ext uri="{FF2B5EF4-FFF2-40B4-BE49-F238E27FC236}">
                <a16:creationId xmlns:a16="http://schemas.microsoft.com/office/drawing/2014/main" id="{4623505F-D4FD-4699-84FC-5E2B59033439}"/>
              </a:ext>
            </a:extLst>
          </p:cNvPr>
          <p:cNvSpPr/>
          <p:nvPr/>
        </p:nvSpPr>
        <p:spPr>
          <a:xfrm>
            <a:off x="10474049" y="380558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1" name="Oval 20">
            <a:extLst>
              <a:ext uri="{FF2B5EF4-FFF2-40B4-BE49-F238E27FC236}">
                <a16:creationId xmlns:a16="http://schemas.microsoft.com/office/drawing/2014/main" id="{271F1F93-E382-404E-B2C2-82C04C20F577}"/>
              </a:ext>
            </a:extLst>
          </p:cNvPr>
          <p:cNvSpPr/>
          <p:nvPr/>
        </p:nvSpPr>
        <p:spPr>
          <a:xfrm>
            <a:off x="7795501" y="4482410"/>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2" name="Oval 21">
            <a:extLst>
              <a:ext uri="{FF2B5EF4-FFF2-40B4-BE49-F238E27FC236}">
                <a16:creationId xmlns:a16="http://schemas.microsoft.com/office/drawing/2014/main" id="{2F7DCE0B-95DD-44BA-A9E3-ABEB3C813465}"/>
              </a:ext>
            </a:extLst>
          </p:cNvPr>
          <p:cNvSpPr/>
          <p:nvPr/>
        </p:nvSpPr>
        <p:spPr>
          <a:xfrm>
            <a:off x="8465138" y="4482410"/>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3" name="Oval 22">
            <a:extLst>
              <a:ext uri="{FF2B5EF4-FFF2-40B4-BE49-F238E27FC236}">
                <a16:creationId xmlns:a16="http://schemas.microsoft.com/office/drawing/2014/main" id="{34FE22A5-4478-481C-A020-CCF9F2E8B813}"/>
              </a:ext>
            </a:extLst>
          </p:cNvPr>
          <p:cNvSpPr/>
          <p:nvPr/>
        </p:nvSpPr>
        <p:spPr>
          <a:xfrm>
            <a:off x="9134775" y="4482410"/>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4" name="Oval 23">
            <a:extLst>
              <a:ext uri="{FF2B5EF4-FFF2-40B4-BE49-F238E27FC236}">
                <a16:creationId xmlns:a16="http://schemas.microsoft.com/office/drawing/2014/main" id="{27EEAA4E-7EAB-4371-B1E2-3D9E4149D458}"/>
              </a:ext>
            </a:extLst>
          </p:cNvPr>
          <p:cNvSpPr/>
          <p:nvPr/>
        </p:nvSpPr>
        <p:spPr>
          <a:xfrm>
            <a:off x="9804412" y="4482410"/>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5" name="Oval 24">
            <a:extLst>
              <a:ext uri="{FF2B5EF4-FFF2-40B4-BE49-F238E27FC236}">
                <a16:creationId xmlns:a16="http://schemas.microsoft.com/office/drawing/2014/main" id="{CC13BC22-C856-417C-BC0D-71F4A2E022B0}"/>
              </a:ext>
            </a:extLst>
          </p:cNvPr>
          <p:cNvSpPr/>
          <p:nvPr/>
        </p:nvSpPr>
        <p:spPr>
          <a:xfrm>
            <a:off x="10474049" y="4482410"/>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6" name="Oval 25">
            <a:extLst>
              <a:ext uri="{FF2B5EF4-FFF2-40B4-BE49-F238E27FC236}">
                <a16:creationId xmlns:a16="http://schemas.microsoft.com/office/drawing/2014/main" id="{962C4E23-1068-447F-9D54-E9AA06412423}"/>
              </a:ext>
            </a:extLst>
          </p:cNvPr>
          <p:cNvSpPr/>
          <p:nvPr/>
        </p:nvSpPr>
        <p:spPr>
          <a:xfrm>
            <a:off x="7782636" y="5159239"/>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7" name="Oval 26">
            <a:extLst>
              <a:ext uri="{FF2B5EF4-FFF2-40B4-BE49-F238E27FC236}">
                <a16:creationId xmlns:a16="http://schemas.microsoft.com/office/drawing/2014/main" id="{44D64D10-F1F7-4172-BFE7-8AD86BE3F1FA}"/>
              </a:ext>
            </a:extLst>
          </p:cNvPr>
          <p:cNvSpPr/>
          <p:nvPr/>
        </p:nvSpPr>
        <p:spPr>
          <a:xfrm>
            <a:off x="8452273" y="515923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8" name="Oval 27">
            <a:extLst>
              <a:ext uri="{FF2B5EF4-FFF2-40B4-BE49-F238E27FC236}">
                <a16:creationId xmlns:a16="http://schemas.microsoft.com/office/drawing/2014/main" id="{DAAB2DAF-6065-4FD6-AFA6-2B877009C8BF}"/>
              </a:ext>
            </a:extLst>
          </p:cNvPr>
          <p:cNvSpPr/>
          <p:nvPr/>
        </p:nvSpPr>
        <p:spPr>
          <a:xfrm>
            <a:off x="9121910" y="515923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29" name="Oval 28">
            <a:extLst>
              <a:ext uri="{FF2B5EF4-FFF2-40B4-BE49-F238E27FC236}">
                <a16:creationId xmlns:a16="http://schemas.microsoft.com/office/drawing/2014/main" id="{77412E28-93C3-4773-9C87-A094E7D0DF6C}"/>
              </a:ext>
            </a:extLst>
          </p:cNvPr>
          <p:cNvSpPr/>
          <p:nvPr/>
        </p:nvSpPr>
        <p:spPr>
          <a:xfrm>
            <a:off x="9791547" y="515923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0" name="Oval 29">
            <a:extLst>
              <a:ext uri="{FF2B5EF4-FFF2-40B4-BE49-F238E27FC236}">
                <a16:creationId xmlns:a16="http://schemas.microsoft.com/office/drawing/2014/main" id="{147A5A95-F9E2-43BF-9095-0954AFF37E23}"/>
              </a:ext>
            </a:extLst>
          </p:cNvPr>
          <p:cNvSpPr/>
          <p:nvPr/>
        </p:nvSpPr>
        <p:spPr>
          <a:xfrm>
            <a:off x="10461184" y="515923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1" name="Oval 30">
            <a:extLst>
              <a:ext uri="{FF2B5EF4-FFF2-40B4-BE49-F238E27FC236}">
                <a16:creationId xmlns:a16="http://schemas.microsoft.com/office/drawing/2014/main" id="{DB92BF01-5756-48CC-9270-304A8C9F32D0}"/>
              </a:ext>
            </a:extLst>
          </p:cNvPr>
          <p:cNvSpPr/>
          <p:nvPr/>
        </p:nvSpPr>
        <p:spPr>
          <a:xfrm>
            <a:off x="7782636" y="5836068"/>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2" name="Oval 31">
            <a:extLst>
              <a:ext uri="{FF2B5EF4-FFF2-40B4-BE49-F238E27FC236}">
                <a16:creationId xmlns:a16="http://schemas.microsoft.com/office/drawing/2014/main" id="{9E8EC990-8184-44D5-8A83-55C7E67C7058}"/>
              </a:ext>
            </a:extLst>
          </p:cNvPr>
          <p:cNvSpPr/>
          <p:nvPr/>
        </p:nvSpPr>
        <p:spPr>
          <a:xfrm>
            <a:off x="8452273" y="5836068"/>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3" name="Oval 32">
            <a:extLst>
              <a:ext uri="{FF2B5EF4-FFF2-40B4-BE49-F238E27FC236}">
                <a16:creationId xmlns:a16="http://schemas.microsoft.com/office/drawing/2014/main" id="{C63DDF9A-686A-4619-A62E-686607CB575A}"/>
              </a:ext>
            </a:extLst>
          </p:cNvPr>
          <p:cNvSpPr/>
          <p:nvPr/>
        </p:nvSpPr>
        <p:spPr>
          <a:xfrm>
            <a:off x="9121910" y="5836068"/>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4" name="Oval 33">
            <a:extLst>
              <a:ext uri="{FF2B5EF4-FFF2-40B4-BE49-F238E27FC236}">
                <a16:creationId xmlns:a16="http://schemas.microsoft.com/office/drawing/2014/main" id="{178FBDF3-50BB-4448-A10D-6B02C4AD1654}"/>
              </a:ext>
            </a:extLst>
          </p:cNvPr>
          <p:cNvSpPr/>
          <p:nvPr/>
        </p:nvSpPr>
        <p:spPr>
          <a:xfrm>
            <a:off x="9791547" y="5836068"/>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5" name="Oval 34">
            <a:extLst>
              <a:ext uri="{FF2B5EF4-FFF2-40B4-BE49-F238E27FC236}">
                <a16:creationId xmlns:a16="http://schemas.microsoft.com/office/drawing/2014/main" id="{96E799C3-12C5-4640-9F73-05F05C959F6A}"/>
              </a:ext>
            </a:extLst>
          </p:cNvPr>
          <p:cNvSpPr/>
          <p:nvPr/>
        </p:nvSpPr>
        <p:spPr>
          <a:xfrm>
            <a:off x="10461184" y="5836068"/>
            <a:ext cx="495120" cy="495118"/>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cxnSp>
        <p:nvCxnSpPr>
          <p:cNvPr id="42" name="Straight Connector 41">
            <a:extLst>
              <a:ext uri="{FF2B5EF4-FFF2-40B4-BE49-F238E27FC236}">
                <a16:creationId xmlns:a16="http://schemas.microsoft.com/office/drawing/2014/main" id="{E47A1A14-65EE-47D3-A467-4531748956F1}"/>
              </a:ext>
            </a:extLst>
          </p:cNvPr>
          <p:cNvCxnSpPr>
            <a:stCxn id="5" idx="0"/>
            <a:endCxn id="10" idx="3"/>
          </p:cNvCxnSpPr>
          <p:nvPr/>
        </p:nvCxnSpPr>
        <p:spPr>
          <a:xfrm flipV="1">
            <a:off x="8734511" y="2071734"/>
            <a:ext cx="125090" cy="1908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FE04F06-2AA9-4453-B990-E93B0B1531E4}"/>
              </a:ext>
            </a:extLst>
          </p:cNvPr>
          <p:cNvCxnSpPr>
            <a:stCxn id="6" idx="0"/>
            <a:endCxn id="10" idx="5"/>
          </p:cNvCxnSpPr>
          <p:nvPr/>
        </p:nvCxnSpPr>
        <p:spPr>
          <a:xfrm flipH="1" flipV="1">
            <a:off x="9209703" y="2071734"/>
            <a:ext cx="172632" cy="1908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E865FA-F13B-4DEE-9499-EB618E416418}"/>
              </a:ext>
            </a:extLst>
          </p:cNvPr>
          <p:cNvCxnSpPr>
            <a:stCxn id="7" idx="0"/>
            <a:endCxn id="9" idx="3"/>
          </p:cNvCxnSpPr>
          <p:nvPr/>
        </p:nvCxnSpPr>
        <p:spPr>
          <a:xfrm flipV="1">
            <a:off x="10051972" y="2071734"/>
            <a:ext cx="146903" cy="1908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513B9A-B84A-4BC5-9E48-678BFB3529BD}"/>
              </a:ext>
            </a:extLst>
          </p:cNvPr>
          <p:cNvCxnSpPr>
            <a:stCxn id="8" idx="0"/>
            <a:endCxn id="9" idx="5"/>
          </p:cNvCxnSpPr>
          <p:nvPr/>
        </p:nvCxnSpPr>
        <p:spPr>
          <a:xfrm flipH="1" flipV="1">
            <a:off x="10548977" y="2071734"/>
            <a:ext cx="172632" cy="1908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566EF23-1F84-4958-99D3-DD4BD5E7E343}"/>
              </a:ext>
            </a:extLst>
          </p:cNvPr>
          <p:cNvSpPr/>
          <p:nvPr/>
        </p:nvSpPr>
        <p:spPr>
          <a:xfrm>
            <a:off x="7707086" y="2212784"/>
            <a:ext cx="2679703" cy="613239"/>
          </a:xfrm>
          <a:custGeom>
            <a:avLst/>
            <a:gdLst>
              <a:gd name="connsiteX0" fmla="*/ 0 w 3216230"/>
              <a:gd name="connsiteY0" fmla="*/ 0 h 1079782"/>
              <a:gd name="connsiteX1" fmla="*/ 3216230 w 3216230"/>
              <a:gd name="connsiteY1" fmla="*/ 0 h 1079782"/>
              <a:gd name="connsiteX2" fmla="*/ 3216230 w 3216230"/>
              <a:gd name="connsiteY2" fmla="*/ 1079782 h 1079782"/>
              <a:gd name="connsiteX3" fmla="*/ 0 w 3216230"/>
              <a:gd name="connsiteY3" fmla="*/ 1079782 h 1079782"/>
              <a:gd name="connsiteX4" fmla="*/ 0 w 3216230"/>
              <a:gd name="connsiteY4" fmla="*/ 0 h 1079782"/>
              <a:gd name="connsiteX0" fmla="*/ 0 w 3216230"/>
              <a:gd name="connsiteY0" fmla="*/ 0 h 1171222"/>
              <a:gd name="connsiteX1" fmla="*/ 3216230 w 3216230"/>
              <a:gd name="connsiteY1" fmla="*/ 0 h 1171222"/>
              <a:gd name="connsiteX2" fmla="*/ 3216230 w 3216230"/>
              <a:gd name="connsiteY2" fmla="*/ 1079782 h 1171222"/>
              <a:gd name="connsiteX3" fmla="*/ 91440 w 3216230"/>
              <a:gd name="connsiteY3" fmla="*/ 1171222 h 1171222"/>
              <a:gd name="connsiteX0" fmla="*/ 0 w 3216230"/>
              <a:gd name="connsiteY0" fmla="*/ 0 h 1087247"/>
              <a:gd name="connsiteX1" fmla="*/ 3216230 w 3216230"/>
              <a:gd name="connsiteY1" fmla="*/ 0 h 1087247"/>
              <a:gd name="connsiteX2" fmla="*/ 3216230 w 3216230"/>
              <a:gd name="connsiteY2" fmla="*/ 1079782 h 1087247"/>
              <a:gd name="connsiteX3" fmla="*/ 16795 w 3216230"/>
              <a:gd name="connsiteY3" fmla="*/ 1087247 h 1087247"/>
              <a:gd name="connsiteX0" fmla="*/ 0 w 3216230"/>
              <a:gd name="connsiteY0" fmla="*/ 0 h 1171868"/>
              <a:gd name="connsiteX1" fmla="*/ 3216230 w 3216230"/>
              <a:gd name="connsiteY1" fmla="*/ 0 h 1171868"/>
              <a:gd name="connsiteX2" fmla="*/ 3216230 w 3216230"/>
              <a:gd name="connsiteY2" fmla="*/ 1079782 h 1171868"/>
              <a:gd name="connsiteX3" fmla="*/ 16795 w 3216230"/>
              <a:gd name="connsiteY3" fmla="*/ 1087247 h 1171868"/>
              <a:gd name="connsiteX0" fmla="*/ 0 w 3216230"/>
              <a:gd name="connsiteY0" fmla="*/ 0 h 1087247"/>
              <a:gd name="connsiteX1" fmla="*/ 3216230 w 3216230"/>
              <a:gd name="connsiteY1" fmla="*/ 0 h 1087247"/>
              <a:gd name="connsiteX2" fmla="*/ 3216230 w 3216230"/>
              <a:gd name="connsiteY2" fmla="*/ 1079782 h 1087247"/>
              <a:gd name="connsiteX3" fmla="*/ 16795 w 3216230"/>
              <a:gd name="connsiteY3" fmla="*/ 1087247 h 1087247"/>
            </a:gdLst>
            <a:ahLst/>
            <a:cxnLst>
              <a:cxn ang="0">
                <a:pos x="connsiteX0" y="connsiteY0"/>
              </a:cxn>
              <a:cxn ang="0">
                <a:pos x="connsiteX1" y="connsiteY1"/>
              </a:cxn>
              <a:cxn ang="0">
                <a:pos x="connsiteX2" y="connsiteY2"/>
              </a:cxn>
              <a:cxn ang="0">
                <a:pos x="connsiteX3" y="connsiteY3"/>
              </a:cxn>
            </a:cxnLst>
            <a:rect l="l" t="t" r="r" b="b"/>
            <a:pathLst>
              <a:path w="3216230" h="1087247">
                <a:moveTo>
                  <a:pt x="0" y="0"/>
                </a:moveTo>
                <a:lnTo>
                  <a:pt x="3216230" y="0"/>
                </a:lnTo>
                <a:lnTo>
                  <a:pt x="3216230" y="1079782"/>
                </a:lnTo>
                <a:lnTo>
                  <a:pt x="16795" y="1087247"/>
                </a:lnTo>
              </a:path>
            </a:pathLst>
          </a:cu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Rectangle 50">
            <a:extLst>
              <a:ext uri="{FF2B5EF4-FFF2-40B4-BE49-F238E27FC236}">
                <a16:creationId xmlns:a16="http://schemas.microsoft.com/office/drawing/2014/main" id="{ED8648EF-6137-4489-85CC-537B88114268}"/>
              </a:ext>
            </a:extLst>
          </p:cNvPr>
          <p:cNvSpPr/>
          <p:nvPr/>
        </p:nvSpPr>
        <p:spPr>
          <a:xfrm>
            <a:off x="7728368" y="3712841"/>
            <a:ext cx="2679703" cy="2637434"/>
          </a:xfrm>
          <a:custGeom>
            <a:avLst/>
            <a:gdLst>
              <a:gd name="connsiteX0" fmla="*/ 0 w 3216230"/>
              <a:gd name="connsiteY0" fmla="*/ 0 h 1079782"/>
              <a:gd name="connsiteX1" fmla="*/ 3216230 w 3216230"/>
              <a:gd name="connsiteY1" fmla="*/ 0 h 1079782"/>
              <a:gd name="connsiteX2" fmla="*/ 3216230 w 3216230"/>
              <a:gd name="connsiteY2" fmla="*/ 1079782 h 1079782"/>
              <a:gd name="connsiteX3" fmla="*/ 0 w 3216230"/>
              <a:gd name="connsiteY3" fmla="*/ 1079782 h 1079782"/>
              <a:gd name="connsiteX4" fmla="*/ 0 w 3216230"/>
              <a:gd name="connsiteY4" fmla="*/ 0 h 1079782"/>
              <a:gd name="connsiteX0" fmla="*/ 0 w 3216230"/>
              <a:gd name="connsiteY0" fmla="*/ 0 h 1171222"/>
              <a:gd name="connsiteX1" fmla="*/ 3216230 w 3216230"/>
              <a:gd name="connsiteY1" fmla="*/ 0 h 1171222"/>
              <a:gd name="connsiteX2" fmla="*/ 3216230 w 3216230"/>
              <a:gd name="connsiteY2" fmla="*/ 1079782 h 1171222"/>
              <a:gd name="connsiteX3" fmla="*/ 91440 w 3216230"/>
              <a:gd name="connsiteY3" fmla="*/ 1171222 h 1171222"/>
              <a:gd name="connsiteX0" fmla="*/ 0 w 3216230"/>
              <a:gd name="connsiteY0" fmla="*/ 0 h 1087247"/>
              <a:gd name="connsiteX1" fmla="*/ 3216230 w 3216230"/>
              <a:gd name="connsiteY1" fmla="*/ 0 h 1087247"/>
              <a:gd name="connsiteX2" fmla="*/ 3216230 w 3216230"/>
              <a:gd name="connsiteY2" fmla="*/ 1079782 h 1087247"/>
              <a:gd name="connsiteX3" fmla="*/ 16795 w 3216230"/>
              <a:gd name="connsiteY3" fmla="*/ 1087247 h 1087247"/>
              <a:gd name="connsiteX0" fmla="*/ 0 w 3216230"/>
              <a:gd name="connsiteY0" fmla="*/ 0 h 1171868"/>
              <a:gd name="connsiteX1" fmla="*/ 3216230 w 3216230"/>
              <a:gd name="connsiteY1" fmla="*/ 0 h 1171868"/>
              <a:gd name="connsiteX2" fmla="*/ 3216230 w 3216230"/>
              <a:gd name="connsiteY2" fmla="*/ 1079782 h 1171868"/>
              <a:gd name="connsiteX3" fmla="*/ 16795 w 3216230"/>
              <a:gd name="connsiteY3" fmla="*/ 1087247 h 1171868"/>
              <a:gd name="connsiteX0" fmla="*/ 0 w 3216230"/>
              <a:gd name="connsiteY0" fmla="*/ 0 h 1087247"/>
              <a:gd name="connsiteX1" fmla="*/ 3216230 w 3216230"/>
              <a:gd name="connsiteY1" fmla="*/ 0 h 1087247"/>
              <a:gd name="connsiteX2" fmla="*/ 3216230 w 3216230"/>
              <a:gd name="connsiteY2" fmla="*/ 1079782 h 1087247"/>
              <a:gd name="connsiteX3" fmla="*/ 16795 w 3216230"/>
              <a:gd name="connsiteY3" fmla="*/ 1087247 h 1087247"/>
              <a:gd name="connsiteX0" fmla="*/ 0 w 3216230"/>
              <a:gd name="connsiteY0" fmla="*/ 0 h 1079782"/>
              <a:gd name="connsiteX1" fmla="*/ 3216230 w 3216230"/>
              <a:gd name="connsiteY1" fmla="*/ 0 h 1079782"/>
              <a:gd name="connsiteX2" fmla="*/ 3216230 w 3216230"/>
              <a:gd name="connsiteY2" fmla="*/ 1079782 h 1079782"/>
            </a:gdLst>
            <a:ahLst/>
            <a:cxnLst>
              <a:cxn ang="0">
                <a:pos x="connsiteX0" y="connsiteY0"/>
              </a:cxn>
              <a:cxn ang="0">
                <a:pos x="connsiteX1" y="connsiteY1"/>
              </a:cxn>
              <a:cxn ang="0">
                <a:pos x="connsiteX2" y="connsiteY2"/>
              </a:cxn>
            </a:cxnLst>
            <a:rect l="l" t="t" r="r" b="b"/>
            <a:pathLst>
              <a:path w="3216230" h="1079782">
                <a:moveTo>
                  <a:pt x="0" y="0"/>
                </a:moveTo>
                <a:lnTo>
                  <a:pt x="3216230" y="0"/>
                </a:lnTo>
                <a:lnTo>
                  <a:pt x="3216230" y="1079782"/>
                </a:lnTo>
              </a:path>
            </a:pathLst>
          </a:cu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Oval 8">
            <a:extLst>
              <a:ext uri="{FF2B5EF4-FFF2-40B4-BE49-F238E27FC236}">
                <a16:creationId xmlns:a16="http://schemas.microsoft.com/office/drawing/2014/main" id="{213E8EB3-CBE6-462B-BC87-679A65DC057A}"/>
              </a:ext>
            </a:extLst>
          </p:cNvPr>
          <p:cNvSpPr/>
          <p:nvPr/>
        </p:nvSpPr>
        <p:spPr>
          <a:xfrm>
            <a:off x="10126366" y="1649124"/>
            <a:ext cx="495120" cy="495118"/>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10" name="Oval 9">
            <a:extLst>
              <a:ext uri="{FF2B5EF4-FFF2-40B4-BE49-F238E27FC236}">
                <a16:creationId xmlns:a16="http://schemas.microsoft.com/office/drawing/2014/main" id="{7A20D534-7A72-407B-A50E-1E0F8FC52532}"/>
              </a:ext>
            </a:extLst>
          </p:cNvPr>
          <p:cNvSpPr/>
          <p:nvPr/>
        </p:nvSpPr>
        <p:spPr>
          <a:xfrm>
            <a:off x="8787092" y="1649124"/>
            <a:ext cx="495120" cy="495118"/>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6" name="Oval 35">
            <a:extLst>
              <a:ext uri="{FF2B5EF4-FFF2-40B4-BE49-F238E27FC236}">
                <a16:creationId xmlns:a16="http://schemas.microsoft.com/office/drawing/2014/main" id="{959AF218-A75F-4BBA-BFFE-B3EDC0FE88A9}"/>
              </a:ext>
            </a:extLst>
          </p:cNvPr>
          <p:cNvSpPr/>
          <p:nvPr/>
        </p:nvSpPr>
        <p:spPr>
          <a:xfrm>
            <a:off x="10139231" y="3464340"/>
            <a:ext cx="495120" cy="495118"/>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7" name="Oval 36">
            <a:extLst>
              <a:ext uri="{FF2B5EF4-FFF2-40B4-BE49-F238E27FC236}">
                <a16:creationId xmlns:a16="http://schemas.microsoft.com/office/drawing/2014/main" id="{5ACB33B8-3665-4C2E-B1B0-D13BE6D6A6A0}"/>
              </a:ext>
            </a:extLst>
          </p:cNvPr>
          <p:cNvSpPr/>
          <p:nvPr/>
        </p:nvSpPr>
        <p:spPr>
          <a:xfrm>
            <a:off x="8799956" y="3486903"/>
            <a:ext cx="495120" cy="495118"/>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8" name="Oval 37">
            <a:extLst>
              <a:ext uri="{FF2B5EF4-FFF2-40B4-BE49-F238E27FC236}">
                <a16:creationId xmlns:a16="http://schemas.microsoft.com/office/drawing/2014/main" id="{247F4CD5-51B4-45AC-8883-D48DA61C793B}"/>
              </a:ext>
            </a:extLst>
          </p:cNvPr>
          <p:cNvSpPr/>
          <p:nvPr/>
        </p:nvSpPr>
        <p:spPr>
          <a:xfrm>
            <a:off x="8787092" y="4807544"/>
            <a:ext cx="495120" cy="495118"/>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39" name="Oval 38">
            <a:extLst>
              <a:ext uri="{FF2B5EF4-FFF2-40B4-BE49-F238E27FC236}">
                <a16:creationId xmlns:a16="http://schemas.microsoft.com/office/drawing/2014/main" id="{ADC5E165-825B-4674-B635-100DC26FADD4}"/>
              </a:ext>
            </a:extLst>
          </p:cNvPr>
          <p:cNvSpPr/>
          <p:nvPr/>
        </p:nvSpPr>
        <p:spPr>
          <a:xfrm>
            <a:off x="10139230" y="4814067"/>
            <a:ext cx="495120" cy="495118"/>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ZA" spc="-150" dirty="0">
              <a:solidFill>
                <a:schemeClr val="tx1"/>
              </a:solidFill>
            </a:endParaRPr>
          </a:p>
        </p:txBody>
      </p:sp>
      <p:sp>
        <p:nvSpPr>
          <p:cNvPr id="57" name="Rectangle 56">
            <a:extLst>
              <a:ext uri="{FF2B5EF4-FFF2-40B4-BE49-F238E27FC236}">
                <a16:creationId xmlns:a16="http://schemas.microsoft.com/office/drawing/2014/main" id="{98F201A0-B9E2-4BD5-A3C1-42DDB07D80CC}"/>
              </a:ext>
            </a:extLst>
          </p:cNvPr>
          <p:cNvSpPr/>
          <p:nvPr/>
        </p:nvSpPr>
        <p:spPr>
          <a:xfrm>
            <a:off x="6558478" y="1637225"/>
            <a:ext cx="1168948" cy="3785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0" name="TextBox 49">
            <a:extLst>
              <a:ext uri="{FF2B5EF4-FFF2-40B4-BE49-F238E27FC236}">
                <a16:creationId xmlns:a16="http://schemas.microsoft.com/office/drawing/2014/main" id="{017C7EFE-DC4F-4759-9382-206358CC58CE}"/>
              </a:ext>
            </a:extLst>
          </p:cNvPr>
          <p:cNvSpPr txBox="1"/>
          <p:nvPr/>
        </p:nvSpPr>
        <p:spPr>
          <a:xfrm>
            <a:off x="6849095" y="4561298"/>
            <a:ext cx="1106708" cy="369332"/>
          </a:xfrm>
          <a:prstGeom prst="rect">
            <a:avLst/>
          </a:prstGeom>
          <a:noFill/>
        </p:spPr>
        <p:txBody>
          <a:bodyPr wrap="square" rtlCol="0">
            <a:spAutoFit/>
          </a:bodyPr>
          <a:lstStyle/>
          <a:p>
            <a:r>
              <a:rPr lang="en-ZA" b="1" dirty="0">
                <a:solidFill>
                  <a:schemeClr val="accent1">
                    <a:lumMod val="50000"/>
                  </a:schemeClr>
                </a:solidFill>
              </a:rPr>
              <a:t>2D</a:t>
            </a:r>
          </a:p>
        </p:txBody>
      </p:sp>
      <p:sp>
        <p:nvSpPr>
          <p:cNvPr id="49" name="TextBox 48">
            <a:extLst>
              <a:ext uri="{FF2B5EF4-FFF2-40B4-BE49-F238E27FC236}">
                <a16:creationId xmlns:a16="http://schemas.microsoft.com/office/drawing/2014/main" id="{F22B9EC3-D539-49F9-9E4A-A9AE902DA867}"/>
              </a:ext>
            </a:extLst>
          </p:cNvPr>
          <p:cNvSpPr txBox="1"/>
          <p:nvPr/>
        </p:nvSpPr>
        <p:spPr>
          <a:xfrm>
            <a:off x="6835401" y="2330131"/>
            <a:ext cx="1168947" cy="369332"/>
          </a:xfrm>
          <a:prstGeom prst="rect">
            <a:avLst/>
          </a:prstGeom>
          <a:noFill/>
        </p:spPr>
        <p:txBody>
          <a:bodyPr wrap="square" rtlCol="0">
            <a:spAutoFit/>
          </a:bodyPr>
          <a:lstStyle/>
          <a:p>
            <a:r>
              <a:rPr lang="en-ZA" b="1" dirty="0">
                <a:solidFill>
                  <a:schemeClr val="accent1">
                    <a:lumMod val="50000"/>
                  </a:schemeClr>
                </a:solidFill>
              </a:rPr>
              <a:t>1D</a:t>
            </a:r>
          </a:p>
        </p:txBody>
      </p:sp>
      <p:sp>
        <p:nvSpPr>
          <p:cNvPr id="58" name="Rectangle 57">
            <a:extLst>
              <a:ext uri="{FF2B5EF4-FFF2-40B4-BE49-F238E27FC236}">
                <a16:creationId xmlns:a16="http://schemas.microsoft.com/office/drawing/2014/main" id="{3B26C81A-544A-4DBF-8F2B-FBEDA2BFC065}"/>
              </a:ext>
            </a:extLst>
          </p:cNvPr>
          <p:cNvSpPr/>
          <p:nvPr/>
        </p:nvSpPr>
        <p:spPr>
          <a:xfrm>
            <a:off x="9046464" y="6347181"/>
            <a:ext cx="1637694" cy="51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55339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4.375E-6 -3.7037E-7 L 0.00117 0.09259 " pathEditMode="relative" rAng="0" ptsTypes="AA">
                                      <p:cBhvr>
                                        <p:cTn id="72" dur="500" fill="hold"/>
                                        <p:tgtEl>
                                          <p:spTgt spid="10"/>
                                        </p:tgtEl>
                                        <p:attrNameLst>
                                          <p:attrName>ppt_x</p:attrName>
                                          <p:attrName>ppt_y</p:attrName>
                                        </p:attrNameLst>
                                      </p:cBhvr>
                                      <p:rCtr x="52" y="4630"/>
                                    </p:animMotion>
                                  </p:childTnLst>
                                </p:cTn>
                              </p:par>
                              <p:par>
                                <p:cTn id="73" presetID="42" presetClass="path" presetSubtype="0" accel="50000" decel="50000" fill="hold" grpId="0" nodeType="withEffect">
                                  <p:stCondLst>
                                    <p:cond delay="0"/>
                                  </p:stCondLst>
                                  <p:childTnLst>
                                    <p:animMotion origin="layout" path="M -1.45833E-6 -3.7037E-7 L 0.00052 0.09074 " pathEditMode="relative" rAng="0" ptsTypes="AA">
                                      <p:cBhvr>
                                        <p:cTn id="74" dur="500" fill="hold"/>
                                        <p:tgtEl>
                                          <p:spTgt spid="9"/>
                                        </p:tgtEl>
                                        <p:attrNameLst>
                                          <p:attrName>ppt_x</p:attrName>
                                          <p:attrName>ppt_y</p:attrName>
                                        </p:attrNameLst>
                                      </p:cBhvr>
                                      <p:rCtr x="26" y="4537"/>
                                    </p:animMotion>
                                  </p:childTnLst>
                                </p:cTn>
                              </p:par>
                              <p:par>
                                <p:cTn id="75" presetID="10" presetClass="exit" presetSubtype="0" fill="hold" nodeType="withEffect">
                                  <p:stCondLst>
                                    <p:cond delay="0"/>
                                  </p:stCondLst>
                                  <p:childTnLst>
                                    <p:animEffect transition="out" filter="fade">
                                      <p:cBhvr>
                                        <p:cTn id="76" dur="500"/>
                                        <p:tgtEl>
                                          <p:spTgt spid="42"/>
                                        </p:tgtEl>
                                      </p:cBhvr>
                                    </p:animEffect>
                                    <p:set>
                                      <p:cBhvr>
                                        <p:cTn id="77" dur="1" fill="hold">
                                          <p:stCondLst>
                                            <p:cond delay="499"/>
                                          </p:stCondLst>
                                        </p:cTn>
                                        <p:tgtEl>
                                          <p:spTgt spid="42"/>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44"/>
                                        </p:tgtEl>
                                      </p:cBhvr>
                                    </p:animEffect>
                                    <p:set>
                                      <p:cBhvr>
                                        <p:cTn id="80" dur="1" fill="hold">
                                          <p:stCondLst>
                                            <p:cond delay="499"/>
                                          </p:stCondLst>
                                        </p:cTn>
                                        <p:tgtEl>
                                          <p:spTgt spid="44"/>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6"/>
                                        </p:tgtEl>
                                      </p:cBhvr>
                                    </p:animEffect>
                                    <p:set>
                                      <p:cBhvr>
                                        <p:cTn id="83" dur="1" fill="hold">
                                          <p:stCondLst>
                                            <p:cond delay="499"/>
                                          </p:stCondLst>
                                        </p:cTn>
                                        <p:tgtEl>
                                          <p:spTgt spid="46"/>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48"/>
                                        </p:tgtEl>
                                      </p:cBhvr>
                                    </p:animEffect>
                                    <p:set>
                                      <p:cBhvr>
                                        <p:cTn id="86" dur="1" fill="hold">
                                          <p:stCondLst>
                                            <p:cond delay="499"/>
                                          </p:stCondLst>
                                        </p:cTn>
                                        <p:tgtEl>
                                          <p:spTgt spid="4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1" nodeType="click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par>
                                <p:cTn id="95" presetID="1" presetClass="entr" presetSubtype="0" fill="hold" grpId="1" nodeType="with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par>
                                <p:cTn id="97" presetID="1"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par>
                                <p:cTn id="99" presetID="1" presetClass="entr" presetSubtype="0" fill="hold" grpId="1" nodeType="withEffect">
                                  <p:stCondLst>
                                    <p:cond delay="0"/>
                                  </p:stCondLst>
                                  <p:childTnLst>
                                    <p:set>
                                      <p:cBhvr>
                                        <p:cTn id="100" dur="1" fill="hold">
                                          <p:stCondLst>
                                            <p:cond delay="0"/>
                                          </p:stCondLst>
                                        </p:cTn>
                                        <p:tgtEl>
                                          <p:spTgt spid="16"/>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18"/>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19"/>
                                        </p:tgtEl>
                                        <p:attrNameLst>
                                          <p:attrName>style.visibility</p:attrName>
                                        </p:attrNameLst>
                                      </p:cBhvr>
                                      <p:to>
                                        <p:strVal val="visible"/>
                                      </p:to>
                                    </p:set>
                                  </p:childTnLst>
                                </p:cTn>
                              </p:par>
                              <p:par>
                                <p:cTn id="107" presetID="1" presetClass="entr" presetSubtype="0" fill="hold" grpId="1" nodeType="withEffect">
                                  <p:stCondLst>
                                    <p:cond delay="0"/>
                                  </p:stCondLst>
                                  <p:childTnLst>
                                    <p:set>
                                      <p:cBhvr>
                                        <p:cTn id="108" dur="1" fill="hold">
                                          <p:stCondLst>
                                            <p:cond delay="0"/>
                                          </p:stCondLst>
                                        </p:cTn>
                                        <p:tgtEl>
                                          <p:spTgt spid="2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22"/>
                                        </p:tgtEl>
                                        <p:attrNameLst>
                                          <p:attrName>style.visibility</p:attrName>
                                        </p:attrNameLst>
                                      </p:cBhvr>
                                      <p:to>
                                        <p:strVal val="visible"/>
                                      </p:to>
                                    </p:set>
                                  </p:childTnLst>
                                </p:cTn>
                              </p:par>
                              <p:par>
                                <p:cTn id="113" presetID="1" presetClass="entr" presetSubtype="0" fill="hold" grpId="1" nodeType="withEffect">
                                  <p:stCondLst>
                                    <p:cond delay="0"/>
                                  </p:stCondLst>
                                  <p:childTnLst>
                                    <p:set>
                                      <p:cBhvr>
                                        <p:cTn id="114" dur="1" fill="hold">
                                          <p:stCondLst>
                                            <p:cond delay="0"/>
                                          </p:stCondLst>
                                        </p:cTn>
                                        <p:tgtEl>
                                          <p:spTgt spid="23"/>
                                        </p:tgtEl>
                                        <p:attrNameLst>
                                          <p:attrName>style.visibility</p:attrName>
                                        </p:attrNameLst>
                                      </p:cBhvr>
                                      <p:to>
                                        <p:strVal val="visible"/>
                                      </p:to>
                                    </p:set>
                                  </p:childTnLst>
                                </p:cTn>
                              </p:par>
                              <p:par>
                                <p:cTn id="115" presetID="1" presetClass="entr" presetSubtype="0" fill="hold" grpId="1" nodeType="withEffect">
                                  <p:stCondLst>
                                    <p:cond delay="0"/>
                                  </p:stCondLst>
                                  <p:childTnLst>
                                    <p:set>
                                      <p:cBhvr>
                                        <p:cTn id="116" dur="1" fill="hold">
                                          <p:stCondLst>
                                            <p:cond delay="0"/>
                                          </p:stCondLst>
                                        </p:cTn>
                                        <p:tgtEl>
                                          <p:spTgt spid="24"/>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ntr" presetSubtype="0" fill="hold" grpId="1" nodeType="withEffect">
                                  <p:stCondLst>
                                    <p:cond delay="0"/>
                                  </p:stCondLst>
                                  <p:childTnLst>
                                    <p:set>
                                      <p:cBhvr>
                                        <p:cTn id="120" dur="1" fill="hold">
                                          <p:stCondLst>
                                            <p:cond delay="0"/>
                                          </p:stCondLst>
                                        </p:cTn>
                                        <p:tgtEl>
                                          <p:spTgt spid="26"/>
                                        </p:tgtEl>
                                        <p:attrNameLst>
                                          <p:attrName>style.visibility</p:attrName>
                                        </p:attrNameLst>
                                      </p:cBhvr>
                                      <p:to>
                                        <p:strVal val="visible"/>
                                      </p:to>
                                    </p:set>
                                  </p:childTnLst>
                                </p:cTn>
                              </p:par>
                              <p:par>
                                <p:cTn id="121" presetID="1" presetClass="entr" presetSubtype="0" fill="hold" grpId="1" nodeType="withEffect">
                                  <p:stCondLst>
                                    <p:cond delay="0"/>
                                  </p:stCondLst>
                                  <p:childTnLst>
                                    <p:set>
                                      <p:cBhvr>
                                        <p:cTn id="122" dur="1" fill="hold">
                                          <p:stCondLst>
                                            <p:cond delay="0"/>
                                          </p:stCondLst>
                                        </p:cTn>
                                        <p:tgtEl>
                                          <p:spTgt spid="27"/>
                                        </p:tgtEl>
                                        <p:attrNameLst>
                                          <p:attrName>style.visibility</p:attrName>
                                        </p:attrNameLst>
                                      </p:cBhvr>
                                      <p:to>
                                        <p:strVal val="visible"/>
                                      </p:to>
                                    </p:set>
                                  </p:childTnLst>
                                </p:cTn>
                              </p:par>
                              <p:par>
                                <p:cTn id="123" presetID="1" presetClass="entr" presetSubtype="0" fill="hold" grpId="1" nodeType="withEffect">
                                  <p:stCondLst>
                                    <p:cond delay="0"/>
                                  </p:stCondLst>
                                  <p:childTnLst>
                                    <p:set>
                                      <p:cBhvr>
                                        <p:cTn id="124" dur="1" fill="hold">
                                          <p:stCondLst>
                                            <p:cond delay="0"/>
                                          </p:stCondLst>
                                        </p:cTn>
                                        <p:tgtEl>
                                          <p:spTgt spid="28"/>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par>
                                <p:cTn id="127" presetID="1" presetClass="entr" presetSubtype="0" fill="hold" grpId="1" nodeType="withEffect">
                                  <p:stCondLst>
                                    <p:cond delay="0"/>
                                  </p:stCondLst>
                                  <p:childTnLst>
                                    <p:set>
                                      <p:cBhvr>
                                        <p:cTn id="128" dur="1" fill="hold">
                                          <p:stCondLst>
                                            <p:cond delay="0"/>
                                          </p:stCondLst>
                                        </p:cTn>
                                        <p:tgtEl>
                                          <p:spTgt spid="30"/>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31"/>
                                        </p:tgtEl>
                                        <p:attrNameLst>
                                          <p:attrName>style.visibility</p:attrName>
                                        </p:attrNameLst>
                                      </p:cBhvr>
                                      <p:to>
                                        <p:strVal val="visible"/>
                                      </p:to>
                                    </p:set>
                                  </p:childTnLst>
                                </p:cTn>
                              </p:par>
                              <p:par>
                                <p:cTn id="131" presetID="1" presetClass="entr" presetSubtype="0" fill="hold" grpId="1" nodeType="withEffect">
                                  <p:stCondLst>
                                    <p:cond delay="0"/>
                                  </p:stCondLst>
                                  <p:childTnLst>
                                    <p:set>
                                      <p:cBhvr>
                                        <p:cTn id="132" dur="1" fill="hold">
                                          <p:stCondLst>
                                            <p:cond delay="0"/>
                                          </p:stCondLst>
                                        </p:cTn>
                                        <p:tgtEl>
                                          <p:spTgt spid="32"/>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33"/>
                                        </p:tgtEl>
                                        <p:attrNameLst>
                                          <p:attrName>style.visibility</p:attrName>
                                        </p:attrNameLst>
                                      </p:cBhvr>
                                      <p:to>
                                        <p:strVal val="visible"/>
                                      </p:to>
                                    </p:set>
                                  </p:childTnLst>
                                </p:cTn>
                              </p:par>
                              <p:par>
                                <p:cTn id="135" presetID="1" presetClass="entr" presetSubtype="0" fill="hold" grpId="1" nodeType="with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par>
                                <p:cTn id="137" presetID="1" presetClass="entr" presetSubtype="0" fill="hold" grpId="1" nodeType="withEffect">
                                  <p:stCondLst>
                                    <p:cond delay="0"/>
                                  </p:stCondLst>
                                  <p:childTnLst>
                                    <p:set>
                                      <p:cBhvr>
                                        <p:cTn id="138" dur="1" fill="hold">
                                          <p:stCondLst>
                                            <p:cond delay="0"/>
                                          </p:stCondLst>
                                        </p:cTn>
                                        <p:tgtEl>
                                          <p:spTgt spid="35"/>
                                        </p:tgtEl>
                                        <p:attrNameLst>
                                          <p:attrName>style.visibility</p:attrName>
                                        </p:attrNameLst>
                                      </p:cBhvr>
                                      <p:to>
                                        <p:strVal val="visible"/>
                                      </p:to>
                                    </p:set>
                                  </p:childTnLst>
                                </p:cTn>
                              </p:par>
                              <p:par>
                                <p:cTn id="139" presetID="1" presetClass="entr" presetSubtype="0" fill="hold" grpId="1" nodeType="withEffect">
                                  <p:stCondLst>
                                    <p:cond delay="0"/>
                                  </p:stCondLst>
                                  <p:childTnLst>
                                    <p:set>
                                      <p:cBhvr>
                                        <p:cTn id="140" dur="1" fill="hold">
                                          <p:stCondLst>
                                            <p:cond delay="0"/>
                                          </p:stCondLst>
                                        </p:cTn>
                                        <p:tgtEl>
                                          <p:spTgt spid="36"/>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37"/>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38"/>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39"/>
                                        </p:tgtEl>
                                        <p:attrNameLst>
                                          <p:attrName>style.visibility</p:attrName>
                                        </p:attrNameLst>
                                      </p:cBhvr>
                                      <p:to>
                                        <p:strVal val="visible"/>
                                      </p:to>
                                    </p:set>
                                  </p:childTnLst>
                                </p:cTn>
                              </p:par>
                              <p:par>
                                <p:cTn id="147" presetID="1" presetClass="entr" presetSubtype="0" fill="hold" grpId="1" nodeType="withEffect">
                                  <p:stCondLst>
                                    <p:cond delay="0"/>
                                  </p:stCondLst>
                                  <p:childTnLst>
                                    <p:set>
                                      <p:cBhvr>
                                        <p:cTn id="148" dur="1" fill="hold">
                                          <p:stCondLst>
                                            <p:cond delay="0"/>
                                          </p:stCondLst>
                                        </p:cTn>
                                        <p:tgtEl>
                                          <p:spTgt spid="5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2" fill="hold" nodeType="clickEffect">
                                  <p:stCondLst>
                                    <p:cond delay="0"/>
                                  </p:stCondLst>
                                  <p:childTnLst>
                                    <p:animClr clrSpc="rgb" dir="cw">
                                      <p:cBhvr>
                                        <p:cTn id="152" dur="10" fill="hold"/>
                                        <p:tgtEl>
                                          <p:spTgt spid="19"/>
                                        </p:tgtEl>
                                        <p:attrNameLst>
                                          <p:attrName>fillcolor</p:attrName>
                                        </p:attrNameLst>
                                      </p:cBhvr>
                                      <p:to>
                                        <a:schemeClr val="accent2"/>
                                      </p:to>
                                    </p:animClr>
                                    <p:set>
                                      <p:cBhvr>
                                        <p:cTn id="153" dur="10" fill="hold"/>
                                        <p:tgtEl>
                                          <p:spTgt spid="19"/>
                                        </p:tgtEl>
                                        <p:attrNameLst>
                                          <p:attrName>fill.type</p:attrName>
                                        </p:attrNameLst>
                                      </p:cBhvr>
                                      <p:to>
                                        <p:strVal val="solid"/>
                                      </p:to>
                                    </p:set>
                                    <p:set>
                                      <p:cBhvr>
                                        <p:cTn id="154" dur="10" fill="hold"/>
                                        <p:tgtEl>
                                          <p:spTgt spid="19"/>
                                        </p:tgtEl>
                                        <p:attrNameLst>
                                          <p:attrName>fill.on</p:attrName>
                                        </p:attrNameLst>
                                      </p:cBhvr>
                                      <p:to>
                                        <p:strVal val="true"/>
                                      </p:to>
                                    </p:set>
                                  </p:childTnLst>
                                </p:cTn>
                              </p:par>
                              <p:par>
                                <p:cTn id="155" presetID="1" presetClass="emph" presetSubtype="2" fill="hold" nodeType="withEffect">
                                  <p:stCondLst>
                                    <p:cond delay="0"/>
                                  </p:stCondLst>
                                  <p:childTnLst>
                                    <p:animClr clrSpc="rgb" dir="cw">
                                      <p:cBhvr>
                                        <p:cTn id="156" dur="10" fill="hold"/>
                                        <p:tgtEl>
                                          <p:spTgt spid="7"/>
                                        </p:tgtEl>
                                        <p:attrNameLst>
                                          <p:attrName>fillcolor</p:attrName>
                                        </p:attrNameLst>
                                      </p:cBhvr>
                                      <p:to>
                                        <a:schemeClr val="accent2"/>
                                      </p:to>
                                    </p:animClr>
                                    <p:set>
                                      <p:cBhvr>
                                        <p:cTn id="157" dur="10" fill="hold"/>
                                        <p:tgtEl>
                                          <p:spTgt spid="7"/>
                                        </p:tgtEl>
                                        <p:attrNameLst>
                                          <p:attrName>fill.type</p:attrName>
                                        </p:attrNameLst>
                                      </p:cBhvr>
                                      <p:to>
                                        <p:strVal val="solid"/>
                                      </p:to>
                                    </p:set>
                                    <p:set>
                                      <p:cBhvr>
                                        <p:cTn id="158" dur="10" fill="hold"/>
                                        <p:tgtEl>
                                          <p:spTgt spid="7"/>
                                        </p:tgtEl>
                                        <p:attrNameLst>
                                          <p:attrName>fill.on</p:attrName>
                                        </p:attrNameLst>
                                      </p:cBhvr>
                                      <p:to>
                                        <p:strVal val="true"/>
                                      </p:to>
                                    </p:set>
                                  </p:childTnLst>
                                </p:cTn>
                              </p:par>
                              <p:par>
                                <p:cTn id="159" presetID="1" presetClass="entr" presetSubtype="0" fill="hold" grpId="1" nodeType="withEffect">
                                  <p:stCondLst>
                                    <p:cond delay="0"/>
                                  </p:stCondLst>
                                  <p:childTnLst>
                                    <p:set>
                                      <p:cBhvr>
                                        <p:cTn id="160" dur="1" fill="hold">
                                          <p:stCondLst>
                                            <p:cond delay="0"/>
                                          </p:stCondLst>
                                        </p:cTn>
                                        <p:tgtEl>
                                          <p:spTgt spid="52"/>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5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2" fill="hold" nodeType="clickEffect">
                                  <p:stCondLst>
                                    <p:cond delay="0"/>
                                  </p:stCondLst>
                                  <p:childTnLst>
                                    <p:animClr clrSpc="rgb" dir="cw">
                                      <p:cBhvr>
                                        <p:cTn id="166" dur="10" fill="hold"/>
                                        <p:tgtEl>
                                          <p:spTgt spid="6"/>
                                        </p:tgtEl>
                                        <p:attrNameLst>
                                          <p:attrName>fillcolor</p:attrName>
                                        </p:attrNameLst>
                                      </p:cBhvr>
                                      <p:to>
                                        <a:srgbClr val="BF974D"/>
                                      </p:to>
                                    </p:animClr>
                                    <p:set>
                                      <p:cBhvr>
                                        <p:cTn id="167" dur="10" fill="hold"/>
                                        <p:tgtEl>
                                          <p:spTgt spid="6"/>
                                        </p:tgtEl>
                                        <p:attrNameLst>
                                          <p:attrName>fill.type</p:attrName>
                                        </p:attrNameLst>
                                      </p:cBhvr>
                                      <p:to>
                                        <p:strVal val="solid"/>
                                      </p:to>
                                    </p:set>
                                    <p:set>
                                      <p:cBhvr>
                                        <p:cTn id="168" dur="10" fill="hold"/>
                                        <p:tgtEl>
                                          <p:spTgt spid="6"/>
                                        </p:tgtEl>
                                        <p:attrNameLst>
                                          <p:attrName>fill.on</p:attrName>
                                        </p:attrNameLst>
                                      </p:cBhvr>
                                      <p:to>
                                        <p:strVal val="true"/>
                                      </p:to>
                                    </p:set>
                                  </p:childTnLst>
                                </p:cTn>
                              </p:par>
                              <p:par>
                                <p:cTn id="169" presetID="1" presetClass="emph" presetSubtype="2" fill="hold" nodeType="withEffect">
                                  <p:stCondLst>
                                    <p:cond delay="0"/>
                                  </p:stCondLst>
                                  <p:childTnLst>
                                    <p:animClr clrSpc="rgb" dir="cw">
                                      <p:cBhvr>
                                        <p:cTn id="170" dur="10" fill="hold"/>
                                        <p:tgtEl>
                                          <p:spTgt spid="7"/>
                                        </p:tgtEl>
                                        <p:attrNameLst>
                                          <p:attrName>fillcolor</p:attrName>
                                        </p:attrNameLst>
                                      </p:cBhvr>
                                      <p:to>
                                        <a:srgbClr val="DCA496"/>
                                      </p:to>
                                    </p:animClr>
                                    <p:set>
                                      <p:cBhvr>
                                        <p:cTn id="171" dur="10" fill="hold"/>
                                        <p:tgtEl>
                                          <p:spTgt spid="7"/>
                                        </p:tgtEl>
                                        <p:attrNameLst>
                                          <p:attrName>fill.type</p:attrName>
                                        </p:attrNameLst>
                                      </p:cBhvr>
                                      <p:to>
                                        <p:strVal val="solid"/>
                                      </p:to>
                                    </p:set>
                                    <p:set>
                                      <p:cBhvr>
                                        <p:cTn id="172" dur="10" fill="hold"/>
                                        <p:tgtEl>
                                          <p:spTgt spid="7"/>
                                        </p:tgtEl>
                                        <p:attrNameLst>
                                          <p:attrName>fill.on</p:attrName>
                                        </p:attrNameLst>
                                      </p:cBhvr>
                                      <p:to>
                                        <p:strVal val="true"/>
                                      </p:to>
                                    </p:set>
                                  </p:childTnLst>
                                </p:cTn>
                              </p:par>
                              <p:par>
                                <p:cTn id="173" presetID="42" presetClass="path" presetSubtype="0" accel="50000" decel="50000" fill="hold" grpId="2" nodeType="withEffect">
                                  <p:stCondLst>
                                    <p:cond delay="0"/>
                                  </p:stCondLst>
                                  <p:childTnLst>
                                    <p:animMotion origin="layout" path="M 2.70833E-6 -1.11111E-6 L -0.05495 -0.00185 " pathEditMode="relative" rAng="0" ptsTypes="AA">
                                      <p:cBhvr>
                                        <p:cTn id="174" dur="10" fill="hold"/>
                                        <p:tgtEl>
                                          <p:spTgt spid="51"/>
                                        </p:tgtEl>
                                        <p:attrNameLst>
                                          <p:attrName>ppt_x</p:attrName>
                                          <p:attrName>ppt_y</p:attrName>
                                        </p:attrNameLst>
                                      </p:cBhvr>
                                      <p:rCtr x="-2747" y="-93"/>
                                    </p:animMotion>
                                  </p:childTnLst>
                                </p:cTn>
                              </p:par>
                            </p:childTnLst>
                          </p:cTn>
                        </p:par>
                      </p:childTnLst>
                    </p:cTn>
                  </p:par>
                  <p:par>
                    <p:cTn id="175" fill="hold">
                      <p:stCondLst>
                        <p:cond delay="indefinite"/>
                      </p:stCondLst>
                      <p:childTnLst>
                        <p:par>
                          <p:cTn id="176" fill="hold">
                            <p:stCondLst>
                              <p:cond delay="0"/>
                            </p:stCondLst>
                            <p:childTnLst>
                              <p:par>
                                <p:cTn id="177" presetID="1" presetClass="emph" presetSubtype="2" fill="hold" nodeType="clickEffect">
                                  <p:stCondLst>
                                    <p:cond delay="0"/>
                                  </p:stCondLst>
                                  <p:childTnLst>
                                    <p:animClr clrSpc="rgb" dir="cw">
                                      <p:cBhvr>
                                        <p:cTn id="178" dur="10" fill="hold"/>
                                        <p:tgtEl>
                                          <p:spTgt spid="18"/>
                                        </p:tgtEl>
                                        <p:attrNameLst>
                                          <p:attrName>fillcolor</p:attrName>
                                        </p:attrNameLst>
                                      </p:cBhvr>
                                      <p:to>
                                        <a:schemeClr val="accent2"/>
                                      </p:to>
                                    </p:animClr>
                                    <p:set>
                                      <p:cBhvr>
                                        <p:cTn id="179" dur="10" fill="hold"/>
                                        <p:tgtEl>
                                          <p:spTgt spid="18"/>
                                        </p:tgtEl>
                                        <p:attrNameLst>
                                          <p:attrName>fill.type</p:attrName>
                                        </p:attrNameLst>
                                      </p:cBhvr>
                                      <p:to>
                                        <p:strVal val="solid"/>
                                      </p:to>
                                    </p:set>
                                    <p:set>
                                      <p:cBhvr>
                                        <p:cTn id="180" dur="10" fill="hold"/>
                                        <p:tgtEl>
                                          <p:spTgt spid="18"/>
                                        </p:tgtEl>
                                        <p:attrNameLst>
                                          <p:attrName>fill.on</p:attrName>
                                        </p:attrNameLst>
                                      </p:cBhvr>
                                      <p:to>
                                        <p:strVal val="true"/>
                                      </p:to>
                                    </p:set>
                                  </p:childTnLst>
                                </p:cTn>
                              </p:par>
                              <p:par>
                                <p:cTn id="181" presetID="1" presetClass="emph" presetSubtype="2" fill="hold" nodeType="withEffect">
                                  <p:stCondLst>
                                    <p:cond delay="0"/>
                                  </p:stCondLst>
                                  <p:childTnLst>
                                    <p:animClr clrSpc="rgb" dir="cw">
                                      <p:cBhvr>
                                        <p:cTn id="182" dur="10" fill="hold"/>
                                        <p:tgtEl>
                                          <p:spTgt spid="19"/>
                                        </p:tgtEl>
                                        <p:attrNameLst>
                                          <p:attrName>fillcolor</p:attrName>
                                        </p:attrNameLst>
                                      </p:cBhvr>
                                      <p:to>
                                        <a:srgbClr val="DCA496"/>
                                      </p:to>
                                    </p:animClr>
                                    <p:set>
                                      <p:cBhvr>
                                        <p:cTn id="183" dur="10" fill="hold"/>
                                        <p:tgtEl>
                                          <p:spTgt spid="19"/>
                                        </p:tgtEl>
                                        <p:attrNameLst>
                                          <p:attrName>fill.type</p:attrName>
                                        </p:attrNameLst>
                                      </p:cBhvr>
                                      <p:to>
                                        <p:strVal val="solid"/>
                                      </p:to>
                                    </p:set>
                                    <p:set>
                                      <p:cBhvr>
                                        <p:cTn id="184" dur="10" fill="hold"/>
                                        <p:tgtEl>
                                          <p:spTgt spid="19"/>
                                        </p:tgtEl>
                                        <p:attrNameLst>
                                          <p:attrName>fill.on</p:attrName>
                                        </p:attrNameLst>
                                      </p:cBhvr>
                                      <p:to>
                                        <p:strVal val="true"/>
                                      </p:to>
                                    </p:set>
                                  </p:childTnLst>
                                </p:cTn>
                              </p:par>
                              <p:par>
                                <p:cTn id="185" presetID="1" presetClass="emph" presetSubtype="2" fill="hold" nodeType="withEffect">
                                  <p:stCondLst>
                                    <p:cond delay="0"/>
                                  </p:stCondLst>
                                  <p:childTnLst>
                                    <p:animClr clrSpc="rgb" dir="cw">
                                      <p:cBhvr>
                                        <p:cTn id="186" dur="10" fill="hold"/>
                                        <p:tgtEl>
                                          <p:spTgt spid="24"/>
                                        </p:tgtEl>
                                        <p:attrNameLst>
                                          <p:attrName>fillcolor</p:attrName>
                                        </p:attrNameLst>
                                      </p:cBhvr>
                                      <p:to>
                                        <a:srgbClr val="DCA496"/>
                                      </p:to>
                                    </p:animClr>
                                    <p:set>
                                      <p:cBhvr>
                                        <p:cTn id="187" dur="10" fill="hold"/>
                                        <p:tgtEl>
                                          <p:spTgt spid="24"/>
                                        </p:tgtEl>
                                        <p:attrNameLst>
                                          <p:attrName>fill.type</p:attrName>
                                        </p:attrNameLst>
                                      </p:cBhvr>
                                      <p:to>
                                        <p:strVal val="solid"/>
                                      </p:to>
                                    </p:set>
                                    <p:set>
                                      <p:cBhvr>
                                        <p:cTn id="188" dur="10" fill="hold"/>
                                        <p:tgtEl>
                                          <p:spTgt spid="24"/>
                                        </p:tgtEl>
                                        <p:attrNameLst>
                                          <p:attrName>fill.on</p:attrName>
                                        </p:attrNameLst>
                                      </p:cBhvr>
                                      <p:to>
                                        <p:strVal val="true"/>
                                      </p:to>
                                    </p:set>
                                  </p:childTnLst>
                                </p:cTn>
                              </p:par>
                              <p:par>
                                <p:cTn id="189" presetID="1" presetClass="emph" presetSubtype="2" fill="hold" nodeType="withEffect">
                                  <p:stCondLst>
                                    <p:cond delay="0"/>
                                  </p:stCondLst>
                                  <p:childTnLst>
                                    <p:animClr clrSpc="rgb" dir="cw">
                                      <p:cBhvr>
                                        <p:cTn id="190" dur="10" fill="hold"/>
                                        <p:tgtEl>
                                          <p:spTgt spid="29"/>
                                        </p:tgtEl>
                                        <p:attrNameLst>
                                          <p:attrName>fillcolor</p:attrName>
                                        </p:attrNameLst>
                                      </p:cBhvr>
                                      <p:to>
                                        <a:srgbClr val="DCA496"/>
                                      </p:to>
                                    </p:animClr>
                                    <p:set>
                                      <p:cBhvr>
                                        <p:cTn id="191" dur="10" fill="hold"/>
                                        <p:tgtEl>
                                          <p:spTgt spid="29"/>
                                        </p:tgtEl>
                                        <p:attrNameLst>
                                          <p:attrName>fill.type</p:attrName>
                                        </p:attrNameLst>
                                      </p:cBhvr>
                                      <p:to>
                                        <p:strVal val="solid"/>
                                      </p:to>
                                    </p:set>
                                    <p:set>
                                      <p:cBhvr>
                                        <p:cTn id="192" dur="10" fill="hold"/>
                                        <p:tgtEl>
                                          <p:spTgt spid="29"/>
                                        </p:tgtEl>
                                        <p:attrNameLst>
                                          <p:attrName>fill.on</p:attrName>
                                        </p:attrNameLst>
                                      </p:cBhvr>
                                      <p:to>
                                        <p:strVal val="true"/>
                                      </p:to>
                                    </p:set>
                                  </p:childTnLst>
                                </p:cTn>
                              </p:par>
                              <p:par>
                                <p:cTn id="193" presetID="42" presetClass="path" presetSubtype="0" accel="50000" decel="50000" fill="hold" grpId="2" nodeType="withEffect">
                                  <p:stCondLst>
                                    <p:cond delay="0"/>
                                  </p:stCondLst>
                                  <p:childTnLst>
                                    <p:animMotion origin="layout" path="M 1.11022E-16 -0.00277 L -0.05573 0.00047 " pathEditMode="relative" rAng="0" ptsTypes="AA">
                                      <p:cBhvr>
                                        <p:cTn id="194" dur="10" fill="hold"/>
                                        <p:tgtEl>
                                          <p:spTgt spid="52"/>
                                        </p:tgtEl>
                                        <p:attrNameLst>
                                          <p:attrName>ppt_x</p:attrName>
                                          <p:attrName>ppt_y</p:attrName>
                                        </p:attrNameLst>
                                      </p:cBhvr>
                                      <p:rCtr x="-2786" y="162"/>
                                    </p:animMotion>
                                  </p:childTnLst>
                                </p:cTn>
                              </p:par>
                            </p:childTnLst>
                          </p:cTn>
                        </p:par>
                      </p:childTnLst>
                    </p:cTn>
                  </p:par>
                  <p:par>
                    <p:cTn id="195" fill="hold">
                      <p:stCondLst>
                        <p:cond delay="indefinite"/>
                      </p:stCondLst>
                      <p:childTnLst>
                        <p:par>
                          <p:cTn id="196" fill="hold">
                            <p:stCondLst>
                              <p:cond delay="0"/>
                            </p:stCondLst>
                            <p:childTnLst>
                              <p:par>
                                <p:cTn id="197" presetID="1" presetClass="emph" presetSubtype="2" fill="hold" nodeType="clickEffect">
                                  <p:stCondLst>
                                    <p:cond delay="0"/>
                                  </p:stCondLst>
                                  <p:childTnLst>
                                    <p:animClr clrSpc="rgb" dir="cw">
                                      <p:cBhvr>
                                        <p:cTn id="198" dur="10" fill="hold"/>
                                        <p:tgtEl>
                                          <p:spTgt spid="23"/>
                                        </p:tgtEl>
                                        <p:attrNameLst>
                                          <p:attrName>fillcolor</p:attrName>
                                        </p:attrNameLst>
                                      </p:cBhvr>
                                      <p:to>
                                        <a:schemeClr val="accent2"/>
                                      </p:to>
                                    </p:animClr>
                                    <p:set>
                                      <p:cBhvr>
                                        <p:cTn id="199" dur="10" fill="hold"/>
                                        <p:tgtEl>
                                          <p:spTgt spid="23"/>
                                        </p:tgtEl>
                                        <p:attrNameLst>
                                          <p:attrName>fill.type</p:attrName>
                                        </p:attrNameLst>
                                      </p:cBhvr>
                                      <p:to>
                                        <p:strVal val="solid"/>
                                      </p:to>
                                    </p:set>
                                    <p:set>
                                      <p:cBhvr>
                                        <p:cTn id="200" dur="10" fill="hold"/>
                                        <p:tgtEl>
                                          <p:spTgt spid="23"/>
                                        </p:tgtEl>
                                        <p:attrNameLst>
                                          <p:attrName>fill.on</p:attrName>
                                        </p:attrNameLst>
                                      </p:cBhvr>
                                      <p:to>
                                        <p:strVal val="true"/>
                                      </p:to>
                                    </p:set>
                                  </p:childTnLst>
                                </p:cTn>
                              </p:par>
                              <p:par>
                                <p:cTn id="201" presetID="1" presetClass="emph" presetSubtype="2" fill="hold" nodeType="withEffect">
                                  <p:stCondLst>
                                    <p:cond delay="0"/>
                                  </p:stCondLst>
                                  <p:childTnLst>
                                    <p:animClr clrSpc="rgb" dir="cw">
                                      <p:cBhvr>
                                        <p:cTn id="202" dur="10" fill="hold"/>
                                        <p:tgtEl>
                                          <p:spTgt spid="17"/>
                                        </p:tgtEl>
                                        <p:attrNameLst>
                                          <p:attrName>fillcolor</p:attrName>
                                        </p:attrNameLst>
                                      </p:cBhvr>
                                      <p:to>
                                        <a:srgbClr val="DCA496"/>
                                      </p:to>
                                    </p:animClr>
                                    <p:set>
                                      <p:cBhvr>
                                        <p:cTn id="203" dur="10" fill="hold"/>
                                        <p:tgtEl>
                                          <p:spTgt spid="17"/>
                                        </p:tgtEl>
                                        <p:attrNameLst>
                                          <p:attrName>fill.type</p:attrName>
                                        </p:attrNameLst>
                                      </p:cBhvr>
                                      <p:to>
                                        <p:strVal val="solid"/>
                                      </p:to>
                                    </p:set>
                                    <p:set>
                                      <p:cBhvr>
                                        <p:cTn id="204" dur="10" fill="hold"/>
                                        <p:tgtEl>
                                          <p:spTgt spid="17"/>
                                        </p:tgtEl>
                                        <p:attrNameLst>
                                          <p:attrName>fill.on</p:attrName>
                                        </p:attrNameLst>
                                      </p:cBhvr>
                                      <p:to>
                                        <p:strVal val="true"/>
                                      </p:to>
                                    </p:set>
                                  </p:childTnLst>
                                </p:cTn>
                              </p:par>
                              <p:par>
                                <p:cTn id="205" presetID="1" presetClass="emph" presetSubtype="2" fill="hold" nodeType="withEffect">
                                  <p:stCondLst>
                                    <p:cond delay="0"/>
                                  </p:stCondLst>
                                  <p:childTnLst>
                                    <p:animClr clrSpc="rgb" dir="cw">
                                      <p:cBhvr>
                                        <p:cTn id="206" dur="10" fill="hold"/>
                                        <p:tgtEl>
                                          <p:spTgt spid="18"/>
                                        </p:tgtEl>
                                        <p:attrNameLst>
                                          <p:attrName>fillcolor</p:attrName>
                                        </p:attrNameLst>
                                      </p:cBhvr>
                                      <p:to>
                                        <a:srgbClr val="DCA496"/>
                                      </p:to>
                                    </p:animClr>
                                    <p:set>
                                      <p:cBhvr>
                                        <p:cTn id="207" dur="10" fill="hold"/>
                                        <p:tgtEl>
                                          <p:spTgt spid="18"/>
                                        </p:tgtEl>
                                        <p:attrNameLst>
                                          <p:attrName>fill.type</p:attrName>
                                        </p:attrNameLst>
                                      </p:cBhvr>
                                      <p:to>
                                        <p:strVal val="solid"/>
                                      </p:to>
                                    </p:set>
                                    <p:set>
                                      <p:cBhvr>
                                        <p:cTn id="208" dur="10" fill="hold"/>
                                        <p:tgtEl>
                                          <p:spTgt spid="18"/>
                                        </p:tgtEl>
                                        <p:attrNameLst>
                                          <p:attrName>fill.on</p:attrName>
                                        </p:attrNameLst>
                                      </p:cBhvr>
                                      <p:to>
                                        <p:strVal val="true"/>
                                      </p:to>
                                    </p:set>
                                  </p:childTnLst>
                                </p:cTn>
                              </p:par>
                              <p:par>
                                <p:cTn id="209" presetID="42" presetClass="path" presetSubtype="0" accel="50000" decel="50000" fill="hold" grpId="3" nodeType="withEffect">
                                  <p:stCondLst>
                                    <p:cond delay="0"/>
                                  </p:stCondLst>
                                  <p:childTnLst>
                                    <p:animMotion origin="layout" path="M -0.05573 0.00047 L -0.05625 0.09329 " pathEditMode="relative" rAng="0" ptsTypes="AA">
                                      <p:cBhvr>
                                        <p:cTn id="210" dur="10" fill="hold"/>
                                        <p:tgtEl>
                                          <p:spTgt spid="52"/>
                                        </p:tgtEl>
                                        <p:attrNameLst>
                                          <p:attrName>ppt_x</p:attrName>
                                          <p:attrName>ppt_y</p:attrName>
                                        </p:attrNameLst>
                                      </p:cBhvr>
                                      <p:rCtr x="-78" y="4583"/>
                                    </p:animMotion>
                                  </p:childTnLst>
                                </p:cTn>
                              </p:par>
                            </p:childTnLst>
                          </p:cTn>
                        </p:par>
                      </p:childTnLst>
                    </p:cTn>
                  </p:par>
                  <p:par>
                    <p:cTn id="211" fill="hold">
                      <p:stCondLst>
                        <p:cond delay="indefinite"/>
                      </p:stCondLst>
                      <p:childTnLst>
                        <p:par>
                          <p:cTn id="212" fill="hold">
                            <p:stCondLst>
                              <p:cond delay="0"/>
                            </p:stCondLst>
                            <p:childTnLst>
                              <p:par>
                                <p:cTn id="213" presetID="42" presetClass="path" presetSubtype="0" accel="50000" decel="50000" fill="hold" grpId="3" nodeType="clickEffect">
                                  <p:stCondLst>
                                    <p:cond delay="0"/>
                                  </p:stCondLst>
                                  <p:childTnLst>
                                    <p:animMotion origin="layout" path="M -0.05495 -0.00185 L -0.07696 -0.00116 " pathEditMode="relative" rAng="0" ptsTypes="AA">
                                      <p:cBhvr>
                                        <p:cTn id="214" dur="10" fill="hold"/>
                                        <p:tgtEl>
                                          <p:spTgt spid="51"/>
                                        </p:tgtEl>
                                        <p:attrNameLst>
                                          <p:attrName>ppt_x</p:attrName>
                                          <p:attrName>ppt_y</p:attrName>
                                        </p:attrNameLst>
                                      </p:cBhvr>
                                      <p:rCtr x="-1107" y="23"/>
                                    </p:animMotion>
                                  </p:childTnLst>
                                </p:cTn>
                              </p:par>
                              <p:par>
                                <p:cTn id="215" presetID="1" presetClass="emph" presetSubtype="2" fill="hold" nodeType="withEffect">
                                  <p:stCondLst>
                                    <p:cond delay="0"/>
                                  </p:stCondLst>
                                  <p:childTnLst>
                                    <p:animClr clrSpc="rgb" dir="cw">
                                      <p:cBhvr>
                                        <p:cTn id="216" dur="10" fill="hold"/>
                                        <p:tgtEl>
                                          <p:spTgt spid="10"/>
                                        </p:tgtEl>
                                        <p:attrNameLst>
                                          <p:attrName>fillcolor</p:attrName>
                                        </p:attrNameLst>
                                      </p:cBhvr>
                                      <p:to>
                                        <a:schemeClr val="accent2"/>
                                      </p:to>
                                    </p:animClr>
                                    <p:set>
                                      <p:cBhvr>
                                        <p:cTn id="217" dur="10" fill="hold"/>
                                        <p:tgtEl>
                                          <p:spTgt spid="10"/>
                                        </p:tgtEl>
                                        <p:attrNameLst>
                                          <p:attrName>fill.type</p:attrName>
                                        </p:attrNameLst>
                                      </p:cBhvr>
                                      <p:to>
                                        <p:strVal val="solid"/>
                                      </p:to>
                                    </p:set>
                                    <p:set>
                                      <p:cBhvr>
                                        <p:cTn id="218" dur="10" fill="hold"/>
                                        <p:tgtEl>
                                          <p:spTgt spid="10"/>
                                        </p:tgtEl>
                                        <p:attrNameLst>
                                          <p:attrName>fill.on</p:attrName>
                                        </p:attrNameLst>
                                      </p:cBhvr>
                                      <p:to>
                                        <p:strVal val="true"/>
                                      </p:to>
                                    </p:set>
                                  </p:childTnLst>
                                </p:cTn>
                              </p:par>
                              <p:par>
                                <p:cTn id="219" presetID="1" presetClass="emph" presetSubtype="2" fill="hold" nodeType="withEffect">
                                  <p:stCondLst>
                                    <p:cond delay="0"/>
                                  </p:stCondLst>
                                  <p:childTnLst>
                                    <p:animClr clrSpc="rgb" dir="cw">
                                      <p:cBhvr>
                                        <p:cTn id="220" dur="10" fill="hold"/>
                                        <p:tgtEl>
                                          <p:spTgt spid="6"/>
                                        </p:tgtEl>
                                        <p:attrNameLst>
                                          <p:attrName>fillcolor</p:attrName>
                                        </p:attrNameLst>
                                      </p:cBhvr>
                                      <p:to>
                                        <a:srgbClr val="FFFFFF"/>
                                      </p:to>
                                    </p:animClr>
                                    <p:set>
                                      <p:cBhvr>
                                        <p:cTn id="221" dur="10" fill="hold"/>
                                        <p:tgtEl>
                                          <p:spTgt spid="6"/>
                                        </p:tgtEl>
                                        <p:attrNameLst>
                                          <p:attrName>fill.type</p:attrName>
                                        </p:attrNameLst>
                                      </p:cBhvr>
                                      <p:to>
                                        <p:strVal val="solid"/>
                                      </p:to>
                                    </p:set>
                                    <p:set>
                                      <p:cBhvr>
                                        <p:cTn id="222" dur="10" fill="hold"/>
                                        <p:tgtEl>
                                          <p:spTgt spid="6"/>
                                        </p:tgtEl>
                                        <p:attrNameLst>
                                          <p:attrName>fill.on</p:attrName>
                                        </p:attrNameLst>
                                      </p:cBhvr>
                                      <p:to>
                                        <p:strVal val="true"/>
                                      </p:to>
                                    </p:set>
                                  </p:childTnLst>
                                </p:cTn>
                              </p:par>
                              <p:par>
                                <p:cTn id="223" presetID="1" presetClass="emph" presetSubtype="2" fill="hold" nodeType="withEffect">
                                  <p:stCondLst>
                                    <p:cond delay="0"/>
                                  </p:stCondLst>
                                  <p:childTnLst>
                                    <p:animClr clrSpc="rgb" dir="cw">
                                      <p:cBhvr>
                                        <p:cTn id="224" dur="10" fill="hold"/>
                                        <p:tgtEl>
                                          <p:spTgt spid="23"/>
                                        </p:tgtEl>
                                        <p:attrNameLst>
                                          <p:attrName>fillcolor</p:attrName>
                                        </p:attrNameLst>
                                      </p:cBhvr>
                                      <p:to>
                                        <a:srgbClr val="FFFFFF"/>
                                      </p:to>
                                    </p:animClr>
                                    <p:set>
                                      <p:cBhvr>
                                        <p:cTn id="225" dur="10" fill="hold"/>
                                        <p:tgtEl>
                                          <p:spTgt spid="23"/>
                                        </p:tgtEl>
                                        <p:attrNameLst>
                                          <p:attrName>fill.type</p:attrName>
                                        </p:attrNameLst>
                                      </p:cBhvr>
                                      <p:to>
                                        <p:strVal val="solid"/>
                                      </p:to>
                                    </p:set>
                                    <p:set>
                                      <p:cBhvr>
                                        <p:cTn id="226" dur="10" fill="hold"/>
                                        <p:tgtEl>
                                          <p:spTgt spid="23"/>
                                        </p:tgtEl>
                                        <p:attrNameLst>
                                          <p:attrName>fill.on</p:attrName>
                                        </p:attrNameLst>
                                      </p:cBhvr>
                                      <p:to>
                                        <p:strVal val="true"/>
                                      </p:to>
                                    </p:set>
                                  </p:childTnLst>
                                </p:cTn>
                              </p:par>
                              <p:par>
                                <p:cTn id="227" presetID="1" presetClass="emph" presetSubtype="2" fill="hold" nodeType="withEffect">
                                  <p:stCondLst>
                                    <p:cond delay="0"/>
                                  </p:stCondLst>
                                  <p:childTnLst>
                                    <p:animClr clrSpc="rgb" dir="cw">
                                      <p:cBhvr>
                                        <p:cTn id="228" dur="10" fill="hold"/>
                                        <p:tgtEl>
                                          <p:spTgt spid="38"/>
                                        </p:tgtEl>
                                        <p:attrNameLst>
                                          <p:attrName>fillcolor</p:attrName>
                                        </p:attrNameLst>
                                      </p:cBhvr>
                                      <p:to>
                                        <a:schemeClr val="accent2"/>
                                      </p:to>
                                    </p:animClr>
                                    <p:set>
                                      <p:cBhvr>
                                        <p:cTn id="229" dur="10" fill="hold"/>
                                        <p:tgtEl>
                                          <p:spTgt spid="38"/>
                                        </p:tgtEl>
                                        <p:attrNameLst>
                                          <p:attrName>fill.type</p:attrName>
                                        </p:attrNameLst>
                                      </p:cBhvr>
                                      <p:to>
                                        <p:strVal val="solid"/>
                                      </p:to>
                                    </p:set>
                                    <p:set>
                                      <p:cBhvr>
                                        <p:cTn id="230" dur="10" fill="hold"/>
                                        <p:tgtEl>
                                          <p:spTgt spid="38"/>
                                        </p:tgtEl>
                                        <p:attrNameLst>
                                          <p:attrName>fill.on</p:attrName>
                                        </p:attrNameLst>
                                      </p:cBhvr>
                                      <p:to>
                                        <p:strVal val="true"/>
                                      </p:to>
                                    </p:set>
                                  </p:childTnLst>
                                </p:cTn>
                              </p:par>
                              <p:par>
                                <p:cTn id="231" presetID="42" presetClass="path" presetSubtype="0" accel="50000" decel="50000" fill="hold" grpId="4" nodeType="withEffect">
                                  <p:stCondLst>
                                    <p:cond delay="0"/>
                                  </p:stCondLst>
                                  <p:childTnLst>
                                    <p:animMotion origin="layout" path="M -0.05625 0.09329 L -0.08477 0.14723 " pathEditMode="relative" rAng="0" ptsTypes="AA">
                                      <p:cBhvr>
                                        <p:cTn id="232" dur="10" fill="hold"/>
                                        <p:tgtEl>
                                          <p:spTgt spid="52"/>
                                        </p:tgtEl>
                                        <p:attrNameLst>
                                          <p:attrName>ppt_x</p:attrName>
                                          <p:attrName>ppt_y</p:attrName>
                                        </p:attrNameLst>
                                      </p:cBhvr>
                                      <p:rCtr x="-1432"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51" grpId="0" animBg="1"/>
      <p:bldP spid="51" grpId="1" animBg="1"/>
      <p:bldP spid="51" grpId="2" animBg="1"/>
      <p:bldP spid="51" grpId="3" animBg="1"/>
      <p:bldP spid="52" grpId="0" animBg="1"/>
      <p:bldP spid="52" grpId="1" animBg="1"/>
      <p:bldP spid="52" grpId="2" animBg="1"/>
      <p:bldP spid="52" grpId="3" animBg="1"/>
      <p:bldP spid="52" grpId="4" animBg="1"/>
      <p:bldP spid="9" grpId="0" animBg="1"/>
      <p:bldP spid="10" grpId="0" animBg="1"/>
      <p:bldP spid="36" grpId="0" animBg="1"/>
      <p:bldP spid="36" grpId="1" animBg="1"/>
      <p:bldP spid="37" grpId="0" animBg="1"/>
      <p:bldP spid="37" grpId="1" animBg="1"/>
      <p:bldP spid="38" grpId="0" animBg="1"/>
      <p:bldP spid="38" grpId="1" animBg="1"/>
      <p:bldP spid="39" grpId="0" animBg="1"/>
      <p:bldP spid="39" grpId="1" animBg="1"/>
      <p:bldP spid="50" grpId="0"/>
      <p:bldP spid="50"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ABBD-A4A9-483A-9411-66D762D39C32}"/>
              </a:ext>
            </a:extLst>
          </p:cNvPr>
          <p:cNvSpPr>
            <a:spLocks noGrp="1"/>
          </p:cNvSpPr>
          <p:nvPr>
            <p:ph type="title"/>
          </p:nvPr>
        </p:nvSpPr>
        <p:spPr/>
        <p:txBody>
          <a:bodyPr/>
          <a:lstStyle/>
          <a:p>
            <a:r>
              <a:rPr lang="en-ZA" dirty="0"/>
              <a:t>Optimal Structure (2d)</a:t>
            </a:r>
          </a:p>
        </p:txBody>
      </p:sp>
      <p:sp>
        <p:nvSpPr>
          <p:cNvPr id="3" name="Content Placeholder 2">
            <a:extLst>
              <a:ext uri="{FF2B5EF4-FFF2-40B4-BE49-F238E27FC236}">
                <a16:creationId xmlns:a16="http://schemas.microsoft.com/office/drawing/2014/main" id="{41E640A0-7929-4945-90DB-F54A12933F6D}"/>
              </a:ext>
            </a:extLst>
          </p:cNvPr>
          <p:cNvSpPr>
            <a:spLocks noGrp="1"/>
          </p:cNvSpPr>
          <p:nvPr>
            <p:ph sz="half" idx="1"/>
          </p:nvPr>
        </p:nvSpPr>
        <p:spPr/>
        <p:txBody>
          <a:bodyPr/>
          <a:lstStyle/>
          <a:p>
            <a:r>
              <a:rPr lang="en-ZA" dirty="0"/>
              <a:t>This quadtree, with accompanying segment trees for each row and column of each level of the quadtree, can conveniently be laid out in a 2Nx2N array, with the layout as shown right. This has the additional advantage of allowing providing easy queries in all trees, as both X and Y need to be halved to move up one level in the quadtree, and only one of them to move one level in the corresponding segment tree.</a:t>
            </a:r>
          </a:p>
        </p:txBody>
      </p:sp>
      <p:pic>
        <p:nvPicPr>
          <p:cNvPr id="6" name="Content Placeholder 5">
            <a:extLst>
              <a:ext uri="{FF2B5EF4-FFF2-40B4-BE49-F238E27FC236}">
                <a16:creationId xmlns:a16="http://schemas.microsoft.com/office/drawing/2014/main" id="{233F8584-6224-4530-AA5F-F31F08908857}"/>
              </a:ext>
            </a:extLst>
          </p:cNvPr>
          <p:cNvPicPr>
            <a:picLocks noGrp="1" noChangeAspect="1"/>
          </p:cNvPicPr>
          <p:nvPr>
            <p:ph sz="half" idx="2"/>
          </p:nvPr>
        </p:nvPicPr>
        <p:blipFill>
          <a:blip r:embed="rId2"/>
          <a:stretch>
            <a:fillRect/>
          </a:stretch>
        </p:blipFill>
        <p:spPr>
          <a:xfrm>
            <a:off x="6485731" y="2344737"/>
            <a:ext cx="3762375" cy="3905250"/>
          </a:xfrm>
        </p:spPr>
      </p:pic>
    </p:spTree>
    <p:extLst>
      <p:ext uri="{BB962C8B-B14F-4D97-AF65-F5344CB8AC3E}">
        <p14:creationId xmlns:p14="http://schemas.microsoft.com/office/powerpoint/2010/main" val="2974712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35D8-CF16-46E9-BD30-BF890A68707B}"/>
              </a:ext>
            </a:extLst>
          </p:cNvPr>
          <p:cNvSpPr>
            <a:spLocks noGrp="1"/>
          </p:cNvSpPr>
          <p:nvPr>
            <p:ph type="title"/>
          </p:nvPr>
        </p:nvSpPr>
        <p:spPr/>
        <p:txBody>
          <a:bodyPr/>
          <a:lstStyle/>
          <a:p>
            <a:r>
              <a:rPr lang="en-ZA" dirty="0"/>
              <a:t>Example updating Code (2D)</a:t>
            </a:r>
          </a:p>
        </p:txBody>
      </p:sp>
      <p:pic>
        <p:nvPicPr>
          <p:cNvPr id="3" name="Picture 2"/>
          <p:cNvPicPr>
            <a:picLocks noChangeAspect="1"/>
          </p:cNvPicPr>
          <p:nvPr/>
        </p:nvPicPr>
        <p:blipFill>
          <a:blip r:embed="rId2"/>
          <a:stretch>
            <a:fillRect/>
          </a:stretch>
        </p:blipFill>
        <p:spPr>
          <a:xfrm>
            <a:off x="1024128" y="2084832"/>
            <a:ext cx="8991600" cy="4724400"/>
          </a:xfrm>
          <a:prstGeom prst="rect">
            <a:avLst/>
          </a:prstGeom>
        </p:spPr>
      </p:pic>
    </p:spTree>
    <p:extLst>
      <p:ext uri="{BB962C8B-B14F-4D97-AF65-F5344CB8AC3E}">
        <p14:creationId xmlns:p14="http://schemas.microsoft.com/office/powerpoint/2010/main" val="2764752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35D8-CF16-46E9-BD30-BF890A68707B}"/>
              </a:ext>
            </a:extLst>
          </p:cNvPr>
          <p:cNvSpPr>
            <a:spLocks noGrp="1"/>
          </p:cNvSpPr>
          <p:nvPr>
            <p:ph type="title"/>
          </p:nvPr>
        </p:nvSpPr>
        <p:spPr/>
        <p:txBody>
          <a:bodyPr/>
          <a:lstStyle/>
          <a:p>
            <a:r>
              <a:rPr lang="en-ZA" dirty="0"/>
              <a:t>Example querying Code (2D)</a:t>
            </a:r>
          </a:p>
        </p:txBody>
      </p:sp>
      <p:pic>
        <p:nvPicPr>
          <p:cNvPr id="5" name="Picture 4"/>
          <p:cNvPicPr>
            <a:picLocks noChangeAspect="1"/>
          </p:cNvPicPr>
          <p:nvPr/>
        </p:nvPicPr>
        <p:blipFill rotWithShape="1">
          <a:blip r:embed="rId2"/>
          <a:srcRect b="40380"/>
          <a:stretch/>
        </p:blipFill>
        <p:spPr>
          <a:xfrm>
            <a:off x="1032441" y="2093146"/>
            <a:ext cx="8334375" cy="4548724"/>
          </a:xfrm>
          <a:prstGeom prst="rect">
            <a:avLst/>
          </a:prstGeom>
        </p:spPr>
      </p:pic>
    </p:spTree>
    <p:extLst>
      <p:ext uri="{BB962C8B-B14F-4D97-AF65-F5344CB8AC3E}">
        <p14:creationId xmlns:p14="http://schemas.microsoft.com/office/powerpoint/2010/main" val="1081849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35D8-CF16-46E9-BD30-BF890A68707B}"/>
              </a:ext>
            </a:extLst>
          </p:cNvPr>
          <p:cNvSpPr>
            <a:spLocks noGrp="1"/>
          </p:cNvSpPr>
          <p:nvPr>
            <p:ph type="title"/>
          </p:nvPr>
        </p:nvSpPr>
        <p:spPr/>
        <p:txBody>
          <a:bodyPr/>
          <a:lstStyle/>
          <a:p>
            <a:r>
              <a:rPr lang="en-ZA" dirty="0"/>
              <a:t>Example querying Code (2D)</a:t>
            </a:r>
          </a:p>
        </p:txBody>
      </p:sp>
      <p:pic>
        <p:nvPicPr>
          <p:cNvPr id="5" name="Picture 4"/>
          <p:cNvPicPr>
            <a:picLocks noChangeAspect="1"/>
          </p:cNvPicPr>
          <p:nvPr/>
        </p:nvPicPr>
        <p:blipFill rotWithShape="1">
          <a:blip r:embed="rId2"/>
          <a:srcRect l="-100" t="61473" r="100" b="-476"/>
          <a:stretch/>
        </p:blipFill>
        <p:spPr>
          <a:xfrm>
            <a:off x="1024128" y="2093145"/>
            <a:ext cx="8334375" cy="2975956"/>
          </a:xfrm>
          <a:prstGeom prst="rect">
            <a:avLst/>
          </a:prstGeom>
        </p:spPr>
      </p:pic>
    </p:spTree>
    <p:extLst>
      <p:ext uri="{BB962C8B-B14F-4D97-AF65-F5344CB8AC3E}">
        <p14:creationId xmlns:p14="http://schemas.microsoft.com/office/powerpoint/2010/main" val="740075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395-E2E1-4ECD-96CF-C9F5770CA971}"/>
              </a:ext>
            </a:extLst>
          </p:cNvPr>
          <p:cNvSpPr>
            <a:spLocks noGrp="1"/>
          </p:cNvSpPr>
          <p:nvPr>
            <p:ph type="title"/>
          </p:nvPr>
        </p:nvSpPr>
        <p:spPr/>
        <p:txBody>
          <a:bodyPr/>
          <a:lstStyle/>
          <a:p>
            <a:r>
              <a:rPr lang="en-ZA" dirty="0"/>
              <a:t>Three-Dimensional And Further</a:t>
            </a:r>
          </a:p>
        </p:txBody>
      </p:sp>
      <p:sp>
        <p:nvSpPr>
          <p:cNvPr id="3" name="Content Placeholder 2">
            <a:extLst>
              <a:ext uri="{FF2B5EF4-FFF2-40B4-BE49-F238E27FC236}">
                <a16:creationId xmlns:a16="http://schemas.microsoft.com/office/drawing/2014/main" id="{EB31AD52-DE2F-4D00-B599-633481D05893}"/>
              </a:ext>
            </a:extLst>
          </p:cNvPr>
          <p:cNvSpPr>
            <a:spLocks noGrp="1"/>
          </p:cNvSpPr>
          <p:nvPr>
            <p:ph idx="1"/>
          </p:nvPr>
        </p:nvSpPr>
        <p:spPr>
          <a:xfrm>
            <a:off x="1024129" y="2285999"/>
            <a:ext cx="5071872" cy="3594683"/>
          </a:xfrm>
        </p:spPr>
        <p:txBody>
          <a:bodyPr>
            <a:normAutofit/>
          </a:bodyPr>
          <a:lstStyle/>
          <a:p>
            <a:r>
              <a:rPr lang="en-ZA" dirty="0"/>
              <a:t>While it is possible to extend the above code to any amount of dimensions, it does become quite cumbersome, even at 3 dimensions. This might be possible to be alleviated by using a top-down recursive strategy instead of a bottom-up iterative one, but the basic idea would remain the same. For interest, here is a simplified model of what the 3D structure would look like.</a:t>
            </a:r>
          </a:p>
        </p:txBody>
      </p:sp>
      <p:pic>
        <p:nvPicPr>
          <p:cNvPr id="7" name="Picture 6">
            <a:extLst>
              <a:ext uri="{FF2B5EF4-FFF2-40B4-BE49-F238E27FC236}">
                <a16:creationId xmlns:a16="http://schemas.microsoft.com/office/drawing/2014/main" id="{5AB49718-4D87-4B2B-A9C9-9E3110C66585}"/>
              </a:ext>
            </a:extLst>
          </p:cNvPr>
          <p:cNvPicPr>
            <a:picLocks noChangeAspect="1"/>
          </p:cNvPicPr>
          <p:nvPr/>
        </p:nvPicPr>
        <p:blipFill rotWithShape="1">
          <a:blip r:embed="rId2"/>
          <a:srcRect l="12972" t="8569" r="11788" b="7244"/>
          <a:stretch/>
        </p:blipFill>
        <p:spPr>
          <a:xfrm>
            <a:off x="7147421" y="2285999"/>
            <a:ext cx="3596780" cy="3596780"/>
          </a:xfrm>
          <a:prstGeom prst="rect">
            <a:avLst/>
          </a:prstGeom>
        </p:spPr>
      </p:pic>
    </p:spTree>
    <p:extLst>
      <p:ext uri="{BB962C8B-B14F-4D97-AF65-F5344CB8AC3E}">
        <p14:creationId xmlns:p14="http://schemas.microsoft.com/office/powerpoint/2010/main" val="2024247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2907-4482-41CD-983B-19E42A59D452}"/>
              </a:ext>
            </a:extLst>
          </p:cNvPr>
          <p:cNvSpPr>
            <a:spLocks noGrp="1"/>
          </p:cNvSpPr>
          <p:nvPr>
            <p:ph type="title"/>
          </p:nvPr>
        </p:nvSpPr>
        <p:spPr/>
        <p:txBody>
          <a:bodyPr/>
          <a:lstStyle/>
          <a:p>
            <a:r>
              <a:rPr lang="en-ZA" dirty="0"/>
              <a:t>Example Problems</a:t>
            </a:r>
          </a:p>
        </p:txBody>
      </p:sp>
      <p:sp>
        <p:nvSpPr>
          <p:cNvPr id="3" name="Text Placeholder 2">
            <a:extLst>
              <a:ext uri="{FF2B5EF4-FFF2-40B4-BE49-F238E27FC236}">
                <a16:creationId xmlns:a16="http://schemas.microsoft.com/office/drawing/2014/main" id="{3CB85CB3-AF0F-4DE0-A12A-972D7650B2BE}"/>
              </a:ext>
            </a:extLst>
          </p:cNvPr>
          <p:cNvSpPr>
            <a:spLocks noGrp="1"/>
          </p:cNvSpPr>
          <p:nvPr>
            <p:ph type="body" idx="1"/>
          </p:nvPr>
        </p:nvSpPr>
        <p:spPr/>
        <p:txBody>
          <a:bodyPr/>
          <a:lstStyle/>
          <a:p>
            <a:r>
              <a:rPr lang="en-ZA" dirty="0"/>
              <a:t>Because we all love to see how easy something is in retrospect</a:t>
            </a:r>
          </a:p>
        </p:txBody>
      </p:sp>
    </p:spTree>
    <p:extLst>
      <p:ext uri="{BB962C8B-B14F-4D97-AF65-F5344CB8AC3E}">
        <p14:creationId xmlns:p14="http://schemas.microsoft.com/office/powerpoint/2010/main" val="235284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7800-4207-4C4A-B65B-C6AD4263594E}"/>
              </a:ext>
            </a:extLst>
          </p:cNvPr>
          <p:cNvSpPr>
            <a:spLocks noGrp="1"/>
          </p:cNvSpPr>
          <p:nvPr>
            <p:ph type="title"/>
          </p:nvPr>
        </p:nvSpPr>
        <p:spPr/>
        <p:txBody>
          <a:bodyPr/>
          <a:lstStyle/>
          <a:p>
            <a:r>
              <a:rPr lang="en-ZA" dirty="0"/>
              <a:t>Possible Solution</a:t>
            </a:r>
          </a:p>
        </p:txBody>
      </p:sp>
      <p:sp>
        <p:nvSpPr>
          <p:cNvPr id="3" name="Content Placeholder 2">
            <a:extLst>
              <a:ext uri="{FF2B5EF4-FFF2-40B4-BE49-F238E27FC236}">
                <a16:creationId xmlns:a16="http://schemas.microsoft.com/office/drawing/2014/main" id="{BBD25B91-8B55-4D2B-B10F-1D2A7DA62F08}"/>
              </a:ext>
            </a:extLst>
          </p:cNvPr>
          <p:cNvSpPr>
            <a:spLocks noGrp="1"/>
          </p:cNvSpPr>
          <p:nvPr>
            <p:ph idx="1"/>
          </p:nvPr>
        </p:nvSpPr>
        <p:spPr/>
        <p:txBody>
          <a:bodyPr/>
          <a:lstStyle/>
          <a:p>
            <a:r>
              <a:rPr lang="en-ZA" dirty="0"/>
              <a:t>Precalculate prefix sums, in other words the sum of the sizes of all boats up to a certain boat. This can be done in O(N) time by keeping a running sum. The sum of a range can then be calculated by subtracting the prefix sum one left of the leftmost item from the prefix sum up to the rightmost item. This totals to O(N) precomputing and O(	1) runtime per query, for a total of O(N+Q).</a:t>
            </a:r>
          </a:p>
        </p:txBody>
      </p:sp>
      <p:graphicFrame>
        <p:nvGraphicFramePr>
          <p:cNvPr id="4" name="Table 3">
            <a:extLst>
              <a:ext uri="{FF2B5EF4-FFF2-40B4-BE49-F238E27FC236}">
                <a16:creationId xmlns:a16="http://schemas.microsoft.com/office/drawing/2014/main" id="{15BB4C79-3E62-4734-B538-3AB8D5485FA2}"/>
              </a:ext>
            </a:extLst>
          </p:cNvPr>
          <p:cNvGraphicFramePr>
            <a:graphicFrameLocks noGrp="1"/>
          </p:cNvGraphicFramePr>
          <p:nvPr>
            <p:extLst>
              <p:ext uri="{D42A27DB-BD31-4B8C-83A1-F6EECF244321}">
                <p14:modId xmlns:p14="http://schemas.microsoft.com/office/powerpoint/2010/main" val="1137337908"/>
              </p:ext>
            </p:extLst>
          </p:nvPr>
        </p:nvGraphicFramePr>
        <p:xfrm>
          <a:off x="2632963" y="4155744"/>
          <a:ext cx="6502400" cy="74168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2866496024"/>
                    </a:ext>
                  </a:extLst>
                </a:gridCol>
                <a:gridCol w="812800">
                  <a:extLst>
                    <a:ext uri="{9D8B030D-6E8A-4147-A177-3AD203B41FA5}">
                      <a16:colId xmlns:a16="http://schemas.microsoft.com/office/drawing/2014/main" val="4043910149"/>
                    </a:ext>
                  </a:extLst>
                </a:gridCol>
                <a:gridCol w="812800">
                  <a:extLst>
                    <a:ext uri="{9D8B030D-6E8A-4147-A177-3AD203B41FA5}">
                      <a16:colId xmlns:a16="http://schemas.microsoft.com/office/drawing/2014/main" val="861851038"/>
                    </a:ext>
                  </a:extLst>
                </a:gridCol>
                <a:gridCol w="812800">
                  <a:extLst>
                    <a:ext uri="{9D8B030D-6E8A-4147-A177-3AD203B41FA5}">
                      <a16:colId xmlns:a16="http://schemas.microsoft.com/office/drawing/2014/main" val="4272308104"/>
                    </a:ext>
                  </a:extLst>
                </a:gridCol>
                <a:gridCol w="812800">
                  <a:extLst>
                    <a:ext uri="{9D8B030D-6E8A-4147-A177-3AD203B41FA5}">
                      <a16:colId xmlns:a16="http://schemas.microsoft.com/office/drawing/2014/main" val="2355013243"/>
                    </a:ext>
                  </a:extLst>
                </a:gridCol>
                <a:gridCol w="812800">
                  <a:extLst>
                    <a:ext uri="{9D8B030D-6E8A-4147-A177-3AD203B41FA5}">
                      <a16:colId xmlns:a16="http://schemas.microsoft.com/office/drawing/2014/main" val="1000798166"/>
                    </a:ext>
                  </a:extLst>
                </a:gridCol>
                <a:gridCol w="812800">
                  <a:extLst>
                    <a:ext uri="{9D8B030D-6E8A-4147-A177-3AD203B41FA5}">
                      <a16:colId xmlns:a16="http://schemas.microsoft.com/office/drawing/2014/main" val="438138409"/>
                    </a:ext>
                  </a:extLst>
                </a:gridCol>
                <a:gridCol w="812800">
                  <a:extLst>
                    <a:ext uri="{9D8B030D-6E8A-4147-A177-3AD203B41FA5}">
                      <a16:colId xmlns:a16="http://schemas.microsoft.com/office/drawing/2014/main" val="3938056281"/>
                    </a:ext>
                  </a:extLst>
                </a:gridCol>
              </a:tblGrid>
              <a:tr h="370840">
                <a:tc>
                  <a:txBody>
                    <a:bodyPr/>
                    <a:lstStyle/>
                    <a:p>
                      <a:pPr algn="ctr"/>
                      <a:r>
                        <a:rPr lang="en-ZA" dirty="0"/>
                        <a:t>10</a:t>
                      </a:r>
                    </a:p>
                  </a:txBody>
                  <a:tcPr/>
                </a:tc>
                <a:tc>
                  <a:txBody>
                    <a:bodyPr/>
                    <a:lstStyle/>
                    <a:p>
                      <a:pPr algn="ctr"/>
                      <a:r>
                        <a:rPr lang="en-ZA" dirty="0"/>
                        <a:t>1</a:t>
                      </a:r>
                    </a:p>
                  </a:txBody>
                  <a:tcPr/>
                </a:tc>
                <a:tc>
                  <a:txBody>
                    <a:bodyPr/>
                    <a:lstStyle/>
                    <a:p>
                      <a:pPr algn="ctr"/>
                      <a:r>
                        <a:rPr lang="en-ZA" dirty="0"/>
                        <a:t>5</a:t>
                      </a:r>
                    </a:p>
                  </a:txBody>
                  <a:tcPr/>
                </a:tc>
                <a:tc>
                  <a:txBody>
                    <a:bodyPr/>
                    <a:lstStyle/>
                    <a:p>
                      <a:pPr algn="ctr"/>
                      <a:r>
                        <a:rPr lang="en-ZA" dirty="0"/>
                        <a:t>9</a:t>
                      </a:r>
                    </a:p>
                  </a:txBody>
                  <a:tcPr/>
                </a:tc>
                <a:tc>
                  <a:txBody>
                    <a:bodyPr/>
                    <a:lstStyle/>
                    <a:p>
                      <a:pPr algn="ctr"/>
                      <a:r>
                        <a:rPr lang="en-ZA" dirty="0"/>
                        <a:t>23</a:t>
                      </a:r>
                    </a:p>
                  </a:txBody>
                  <a:tcPr/>
                </a:tc>
                <a:tc>
                  <a:txBody>
                    <a:bodyPr/>
                    <a:lstStyle/>
                    <a:p>
                      <a:pPr algn="ctr"/>
                      <a:r>
                        <a:rPr lang="en-ZA" dirty="0"/>
                        <a:t>7</a:t>
                      </a:r>
                    </a:p>
                  </a:txBody>
                  <a:tcPr/>
                </a:tc>
                <a:tc>
                  <a:txBody>
                    <a:bodyPr/>
                    <a:lstStyle/>
                    <a:p>
                      <a:pPr algn="ctr"/>
                      <a:r>
                        <a:rPr lang="en-ZA" dirty="0"/>
                        <a:t>7</a:t>
                      </a:r>
                    </a:p>
                  </a:txBody>
                  <a:tcPr/>
                </a:tc>
                <a:tc>
                  <a:txBody>
                    <a:bodyPr/>
                    <a:lstStyle/>
                    <a:p>
                      <a:pPr algn="ctr"/>
                      <a:r>
                        <a:rPr lang="en-ZA" dirty="0"/>
                        <a:t>11</a:t>
                      </a:r>
                    </a:p>
                  </a:txBody>
                  <a:tcPr/>
                </a:tc>
                <a:extLst>
                  <a:ext uri="{0D108BD9-81ED-4DB2-BD59-A6C34878D82A}">
                    <a16:rowId xmlns:a16="http://schemas.microsoft.com/office/drawing/2014/main" val="2880464798"/>
                  </a:ext>
                </a:extLst>
              </a:tr>
              <a:tr h="370840">
                <a:tc>
                  <a:txBody>
                    <a:bodyPr/>
                    <a:lstStyle/>
                    <a:p>
                      <a:pPr algn="ctr"/>
                      <a:r>
                        <a:rPr lang="en-ZA" b="1" dirty="0">
                          <a:solidFill>
                            <a:schemeClr val="accent1">
                              <a:lumMod val="50000"/>
                            </a:schemeClr>
                          </a:solidFill>
                        </a:rPr>
                        <a:t>10</a:t>
                      </a:r>
                    </a:p>
                  </a:txBody>
                  <a:tcPr/>
                </a:tc>
                <a:tc>
                  <a:txBody>
                    <a:bodyPr/>
                    <a:lstStyle/>
                    <a:p>
                      <a:pPr algn="ctr"/>
                      <a:r>
                        <a:rPr lang="en-ZA" b="1" dirty="0">
                          <a:solidFill>
                            <a:schemeClr val="accent1">
                              <a:lumMod val="50000"/>
                            </a:schemeClr>
                          </a:solidFill>
                        </a:rPr>
                        <a:t>11</a:t>
                      </a:r>
                    </a:p>
                  </a:txBody>
                  <a:tcPr/>
                </a:tc>
                <a:tc>
                  <a:txBody>
                    <a:bodyPr/>
                    <a:lstStyle/>
                    <a:p>
                      <a:pPr algn="ctr"/>
                      <a:r>
                        <a:rPr lang="en-ZA" b="1" dirty="0">
                          <a:solidFill>
                            <a:schemeClr val="accent1">
                              <a:lumMod val="50000"/>
                            </a:schemeClr>
                          </a:solidFill>
                        </a:rPr>
                        <a:t>16</a:t>
                      </a:r>
                    </a:p>
                  </a:txBody>
                  <a:tcPr/>
                </a:tc>
                <a:tc>
                  <a:txBody>
                    <a:bodyPr/>
                    <a:lstStyle/>
                    <a:p>
                      <a:pPr algn="ctr"/>
                      <a:r>
                        <a:rPr lang="en-ZA" b="1" dirty="0">
                          <a:solidFill>
                            <a:schemeClr val="accent1">
                              <a:lumMod val="50000"/>
                            </a:schemeClr>
                          </a:solidFill>
                        </a:rPr>
                        <a:t>25</a:t>
                      </a:r>
                    </a:p>
                  </a:txBody>
                  <a:tcPr/>
                </a:tc>
                <a:tc>
                  <a:txBody>
                    <a:bodyPr/>
                    <a:lstStyle/>
                    <a:p>
                      <a:pPr algn="ctr"/>
                      <a:r>
                        <a:rPr lang="en-ZA" b="1" dirty="0">
                          <a:solidFill>
                            <a:schemeClr val="accent1">
                              <a:lumMod val="50000"/>
                            </a:schemeClr>
                          </a:solidFill>
                        </a:rPr>
                        <a:t>48</a:t>
                      </a:r>
                    </a:p>
                  </a:txBody>
                  <a:tcPr/>
                </a:tc>
                <a:tc>
                  <a:txBody>
                    <a:bodyPr/>
                    <a:lstStyle/>
                    <a:p>
                      <a:pPr algn="ctr"/>
                      <a:r>
                        <a:rPr lang="en-ZA" b="1" dirty="0">
                          <a:solidFill>
                            <a:schemeClr val="accent1">
                              <a:lumMod val="50000"/>
                            </a:schemeClr>
                          </a:solidFill>
                        </a:rPr>
                        <a:t>55</a:t>
                      </a:r>
                    </a:p>
                  </a:txBody>
                  <a:tcPr/>
                </a:tc>
                <a:tc>
                  <a:txBody>
                    <a:bodyPr/>
                    <a:lstStyle/>
                    <a:p>
                      <a:pPr algn="ctr"/>
                      <a:r>
                        <a:rPr lang="en-ZA" b="1" dirty="0">
                          <a:solidFill>
                            <a:schemeClr val="accent1">
                              <a:lumMod val="50000"/>
                            </a:schemeClr>
                          </a:solidFill>
                        </a:rPr>
                        <a:t>62</a:t>
                      </a:r>
                    </a:p>
                  </a:txBody>
                  <a:tcPr/>
                </a:tc>
                <a:tc>
                  <a:txBody>
                    <a:bodyPr/>
                    <a:lstStyle/>
                    <a:p>
                      <a:pPr algn="ctr"/>
                      <a:r>
                        <a:rPr lang="en-ZA" b="1" dirty="0">
                          <a:solidFill>
                            <a:schemeClr val="accent1">
                              <a:lumMod val="50000"/>
                            </a:schemeClr>
                          </a:solidFill>
                        </a:rPr>
                        <a:t>73</a:t>
                      </a:r>
                    </a:p>
                  </a:txBody>
                  <a:tcPr/>
                </a:tc>
                <a:extLst>
                  <a:ext uri="{0D108BD9-81ED-4DB2-BD59-A6C34878D82A}">
                    <a16:rowId xmlns:a16="http://schemas.microsoft.com/office/drawing/2014/main" val="3867575248"/>
                  </a:ext>
                </a:extLst>
              </a:tr>
            </a:tbl>
          </a:graphicData>
        </a:graphic>
      </p:graphicFrame>
      <p:sp>
        <p:nvSpPr>
          <p:cNvPr id="5" name="Rectangle 4">
            <a:extLst>
              <a:ext uri="{FF2B5EF4-FFF2-40B4-BE49-F238E27FC236}">
                <a16:creationId xmlns:a16="http://schemas.microsoft.com/office/drawing/2014/main" id="{E901D795-6917-4F78-A9AE-1FACE923C9A8}"/>
              </a:ext>
            </a:extLst>
          </p:cNvPr>
          <p:cNvSpPr/>
          <p:nvPr/>
        </p:nvSpPr>
        <p:spPr>
          <a:xfrm>
            <a:off x="4245429" y="4173955"/>
            <a:ext cx="3265714" cy="35217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TextBox 5">
            <a:extLst>
              <a:ext uri="{FF2B5EF4-FFF2-40B4-BE49-F238E27FC236}">
                <a16:creationId xmlns:a16="http://schemas.microsoft.com/office/drawing/2014/main" id="{81AC940D-F0FE-4101-8659-B236E7230C10}"/>
              </a:ext>
            </a:extLst>
          </p:cNvPr>
          <p:cNvSpPr txBox="1"/>
          <p:nvPr/>
        </p:nvSpPr>
        <p:spPr>
          <a:xfrm>
            <a:off x="4486670" y="4937230"/>
            <a:ext cx="2794986" cy="369332"/>
          </a:xfrm>
          <a:prstGeom prst="rect">
            <a:avLst/>
          </a:prstGeom>
          <a:noFill/>
        </p:spPr>
        <p:txBody>
          <a:bodyPr wrap="square" rtlCol="0">
            <a:spAutoFit/>
          </a:bodyPr>
          <a:lstStyle/>
          <a:p>
            <a:pPr algn="ctr"/>
            <a:r>
              <a:rPr lang="en-ZA" b="1" dirty="0">
                <a:solidFill>
                  <a:schemeClr val="accent1">
                    <a:lumMod val="50000"/>
                  </a:schemeClr>
                </a:solidFill>
              </a:rPr>
              <a:t>55-11 = 44</a:t>
            </a:r>
          </a:p>
        </p:txBody>
      </p:sp>
      <p:sp>
        <p:nvSpPr>
          <p:cNvPr id="8" name="Rectangle 7">
            <a:extLst>
              <a:ext uri="{FF2B5EF4-FFF2-40B4-BE49-F238E27FC236}">
                <a16:creationId xmlns:a16="http://schemas.microsoft.com/office/drawing/2014/main" id="{F16D171B-312B-476E-8C9C-1854C2E50D89}"/>
              </a:ext>
            </a:extLst>
          </p:cNvPr>
          <p:cNvSpPr/>
          <p:nvPr/>
        </p:nvSpPr>
        <p:spPr>
          <a:xfrm>
            <a:off x="3436603" y="4526127"/>
            <a:ext cx="808826" cy="35217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505CB337-BB0A-42DE-9485-43CF4706F495}"/>
              </a:ext>
            </a:extLst>
          </p:cNvPr>
          <p:cNvSpPr/>
          <p:nvPr/>
        </p:nvSpPr>
        <p:spPr>
          <a:xfrm>
            <a:off x="6702317" y="4526127"/>
            <a:ext cx="808826" cy="35217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158358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B91A-6819-43C5-8D12-F600D0C5B5CB}"/>
              </a:ext>
            </a:extLst>
          </p:cNvPr>
          <p:cNvSpPr>
            <a:spLocks noGrp="1"/>
          </p:cNvSpPr>
          <p:nvPr>
            <p:ph type="title"/>
          </p:nvPr>
        </p:nvSpPr>
        <p:spPr/>
        <p:txBody>
          <a:bodyPr/>
          <a:lstStyle/>
          <a:p>
            <a:r>
              <a:rPr lang="en-ZA" dirty="0"/>
              <a:t>Questions</a:t>
            </a:r>
          </a:p>
        </p:txBody>
      </p:sp>
      <p:sp>
        <p:nvSpPr>
          <p:cNvPr id="3" name="Text Placeholder 2">
            <a:extLst>
              <a:ext uri="{FF2B5EF4-FFF2-40B4-BE49-F238E27FC236}">
                <a16:creationId xmlns:a16="http://schemas.microsoft.com/office/drawing/2014/main" id="{3FAB74F4-45E9-485B-BAEF-DEABA888A29D}"/>
              </a:ext>
            </a:extLst>
          </p:cNvPr>
          <p:cNvSpPr>
            <a:spLocks noGrp="1"/>
          </p:cNvSpPr>
          <p:nvPr>
            <p:ph type="body" idx="1"/>
          </p:nvPr>
        </p:nvSpPr>
        <p:spPr/>
        <p:txBody>
          <a:bodyPr/>
          <a:lstStyle/>
          <a:p>
            <a:r>
              <a:rPr lang="en-ZA" dirty="0"/>
              <a:t>I was really confused myself when first introduced to </a:t>
            </a:r>
            <a:r>
              <a:rPr lang="en-ZA" dirty="0" err="1"/>
              <a:t>segtrees</a:t>
            </a:r>
            <a:endParaRPr lang="en-ZA" dirty="0"/>
          </a:p>
        </p:txBody>
      </p:sp>
    </p:spTree>
    <p:extLst>
      <p:ext uri="{BB962C8B-B14F-4D97-AF65-F5344CB8AC3E}">
        <p14:creationId xmlns:p14="http://schemas.microsoft.com/office/powerpoint/2010/main" val="110137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58B6-A12F-4938-ABD1-7611A09D97E7}"/>
              </a:ext>
            </a:extLst>
          </p:cNvPr>
          <p:cNvSpPr>
            <a:spLocks noGrp="1"/>
          </p:cNvSpPr>
          <p:nvPr>
            <p:ph type="title"/>
          </p:nvPr>
        </p:nvSpPr>
        <p:spPr/>
        <p:txBody>
          <a:bodyPr/>
          <a:lstStyle/>
          <a:p>
            <a:r>
              <a:rPr lang="en-ZA" dirty="0"/>
              <a:t>Problems With Solution</a:t>
            </a:r>
          </a:p>
        </p:txBody>
      </p:sp>
      <p:sp>
        <p:nvSpPr>
          <p:cNvPr id="3" name="Content Placeholder 2">
            <a:extLst>
              <a:ext uri="{FF2B5EF4-FFF2-40B4-BE49-F238E27FC236}">
                <a16:creationId xmlns:a16="http://schemas.microsoft.com/office/drawing/2014/main" id="{A81D47AD-3281-4389-AF5F-80DF49938D09}"/>
              </a:ext>
            </a:extLst>
          </p:cNvPr>
          <p:cNvSpPr>
            <a:spLocks noGrp="1"/>
          </p:cNvSpPr>
          <p:nvPr>
            <p:ph idx="1"/>
          </p:nvPr>
        </p:nvSpPr>
        <p:spPr/>
        <p:txBody>
          <a:bodyPr/>
          <a:lstStyle/>
          <a:p>
            <a:r>
              <a:rPr lang="en-ZA" dirty="0"/>
              <a:t>As we can see, the proposed solution runs quite quickly, but has a few limitations. Firstly, if we needed the maximum of a range (RMQ) instead of the sum, prefix sums would not work. More importantly, however, prefix sums are unable to handle updates to the items. If any item in the list is updated, all the prefix sums including the item needs to be updated.</a:t>
            </a:r>
          </a:p>
          <a:p>
            <a:r>
              <a:rPr lang="en-ZA" dirty="0"/>
              <a:t>If the problem is modified by stating that some amount U of updates to specific items are performed in between queries, the time complexity would be increased to O(UN+Q). Is this able to be improved on? Can we devise a fast way to do RMQ as well?</a:t>
            </a:r>
          </a:p>
        </p:txBody>
      </p:sp>
    </p:spTree>
    <p:extLst>
      <p:ext uri="{BB962C8B-B14F-4D97-AF65-F5344CB8AC3E}">
        <p14:creationId xmlns:p14="http://schemas.microsoft.com/office/powerpoint/2010/main" val="84425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98CC-6CFD-4F22-B163-31F87AD8425A}"/>
              </a:ext>
            </a:extLst>
          </p:cNvPr>
          <p:cNvSpPr>
            <a:spLocks noGrp="1"/>
          </p:cNvSpPr>
          <p:nvPr>
            <p:ph type="title"/>
          </p:nvPr>
        </p:nvSpPr>
        <p:spPr/>
        <p:txBody>
          <a:bodyPr/>
          <a:lstStyle/>
          <a:p>
            <a:r>
              <a:rPr lang="en-ZA" dirty="0"/>
              <a:t>Segment Trees</a:t>
            </a:r>
          </a:p>
        </p:txBody>
      </p:sp>
      <p:sp>
        <p:nvSpPr>
          <p:cNvPr id="3" name="Text Placeholder 2">
            <a:extLst>
              <a:ext uri="{FF2B5EF4-FFF2-40B4-BE49-F238E27FC236}">
                <a16:creationId xmlns:a16="http://schemas.microsoft.com/office/drawing/2014/main" id="{6B3F1AAC-2533-42FD-BFEF-8AF05957F3E1}"/>
              </a:ext>
            </a:extLst>
          </p:cNvPr>
          <p:cNvSpPr>
            <a:spLocks noGrp="1"/>
          </p:cNvSpPr>
          <p:nvPr>
            <p:ph type="body" idx="1"/>
          </p:nvPr>
        </p:nvSpPr>
        <p:spPr/>
        <p:txBody>
          <a:bodyPr/>
          <a:lstStyle/>
          <a:p>
            <a:r>
              <a:rPr lang="en-ZA" dirty="0"/>
              <a:t>In all their O(logN) query and update beauty</a:t>
            </a:r>
          </a:p>
        </p:txBody>
      </p:sp>
    </p:spTree>
    <p:extLst>
      <p:ext uri="{BB962C8B-B14F-4D97-AF65-F5344CB8AC3E}">
        <p14:creationId xmlns:p14="http://schemas.microsoft.com/office/powerpoint/2010/main" val="402898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5C1D-C98A-4028-AFA2-0D2E2F29318A}"/>
              </a:ext>
            </a:extLst>
          </p:cNvPr>
          <p:cNvSpPr>
            <a:spLocks noGrp="1"/>
          </p:cNvSpPr>
          <p:nvPr>
            <p:ph type="title"/>
          </p:nvPr>
        </p:nvSpPr>
        <p:spPr/>
        <p:txBody>
          <a:bodyPr/>
          <a:lstStyle/>
          <a:p>
            <a:r>
              <a:rPr lang="en-ZA" dirty="0"/>
              <a:t>What is a Segment Tree?</a:t>
            </a:r>
          </a:p>
        </p:txBody>
      </p:sp>
      <p:sp>
        <p:nvSpPr>
          <p:cNvPr id="3" name="Content Placeholder 2">
            <a:extLst>
              <a:ext uri="{FF2B5EF4-FFF2-40B4-BE49-F238E27FC236}">
                <a16:creationId xmlns:a16="http://schemas.microsoft.com/office/drawing/2014/main" id="{E919DABE-D547-4BF3-B1AA-D05F6489549D}"/>
              </a:ext>
            </a:extLst>
          </p:cNvPr>
          <p:cNvSpPr>
            <a:spLocks noGrp="1"/>
          </p:cNvSpPr>
          <p:nvPr>
            <p:ph idx="1"/>
          </p:nvPr>
        </p:nvSpPr>
        <p:spPr>
          <a:xfrm>
            <a:off x="1024129" y="2286000"/>
            <a:ext cx="5071872" cy="4023360"/>
          </a:xfrm>
        </p:spPr>
        <p:txBody>
          <a:bodyPr/>
          <a:lstStyle/>
          <a:p>
            <a:r>
              <a:rPr lang="en-ZA" dirty="0"/>
              <a:t>A segment tree is simply a binary tree, that is, a tree where each node has two child nodes. In a segment tree, the leaves represent data values, and each non-leaf node represents some associative operation on its children (for example the maximum or sum of its children).</a:t>
            </a:r>
          </a:p>
        </p:txBody>
      </p:sp>
      <p:sp>
        <p:nvSpPr>
          <p:cNvPr id="4" name="Oval 3">
            <a:extLst>
              <a:ext uri="{FF2B5EF4-FFF2-40B4-BE49-F238E27FC236}">
                <a16:creationId xmlns:a16="http://schemas.microsoft.com/office/drawing/2014/main" id="{2A9B0D98-CFB2-49C6-8C9A-381B2D176B27}"/>
              </a:ext>
            </a:extLst>
          </p:cNvPr>
          <p:cNvSpPr/>
          <p:nvPr/>
        </p:nvSpPr>
        <p:spPr>
          <a:xfrm>
            <a:off x="9175629"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5" name="Oval 4">
            <a:extLst>
              <a:ext uri="{FF2B5EF4-FFF2-40B4-BE49-F238E27FC236}">
                <a16:creationId xmlns:a16="http://schemas.microsoft.com/office/drawing/2014/main" id="{C89FE08A-6A98-4781-8B87-658C139C0749}"/>
              </a:ext>
            </a:extLst>
          </p:cNvPr>
          <p:cNvSpPr/>
          <p:nvPr/>
        </p:nvSpPr>
        <p:spPr>
          <a:xfrm>
            <a:off x="8092913"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6" name="Oval 5">
            <a:extLst>
              <a:ext uri="{FF2B5EF4-FFF2-40B4-BE49-F238E27FC236}">
                <a16:creationId xmlns:a16="http://schemas.microsoft.com/office/drawing/2014/main" id="{6C1920B2-5403-4D8B-B11E-3195A61BC0FA}"/>
              </a:ext>
            </a:extLst>
          </p:cNvPr>
          <p:cNvSpPr/>
          <p:nvPr/>
        </p:nvSpPr>
        <p:spPr>
          <a:xfrm>
            <a:off x="7026474"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7" name="Oval 6">
            <a:extLst>
              <a:ext uri="{FF2B5EF4-FFF2-40B4-BE49-F238E27FC236}">
                <a16:creationId xmlns:a16="http://schemas.microsoft.com/office/drawing/2014/main" id="{18F273BA-E630-480D-AAB3-B5B15007DD5F}"/>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8" name="Oval 7">
            <a:extLst>
              <a:ext uri="{FF2B5EF4-FFF2-40B4-BE49-F238E27FC236}">
                <a16:creationId xmlns:a16="http://schemas.microsoft.com/office/drawing/2014/main" id="{0F86A02A-4F2B-4D8D-A293-BC5A22372896}"/>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9" name="Oval 8">
            <a:extLst>
              <a:ext uri="{FF2B5EF4-FFF2-40B4-BE49-F238E27FC236}">
                <a16:creationId xmlns:a16="http://schemas.microsoft.com/office/drawing/2014/main" id="{89C9EEC8-7587-464A-8D9D-156738DEFA5C}"/>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10" name="Oval 9">
            <a:extLst>
              <a:ext uri="{FF2B5EF4-FFF2-40B4-BE49-F238E27FC236}">
                <a16:creationId xmlns:a16="http://schemas.microsoft.com/office/drawing/2014/main" id="{A415C090-D78F-4994-8257-17EDFD60763C}"/>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11" name="Oval 10">
            <a:extLst>
              <a:ext uri="{FF2B5EF4-FFF2-40B4-BE49-F238E27FC236}">
                <a16:creationId xmlns:a16="http://schemas.microsoft.com/office/drawing/2014/main" id="{33039FC0-169B-4606-83C5-DC96CECF6FE1}"/>
              </a:ext>
            </a:extLst>
          </p:cNvPr>
          <p:cNvSpPr/>
          <p:nvPr/>
        </p:nvSpPr>
        <p:spPr>
          <a:xfrm>
            <a:off x="8909658"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23</a:t>
            </a:r>
          </a:p>
        </p:txBody>
      </p:sp>
      <p:sp>
        <p:nvSpPr>
          <p:cNvPr id="12" name="Oval 11">
            <a:extLst>
              <a:ext uri="{FF2B5EF4-FFF2-40B4-BE49-F238E27FC236}">
                <a16:creationId xmlns:a16="http://schemas.microsoft.com/office/drawing/2014/main" id="{C8F7FCB1-DC6A-4711-8294-AD603D4326A0}"/>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3" name="Oval 12">
            <a:extLst>
              <a:ext uri="{FF2B5EF4-FFF2-40B4-BE49-F238E27FC236}">
                <a16:creationId xmlns:a16="http://schemas.microsoft.com/office/drawing/2014/main" id="{2841EAAD-06AF-4758-BB44-DC7314BDA9AC}"/>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4" name="Oval 13">
            <a:extLst>
              <a:ext uri="{FF2B5EF4-FFF2-40B4-BE49-F238E27FC236}">
                <a16:creationId xmlns:a16="http://schemas.microsoft.com/office/drawing/2014/main" id="{0544F2CE-800A-4286-ADA1-C571A0BBE0C2}"/>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15" name="Oval 14">
            <a:extLst>
              <a:ext uri="{FF2B5EF4-FFF2-40B4-BE49-F238E27FC236}">
                <a16:creationId xmlns:a16="http://schemas.microsoft.com/office/drawing/2014/main" id="{391A962C-756A-43E7-B2EA-40E014D03D11}"/>
              </a:ext>
            </a:extLst>
          </p:cNvPr>
          <p:cNvSpPr/>
          <p:nvPr/>
        </p:nvSpPr>
        <p:spPr>
          <a:xfrm>
            <a:off x="10249467"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sp>
        <p:nvSpPr>
          <p:cNvPr id="16" name="Oval 15">
            <a:extLst>
              <a:ext uri="{FF2B5EF4-FFF2-40B4-BE49-F238E27FC236}">
                <a16:creationId xmlns:a16="http://schemas.microsoft.com/office/drawing/2014/main" id="{01DC7DDA-6CBF-487C-8DAB-CD445448FB5A}"/>
              </a:ext>
            </a:extLst>
          </p:cNvPr>
          <p:cNvSpPr/>
          <p:nvPr/>
        </p:nvSpPr>
        <p:spPr>
          <a:xfrm>
            <a:off x="7532139" y="278675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25</a:t>
            </a:r>
          </a:p>
        </p:txBody>
      </p:sp>
      <p:sp>
        <p:nvSpPr>
          <p:cNvPr id="17" name="Oval 16">
            <a:extLst>
              <a:ext uri="{FF2B5EF4-FFF2-40B4-BE49-F238E27FC236}">
                <a16:creationId xmlns:a16="http://schemas.microsoft.com/office/drawing/2014/main" id="{C9E0599E-DEE5-42F3-948D-639B47253832}"/>
              </a:ext>
            </a:extLst>
          </p:cNvPr>
          <p:cNvSpPr/>
          <p:nvPr/>
        </p:nvSpPr>
        <p:spPr>
          <a:xfrm>
            <a:off x="9710124" y="278675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48</a:t>
            </a:r>
          </a:p>
        </p:txBody>
      </p:sp>
      <p:sp>
        <p:nvSpPr>
          <p:cNvPr id="18" name="Oval 17">
            <a:extLst>
              <a:ext uri="{FF2B5EF4-FFF2-40B4-BE49-F238E27FC236}">
                <a16:creationId xmlns:a16="http://schemas.microsoft.com/office/drawing/2014/main" id="{0448D5DF-48A9-4D87-929D-2F63D925B609}"/>
              </a:ext>
            </a:extLst>
          </p:cNvPr>
          <p:cNvSpPr/>
          <p:nvPr/>
        </p:nvSpPr>
        <p:spPr>
          <a:xfrm>
            <a:off x="8647764" y="207094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73</a:t>
            </a:r>
          </a:p>
        </p:txBody>
      </p:sp>
      <p:cxnSp>
        <p:nvCxnSpPr>
          <p:cNvPr id="19" name="Straight Connector 18">
            <a:extLst>
              <a:ext uri="{FF2B5EF4-FFF2-40B4-BE49-F238E27FC236}">
                <a16:creationId xmlns:a16="http://schemas.microsoft.com/office/drawing/2014/main" id="{BAE4CCFD-249A-413D-9570-60C71C243880}"/>
              </a:ext>
            </a:extLst>
          </p:cNvPr>
          <p:cNvCxnSpPr>
            <a:cxnSpLocks/>
            <a:stCxn id="18" idx="2"/>
            <a:endCxn id="16" idx="7"/>
          </p:cNvCxnSpPr>
          <p:nvPr/>
        </p:nvCxnSpPr>
        <p:spPr>
          <a:xfrm flipH="1">
            <a:off x="7954750" y="2318508"/>
            <a:ext cx="693014" cy="5407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3F2417-1EC0-4DDD-BB35-C7C0D4919F9F}"/>
              </a:ext>
            </a:extLst>
          </p:cNvPr>
          <p:cNvCxnSpPr>
            <a:cxnSpLocks/>
            <a:stCxn id="16" idx="3"/>
            <a:endCxn id="6" idx="0"/>
          </p:cNvCxnSpPr>
          <p:nvPr/>
        </p:nvCxnSpPr>
        <p:spPr>
          <a:xfrm flipH="1">
            <a:off x="7274034" y="3209366"/>
            <a:ext cx="330614" cy="392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C724EC-E86B-4A03-BDCA-D1403C372F17}"/>
              </a:ext>
            </a:extLst>
          </p:cNvPr>
          <p:cNvCxnSpPr>
            <a:cxnSpLocks/>
            <a:stCxn id="6" idx="3"/>
            <a:endCxn id="7" idx="0"/>
          </p:cNvCxnSpPr>
          <p:nvPr/>
        </p:nvCxnSpPr>
        <p:spPr>
          <a:xfrm flipH="1">
            <a:off x="7014742" y="4024158"/>
            <a:ext cx="84241"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9695E9-C7CF-4A96-B18B-8DFF8A3AD2D2}"/>
              </a:ext>
            </a:extLst>
          </p:cNvPr>
          <p:cNvCxnSpPr>
            <a:cxnSpLocks/>
            <a:stCxn id="6" idx="5"/>
            <a:endCxn id="8" idx="0"/>
          </p:cNvCxnSpPr>
          <p:nvPr/>
        </p:nvCxnSpPr>
        <p:spPr>
          <a:xfrm>
            <a:off x="7449085" y="4024158"/>
            <a:ext cx="101276"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01729B-E055-4491-9D51-B1F277544B2A}"/>
              </a:ext>
            </a:extLst>
          </p:cNvPr>
          <p:cNvCxnSpPr>
            <a:cxnSpLocks/>
            <a:stCxn id="16" idx="5"/>
            <a:endCxn id="5" idx="0"/>
          </p:cNvCxnSpPr>
          <p:nvPr/>
        </p:nvCxnSpPr>
        <p:spPr>
          <a:xfrm>
            <a:off x="7954750" y="3209366"/>
            <a:ext cx="385723"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585FC00-9B96-4A54-8DD5-60892A6242BA}"/>
              </a:ext>
            </a:extLst>
          </p:cNvPr>
          <p:cNvCxnSpPr>
            <a:cxnSpLocks/>
            <a:stCxn id="5" idx="3"/>
            <a:endCxn id="9" idx="0"/>
          </p:cNvCxnSpPr>
          <p:nvPr/>
        </p:nvCxnSpPr>
        <p:spPr>
          <a:xfrm flipH="1">
            <a:off x="8085980" y="4013062"/>
            <a:ext cx="79442"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76F4E0-FD69-42F0-8A03-180D60F1C903}"/>
              </a:ext>
            </a:extLst>
          </p:cNvPr>
          <p:cNvCxnSpPr>
            <a:cxnSpLocks/>
            <a:stCxn id="5" idx="5"/>
            <a:endCxn id="10" idx="0"/>
          </p:cNvCxnSpPr>
          <p:nvPr/>
        </p:nvCxnSpPr>
        <p:spPr>
          <a:xfrm>
            <a:off x="8515524" y="4013062"/>
            <a:ext cx="106075"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067B04-EFE9-432C-A4E9-3590171CF6EA}"/>
              </a:ext>
            </a:extLst>
          </p:cNvPr>
          <p:cNvCxnSpPr>
            <a:cxnSpLocks/>
            <a:stCxn id="18" idx="6"/>
            <a:endCxn id="17" idx="1"/>
          </p:cNvCxnSpPr>
          <p:nvPr/>
        </p:nvCxnSpPr>
        <p:spPr>
          <a:xfrm>
            <a:off x="9142884" y="2318508"/>
            <a:ext cx="639749" cy="54075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DFD440-1563-4E2A-A830-9F4B951E7013}"/>
              </a:ext>
            </a:extLst>
          </p:cNvPr>
          <p:cNvCxnSpPr>
            <a:cxnSpLocks/>
            <a:stCxn id="17" idx="3"/>
            <a:endCxn id="4" idx="0"/>
          </p:cNvCxnSpPr>
          <p:nvPr/>
        </p:nvCxnSpPr>
        <p:spPr>
          <a:xfrm flipH="1">
            <a:off x="9423189" y="3209365"/>
            <a:ext cx="359444" cy="3810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C3C3E4-F0AA-43EE-96CC-39C38AF58ECC}"/>
              </a:ext>
            </a:extLst>
          </p:cNvPr>
          <p:cNvCxnSpPr>
            <a:cxnSpLocks/>
            <a:stCxn id="17" idx="5"/>
            <a:endCxn id="15" idx="0"/>
          </p:cNvCxnSpPr>
          <p:nvPr/>
        </p:nvCxnSpPr>
        <p:spPr>
          <a:xfrm>
            <a:off x="10132735" y="3209365"/>
            <a:ext cx="364292"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C62890-4616-4F8C-B922-E355FC382284}"/>
              </a:ext>
            </a:extLst>
          </p:cNvPr>
          <p:cNvCxnSpPr>
            <a:cxnSpLocks/>
            <a:stCxn id="4" idx="3"/>
            <a:endCxn id="11" idx="0"/>
          </p:cNvCxnSpPr>
          <p:nvPr/>
        </p:nvCxnSpPr>
        <p:spPr>
          <a:xfrm flipH="1">
            <a:off x="9157218" y="4013062"/>
            <a:ext cx="90920"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A95CCC-C7CF-4765-9A98-BC254010DE56}"/>
              </a:ext>
            </a:extLst>
          </p:cNvPr>
          <p:cNvCxnSpPr>
            <a:cxnSpLocks/>
            <a:stCxn id="4" idx="5"/>
            <a:endCxn id="12" idx="0"/>
          </p:cNvCxnSpPr>
          <p:nvPr/>
        </p:nvCxnSpPr>
        <p:spPr>
          <a:xfrm>
            <a:off x="9598240" y="4013062"/>
            <a:ext cx="945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A57896-5294-4197-AE6D-BB2A9F1CF168}"/>
              </a:ext>
            </a:extLst>
          </p:cNvPr>
          <p:cNvCxnSpPr>
            <a:cxnSpLocks/>
            <a:stCxn id="15" idx="3"/>
            <a:endCxn id="13" idx="0"/>
          </p:cNvCxnSpPr>
          <p:nvPr/>
        </p:nvCxnSpPr>
        <p:spPr>
          <a:xfrm flipH="1">
            <a:off x="10228456" y="4013061"/>
            <a:ext cx="93520"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13EB1CE-4F66-4736-8DA7-E48ADF29B1B3}"/>
              </a:ext>
            </a:extLst>
          </p:cNvPr>
          <p:cNvCxnSpPr>
            <a:cxnSpLocks/>
            <a:stCxn id="15" idx="5"/>
            <a:endCxn id="14" idx="0"/>
          </p:cNvCxnSpPr>
          <p:nvPr/>
        </p:nvCxnSpPr>
        <p:spPr>
          <a:xfrm>
            <a:off x="10672078" y="4013061"/>
            <a:ext cx="919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86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B815-A2F7-43DE-84DD-7B78F1284861}"/>
              </a:ext>
            </a:extLst>
          </p:cNvPr>
          <p:cNvSpPr>
            <a:spLocks noGrp="1"/>
          </p:cNvSpPr>
          <p:nvPr>
            <p:ph type="title"/>
          </p:nvPr>
        </p:nvSpPr>
        <p:spPr/>
        <p:txBody>
          <a:bodyPr/>
          <a:lstStyle/>
          <a:p>
            <a:r>
              <a:rPr lang="en-ZA" dirty="0"/>
              <a:t>Example Implementation</a:t>
            </a:r>
          </a:p>
        </p:txBody>
      </p:sp>
      <p:sp>
        <p:nvSpPr>
          <p:cNvPr id="3" name="Content Placeholder 2">
            <a:extLst>
              <a:ext uri="{FF2B5EF4-FFF2-40B4-BE49-F238E27FC236}">
                <a16:creationId xmlns:a16="http://schemas.microsoft.com/office/drawing/2014/main" id="{FD98274A-6C59-46D8-99A9-A7B8B4C3FB7F}"/>
              </a:ext>
            </a:extLst>
          </p:cNvPr>
          <p:cNvSpPr>
            <a:spLocks noGrp="1"/>
          </p:cNvSpPr>
          <p:nvPr>
            <p:ph sz="half" idx="1"/>
          </p:nvPr>
        </p:nvSpPr>
        <p:spPr/>
        <p:txBody>
          <a:bodyPr/>
          <a:lstStyle/>
          <a:p>
            <a:r>
              <a:rPr lang="en-ZA" dirty="0"/>
              <a:t>To implement the data structure, a simple array with two times the length of the amount of data values required could be used. Rooting the tree with the index 1 also allows easy movement between parent and child nodes by dividing by two and getting the floor of that to find the parent index. </a:t>
            </a:r>
          </a:p>
        </p:txBody>
      </p:sp>
      <p:sp>
        <p:nvSpPr>
          <p:cNvPr id="5" name="Oval 4">
            <a:extLst>
              <a:ext uri="{FF2B5EF4-FFF2-40B4-BE49-F238E27FC236}">
                <a16:creationId xmlns:a16="http://schemas.microsoft.com/office/drawing/2014/main" id="{4362A276-5090-4522-850C-6C11F3CF5886}"/>
              </a:ext>
            </a:extLst>
          </p:cNvPr>
          <p:cNvSpPr/>
          <p:nvPr/>
        </p:nvSpPr>
        <p:spPr>
          <a:xfrm>
            <a:off x="9175629"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6" name="Oval 5">
            <a:extLst>
              <a:ext uri="{FF2B5EF4-FFF2-40B4-BE49-F238E27FC236}">
                <a16:creationId xmlns:a16="http://schemas.microsoft.com/office/drawing/2014/main" id="{4294AF5F-385C-43CF-B241-7D5DAA5DF02B}"/>
              </a:ext>
            </a:extLst>
          </p:cNvPr>
          <p:cNvSpPr/>
          <p:nvPr/>
        </p:nvSpPr>
        <p:spPr>
          <a:xfrm>
            <a:off x="8092913"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7" name="Oval 6">
            <a:extLst>
              <a:ext uri="{FF2B5EF4-FFF2-40B4-BE49-F238E27FC236}">
                <a16:creationId xmlns:a16="http://schemas.microsoft.com/office/drawing/2014/main" id="{662FE581-CD49-4870-B919-21B934243CFD}"/>
              </a:ext>
            </a:extLst>
          </p:cNvPr>
          <p:cNvSpPr/>
          <p:nvPr/>
        </p:nvSpPr>
        <p:spPr>
          <a:xfrm>
            <a:off x="7026474"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8" name="Oval 7">
            <a:extLst>
              <a:ext uri="{FF2B5EF4-FFF2-40B4-BE49-F238E27FC236}">
                <a16:creationId xmlns:a16="http://schemas.microsoft.com/office/drawing/2014/main" id="{0C62CCA9-6FB3-477D-80F1-2A90AA6FC730}"/>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9" name="Oval 8">
            <a:extLst>
              <a:ext uri="{FF2B5EF4-FFF2-40B4-BE49-F238E27FC236}">
                <a16:creationId xmlns:a16="http://schemas.microsoft.com/office/drawing/2014/main" id="{00A0CE08-BD52-4D94-A932-779244EF6AD4}"/>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14" name="Oval 13">
            <a:extLst>
              <a:ext uri="{FF2B5EF4-FFF2-40B4-BE49-F238E27FC236}">
                <a16:creationId xmlns:a16="http://schemas.microsoft.com/office/drawing/2014/main" id="{65EB22D2-F52F-44F5-AD8C-050C5545CB12}"/>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15" name="Oval 14">
            <a:extLst>
              <a:ext uri="{FF2B5EF4-FFF2-40B4-BE49-F238E27FC236}">
                <a16:creationId xmlns:a16="http://schemas.microsoft.com/office/drawing/2014/main" id="{B1A06FE5-FEC6-4506-A523-596D9BC965A9}"/>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16" name="Oval 15">
            <a:extLst>
              <a:ext uri="{FF2B5EF4-FFF2-40B4-BE49-F238E27FC236}">
                <a16:creationId xmlns:a16="http://schemas.microsoft.com/office/drawing/2014/main" id="{F0E56010-1044-452C-A983-8FF72E93921E}"/>
              </a:ext>
            </a:extLst>
          </p:cNvPr>
          <p:cNvSpPr/>
          <p:nvPr/>
        </p:nvSpPr>
        <p:spPr>
          <a:xfrm>
            <a:off x="8909658"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23</a:t>
            </a:r>
          </a:p>
        </p:txBody>
      </p:sp>
      <p:sp>
        <p:nvSpPr>
          <p:cNvPr id="17" name="Oval 16">
            <a:extLst>
              <a:ext uri="{FF2B5EF4-FFF2-40B4-BE49-F238E27FC236}">
                <a16:creationId xmlns:a16="http://schemas.microsoft.com/office/drawing/2014/main" id="{07BCEA17-55B5-4D4D-BF7B-A4D5A95D96F0}"/>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8" name="Oval 17">
            <a:extLst>
              <a:ext uri="{FF2B5EF4-FFF2-40B4-BE49-F238E27FC236}">
                <a16:creationId xmlns:a16="http://schemas.microsoft.com/office/drawing/2014/main" id="{89E64C89-FDD3-4BD0-A2CF-AF91EFF01B88}"/>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9" name="Oval 18">
            <a:extLst>
              <a:ext uri="{FF2B5EF4-FFF2-40B4-BE49-F238E27FC236}">
                <a16:creationId xmlns:a16="http://schemas.microsoft.com/office/drawing/2014/main" id="{B7A716AD-FD8D-4836-9741-5BFBEB4BCA47}"/>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20" name="Oval 19">
            <a:extLst>
              <a:ext uri="{FF2B5EF4-FFF2-40B4-BE49-F238E27FC236}">
                <a16:creationId xmlns:a16="http://schemas.microsoft.com/office/drawing/2014/main" id="{7B043EA7-7C6C-43C1-8E21-1DEDE5DB7574}"/>
              </a:ext>
            </a:extLst>
          </p:cNvPr>
          <p:cNvSpPr/>
          <p:nvPr/>
        </p:nvSpPr>
        <p:spPr>
          <a:xfrm>
            <a:off x="10249467"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sp>
        <p:nvSpPr>
          <p:cNvPr id="21" name="Oval 20">
            <a:extLst>
              <a:ext uri="{FF2B5EF4-FFF2-40B4-BE49-F238E27FC236}">
                <a16:creationId xmlns:a16="http://schemas.microsoft.com/office/drawing/2014/main" id="{AF904D37-2582-428F-9DCC-C629ACC80FA1}"/>
              </a:ext>
            </a:extLst>
          </p:cNvPr>
          <p:cNvSpPr/>
          <p:nvPr/>
        </p:nvSpPr>
        <p:spPr>
          <a:xfrm>
            <a:off x="7532139" y="278675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25</a:t>
            </a:r>
          </a:p>
        </p:txBody>
      </p:sp>
      <p:sp>
        <p:nvSpPr>
          <p:cNvPr id="22" name="Oval 21">
            <a:extLst>
              <a:ext uri="{FF2B5EF4-FFF2-40B4-BE49-F238E27FC236}">
                <a16:creationId xmlns:a16="http://schemas.microsoft.com/office/drawing/2014/main" id="{54C71802-010C-4055-847F-F6DC4304036F}"/>
              </a:ext>
            </a:extLst>
          </p:cNvPr>
          <p:cNvSpPr/>
          <p:nvPr/>
        </p:nvSpPr>
        <p:spPr>
          <a:xfrm>
            <a:off x="9710124" y="278675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48</a:t>
            </a:r>
          </a:p>
        </p:txBody>
      </p:sp>
      <p:sp>
        <p:nvSpPr>
          <p:cNvPr id="23" name="Oval 22">
            <a:extLst>
              <a:ext uri="{FF2B5EF4-FFF2-40B4-BE49-F238E27FC236}">
                <a16:creationId xmlns:a16="http://schemas.microsoft.com/office/drawing/2014/main" id="{FA14ED2A-F6F4-447A-A4B7-A326DD7292E0}"/>
              </a:ext>
            </a:extLst>
          </p:cNvPr>
          <p:cNvSpPr/>
          <p:nvPr/>
        </p:nvSpPr>
        <p:spPr>
          <a:xfrm>
            <a:off x="8647764" y="207094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73</a:t>
            </a:r>
          </a:p>
        </p:txBody>
      </p:sp>
      <p:cxnSp>
        <p:nvCxnSpPr>
          <p:cNvPr id="25" name="Straight Connector 24">
            <a:extLst>
              <a:ext uri="{FF2B5EF4-FFF2-40B4-BE49-F238E27FC236}">
                <a16:creationId xmlns:a16="http://schemas.microsoft.com/office/drawing/2014/main" id="{A82897AE-B8B8-49CF-A014-71884DBBF3B8}"/>
              </a:ext>
            </a:extLst>
          </p:cNvPr>
          <p:cNvCxnSpPr>
            <a:cxnSpLocks/>
            <a:stCxn id="23" idx="2"/>
            <a:endCxn id="21" idx="7"/>
          </p:cNvCxnSpPr>
          <p:nvPr/>
        </p:nvCxnSpPr>
        <p:spPr>
          <a:xfrm flipH="1">
            <a:off x="7954750" y="2318508"/>
            <a:ext cx="693014" cy="5407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A8E1D8C-D3E9-4305-9648-C6AAB17D0F9F}"/>
              </a:ext>
            </a:extLst>
          </p:cNvPr>
          <p:cNvCxnSpPr>
            <a:cxnSpLocks/>
            <a:stCxn id="21" idx="3"/>
            <a:endCxn id="7" idx="0"/>
          </p:cNvCxnSpPr>
          <p:nvPr/>
        </p:nvCxnSpPr>
        <p:spPr>
          <a:xfrm flipH="1">
            <a:off x="7274034" y="3209366"/>
            <a:ext cx="330614" cy="392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6042B86-B5A5-4D93-8683-D48D0D291540}"/>
              </a:ext>
            </a:extLst>
          </p:cNvPr>
          <p:cNvCxnSpPr>
            <a:cxnSpLocks/>
            <a:stCxn id="7" idx="3"/>
            <a:endCxn id="8" idx="0"/>
          </p:cNvCxnSpPr>
          <p:nvPr/>
        </p:nvCxnSpPr>
        <p:spPr>
          <a:xfrm flipH="1">
            <a:off x="7014742" y="4024158"/>
            <a:ext cx="84241"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7B2608-2DC2-4388-87DF-8F3D962A9F3D}"/>
              </a:ext>
            </a:extLst>
          </p:cNvPr>
          <p:cNvCxnSpPr>
            <a:cxnSpLocks/>
            <a:stCxn id="7" idx="5"/>
            <a:endCxn id="9" idx="0"/>
          </p:cNvCxnSpPr>
          <p:nvPr/>
        </p:nvCxnSpPr>
        <p:spPr>
          <a:xfrm>
            <a:off x="7449085" y="4024158"/>
            <a:ext cx="101276"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81DC47-1F42-4780-9FDE-EB94FAE264A4}"/>
              </a:ext>
            </a:extLst>
          </p:cNvPr>
          <p:cNvCxnSpPr>
            <a:cxnSpLocks/>
            <a:stCxn id="21" idx="5"/>
            <a:endCxn id="6" idx="0"/>
          </p:cNvCxnSpPr>
          <p:nvPr/>
        </p:nvCxnSpPr>
        <p:spPr>
          <a:xfrm>
            <a:off x="7954750" y="3209366"/>
            <a:ext cx="385723"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8F08BE1-204A-4FDF-8386-7A82DFA19517}"/>
              </a:ext>
            </a:extLst>
          </p:cNvPr>
          <p:cNvCxnSpPr>
            <a:cxnSpLocks/>
            <a:stCxn id="6" idx="3"/>
            <a:endCxn id="14" idx="0"/>
          </p:cNvCxnSpPr>
          <p:nvPr/>
        </p:nvCxnSpPr>
        <p:spPr>
          <a:xfrm flipH="1">
            <a:off x="8085980" y="4013062"/>
            <a:ext cx="79442"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D9036F-6EBC-4F44-9D76-F6E6EE47B8C0}"/>
              </a:ext>
            </a:extLst>
          </p:cNvPr>
          <p:cNvCxnSpPr>
            <a:cxnSpLocks/>
            <a:stCxn id="6" idx="5"/>
            <a:endCxn id="15" idx="0"/>
          </p:cNvCxnSpPr>
          <p:nvPr/>
        </p:nvCxnSpPr>
        <p:spPr>
          <a:xfrm>
            <a:off x="8515524" y="4013062"/>
            <a:ext cx="106075"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3C6172-6EF0-4E48-8BB1-EE2632626F6F}"/>
              </a:ext>
            </a:extLst>
          </p:cNvPr>
          <p:cNvCxnSpPr>
            <a:cxnSpLocks/>
            <a:stCxn id="23" idx="6"/>
            <a:endCxn id="22" idx="1"/>
          </p:cNvCxnSpPr>
          <p:nvPr/>
        </p:nvCxnSpPr>
        <p:spPr>
          <a:xfrm>
            <a:off x="9142884" y="2318508"/>
            <a:ext cx="639749" cy="54075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6B5D521-43B4-4FD3-823B-916A1DB5969E}"/>
              </a:ext>
            </a:extLst>
          </p:cNvPr>
          <p:cNvCxnSpPr>
            <a:cxnSpLocks/>
            <a:stCxn id="22" idx="3"/>
            <a:endCxn id="5" idx="0"/>
          </p:cNvCxnSpPr>
          <p:nvPr/>
        </p:nvCxnSpPr>
        <p:spPr>
          <a:xfrm flipH="1">
            <a:off x="9423189" y="3209365"/>
            <a:ext cx="359444" cy="3810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D395552-C9AC-4DC4-8002-392668C20039}"/>
              </a:ext>
            </a:extLst>
          </p:cNvPr>
          <p:cNvCxnSpPr>
            <a:cxnSpLocks/>
            <a:stCxn id="22" idx="5"/>
            <a:endCxn id="20" idx="0"/>
          </p:cNvCxnSpPr>
          <p:nvPr/>
        </p:nvCxnSpPr>
        <p:spPr>
          <a:xfrm>
            <a:off x="10132735" y="3209365"/>
            <a:ext cx="364292"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9ABE44C-0BCD-494A-A1B8-5C320B58948A}"/>
              </a:ext>
            </a:extLst>
          </p:cNvPr>
          <p:cNvCxnSpPr>
            <a:cxnSpLocks/>
            <a:stCxn id="5" idx="3"/>
            <a:endCxn id="16" idx="0"/>
          </p:cNvCxnSpPr>
          <p:nvPr/>
        </p:nvCxnSpPr>
        <p:spPr>
          <a:xfrm flipH="1">
            <a:off x="9157218" y="4013062"/>
            <a:ext cx="90920"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EDC4E4-CD2B-465C-8370-B03137FF64AF}"/>
              </a:ext>
            </a:extLst>
          </p:cNvPr>
          <p:cNvCxnSpPr>
            <a:cxnSpLocks/>
            <a:stCxn id="5" idx="5"/>
            <a:endCxn id="17" idx="0"/>
          </p:cNvCxnSpPr>
          <p:nvPr/>
        </p:nvCxnSpPr>
        <p:spPr>
          <a:xfrm>
            <a:off x="9598240" y="4013062"/>
            <a:ext cx="945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EA84FA0-689F-4276-A268-66A643B17BB7}"/>
              </a:ext>
            </a:extLst>
          </p:cNvPr>
          <p:cNvCxnSpPr>
            <a:cxnSpLocks/>
            <a:stCxn id="20" idx="3"/>
            <a:endCxn id="18" idx="0"/>
          </p:cNvCxnSpPr>
          <p:nvPr/>
        </p:nvCxnSpPr>
        <p:spPr>
          <a:xfrm flipH="1">
            <a:off x="10228456" y="4013061"/>
            <a:ext cx="93520"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F24323A-CFAA-4B49-B0CC-980301843A10}"/>
              </a:ext>
            </a:extLst>
          </p:cNvPr>
          <p:cNvCxnSpPr>
            <a:cxnSpLocks/>
            <a:stCxn id="20" idx="5"/>
            <a:endCxn id="19" idx="0"/>
          </p:cNvCxnSpPr>
          <p:nvPr/>
        </p:nvCxnSpPr>
        <p:spPr>
          <a:xfrm>
            <a:off x="10672078" y="4013061"/>
            <a:ext cx="919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737F0C52-A7CB-4E2D-8DD6-2D772F44B8A3}"/>
              </a:ext>
            </a:extLst>
          </p:cNvPr>
          <p:cNvSpPr txBox="1"/>
          <p:nvPr/>
        </p:nvSpPr>
        <p:spPr>
          <a:xfrm>
            <a:off x="8374039" y="1941593"/>
            <a:ext cx="311304" cy="369332"/>
          </a:xfrm>
          <a:prstGeom prst="rect">
            <a:avLst/>
          </a:prstGeom>
          <a:noFill/>
        </p:spPr>
        <p:txBody>
          <a:bodyPr wrap="none" rtlCol="0">
            <a:spAutoFit/>
          </a:bodyPr>
          <a:lstStyle/>
          <a:p>
            <a:r>
              <a:rPr lang="en-ZA" dirty="0"/>
              <a:t>1</a:t>
            </a:r>
          </a:p>
        </p:txBody>
      </p:sp>
      <p:sp>
        <p:nvSpPr>
          <p:cNvPr id="120" name="TextBox 119">
            <a:extLst>
              <a:ext uri="{FF2B5EF4-FFF2-40B4-BE49-F238E27FC236}">
                <a16:creationId xmlns:a16="http://schemas.microsoft.com/office/drawing/2014/main" id="{BD59922F-CB7F-45C0-85E1-3D474A71FEA7}"/>
              </a:ext>
            </a:extLst>
          </p:cNvPr>
          <p:cNvSpPr txBox="1"/>
          <p:nvPr/>
        </p:nvSpPr>
        <p:spPr>
          <a:xfrm>
            <a:off x="7233020" y="2733401"/>
            <a:ext cx="311304" cy="369332"/>
          </a:xfrm>
          <a:prstGeom prst="rect">
            <a:avLst/>
          </a:prstGeom>
          <a:noFill/>
        </p:spPr>
        <p:txBody>
          <a:bodyPr wrap="none" rtlCol="0">
            <a:spAutoFit/>
          </a:bodyPr>
          <a:lstStyle/>
          <a:p>
            <a:r>
              <a:rPr lang="en-ZA" dirty="0"/>
              <a:t>2</a:t>
            </a:r>
          </a:p>
        </p:txBody>
      </p:sp>
      <p:sp>
        <p:nvSpPr>
          <p:cNvPr id="121" name="TextBox 120">
            <a:extLst>
              <a:ext uri="{FF2B5EF4-FFF2-40B4-BE49-F238E27FC236}">
                <a16:creationId xmlns:a16="http://schemas.microsoft.com/office/drawing/2014/main" id="{6B016692-EB06-4CCC-9C94-78ED17990752}"/>
              </a:ext>
            </a:extLst>
          </p:cNvPr>
          <p:cNvSpPr txBox="1"/>
          <p:nvPr/>
        </p:nvSpPr>
        <p:spPr>
          <a:xfrm>
            <a:off x="9404778" y="2733401"/>
            <a:ext cx="311304" cy="369332"/>
          </a:xfrm>
          <a:prstGeom prst="rect">
            <a:avLst/>
          </a:prstGeom>
          <a:noFill/>
        </p:spPr>
        <p:txBody>
          <a:bodyPr wrap="none" rtlCol="0">
            <a:spAutoFit/>
          </a:bodyPr>
          <a:lstStyle/>
          <a:p>
            <a:r>
              <a:rPr lang="en-ZA" dirty="0"/>
              <a:t>3</a:t>
            </a:r>
          </a:p>
        </p:txBody>
      </p:sp>
      <p:sp>
        <p:nvSpPr>
          <p:cNvPr id="122" name="TextBox 121">
            <a:extLst>
              <a:ext uri="{FF2B5EF4-FFF2-40B4-BE49-F238E27FC236}">
                <a16:creationId xmlns:a16="http://schemas.microsoft.com/office/drawing/2014/main" id="{0D18655B-9007-48D6-9203-B3EE1D03CA5C}"/>
              </a:ext>
            </a:extLst>
          </p:cNvPr>
          <p:cNvSpPr txBox="1"/>
          <p:nvPr/>
        </p:nvSpPr>
        <p:spPr>
          <a:xfrm>
            <a:off x="6686550" y="3509535"/>
            <a:ext cx="311304" cy="369332"/>
          </a:xfrm>
          <a:prstGeom prst="rect">
            <a:avLst/>
          </a:prstGeom>
          <a:noFill/>
        </p:spPr>
        <p:txBody>
          <a:bodyPr wrap="none" rtlCol="0">
            <a:spAutoFit/>
          </a:bodyPr>
          <a:lstStyle/>
          <a:p>
            <a:r>
              <a:rPr lang="en-ZA" dirty="0"/>
              <a:t>4</a:t>
            </a:r>
          </a:p>
        </p:txBody>
      </p:sp>
      <p:sp>
        <p:nvSpPr>
          <p:cNvPr id="123" name="TextBox 122">
            <a:extLst>
              <a:ext uri="{FF2B5EF4-FFF2-40B4-BE49-F238E27FC236}">
                <a16:creationId xmlns:a16="http://schemas.microsoft.com/office/drawing/2014/main" id="{971D9E91-8774-45AE-B211-7AC90814BB7C}"/>
              </a:ext>
            </a:extLst>
          </p:cNvPr>
          <p:cNvSpPr txBox="1"/>
          <p:nvPr/>
        </p:nvSpPr>
        <p:spPr>
          <a:xfrm>
            <a:off x="7771629" y="3507169"/>
            <a:ext cx="311304" cy="369332"/>
          </a:xfrm>
          <a:prstGeom prst="rect">
            <a:avLst/>
          </a:prstGeom>
          <a:noFill/>
        </p:spPr>
        <p:txBody>
          <a:bodyPr wrap="none" rtlCol="0">
            <a:spAutoFit/>
          </a:bodyPr>
          <a:lstStyle/>
          <a:p>
            <a:r>
              <a:rPr lang="en-ZA" dirty="0"/>
              <a:t>5</a:t>
            </a:r>
          </a:p>
        </p:txBody>
      </p:sp>
      <p:sp>
        <p:nvSpPr>
          <p:cNvPr id="124" name="TextBox 123">
            <a:extLst>
              <a:ext uri="{FF2B5EF4-FFF2-40B4-BE49-F238E27FC236}">
                <a16:creationId xmlns:a16="http://schemas.microsoft.com/office/drawing/2014/main" id="{46FCD9BB-F316-4A69-B04A-37279EDDAF1C}"/>
              </a:ext>
            </a:extLst>
          </p:cNvPr>
          <p:cNvSpPr txBox="1"/>
          <p:nvPr/>
        </p:nvSpPr>
        <p:spPr>
          <a:xfrm>
            <a:off x="8890196" y="3505848"/>
            <a:ext cx="311304" cy="369332"/>
          </a:xfrm>
          <a:prstGeom prst="rect">
            <a:avLst/>
          </a:prstGeom>
          <a:noFill/>
        </p:spPr>
        <p:txBody>
          <a:bodyPr wrap="none" rtlCol="0">
            <a:spAutoFit/>
          </a:bodyPr>
          <a:lstStyle/>
          <a:p>
            <a:r>
              <a:rPr lang="en-ZA" dirty="0"/>
              <a:t>6</a:t>
            </a:r>
          </a:p>
        </p:txBody>
      </p:sp>
      <p:sp>
        <p:nvSpPr>
          <p:cNvPr id="125" name="TextBox 124">
            <a:extLst>
              <a:ext uri="{FF2B5EF4-FFF2-40B4-BE49-F238E27FC236}">
                <a16:creationId xmlns:a16="http://schemas.microsoft.com/office/drawing/2014/main" id="{FB0AFCB3-FBD5-47BA-B340-EA036A866F93}"/>
              </a:ext>
            </a:extLst>
          </p:cNvPr>
          <p:cNvSpPr txBox="1"/>
          <p:nvPr/>
        </p:nvSpPr>
        <p:spPr>
          <a:xfrm>
            <a:off x="9957595" y="3505848"/>
            <a:ext cx="311304" cy="369332"/>
          </a:xfrm>
          <a:prstGeom prst="rect">
            <a:avLst/>
          </a:prstGeom>
          <a:noFill/>
        </p:spPr>
        <p:txBody>
          <a:bodyPr wrap="none" rtlCol="0">
            <a:spAutoFit/>
          </a:bodyPr>
          <a:lstStyle/>
          <a:p>
            <a:r>
              <a:rPr lang="en-ZA" dirty="0"/>
              <a:t>7</a:t>
            </a:r>
          </a:p>
        </p:txBody>
      </p:sp>
      <p:sp>
        <p:nvSpPr>
          <p:cNvPr id="126" name="TextBox 125">
            <a:extLst>
              <a:ext uri="{FF2B5EF4-FFF2-40B4-BE49-F238E27FC236}">
                <a16:creationId xmlns:a16="http://schemas.microsoft.com/office/drawing/2014/main" id="{47DD5AB1-5A92-421F-8419-F30D4D215E94}"/>
              </a:ext>
            </a:extLst>
          </p:cNvPr>
          <p:cNvSpPr txBox="1"/>
          <p:nvPr/>
        </p:nvSpPr>
        <p:spPr>
          <a:xfrm>
            <a:off x="6436479" y="4209372"/>
            <a:ext cx="311304" cy="369332"/>
          </a:xfrm>
          <a:prstGeom prst="rect">
            <a:avLst/>
          </a:prstGeom>
          <a:noFill/>
        </p:spPr>
        <p:txBody>
          <a:bodyPr wrap="none" rtlCol="0">
            <a:spAutoFit/>
          </a:bodyPr>
          <a:lstStyle/>
          <a:p>
            <a:r>
              <a:rPr lang="en-ZA" dirty="0"/>
              <a:t>8</a:t>
            </a:r>
          </a:p>
        </p:txBody>
      </p:sp>
      <p:graphicFrame>
        <p:nvGraphicFramePr>
          <p:cNvPr id="128" name="Table 127">
            <a:extLst>
              <a:ext uri="{FF2B5EF4-FFF2-40B4-BE49-F238E27FC236}">
                <a16:creationId xmlns:a16="http://schemas.microsoft.com/office/drawing/2014/main" id="{BEB3AD40-DA0B-4F2D-A8FA-4BF403C9892D}"/>
              </a:ext>
            </a:extLst>
          </p:cNvPr>
          <p:cNvGraphicFramePr>
            <a:graphicFrameLocks noGrp="1"/>
          </p:cNvGraphicFramePr>
          <p:nvPr>
            <p:extLst>
              <p:ext uri="{D42A27DB-BD31-4B8C-83A1-F6EECF244321}">
                <p14:modId xmlns:p14="http://schemas.microsoft.com/office/powerpoint/2010/main" val="4031136841"/>
              </p:ext>
            </p:extLst>
          </p:nvPr>
        </p:nvGraphicFramePr>
        <p:xfrm>
          <a:off x="1024128" y="5133252"/>
          <a:ext cx="10143750" cy="741680"/>
        </p:xfrm>
        <a:graphic>
          <a:graphicData uri="http://schemas.openxmlformats.org/drawingml/2006/table">
            <a:tbl>
              <a:tblPr firstRow="1">
                <a:tableStyleId>{5C22544A-7EE6-4342-B048-85BDC9FD1C3A}</a:tableStyleId>
              </a:tblPr>
              <a:tblGrid>
                <a:gridCol w="676250">
                  <a:extLst>
                    <a:ext uri="{9D8B030D-6E8A-4147-A177-3AD203B41FA5}">
                      <a16:colId xmlns:a16="http://schemas.microsoft.com/office/drawing/2014/main" val="3851259165"/>
                    </a:ext>
                  </a:extLst>
                </a:gridCol>
                <a:gridCol w="676250">
                  <a:extLst>
                    <a:ext uri="{9D8B030D-6E8A-4147-A177-3AD203B41FA5}">
                      <a16:colId xmlns:a16="http://schemas.microsoft.com/office/drawing/2014/main" val="3370894545"/>
                    </a:ext>
                  </a:extLst>
                </a:gridCol>
                <a:gridCol w="676250">
                  <a:extLst>
                    <a:ext uri="{9D8B030D-6E8A-4147-A177-3AD203B41FA5}">
                      <a16:colId xmlns:a16="http://schemas.microsoft.com/office/drawing/2014/main" val="2233881630"/>
                    </a:ext>
                  </a:extLst>
                </a:gridCol>
                <a:gridCol w="676250">
                  <a:extLst>
                    <a:ext uri="{9D8B030D-6E8A-4147-A177-3AD203B41FA5}">
                      <a16:colId xmlns:a16="http://schemas.microsoft.com/office/drawing/2014/main" val="3768252348"/>
                    </a:ext>
                  </a:extLst>
                </a:gridCol>
                <a:gridCol w="676250">
                  <a:extLst>
                    <a:ext uri="{9D8B030D-6E8A-4147-A177-3AD203B41FA5}">
                      <a16:colId xmlns:a16="http://schemas.microsoft.com/office/drawing/2014/main" val="3232886789"/>
                    </a:ext>
                  </a:extLst>
                </a:gridCol>
                <a:gridCol w="676250">
                  <a:extLst>
                    <a:ext uri="{9D8B030D-6E8A-4147-A177-3AD203B41FA5}">
                      <a16:colId xmlns:a16="http://schemas.microsoft.com/office/drawing/2014/main" val="507296946"/>
                    </a:ext>
                  </a:extLst>
                </a:gridCol>
                <a:gridCol w="676250">
                  <a:extLst>
                    <a:ext uri="{9D8B030D-6E8A-4147-A177-3AD203B41FA5}">
                      <a16:colId xmlns:a16="http://schemas.microsoft.com/office/drawing/2014/main" val="3402780467"/>
                    </a:ext>
                  </a:extLst>
                </a:gridCol>
                <a:gridCol w="676250">
                  <a:extLst>
                    <a:ext uri="{9D8B030D-6E8A-4147-A177-3AD203B41FA5}">
                      <a16:colId xmlns:a16="http://schemas.microsoft.com/office/drawing/2014/main" val="2866496024"/>
                    </a:ext>
                  </a:extLst>
                </a:gridCol>
                <a:gridCol w="676250">
                  <a:extLst>
                    <a:ext uri="{9D8B030D-6E8A-4147-A177-3AD203B41FA5}">
                      <a16:colId xmlns:a16="http://schemas.microsoft.com/office/drawing/2014/main" val="4043910149"/>
                    </a:ext>
                  </a:extLst>
                </a:gridCol>
                <a:gridCol w="676250">
                  <a:extLst>
                    <a:ext uri="{9D8B030D-6E8A-4147-A177-3AD203B41FA5}">
                      <a16:colId xmlns:a16="http://schemas.microsoft.com/office/drawing/2014/main" val="861851038"/>
                    </a:ext>
                  </a:extLst>
                </a:gridCol>
                <a:gridCol w="676250">
                  <a:extLst>
                    <a:ext uri="{9D8B030D-6E8A-4147-A177-3AD203B41FA5}">
                      <a16:colId xmlns:a16="http://schemas.microsoft.com/office/drawing/2014/main" val="4272308104"/>
                    </a:ext>
                  </a:extLst>
                </a:gridCol>
                <a:gridCol w="676250">
                  <a:extLst>
                    <a:ext uri="{9D8B030D-6E8A-4147-A177-3AD203B41FA5}">
                      <a16:colId xmlns:a16="http://schemas.microsoft.com/office/drawing/2014/main" val="2355013243"/>
                    </a:ext>
                  </a:extLst>
                </a:gridCol>
                <a:gridCol w="676250">
                  <a:extLst>
                    <a:ext uri="{9D8B030D-6E8A-4147-A177-3AD203B41FA5}">
                      <a16:colId xmlns:a16="http://schemas.microsoft.com/office/drawing/2014/main" val="1000798166"/>
                    </a:ext>
                  </a:extLst>
                </a:gridCol>
                <a:gridCol w="676250">
                  <a:extLst>
                    <a:ext uri="{9D8B030D-6E8A-4147-A177-3AD203B41FA5}">
                      <a16:colId xmlns:a16="http://schemas.microsoft.com/office/drawing/2014/main" val="438138409"/>
                    </a:ext>
                  </a:extLst>
                </a:gridCol>
                <a:gridCol w="676250">
                  <a:extLst>
                    <a:ext uri="{9D8B030D-6E8A-4147-A177-3AD203B41FA5}">
                      <a16:colId xmlns:a16="http://schemas.microsoft.com/office/drawing/2014/main" val="3938056281"/>
                    </a:ext>
                  </a:extLst>
                </a:gridCol>
              </a:tblGrid>
              <a:tr h="370840">
                <a:tc>
                  <a:txBody>
                    <a:bodyPr/>
                    <a:lstStyle/>
                    <a:p>
                      <a:pPr algn="ctr"/>
                      <a:r>
                        <a:rPr lang="en-ZA" dirty="0"/>
                        <a:t>1</a:t>
                      </a:r>
                    </a:p>
                  </a:txBody>
                  <a:tcPr>
                    <a:lnR w="57150" cap="flat" cmpd="sng" algn="ctr">
                      <a:solidFill>
                        <a:schemeClr val="accent1">
                          <a:lumMod val="50000"/>
                        </a:schemeClr>
                      </a:solidFill>
                      <a:prstDash val="solid"/>
                      <a:round/>
                      <a:headEnd type="none" w="med" len="med"/>
                      <a:tailEnd type="none" w="med" len="med"/>
                    </a:lnR>
                  </a:tcPr>
                </a:tc>
                <a:tc>
                  <a:txBody>
                    <a:bodyPr/>
                    <a:lstStyle/>
                    <a:p>
                      <a:pPr algn="ctr"/>
                      <a:r>
                        <a:rPr lang="en-ZA" dirty="0"/>
                        <a:t>2</a:t>
                      </a:r>
                    </a:p>
                  </a:txBody>
                  <a:tcPr>
                    <a:lnL w="57150" cap="flat" cmpd="sng" algn="ctr">
                      <a:solidFill>
                        <a:schemeClr val="accent1">
                          <a:lumMod val="50000"/>
                        </a:schemeClr>
                      </a:solidFill>
                      <a:prstDash val="solid"/>
                      <a:round/>
                      <a:headEnd type="none" w="med" len="med"/>
                      <a:tailEnd type="none" w="med" len="med"/>
                    </a:lnL>
                  </a:tcPr>
                </a:tc>
                <a:tc>
                  <a:txBody>
                    <a:bodyPr/>
                    <a:lstStyle/>
                    <a:p>
                      <a:pPr algn="ctr"/>
                      <a:r>
                        <a:rPr lang="en-ZA" dirty="0"/>
                        <a:t>3</a:t>
                      </a:r>
                    </a:p>
                  </a:txBody>
                  <a:tcPr>
                    <a:lnR w="57150" cap="flat" cmpd="sng" algn="ctr">
                      <a:solidFill>
                        <a:schemeClr val="accent1">
                          <a:lumMod val="50000"/>
                        </a:schemeClr>
                      </a:solidFill>
                      <a:prstDash val="solid"/>
                      <a:round/>
                      <a:headEnd type="none" w="med" len="med"/>
                      <a:tailEnd type="none" w="med" len="med"/>
                    </a:lnR>
                  </a:tcPr>
                </a:tc>
                <a:tc>
                  <a:txBody>
                    <a:bodyPr/>
                    <a:lstStyle/>
                    <a:p>
                      <a:pPr algn="ctr"/>
                      <a:r>
                        <a:rPr lang="en-ZA" dirty="0"/>
                        <a:t>4</a:t>
                      </a:r>
                    </a:p>
                  </a:txBody>
                  <a:tcPr>
                    <a:lnL w="57150" cap="flat" cmpd="sng" algn="ctr">
                      <a:solidFill>
                        <a:schemeClr val="accent1">
                          <a:lumMod val="50000"/>
                        </a:schemeClr>
                      </a:solidFill>
                      <a:prstDash val="solid"/>
                      <a:round/>
                      <a:headEnd type="none" w="med" len="med"/>
                      <a:tailEnd type="none" w="med" len="med"/>
                    </a:lnL>
                  </a:tcPr>
                </a:tc>
                <a:tc>
                  <a:txBody>
                    <a:bodyPr/>
                    <a:lstStyle/>
                    <a:p>
                      <a:pPr algn="ctr"/>
                      <a:r>
                        <a:rPr lang="en-ZA" dirty="0"/>
                        <a:t>5</a:t>
                      </a:r>
                    </a:p>
                  </a:txBody>
                  <a:tcPr/>
                </a:tc>
                <a:tc>
                  <a:txBody>
                    <a:bodyPr/>
                    <a:lstStyle/>
                    <a:p>
                      <a:pPr algn="ctr"/>
                      <a:r>
                        <a:rPr lang="en-ZA" dirty="0"/>
                        <a:t>6</a:t>
                      </a:r>
                    </a:p>
                  </a:txBody>
                  <a:tcPr/>
                </a:tc>
                <a:tc>
                  <a:txBody>
                    <a:bodyPr/>
                    <a:lstStyle/>
                    <a:p>
                      <a:pPr algn="ctr"/>
                      <a:r>
                        <a:rPr lang="en-ZA" dirty="0"/>
                        <a:t>7</a:t>
                      </a:r>
                    </a:p>
                  </a:txBody>
                  <a:tcPr>
                    <a:lnR w="57150" cap="flat" cmpd="sng" algn="ctr">
                      <a:solidFill>
                        <a:schemeClr val="accent1">
                          <a:lumMod val="50000"/>
                        </a:schemeClr>
                      </a:solidFill>
                      <a:prstDash val="solid"/>
                      <a:round/>
                      <a:headEnd type="none" w="med" len="med"/>
                      <a:tailEnd type="none" w="med" len="med"/>
                    </a:lnR>
                  </a:tcPr>
                </a:tc>
                <a:tc>
                  <a:txBody>
                    <a:bodyPr/>
                    <a:lstStyle/>
                    <a:p>
                      <a:pPr algn="ctr"/>
                      <a:r>
                        <a:rPr lang="en-ZA" dirty="0"/>
                        <a:t>8</a:t>
                      </a:r>
                    </a:p>
                  </a:txBody>
                  <a:tcPr>
                    <a:lnL w="57150" cap="flat" cmpd="sng" algn="ctr">
                      <a:solidFill>
                        <a:schemeClr val="accent1">
                          <a:lumMod val="50000"/>
                        </a:schemeClr>
                      </a:solidFill>
                      <a:prstDash val="solid"/>
                      <a:round/>
                      <a:headEnd type="none" w="med" len="med"/>
                      <a:tailEnd type="none" w="med" len="med"/>
                    </a:lnL>
                  </a:tcPr>
                </a:tc>
                <a:tc>
                  <a:txBody>
                    <a:bodyPr/>
                    <a:lstStyle/>
                    <a:p>
                      <a:pPr algn="ctr"/>
                      <a:r>
                        <a:rPr lang="en-ZA" dirty="0"/>
                        <a:t>9</a:t>
                      </a:r>
                    </a:p>
                  </a:txBody>
                  <a:tcPr/>
                </a:tc>
                <a:tc>
                  <a:txBody>
                    <a:bodyPr/>
                    <a:lstStyle/>
                    <a:p>
                      <a:pPr algn="ctr"/>
                      <a:r>
                        <a:rPr lang="en-ZA" dirty="0"/>
                        <a:t>10</a:t>
                      </a:r>
                    </a:p>
                  </a:txBody>
                  <a:tcPr/>
                </a:tc>
                <a:tc>
                  <a:txBody>
                    <a:bodyPr/>
                    <a:lstStyle/>
                    <a:p>
                      <a:pPr algn="ctr"/>
                      <a:r>
                        <a:rPr lang="en-ZA" dirty="0"/>
                        <a:t>11</a:t>
                      </a:r>
                    </a:p>
                  </a:txBody>
                  <a:tcPr/>
                </a:tc>
                <a:tc>
                  <a:txBody>
                    <a:bodyPr/>
                    <a:lstStyle/>
                    <a:p>
                      <a:pPr algn="ctr"/>
                      <a:r>
                        <a:rPr lang="en-ZA" dirty="0"/>
                        <a:t>12</a:t>
                      </a:r>
                    </a:p>
                  </a:txBody>
                  <a:tcPr/>
                </a:tc>
                <a:tc>
                  <a:txBody>
                    <a:bodyPr/>
                    <a:lstStyle/>
                    <a:p>
                      <a:pPr algn="ctr"/>
                      <a:r>
                        <a:rPr lang="en-ZA" dirty="0"/>
                        <a:t>13</a:t>
                      </a:r>
                    </a:p>
                  </a:txBody>
                  <a:tcPr/>
                </a:tc>
                <a:tc>
                  <a:txBody>
                    <a:bodyPr/>
                    <a:lstStyle/>
                    <a:p>
                      <a:pPr algn="ctr"/>
                      <a:r>
                        <a:rPr lang="en-ZA" dirty="0"/>
                        <a:t>14</a:t>
                      </a:r>
                    </a:p>
                  </a:txBody>
                  <a:tcPr/>
                </a:tc>
                <a:tc>
                  <a:txBody>
                    <a:bodyPr/>
                    <a:lstStyle/>
                    <a:p>
                      <a:pPr algn="ctr"/>
                      <a:r>
                        <a:rPr lang="en-ZA" dirty="0"/>
                        <a:t>15</a:t>
                      </a:r>
                    </a:p>
                  </a:txBody>
                  <a:tcPr/>
                </a:tc>
                <a:extLst>
                  <a:ext uri="{0D108BD9-81ED-4DB2-BD59-A6C34878D82A}">
                    <a16:rowId xmlns:a16="http://schemas.microsoft.com/office/drawing/2014/main" val="2765171500"/>
                  </a:ext>
                </a:extLst>
              </a:tr>
              <a:tr h="370840">
                <a:tc>
                  <a:txBody>
                    <a:bodyPr/>
                    <a:lstStyle/>
                    <a:p>
                      <a:pPr algn="ctr"/>
                      <a:r>
                        <a:rPr lang="en-ZA" dirty="0"/>
                        <a:t>73</a:t>
                      </a:r>
                    </a:p>
                  </a:txBody>
                  <a:tcPr>
                    <a:lnR w="57150" cap="flat" cmpd="sng" algn="ctr">
                      <a:solidFill>
                        <a:schemeClr val="accent1">
                          <a:lumMod val="50000"/>
                        </a:schemeClr>
                      </a:solidFill>
                      <a:prstDash val="solid"/>
                      <a:round/>
                      <a:headEnd type="none" w="med" len="med"/>
                      <a:tailEnd type="none" w="med" len="med"/>
                    </a:lnR>
                  </a:tcPr>
                </a:tc>
                <a:tc>
                  <a:txBody>
                    <a:bodyPr/>
                    <a:lstStyle/>
                    <a:p>
                      <a:pPr algn="ctr"/>
                      <a:r>
                        <a:rPr lang="en-ZA" dirty="0"/>
                        <a:t>25</a:t>
                      </a:r>
                    </a:p>
                  </a:txBody>
                  <a:tcPr>
                    <a:lnL w="57150" cap="flat" cmpd="sng" algn="ctr">
                      <a:solidFill>
                        <a:schemeClr val="accent1">
                          <a:lumMod val="50000"/>
                        </a:schemeClr>
                      </a:solidFill>
                      <a:prstDash val="solid"/>
                      <a:round/>
                      <a:headEnd type="none" w="med" len="med"/>
                      <a:tailEnd type="none" w="med" len="med"/>
                    </a:lnL>
                  </a:tcPr>
                </a:tc>
                <a:tc>
                  <a:txBody>
                    <a:bodyPr/>
                    <a:lstStyle/>
                    <a:p>
                      <a:pPr algn="ctr"/>
                      <a:r>
                        <a:rPr lang="en-ZA" dirty="0"/>
                        <a:t>48</a:t>
                      </a:r>
                    </a:p>
                  </a:txBody>
                  <a:tcPr>
                    <a:lnR w="57150" cap="flat" cmpd="sng" algn="ctr">
                      <a:solidFill>
                        <a:schemeClr val="accent1">
                          <a:lumMod val="50000"/>
                        </a:schemeClr>
                      </a:solidFill>
                      <a:prstDash val="solid"/>
                      <a:round/>
                      <a:headEnd type="none" w="med" len="med"/>
                      <a:tailEnd type="none" w="med" len="med"/>
                    </a:lnR>
                  </a:tcPr>
                </a:tc>
                <a:tc>
                  <a:txBody>
                    <a:bodyPr/>
                    <a:lstStyle/>
                    <a:p>
                      <a:pPr algn="ctr"/>
                      <a:r>
                        <a:rPr lang="en-ZA" dirty="0"/>
                        <a:t>11</a:t>
                      </a:r>
                    </a:p>
                  </a:txBody>
                  <a:tcPr>
                    <a:lnL w="57150" cap="flat" cmpd="sng" algn="ctr">
                      <a:solidFill>
                        <a:schemeClr val="accent1">
                          <a:lumMod val="50000"/>
                        </a:schemeClr>
                      </a:solidFill>
                      <a:prstDash val="solid"/>
                      <a:round/>
                      <a:headEnd type="none" w="med" len="med"/>
                      <a:tailEnd type="none" w="med" len="med"/>
                    </a:lnL>
                  </a:tcPr>
                </a:tc>
                <a:tc>
                  <a:txBody>
                    <a:bodyPr/>
                    <a:lstStyle/>
                    <a:p>
                      <a:pPr algn="ctr"/>
                      <a:r>
                        <a:rPr lang="en-ZA" dirty="0"/>
                        <a:t>14</a:t>
                      </a:r>
                    </a:p>
                  </a:txBody>
                  <a:tcPr/>
                </a:tc>
                <a:tc>
                  <a:txBody>
                    <a:bodyPr/>
                    <a:lstStyle/>
                    <a:p>
                      <a:pPr algn="ctr"/>
                      <a:r>
                        <a:rPr lang="en-ZA" dirty="0"/>
                        <a:t>30</a:t>
                      </a:r>
                    </a:p>
                  </a:txBody>
                  <a:tcPr/>
                </a:tc>
                <a:tc>
                  <a:txBody>
                    <a:bodyPr/>
                    <a:lstStyle/>
                    <a:p>
                      <a:pPr algn="ctr"/>
                      <a:r>
                        <a:rPr lang="en-ZA" dirty="0"/>
                        <a:t>18</a:t>
                      </a:r>
                    </a:p>
                  </a:txBody>
                  <a:tcPr>
                    <a:lnR w="57150" cap="flat" cmpd="sng" algn="ctr">
                      <a:solidFill>
                        <a:schemeClr val="accent1">
                          <a:lumMod val="50000"/>
                        </a:schemeClr>
                      </a:solidFill>
                      <a:prstDash val="solid"/>
                      <a:round/>
                      <a:headEnd type="none" w="med" len="med"/>
                      <a:tailEnd type="none" w="med" len="med"/>
                    </a:lnR>
                  </a:tcPr>
                </a:tc>
                <a:tc>
                  <a:txBody>
                    <a:bodyPr/>
                    <a:lstStyle/>
                    <a:p>
                      <a:pPr algn="ctr"/>
                      <a:r>
                        <a:rPr lang="en-ZA" dirty="0"/>
                        <a:t>10</a:t>
                      </a:r>
                    </a:p>
                  </a:txBody>
                  <a:tcPr>
                    <a:lnL w="57150" cap="flat" cmpd="sng" algn="ctr">
                      <a:solidFill>
                        <a:schemeClr val="accent1">
                          <a:lumMod val="50000"/>
                        </a:schemeClr>
                      </a:solidFill>
                      <a:prstDash val="solid"/>
                      <a:round/>
                      <a:headEnd type="none" w="med" len="med"/>
                      <a:tailEnd type="none" w="med" len="med"/>
                    </a:lnL>
                  </a:tcPr>
                </a:tc>
                <a:tc>
                  <a:txBody>
                    <a:bodyPr/>
                    <a:lstStyle/>
                    <a:p>
                      <a:pPr algn="ctr"/>
                      <a:r>
                        <a:rPr lang="en-ZA" dirty="0"/>
                        <a:t>1</a:t>
                      </a:r>
                    </a:p>
                  </a:txBody>
                  <a:tcPr/>
                </a:tc>
                <a:tc>
                  <a:txBody>
                    <a:bodyPr/>
                    <a:lstStyle/>
                    <a:p>
                      <a:pPr algn="ctr"/>
                      <a:r>
                        <a:rPr lang="en-ZA" dirty="0"/>
                        <a:t>5</a:t>
                      </a:r>
                    </a:p>
                  </a:txBody>
                  <a:tcPr/>
                </a:tc>
                <a:tc>
                  <a:txBody>
                    <a:bodyPr/>
                    <a:lstStyle/>
                    <a:p>
                      <a:pPr algn="ctr"/>
                      <a:r>
                        <a:rPr lang="en-ZA" dirty="0"/>
                        <a:t>9</a:t>
                      </a:r>
                    </a:p>
                  </a:txBody>
                  <a:tcPr/>
                </a:tc>
                <a:tc>
                  <a:txBody>
                    <a:bodyPr/>
                    <a:lstStyle/>
                    <a:p>
                      <a:pPr algn="ctr"/>
                      <a:r>
                        <a:rPr lang="en-ZA" dirty="0"/>
                        <a:t>23</a:t>
                      </a:r>
                    </a:p>
                  </a:txBody>
                  <a:tcPr/>
                </a:tc>
                <a:tc>
                  <a:txBody>
                    <a:bodyPr/>
                    <a:lstStyle/>
                    <a:p>
                      <a:pPr algn="ctr"/>
                      <a:r>
                        <a:rPr lang="en-ZA" dirty="0"/>
                        <a:t>7</a:t>
                      </a:r>
                    </a:p>
                  </a:txBody>
                  <a:tcPr/>
                </a:tc>
                <a:tc>
                  <a:txBody>
                    <a:bodyPr/>
                    <a:lstStyle/>
                    <a:p>
                      <a:pPr algn="ctr"/>
                      <a:r>
                        <a:rPr lang="en-ZA" dirty="0"/>
                        <a:t>7</a:t>
                      </a:r>
                    </a:p>
                  </a:txBody>
                  <a:tcPr/>
                </a:tc>
                <a:tc>
                  <a:txBody>
                    <a:bodyPr/>
                    <a:lstStyle/>
                    <a:p>
                      <a:pPr algn="ctr"/>
                      <a:r>
                        <a:rPr lang="en-ZA" dirty="0"/>
                        <a:t>11</a:t>
                      </a:r>
                    </a:p>
                  </a:txBody>
                  <a:tcPr/>
                </a:tc>
                <a:extLst>
                  <a:ext uri="{0D108BD9-81ED-4DB2-BD59-A6C34878D82A}">
                    <a16:rowId xmlns:a16="http://schemas.microsoft.com/office/drawing/2014/main" val="2880464798"/>
                  </a:ext>
                </a:extLst>
              </a:tr>
            </a:tbl>
          </a:graphicData>
        </a:graphic>
      </p:graphicFrame>
    </p:spTree>
    <p:extLst>
      <p:ext uri="{BB962C8B-B14F-4D97-AF65-F5344CB8AC3E}">
        <p14:creationId xmlns:p14="http://schemas.microsoft.com/office/powerpoint/2010/main" val="297355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3B60C71F-A0DD-4670-8ADB-8B83E174CA81}"/>
              </a:ext>
            </a:extLst>
          </p:cNvPr>
          <p:cNvSpPr/>
          <p:nvPr/>
        </p:nvSpPr>
        <p:spPr>
          <a:xfrm>
            <a:off x="9710124" y="278675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48</a:t>
            </a:r>
          </a:p>
        </p:txBody>
      </p:sp>
      <p:sp>
        <p:nvSpPr>
          <p:cNvPr id="19" name="Oval 18">
            <a:extLst>
              <a:ext uri="{FF2B5EF4-FFF2-40B4-BE49-F238E27FC236}">
                <a16:creationId xmlns:a16="http://schemas.microsoft.com/office/drawing/2014/main" id="{5DBC53E1-EFC6-496A-A634-938A6A360A5B}"/>
              </a:ext>
            </a:extLst>
          </p:cNvPr>
          <p:cNvSpPr/>
          <p:nvPr/>
        </p:nvSpPr>
        <p:spPr>
          <a:xfrm>
            <a:off x="8647764" y="2070949"/>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73</a:t>
            </a:r>
          </a:p>
        </p:txBody>
      </p:sp>
      <p:sp>
        <p:nvSpPr>
          <p:cNvPr id="42" name="Oval 41">
            <a:extLst>
              <a:ext uri="{FF2B5EF4-FFF2-40B4-BE49-F238E27FC236}">
                <a16:creationId xmlns:a16="http://schemas.microsoft.com/office/drawing/2014/main" id="{44AB41DD-2D26-41BC-8921-996FFEA070E8}"/>
              </a:ext>
            </a:extLst>
          </p:cNvPr>
          <p:cNvSpPr/>
          <p:nvPr/>
        </p:nvSpPr>
        <p:spPr>
          <a:xfrm>
            <a:off x="8907678" y="4331334"/>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21</a:t>
            </a:r>
          </a:p>
        </p:txBody>
      </p:sp>
      <p:sp>
        <p:nvSpPr>
          <p:cNvPr id="43" name="Oval 42">
            <a:extLst>
              <a:ext uri="{FF2B5EF4-FFF2-40B4-BE49-F238E27FC236}">
                <a16:creationId xmlns:a16="http://schemas.microsoft.com/office/drawing/2014/main" id="{DC8014AC-9F9E-4413-8284-0CAB347C8A9B}"/>
              </a:ext>
            </a:extLst>
          </p:cNvPr>
          <p:cNvSpPr/>
          <p:nvPr/>
        </p:nvSpPr>
        <p:spPr>
          <a:xfrm>
            <a:off x="9169067" y="35929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28</a:t>
            </a:r>
          </a:p>
        </p:txBody>
      </p:sp>
      <p:sp>
        <p:nvSpPr>
          <p:cNvPr id="44" name="Oval 43">
            <a:extLst>
              <a:ext uri="{FF2B5EF4-FFF2-40B4-BE49-F238E27FC236}">
                <a16:creationId xmlns:a16="http://schemas.microsoft.com/office/drawing/2014/main" id="{43C9CAD9-EA26-4CD4-9FA5-35C9EBA433E2}"/>
              </a:ext>
            </a:extLst>
          </p:cNvPr>
          <p:cNvSpPr/>
          <p:nvPr/>
        </p:nvSpPr>
        <p:spPr>
          <a:xfrm>
            <a:off x="9703899" y="278986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46</a:t>
            </a:r>
          </a:p>
        </p:txBody>
      </p:sp>
      <p:sp>
        <p:nvSpPr>
          <p:cNvPr id="45" name="Oval 44">
            <a:extLst>
              <a:ext uri="{FF2B5EF4-FFF2-40B4-BE49-F238E27FC236}">
                <a16:creationId xmlns:a16="http://schemas.microsoft.com/office/drawing/2014/main" id="{4214BEA8-723E-40EA-8983-601BFD189A9F}"/>
              </a:ext>
            </a:extLst>
          </p:cNvPr>
          <p:cNvSpPr/>
          <p:nvPr/>
        </p:nvSpPr>
        <p:spPr>
          <a:xfrm>
            <a:off x="8649264" y="2065254"/>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71</a:t>
            </a:r>
          </a:p>
        </p:txBody>
      </p:sp>
      <p:sp>
        <p:nvSpPr>
          <p:cNvPr id="2" name="Title 1">
            <a:extLst>
              <a:ext uri="{FF2B5EF4-FFF2-40B4-BE49-F238E27FC236}">
                <a16:creationId xmlns:a16="http://schemas.microsoft.com/office/drawing/2014/main" id="{3FA7D091-C6CA-4732-9186-6F662CD73B36}"/>
              </a:ext>
            </a:extLst>
          </p:cNvPr>
          <p:cNvSpPr>
            <a:spLocks noGrp="1"/>
          </p:cNvSpPr>
          <p:nvPr>
            <p:ph type="title"/>
          </p:nvPr>
        </p:nvSpPr>
        <p:spPr/>
        <p:txBody>
          <a:bodyPr/>
          <a:lstStyle/>
          <a:p>
            <a:r>
              <a:rPr lang="en-ZA" dirty="0"/>
              <a:t>Updating A Single Item</a:t>
            </a:r>
          </a:p>
        </p:txBody>
      </p:sp>
      <p:sp>
        <p:nvSpPr>
          <p:cNvPr id="3" name="Content Placeholder 2">
            <a:extLst>
              <a:ext uri="{FF2B5EF4-FFF2-40B4-BE49-F238E27FC236}">
                <a16:creationId xmlns:a16="http://schemas.microsoft.com/office/drawing/2014/main" id="{BECF12DF-8EB8-4589-8E06-4B887B2A7387}"/>
              </a:ext>
            </a:extLst>
          </p:cNvPr>
          <p:cNvSpPr>
            <a:spLocks noGrp="1"/>
          </p:cNvSpPr>
          <p:nvPr>
            <p:ph sz="half" idx="1"/>
          </p:nvPr>
        </p:nvSpPr>
        <p:spPr>
          <a:xfrm>
            <a:off x="1024128" y="2285999"/>
            <a:ext cx="4754880" cy="3006437"/>
          </a:xfrm>
        </p:spPr>
        <p:txBody>
          <a:bodyPr>
            <a:normAutofit/>
          </a:bodyPr>
          <a:lstStyle/>
          <a:p>
            <a:r>
              <a:rPr lang="en-ZA" dirty="0"/>
              <a:t>Since each parent node is reachable by using the floor of the child node’s index divided by two, climbing the tree while updating is trivial. Care must be taken, however, to initially convert between the index of the value and the index in the tree. Due to the structure of the tree, updating can thus be done in O(logN) runtime.</a:t>
            </a:r>
          </a:p>
        </p:txBody>
      </p:sp>
      <p:sp>
        <p:nvSpPr>
          <p:cNvPr id="5" name="Oval 4">
            <a:extLst>
              <a:ext uri="{FF2B5EF4-FFF2-40B4-BE49-F238E27FC236}">
                <a16:creationId xmlns:a16="http://schemas.microsoft.com/office/drawing/2014/main" id="{BE7854FD-5A50-4017-A3CD-4D1E89E88AD8}"/>
              </a:ext>
            </a:extLst>
          </p:cNvPr>
          <p:cNvSpPr/>
          <p:nvPr/>
        </p:nvSpPr>
        <p:spPr>
          <a:xfrm>
            <a:off x="9174704"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30</a:t>
            </a:r>
          </a:p>
        </p:txBody>
      </p:sp>
      <p:sp>
        <p:nvSpPr>
          <p:cNvPr id="6" name="Oval 5">
            <a:extLst>
              <a:ext uri="{FF2B5EF4-FFF2-40B4-BE49-F238E27FC236}">
                <a16:creationId xmlns:a16="http://schemas.microsoft.com/office/drawing/2014/main" id="{6D8ECB93-16F0-4801-BBDA-0E53190D2BEC}"/>
              </a:ext>
            </a:extLst>
          </p:cNvPr>
          <p:cNvSpPr/>
          <p:nvPr/>
        </p:nvSpPr>
        <p:spPr>
          <a:xfrm>
            <a:off x="8092913" y="3590452"/>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14</a:t>
            </a:r>
          </a:p>
        </p:txBody>
      </p:sp>
      <p:sp>
        <p:nvSpPr>
          <p:cNvPr id="7" name="Oval 6">
            <a:extLst>
              <a:ext uri="{FF2B5EF4-FFF2-40B4-BE49-F238E27FC236}">
                <a16:creationId xmlns:a16="http://schemas.microsoft.com/office/drawing/2014/main" id="{A1AE05C4-3B4D-45DA-97F7-BDC3FD5693E5}"/>
              </a:ext>
            </a:extLst>
          </p:cNvPr>
          <p:cNvSpPr/>
          <p:nvPr/>
        </p:nvSpPr>
        <p:spPr>
          <a:xfrm>
            <a:off x="7026474" y="3601548"/>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8" name="Oval 7">
            <a:extLst>
              <a:ext uri="{FF2B5EF4-FFF2-40B4-BE49-F238E27FC236}">
                <a16:creationId xmlns:a16="http://schemas.microsoft.com/office/drawing/2014/main" id="{6FAF8911-8FDC-4A56-B8A7-119329C852FE}"/>
              </a:ext>
            </a:extLst>
          </p:cNvPr>
          <p:cNvSpPr/>
          <p:nvPr/>
        </p:nvSpPr>
        <p:spPr>
          <a:xfrm>
            <a:off x="6767182"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10</a:t>
            </a:r>
          </a:p>
        </p:txBody>
      </p:sp>
      <p:sp>
        <p:nvSpPr>
          <p:cNvPr id="9" name="Oval 8">
            <a:extLst>
              <a:ext uri="{FF2B5EF4-FFF2-40B4-BE49-F238E27FC236}">
                <a16:creationId xmlns:a16="http://schemas.microsoft.com/office/drawing/2014/main" id="{9710BDE1-927D-4C39-942F-88C92008F75D}"/>
              </a:ext>
            </a:extLst>
          </p:cNvPr>
          <p:cNvSpPr/>
          <p:nvPr/>
        </p:nvSpPr>
        <p:spPr>
          <a:xfrm>
            <a:off x="7302801"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a:t>
            </a:r>
          </a:p>
        </p:txBody>
      </p:sp>
      <p:sp>
        <p:nvSpPr>
          <p:cNvPr id="10" name="Oval 9">
            <a:extLst>
              <a:ext uri="{FF2B5EF4-FFF2-40B4-BE49-F238E27FC236}">
                <a16:creationId xmlns:a16="http://schemas.microsoft.com/office/drawing/2014/main" id="{B6B4D3B2-621D-4C20-A771-4CE7A4C8FD4C}"/>
              </a:ext>
            </a:extLst>
          </p:cNvPr>
          <p:cNvSpPr/>
          <p:nvPr/>
        </p:nvSpPr>
        <p:spPr>
          <a:xfrm>
            <a:off x="7838420"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5</a:t>
            </a:r>
          </a:p>
        </p:txBody>
      </p:sp>
      <p:sp>
        <p:nvSpPr>
          <p:cNvPr id="11" name="Oval 10">
            <a:extLst>
              <a:ext uri="{FF2B5EF4-FFF2-40B4-BE49-F238E27FC236}">
                <a16:creationId xmlns:a16="http://schemas.microsoft.com/office/drawing/2014/main" id="{992C0CF3-3774-49E0-B5B2-679EA9AA995F}"/>
              </a:ext>
            </a:extLst>
          </p:cNvPr>
          <p:cNvSpPr/>
          <p:nvPr/>
        </p:nvSpPr>
        <p:spPr>
          <a:xfrm>
            <a:off x="8374039"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9</a:t>
            </a:r>
          </a:p>
        </p:txBody>
      </p:sp>
      <p:sp>
        <p:nvSpPr>
          <p:cNvPr id="12" name="Oval 11">
            <a:extLst>
              <a:ext uri="{FF2B5EF4-FFF2-40B4-BE49-F238E27FC236}">
                <a16:creationId xmlns:a16="http://schemas.microsoft.com/office/drawing/2014/main" id="{FAAFD46F-896D-4102-BE86-0793CD0D74F4}"/>
              </a:ext>
            </a:extLst>
          </p:cNvPr>
          <p:cNvSpPr/>
          <p:nvPr/>
        </p:nvSpPr>
        <p:spPr>
          <a:xfrm>
            <a:off x="8909658"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23</a:t>
            </a:r>
          </a:p>
        </p:txBody>
      </p:sp>
      <p:sp>
        <p:nvSpPr>
          <p:cNvPr id="13" name="Oval 12">
            <a:extLst>
              <a:ext uri="{FF2B5EF4-FFF2-40B4-BE49-F238E27FC236}">
                <a16:creationId xmlns:a16="http://schemas.microsoft.com/office/drawing/2014/main" id="{28030949-CF97-40B6-ADDB-842DDEB4236F}"/>
              </a:ext>
            </a:extLst>
          </p:cNvPr>
          <p:cNvSpPr/>
          <p:nvPr/>
        </p:nvSpPr>
        <p:spPr>
          <a:xfrm>
            <a:off x="9445277"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4" name="Oval 13">
            <a:extLst>
              <a:ext uri="{FF2B5EF4-FFF2-40B4-BE49-F238E27FC236}">
                <a16:creationId xmlns:a16="http://schemas.microsoft.com/office/drawing/2014/main" id="{43BBC217-11DC-4D4B-9323-EC437DFB58B2}"/>
              </a:ext>
            </a:extLst>
          </p:cNvPr>
          <p:cNvSpPr/>
          <p:nvPr/>
        </p:nvSpPr>
        <p:spPr>
          <a:xfrm>
            <a:off x="9980896" y="433114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7</a:t>
            </a:r>
          </a:p>
        </p:txBody>
      </p:sp>
      <p:sp>
        <p:nvSpPr>
          <p:cNvPr id="15" name="Oval 14">
            <a:extLst>
              <a:ext uri="{FF2B5EF4-FFF2-40B4-BE49-F238E27FC236}">
                <a16:creationId xmlns:a16="http://schemas.microsoft.com/office/drawing/2014/main" id="{58CAA469-3556-47B5-ACD6-746FBAE65573}"/>
              </a:ext>
            </a:extLst>
          </p:cNvPr>
          <p:cNvSpPr/>
          <p:nvPr/>
        </p:nvSpPr>
        <p:spPr>
          <a:xfrm>
            <a:off x="10516515" y="4331145"/>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11</a:t>
            </a:r>
          </a:p>
        </p:txBody>
      </p:sp>
      <p:sp>
        <p:nvSpPr>
          <p:cNvPr id="16" name="Oval 15">
            <a:extLst>
              <a:ext uri="{FF2B5EF4-FFF2-40B4-BE49-F238E27FC236}">
                <a16:creationId xmlns:a16="http://schemas.microsoft.com/office/drawing/2014/main" id="{784D141E-0B52-4A0D-90F1-E19918EB0583}"/>
              </a:ext>
            </a:extLst>
          </p:cNvPr>
          <p:cNvSpPr/>
          <p:nvPr/>
        </p:nvSpPr>
        <p:spPr>
          <a:xfrm>
            <a:off x="10249467" y="3590451"/>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18</a:t>
            </a:r>
          </a:p>
        </p:txBody>
      </p:sp>
      <p:sp>
        <p:nvSpPr>
          <p:cNvPr id="17" name="Oval 16">
            <a:extLst>
              <a:ext uri="{FF2B5EF4-FFF2-40B4-BE49-F238E27FC236}">
                <a16:creationId xmlns:a16="http://schemas.microsoft.com/office/drawing/2014/main" id="{3E362FE4-0343-4273-96AC-2F784A8D2A9C}"/>
              </a:ext>
            </a:extLst>
          </p:cNvPr>
          <p:cNvSpPr/>
          <p:nvPr/>
        </p:nvSpPr>
        <p:spPr>
          <a:xfrm>
            <a:off x="7532139" y="2786756"/>
            <a:ext cx="495120" cy="4951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ZA" spc="-150" dirty="0">
                <a:solidFill>
                  <a:schemeClr val="tx1"/>
                </a:solidFill>
              </a:rPr>
              <a:t>25</a:t>
            </a:r>
          </a:p>
        </p:txBody>
      </p:sp>
      <p:cxnSp>
        <p:nvCxnSpPr>
          <p:cNvPr id="20" name="Straight Connector 19">
            <a:extLst>
              <a:ext uri="{FF2B5EF4-FFF2-40B4-BE49-F238E27FC236}">
                <a16:creationId xmlns:a16="http://schemas.microsoft.com/office/drawing/2014/main" id="{CC2F4BD0-0127-4124-B80D-DCB7A24D6D1C}"/>
              </a:ext>
            </a:extLst>
          </p:cNvPr>
          <p:cNvCxnSpPr>
            <a:cxnSpLocks/>
            <a:stCxn id="19" idx="2"/>
            <a:endCxn id="17" idx="7"/>
          </p:cNvCxnSpPr>
          <p:nvPr/>
        </p:nvCxnSpPr>
        <p:spPr>
          <a:xfrm flipH="1">
            <a:off x="7954750" y="2318508"/>
            <a:ext cx="693014" cy="5407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682BB35-4573-4F67-9AA2-ADB370BDFA5C}"/>
              </a:ext>
            </a:extLst>
          </p:cNvPr>
          <p:cNvCxnSpPr>
            <a:cxnSpLocks/>
            <a:stCxn id="17" idx="3"/>
            <a:endCxn id="7" idx="0"/>
          </p:cNvCxnSpPr>
          <p:nvPr/>
        </p:nvCxnSpPr>
        <p:spPr>
          <a:xfrm flipH="1">
            <a:off x="7274034" y="3209366"/>
            <a:ext cx="330614" cy="392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08B1DC-1000-4910-8562-D0817B656D28}"/>
              </a:ext>
            </a:extLst>
          </p:cNvPr>
          <p:cNvCxnSpPr>
            <a:cxnSpLocks/>
            <a:stCxn id="7" idx="3"/>
            <a:endCxn id="8" idx="0"/>
          </p:cNvCxnSpPr>
          <p:nvPr/>
        </p:nvCxnSpPr>
        <p:spPr>
          <a:xfrm flipH="1">
            <a:off x="7014742" y="4024158"/>
            <a:ext cx="84241"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4EDE88-5D43-4804-AC38-F2C8CE5C07FD}"/>
              </a:ext>
            </a:extLst>
          </p:cNvPr>
          <p:cNvCxnSpPr>
            <a:cxnSpLocks/>
            <a:stCxn id="7" idx="5"/>
            <a:endCxn id="9" idx="0"/>
          </p:cNvCxnSpPr>
          <p:nvPr/>
        </p:nvCxnSpPr>
        <p:spPr>
          <a:xfrm>
            <a:off x="7449085" y="4024158"/>
            <a:ext cx="101276" cy="3069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E2F20E-8A07-435C-AAE4-79F25D182B84}"/>
              </a:ext>
            </a:extLst>
          </p:cNvPr>
          <p:cNvCxnSpPr>
            <a:cxnSpLocks/>
            <a:stCxn id="17" idx="5"/>
            <a:endCxn id="6" idx="0"/>
          </p:cNvCxnSpPr>
          <p:nvPr/>
        </p:nvCxnSpPr>
        <p:spPr>
          <a:xfrm>
            <a:off x="7954750" y="3209366"/>
            <a:ext cx="385723"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EF5470-125A-4C53-A5B2-9176F58DC159}"/>
              </a:ext>
            </a:extLst>
          </p:cNvPr>
          <p:cNvCxnSpPr>
            <a:cxnSpLocks/>
            <a:stCxn id="6" idx="3"/>
            <a:endCxn id="10" idx="0"/>
          </p:cNvCxnSpPr>
          <p:nvPr/>
        </p:nvCxnSpPr>
        <p:spPr>
          <a:xfrm flipH="1">
            <a:off x="8085980" y="4013062"/>
            <a:ext cx="79442"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A13DAE4-5C0E-4006-91B7-89A87BCFEA7E}"/>
              </a:ext>
            </a:extLst>
          </p:cNvPr>
          <p:cNvCxnSpPr>
            <a:cxnSpLocks/>
            <a:stCxn id="6" idx="5"/>
            <a:endCxn id="11" idx="0"/>
          </p:cNvCxnSpPr>
          <p:nvPr/>
        </p:nvCxnSpPr>
        <p:spPr>
          <a:xfrm>
            <a:off x="8515524" y="4013062"/>
            <a:ext cx="106075"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D10B93-976A-4943-9B91-786C3C9B62A9}"/>
              </a:ext>
            </a:extLst>
          </p:cNvPr>
          <p:cNvCxnSpPr>
            <a:cxnSpLocks/>
            <a:stCxn id="19" idx="6"/>
            <a:endCxn id="18" idx="1"/>
          </p:cNvCxnSpPr>
          <p:nvPr/>
        </p:nvCxnSpPr>
        <p:spPr>
          <a:xfrm>
            <a:off x="9142884" y="2318508"/>
            <a:ext cx="639749" cy="54075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4FE0C7-7B18-4905-846C-BF18587B09D1}"/>
              </a:ext>
            </a:extLst>
          </p:cNvPr>
          <p:cNvCxnSpPr>
            <a:cxnSpLocks/>
            <a:stCxn id="18" idx="3"/>
            <a:endCxn id="5" idx="0"/>
          </p:cNvCxnSpPr>
          <p:nvPr/>
        </p:nvCxnSpPr>
        <p:spPr>
          <a:xfrm flipH="1">
            <a:off x="9422264" y="3209365"/>
            <a:ext cx="360369"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B5F75E-280E-483B-89CE-20A2D032126F}"/>
              </a:ext>
            </a:extLst>
          </p:cNvPr>
          <p:cNvCxnSpPr>
            <a:cxnSpLocks/>
            <a:stCxn id="18" idx="5"/>
            <a:endCxn id="16" idx="0"/>
          </p:cNvCxnSpPr>
          <p:nvPr/>
        </p:nvCxnSpPr>
        <p:spPr>
          <a:xfrm>
            <a:off x="10132735" y="3209365"/>
            <a:ext cx="364292" cy="3810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F6BDFB-1B70-4F71-B30D-F13C2D1A5CC9}"/>
              </a:ext>
            </a:extLst>
          </p:cNvPr>
          <p:cNvCxnSpPr>
            <a:cxnSpLocks/>
            <a:stCxn id="5" idx="3"/>
            <a:endCxn id="12" idx="0"/>
          </p:cNvCxnSpPr>
          <p:nvPr/>
        </p:nvCxnSpPr>
        <p:spPr>
          <a:xfrm flipH="1">
            <a:off x="9157218" y="4013061"/>
            <a:ext cx="89995"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4BA883-AABE-484E-B8FE-C2D1CAFF2CB5}"/>
              </a:ext>
            </a:extLst>
          </p:cNvPr>
          <p:cNvCxnSpPr>
            <a:cxnSpLocks/>
            <a:stCxn id="5" idx="5"/>
            <a:endCxn id="13" idx="0"/>
          </p:cNvCxnSpPr>
          <p:nvPr/>
        </p:nvCxnSpPr>
        <p:spPr>
          <a:xfrm>
            <a:off x="9597315" y="4013061"/>
            <a:ext cx="95522"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E3042A-4F7C-4845-9C48-EE7CF7E47327}"/>
              </a:ext>
            </a:extLst>
          </p:cNvPr>
          <p:cNvCxnSpPr>
            <a:cxnSpLocks/>
            <a:stCxn id="16" idx="3"/>
            <a:endCxn id="14" idx="0"/>
          </p:cNvCxnSpPr>
          <p:nvPr/>
        </p:nvCxnSpPr>
        <p:spPr>
          <a:xfrm flipH="1">
            <a:off x="10228456" y="4013061"/>
            <a:ext cx="93520" cy="31808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0DE6AC-7D95-493F-9B20-5A22F09E6F93}"/>
              </a:ext>
            </a:extLst>
          </p:cNvPr>
          <p:cNvCxnSpPr>
            <a:cxnSpLocks/>
            <a:stCxn id="16" idx="5"/>
            <a:endCxn id="15" idx="0"/>
          </p:cNvCxnSpPr>
          <p:nvPr/>
        </p:nvCxnSpPr>
        <p:spPr>
          <a:xfrm>
            <a:off x="10672078" y="4013061"/>
            <a:ext cx="91997" cy="31808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DE483B1-FE47-4682-A478-6994D8F5DDE0}"/>
              </a:ext>
            </a:extLst>
          </p:cNvPr>
          <p:cNvSpPr txBox="1"/>
          <p:nvPr/>
        </p:nvSpPr>
        <p:spPr>
          <a:xfrm>
            <a:off x="8374039" y="1941593"/>
            <a:ext cx="311304" cy="369332"/>
          </a:xfrm>
          <a:prstGeom prst="rect">
            <a:avLst/>
          </a:prstGeom>
          <a:noFill/>
        </p:spPr>
        <p:txBody>
          <a:bodyPr wrap="none" rtlCol="0">
            <a:spAutoFit/>
          </a:bodyPr>
          <a:lstStyle/>
          <a:p>
            <a:r>
              <a:rPr lang="en-ZA" dirty="0"/>
              <a:t>1</a:t>
            </a:r>
          </a:p>
        </p:txBody>
      </p:sp>
      <p:sp>
        <p:nvSpPr>
          <p:cNvPr id="35" name="TextBox 34">
            <a:extLst>
              <a:ext uri="{FF2B5EF4-FFF2-40B4-BE49-F238E27FC236}">
                <a16:creationId xmlns:a16="http://schemas.microsoft.com/office/drawing/2014/main" id="{B70B3CD6-60DC-487D-A358-420E2CAEEE91}"/>
              </a:ext>
            </a:extLst>
          </p:cNvPr>
          <p:cNvSpPr txBox="1"/>
          <p:nvPr/>
        </p:nvSpPr>
        <p:spPr>
          <a:xfrm>
            <a:off x="7233020" y="2733401"/>
            <a:ext cx="311304" cy="369332"/>
          </a:xfrm>
          <a:prstGeom prst="rect">
            <a:avLst/>
          </a:prstGeom>
          <a:noFill/>
        </p:spPr>
        <p:txBody>
          <a:bodyPr wrap="none" rtlCol="0">
            <a:spAutoFit/>
          </a:bodyPr>
          <a:lstStyle/>
          <a:p>
            <a:r>
              <a:rPr lang="en-ZA" dirty="0"/>
              <a:t>2</a:t>
            </a:r>
          </a:p>
        </p:txBody>
      </p:sp>
      <p:sp>
        <p:nvSpPr>
          <p:cNvPr id="36" name="TextBox 35">
            <a:extLst>
              <a:ext uri="{FF2B5EF4-FFF2-40B4-BE49-F238E27FC236}">
                <a16:creationId xmlns:a16="http://schemas.microsoft.com/office/drawing/2014/main" id="{D6191424-E2E3-4065-962C-3FC2C2FB512D}"/>
              </a:ext>
            </a:extLst>
          </p:cNvPr>
          <p:cNvSpPr txBox="1"/>
          <p:nvPr/>
        </p:nvSpPr>
        <p:spPr>
          <a:xfrm>
            <a:off x="9404778" y="2733401"/>
            <a:ext cx="311304" cy="369332"/>
          </a:xfrm>
          <a:prstGeom prst="rect">
            <a:avLst/>
          </a:prstGeom>
          <a:noFill/>
        </p:spPr>
        <p:txBody>
          <a:bodyPr wrap="none" rtlCol="0">
            <a:spAutoFit/>
          </a:bodyPr>
          <a:lstStyle/>
          <a:p>
            <a:r>
              <a:rPr lang="en-ZA" dirty="0"/>
              <a:t>3</a:t>
            </a:r>
          </a:p>
        </p:txBody>
      </p:sp>
      <p:sp>
        <p:nvSpPr>
          <p:cNvPr id="37" name="TextBox 36">
            <a:extLst>
              <a:ext uri="{FF2B5EF4-FFF2-40B4-BE49-F238E27FC236}">
                <a16:creationId xmlns:a16="http://schemas.microsoft.com/office/drawing/2014/main" id="{3DD0A804-FAE1-4BAD-B87C-46D86A494361}"/>
              </a:ext>
            </a:extLst>
          </p:cNvPr>
          <p:cNvSpPr txBox="1"/>
          <p:nvPr/>
        </p:nvSpPr>
        <p:spPr>
          <a:xfrm>
            <a:off x="6686550" y="3509535"/>
            <a:ext cx="311304" cy="369332"/>
          </a:xfrm>
          <a:prstGeom prst="rect">
            <a:avLst/>
          </a:prstGeom>
          <a:noFill/>
        </p:spPr>
        <p:txBody>
          <a:bodyPr wrap="none" rtlCol="0">
            <a:spAutoFit/>
          </a:bodyPr>
          <a:lstStyle/>
          <a:p>
            <a:r>
              <a:rPr lang="en-ZA" dirty="0"/>
              <a:t>4</a:t>
            </a:r>
          </a:p>
        </p:txBody>
      </p:sp>
      <p:sp>
        <p:nvSpPr>
          <p:cNvPr id="38" name="TextBox 37">
            <a:extLst>
              <a:ext uri="{FF2B5EF4-FFF2-40B4-BE49-F238E27FC236}">
                <a16:creationId xmlns:a16="http://schemas.microsoft.com/office/drawing/2014/main" id="{145F710A-619E-42EF-8E41-9D02837CF402}"/>
              </a:ext>
            </a:extLst>
          </p:cNvPr>
          <p:cNvSpPr txBox="1"/>
          <p:nvPr/>
        </p:nvSpPr>
        <p:spPr>
          <a:xfrm>
            <a:off x="7771629" y="3507169"/>
            <a:ext cx="311304" cy="369332"/>
          </a:xfrm>
          <a:prstGeom prst="rect">
            <a:avLst/>
          </a:prstGeom>
          <a:noFill/>
        </p:spPr>
        <p:txBody>
          <a:bodyPr wrap="none" rtlCol="0">
            <a:spAutoFit/>
          </a:bodyPr>
          <a:lstStyle/>
          <a:p>
            <a:r>
              <a:rPr lang="en-ZA" dirty="0"/>
              <a:t>5</a:t>
            </a:r>
          </a:p>
        </p:txBody>
      </p:sp>
      <p:sp>
        <p:nvSpPr>
          <p:cNvPr id="39" name="TextBox 38">
            <a:extLst>
              <a:ext uri="{FF2B5EF4-FFF2-40B4-BE49-F238E27FC236}">
                <a16:creationId xmlns:a16="http://schemas.microsoft.com/office/drawing/2014/main" id="{89D77D64-AD22-4C46-97D3-8CA7171E098E}"/>
              </a:ext>
            </a:extLst>
          </p:cNvPr>
          <p:cNvSpPr txBox="1"/>
          <p:nvPr/>
        </p:nvSpPr>
        <p:spPr>
          <a:xfrm>
            <a:off x="8890196" y="3505848"/>
            <a:ext cx="311304" cy="369332"/>
          </a:xfrm>
          <a:prstGeom prst="rect">
            <a:avLst/>
          </a:prstGeom>
          <a:noFill/>
        </p:spPr>
        <p:txBody>
          <a:bodyPr wrap="none" rtlCol="0">
            <a:spAutoFit/>
          </a:bodyPr>
          <a:lstStyle/>
          <a:p>
            <a:r>
              <a:rPr lang="en-ZA" dirty="0"/>
              <a:t>6</a:t>
            </a:r>
          </a:p>
        </p:txBody>
      </p:sp>
      <p:sp>
        <p:nvSpPr>
          <p:cNvPr id="40" name="TextBox 39">
            <a:extLst>
              <a:ext uri="{FF2B5EF4-FFF2-40B4-BE49-F238E27FC236}">
                <a16:creationId xmlns:a16="http://schemas.microsoft.com/office/drawing/2014/main" id="{8CEBBFF4-D801-4922-9E14-81A8C4266E0C}"/>
              </a:ext>
            </a:extLst>
          </p:cNvPr>
          <p:cNvSpPr txBox="1"/>
          <p:nvPr/>
        </p:nvSpPr>
        <p:spPr>
          <a:xfrm>
            <a:off x="9957595" y="3505848"/>
            <a:ext cx="311304" cy="369332"/>
          </a:xfrm>
          <a:prstGeom prst="rect">
            <a:avLst/>
          </a:prstGeom>
          <a:noFill/>
        </p:spPr>
        <p:txBody>
          <a:bodyPr wrap="none" rtlCol="0">
            <a:spAutoFit/>
          </a:bodyPr>
          <a:lstStyle/>
          <a:p>
            <a:r>
              <a:rPr lang="en-ZA" dirty="0"/>
              <a:t>7</a:t>
            </a:r>
          </a:p>
        </p:txBody>
      </p:sp>
      <p:sp>
        <p:nvSpPr>
          <p:cNvPr id="41" name="TextBox 40">
            <a:extLst>
              <a:ext uri="{FF2B5EF4-FFF2-40B4-BE49-F238E27FC236}">
                <a16:creationId xmlns:a16="http://schemas.microsoft.com/office/drawing/2014/main" id="{36311155-8A9F-4D41-AC76-6C1F6E41F01D}"/>
              </a:ext>
            </a:extLst>
          </p:cNvPr>
          <p:cNvSpPr txBox="1"/>
          <p:nvPr/>
        </p:nvSpPr>
        <p:spPr>
          <a:xfrm>
            <a:off x="6436479" y="4209372"/>
            <a:ext cx="311304" cy="369332"/>
          </a:xfrm>
          <a:prstGeom prst="rect">
            <a:avLst/>
          </a:prstGeom>
          <a:noFill/>
        </p:spPr>
        <p:txBody>
          <a:bodyPr wrap="none" rtlCol="0">
            <a:spAutoFit/>
          </a:bodyPr>
          <a:lstStyle/>
          <a:p>
            <a:r>
              <a:rPr lang="en-ZA" dirty="0"/>
              <a:t>8</a:t>
            </a:r>
          </a:p>
        </p:txBody>
      </p:sp>
    </p:spTree>
    <p:extLst>
      <p:ext uri="{BB962C8B-B14F-4D97-AF65-F5344CB8AC3E}">
        <p14:creationId xmlns:p14="http://schemas.microsoft.com/office/powerpoint/2010/main" val="367430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9"/>
                                          </p:stCondLst>
                                        </p:cTn>
                                        <p:tgtEl>
                                          <p:spTgt spid="4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9"/>
                                          </p:stCondLst>
                                        </p:cTn>
                                        <p:tgtEl>
                                          <p:spTgt spid="4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9"/>
                                          </p:stCondLst>
                                        </p:cTn>
                                        <p:tgtEl>
                                          <p:spTgt spid="4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9"/>
                                          </p:stCondLst>
                                        </p:cTn>
                                        <p:tgtEl>
                                          <p:spTgt spid="4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6" fill="hold" nodeType="clickEffect">
                                  <p:stCondLst>
                                    <p:cond delay="0"/>
                                  </p:stCondLst>
                                  <p:childTnLst>
                                    <p:animClr clrSpc="hsl" dir="cw">
                                      <p:cBhvr>
                                        <p:cTn id="16" dur="10" fill="hold"/>
                                        <p:tgtEl>
                                          <p:spTgt spid="12"/>
                                        </p:tgtEl>
                                        <p:attrNameLst>
                                          <p:attrName>fillcolor</p:attrName>
                                        </p:attrNameLst>
                                      </p:cBhvr>
                                      <p:to>
                                        <a:schemeClr val="accent2"/>
                                      </p:to>
                                    </p:animClr>
                                    <p:set>
                                      <p:cBhvr>
                                        <p:cTn id="17" dur="10" fill="hold"/>
                                        <p:tgtEl>
                                          <p:spTgt spid="12"/>
                                        </p:tgtEl>
                                        <p:attrNameLst>
                                          <p:attrName>fill.type</p:attrName>
                                        </p:attrNameLst>
                                      </p:cBhvr>
                                      <p:to>
                                        <p:strVal val="solid"/>
                                      </p:to>
                                    </p:set>
                                    <p:set>
                                      <p:cBhvr>
                                        <p:cTn id="18" dur="10" fill="hold"/>
                                        <p:tgtEl>
                                          <p:spTgt spid="1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9"/>
                                          </p:stCondLst>
                                        </p:cTn>
                                        <p:tgtEl>
                                          <p:spTgt spid="12"/>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9"/>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 fill="hold"/>
                                        <p:tgtEl>
                                          <p:spTgt spid="5"/>
                                        </p:tgtEl>
                                        <p:attrNameLst>
                                          <p:attrName>fillcolor</p:attrName>
                                        </p:attrNameLst>
                                      </p:cBhvr>
                                      <p:to>
                                        <a:schemeClr val="accent2"/>
                                      </p:to>
                                    </p:animClr>
                                    <p:set>
                                      <p:cBhvr>
                                        <p:cTn id="29" dur="10" fill="hold"/>
                                        <p:tgtEl>
                                          <p:spTgt spid="5"/>
                                        </p:tgtEl>
                                        <p:attrNameLst>
                                          <p:attrName>fill.type</p:attrName>
                                        </p:attrNameLst>
                                      </p:cBhvr>
                                      <p:to>
                                        <p:strVal val="solid"/>
                                      </p:to>
                                    </p:set>
                                    <p:set>
                                      <p:cBhvr>
                                        <p:cTn id="30" dur="1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10" fill="hold"/>
                                        <p:tgtEl>
                                          <p:spTgt spid="18"/>
                                        </p:tgtEl>
                                        <p:attrNameLst>
                                          <p:attrName>fillcolor</p:attrName>
                                        </p:attrNameLst>
                                      </p:cBhvr>
                                      <p:to>
                                        <a:schemeClr val="accent2"/>
                                      </p:to>
                                    </p:animClr>
                                    <p:set>
                                      <p:cBhvr>
                                        <p:cTn id="41" dur="10" fill="hold"/>
                                        <p:tgtEl>
                                          <p:spTgt spid="18"/>
                                        </p:tgtEl>
                                        <p:attrNameLst>
                                          <p:attrName>fill.type</p:attrName>
                                        </p:attrNameLst>
                                      </p:cBhvr>
                                      <p:to>
                                        <p:strVal val="solid"/>
                                      </p:to>
                                    </p:set>
                                    <p:set>
                                      <p:cBhvr>
                                        <p:cTn id="42" dur="10" fill="hold"/>
                                        <p:tgtEl>
                                          <p:spTgt spid="18"/>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ntr"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10" fill="hold"/>
                                        <p:tgtEl>
                                          <p:spTgt spid="19"/>
                                        </p:tgtEl>
                                        <p:attrNameLst>
                                          <p:attrName>fillcolor</p:attrName>
                                        </p:attrNameLst>
                                      </p:cBhvr>
                                      <p:to>
                                        <a:schemeClr val="accent2"/>
                                      </p:to>
                                    </p:animClr>
                                    <p:set>
                                      <p:cBhvr>
                                        <p:cTn id="53" dur="10" fill="hold"/>
                                        <p:tgtEl>
                                          <p:spTgt spid="19"/>
                                        </p:tgtEl>
                                        <p:attrNameLst>
                                          <p:attrName>fill.type</p:attrName>
                                        </p:attrNameLst>
                                      </p:cBhvr>
                                      <p:to>
                                        <p:strVal val="solid"/>
                                      </p:to>
                                    </p:set>
                                    <p:set>
                                      <p:cBhvr>
                                        <p:cTn id="54" dur="10" fill="hold"/>
                                        <p:tgtEl>
                                          <p:spTgt spid="19"/>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hidden"/>
                                      </p:to>
                                    </p:set>
                                  </p:childTnLst>
                                </p:cTn>
                              </p:par>
                              <p:par>
                                <p:cTn id="59" presetID="1" presetClass="entr" presetSubtype="0" fill="hold" grpId="1"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42" grpId="0" animBg="1"/>
      <p:bldP spid="42" grpId="1" animBg="1"/>
      <p:bldP spid="43" grpId="0" animBg="1"/>
      <p:bldP spid="43" grpId="1" animBg="1"/>
      <p:bldP spid="44" grpId="0" animBg="1"/>
      <p:bldP spid="44" grpId="1" animBg="1"/>
      <p:bldP spid="45" grpId="0" animBg="1"/>
      <p:bldP spid="45" grpId="1" animBg="1"/>
      <p:bldP spid="5"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952</TotalTime>
  <Words>2151</Words>
  <Application>Microsoft Office PowerPoint</Application>
  <PresentationFormat>Widescreen</PresentationFormat>
  <Paragraphs>399</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Tw Cen MT</vt:lpstr>
      <vt:lpstr>Tw Cen MT Condensed</vt:lpstr>
      <vt:lpstr>Wingdings 3</vt:lpstr>
      <vt:lpstr>Integral</vt:lpstr>
      <vt:lpstr>SEGMENT TREES &amp; Related TOPICS</vt:lpstr>
      <vt:lpstr>Introduction</vt:lpstr>
      <vt:lpstr>Sample Problem</vt:lpstr>
      <vt:lpstr>Possible Solution</vt:lpstr>
      <vt:lpstr>Problems With Solution</vt:lpstr>
      <vt:lpstr>Segment Trees</vt:lpstr>
      <vt:lpstr>What is a Segment Tree?</vt:lpstr>
      <vt:lpstr>Example Implementation</vt:lpstr>
      <vt:lpstr>Updating A Single Item</vt:lpstr>
      <vt:lpstr>Example Updating code</vt:lpstr>
      <vt:lpstr>Querying a range</vt:lpstr>
      <vt:lpstr>Example Querying Code</vt:lpstr>
      <vt:lpstr>Time And Space Complexity</vt:lpstr>
      <vt:lpstr>Condensed Code</vt:lpstr>
      <vt:lpstr>Fenwick Trees</vt:lpstr>
      <vt:lpstr>What Is a Fenwick Tree?</vt:lpstr>
      <vt:lpstr>Example Implementation</vt:lpstr>
      <vt:lpstr>Updating A single item</vt:lpstr>
      <vt:lpstr>Finding the Least Significant Bit</vt:lpstr>
      <vt:lpstr>Example Updating Code</vt:lpstr>
      <vt:lpstr>Querying a Range</vt:lpstr>
      <vt:lpstr>Example Querying Code</vt:lpstr>
      <vt:lpstr>Why Bruce Is A God</vt:lpstr>
      <vt:lpstr>Lazy Updates</vt:lpstr>
      <vt:lpstr>On Range Updates</vt:lpstr>
      <vt:lpstr>Lazy Updating</vt:lpstr>
      <vt:lpstr>Example Lazy Update Code</vt:lpstr>
      <vt:lpstr>Example Lazy Update Code</vt:lpstr>
      <vt:lpstr>Querying Lazy Updates</vt:lpstr>
      <vt:lpstr>Example Lazy Querying Code</vt:lpstr>
      <vt:lpstr>Higher Dimensions</vt:lpstr>
      <vt:lpstr>The Need for Higher Dimensions</vt:lpstr>
      <vt:lpstr>Example Implementation (2D)</vt:lpstr>
      <vt:lpstr>Optimal Structure (2d)</vt:lpstr>
      <vt:lpstr>Example updating Code (2D)</vt:lpstr>
      <vt:lpstr>Example querying Code (2D)</vt:lpstr>
      <vt:lpstr>Example querying Code (2D)</vt:lpstr>
      <vt:lpstr>Three-Dimensional And Further</vt:lpstr>
      <vt:lpstr>Example Problems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 TREES</dc:title>
  <dc:creator>Tian Cilliers</dc:creator>
  <cp:lastModifiedBy>Cilliers, T, Mnr [22662790@sun.ac.za]</cp:lastModifiedBy>
  <cp:revision>100</cp:revision>
  <dcterms:created xsi:type="dcterms:W3CDTF">2019-01-26T16:51:42Z</dcterms:created>
  <dcterms:modified xsi:type="dcterms:W3CDTF">2019-02-07T22:20:27Z</dcterms:modified>
</cp:coreProperties>
</file>