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67" r:id="rId21"/>
    <p:sldId id="275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D000-5898-46E2-9FD2-CE2AA84A7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95298-4293-4F6D-BFD7-F743FE849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5FF8A-5E5B-47F6-9C2F-9A89B443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866-9A13-466B-AE40-3B841F811193}" type="datetimeFigureOut">
              <a:rPr lang="en-ZA" smtClean="0"/>
              <a:t>2019/02/07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60603-82D9-45E8-BC2E-44097861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9F42-025F-4202-9E04-EC80D429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D6EC-581E-49B5-992C-A6B64E76B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528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43B9-35C7-4F74-BE5F-24837E38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0D6D9-4252-486C-9C4F-2F8F3961A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88A76-8CD1-4F6E-BE25-BB18C6FF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866-9A13-466B-AE40-3B841F811193}" type="datetimeFigureOut">
              <a:rPr lang="en-ZA" smtClean="0"/>
              <a:t>2019/02/07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E5CB5-6366-4AC3-9421-410AAD81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8DA15-539C-49FB-919E-CBA25198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D6EC-581E-49B5-992C-A6B64E76B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780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423A8-8005-4EB7-86DE-DCAD29BA7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E5C76-51A4-4B36-AEFA-8AEB1378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256AC-19E1-4364-A0EC-CB131AF5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866-9A13-466B-AE40-3B841F811193}" type="datetimeFigureOut">
              <a:rPr lang="en-ZA" smtClean="0"/>
              <a:t>2019/02/07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CB43-F949-4888-B925-52DD969A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946CF-304A-429B-AE9F-9AFA38CF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D6EC-581E-49B5-992C-A6B64E76B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668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AAC9-F78A-483D-B385-8A5202AA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C99D-FEDD-4F7C-A409-F253B69AF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7996-0F23-4692-814C-56D39937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866-9A13-466B-AE40-3B841F811193}" type="datetimeFigureOut">
              <a:rPr lang="en-ZA" smtClean="0"/>
              <a:t>2019/02/07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14820-708D-496F-BB33-B44FDDAD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D7EAC-3BEA-4D28-AD75-AB4D07F1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D6EC-581E-49B5-992C-A6B64E76B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514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421D-F893-4BD4-8DE6-F3CB463D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D433C-80F1-46CD-B9FF-14A6A2FB9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D8DC1-D11F-4377-9DD4-5A86CA63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866-9A13-466B-AE40-3B841F811193}" type="datetimeFigureOut">
              <a:rPr lang="en-ZA" smtClean="0"/>
              <a:t>2019/02/07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63923-BDB9-46C3-98CC-742AF2EA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13C42-1F14-4EB5-8370-8E952BB1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D6EC-581E-49B5-992C-A6B64E76B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434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5282-372C-4232-A539-751F597C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78E4-CDBF-4F9E-A935-4D90F9928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2A168-4F6A-40E9-B285-8CDE6420B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141E8-90F8-42BD-9DDB-463D501D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866-9A13-466B-AE40-3B841F811193}" type="datetimeFigureOut">
              <a:rPr lang="en-ZA" smtClean="0"/>
              <a:t>2019/02/07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B0679-6F06-4A7B-BA86-BE7D5699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19405-E3FC-4FBE-9E31-4FC9FC8A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D6EC-581E-49B5-992C-A6B64E76B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292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8350-C596-45E0-93E6-870615CB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CEE1C-2483-4695-A394-38241A17C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3213E-297E-4732-995E-14D18DE1A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4228C-0B60-465B-A23E-A6F64D67A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E0A9F-A79B-4ED0-A970-0BDDED535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83825-EF50-4589-AD6B-E030C97C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866-9A13-466B-AE40-3B841F811193}" type="datetimeFigureOut">
              <a:rPr lang="en-ZA" smtClean="0"/>
              <a:t>2019/02/07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27842-EA07-491C-A94F-0ADC74A3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4F0DD-F2F2-4EBA-9BE4-191C3530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D6EC-581E-49B5-992C-A6B64E76B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128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3742-FD9D-4AE2-B3B4-594CFB1E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71A9C-FBF1-4D12-A041-5903AFDE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866-9A13-466B-AE40-3B841F811193}" type="datetimeFigureOut">
              <a:rPr lang="en-ZA" smtClean="0"/>
              <a:t>2019/02/07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A630D-65E9-480F-8DEE-D2E7971B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CB120-9BCD-4F66-9956-1C33A185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D6EC-581E-49B5-992C-A6B64E76B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294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988CB-0086-4530-862A-1A1AAAFE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866-9A13-466B-AE40-3B841F811193}" type="datetimeFigureOut">
              <a:rPr lang="en-ZA" smtClean="0"/>
              <a:t>2019/02/07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AAC7A-4BB2-4709-8DCC-038002B7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29C6C-06A5-4698-A946-D2D4FF9A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D6EC-581E-49B5-992C-A6B64E76B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480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1E53-A8E6-43C1-8EA0-C7D64B30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971A8-91D3-4D8B-8B3A-5E37C841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79424-EB86-4BCB-998E-DC47211A6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94C11-852E-4A21-816A-752B9912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866-9A13-466B-AE40-3B841F811193}" type="datetimeFigureOut">
              <a:rPr lang="en-ZA" smtClean="0"/>
              <a:t>2019/02/07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4B829-763D-47E6-97D9-CE8B9618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04815-F3AB-4C69-B30D-4CAD50FE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D6EC-581E-49B5-992C-A6B64E76B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078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0D53-A057-4853-B595-24B10CF7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1C17F-8D87-4234-B133-82E2FF5C6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6A29A-3F2A-42DA-95C1-F7F3AA01B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9BA8E-4AE6-48F5-93DD-F68F3354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866-9A13-466B-AE40-3B841F811193}" type="datetimeFigureOut">
              <a:rPr lang="en-ZA" smtClean="0"/>
              <a:t>2019/02/07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16EBA-6BC6-4F2B-A7E7-80AEA36F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8F070-680B-48DE-B091-848EABAB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D6EC-581E-49B5-992C-A6B64E76B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237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C816E-0233-4DAB-BDB0-F16A39EA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F21AF-2FD0-4C2F-8602-F9A71AF3A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37C77-9356-4BAE-BE02-FDD894EB6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67866-9A13-466B-AE40-3B841F811193}" type="datetimeFigureOut">
              <a:rPr lang="en-ZA" smtClean="0"/>
              <a:t>2019/02/07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4AA36-458F-4C33-B4D7-853D828F2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557C-0454-4C27-89B3-9D09E81A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D6EC-581E-49B5-992C-A6B64E76B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32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E895-5BCF-4231-8240-0A5FD3D74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Balanced Binary Search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3AC45-833B-413D-99B7-54F3656C7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Ralph McDougall</a:t>
            </a:r>
          </a:p>
          <a:p>
            <a:r>
              <a:rPr lang="en-ZA" dirty="0"/>
              <a:t>9 February 2019</a:t>
            </a:r>
          </a:p>
        </p:txBody>
      </p:sp>
    </p:spTree>
    <p:extLst>
      <p:ext uri="{BB962C8B-B14F-4D97-AF65-F5344CB8AC3E}">
        <p14:creationId xmlns:p14="http://schemas.microsoft.com/office/powerpoint/2010/main" val="274188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87AC-3946-4C0E-A083-4FCC3212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AVL Tree (continued some more)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7D44-BF6A-4B2E-BF4D-D66B74A0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Deletion:</a:t>
            </a:r>
          </a:p>
          <a:p>
            <a:pPr lvl="1"/>
            <a:r>
              <a:rPr lang="en-ZA" dirty="0"/>
              <a:t>If you want to remove a node from the tree, perform a standard BST deletion</a:t>
            </a:r>
          </a:p>
          <a:p>
            <a:pPr lvl="1"/>
            <a:r>
              <a:rPr lang="en-ZA" dirty="0"/>
              <a:t>Walk up from where the deleted node was to the root and perform rebalancing in the same manner as was done for insertion</a:t>
            </a:r>
          </a:p>
        </p:txBody>
      </p:sp>
    </p:spTree>
    <p:extLst>
      <p:ext uri="{BB962C8B-B14F-4D97-AF65-F5344CB8AC3E}">
        <p14:creationId xmlns:p14="http://schemas.microsoft.com/office/powerpoint/2010/main" val="53456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1926-8C50-4DCB-B5DE-054376BD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AVL Tree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07C3-9EAE-4E14-8BF4-519C69A65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Queries are guaranteed to be O(</a:t>
            </a:r>
            <a:r>
              <a:rPr lang="en-ZA" dirty="0" err="1"/>
              <a:t>log</a:t>
            </a:r>
            <a:r>
              <a:rPr lang="en-ZA" i="1" dirty="0" err="1"/>
              <a:t>N</a:t>
            </a:r>
            <a:r>
              <a:rPr lang="en-ZA" dirty="0"/>
              <a:t>)</a:t>
            </a:r>
          </a:p>
          <a:p>
            <a:r>
              <a:rPr lang="en-ZA" dirty="0"/>
              <a:t>Insertions are guaranteed to be O(</a:t>
            </a:r>
            <a:r>
              <a:rPr lang="en-ZA" dirty="0" err="1"/>
              <a:t>log</a:t>
            </a:r>
            <a:r>
              <a:rPr lang="en-ZA" i="1" dirty="0" err="1"/>
              <a:t>N</a:t>
            </a:r>
            <a:r>
              <a:rPr lang="en-ZA" dirty="0"/>
              <a:t>)</a:t>
            </a:r>
          </a:p>
          <a:p>
            <a:r>
              <a:rPr lang="en-ZA" dirty="0"/>
              <a:t>Deletions are guaranteed to be O(</a:t>
            </a:r>
            <a:r>
              <a:rPr lang="en-ZA" dirty="0" err="1"/>
              <a:t>log</a:t>
            </a:r>
            <a:r>
              <a:rPr lang="en-ZA" i="1" dirty="0" err="1"/>
              <a:t>N</a:t>
            </a:r>
            <a:r>
              <a:rPr lang="en-ZA" dirty="0"/>
              <a:t>)</a:t>
            </a:r>
          </a:p>
          <a:p>
            <a:r>
              <a:rPr lang="en-ZA" dirty="0"/>
              <a:t>There can be quite a large constant overhead as a lot of rotations may need to be performed during insertion and deletion</a:t>
            </a:r>
          </a:p>
          <a:p>
            <a:r>
              <a:rPr lang="en-ZA" dirty="0"/>
              <a:t>An AVL Tree is thus not the ideal choice if there are a lot more insertions </a:t>
            </a:r>
            <a:r>
              <a:rPr lang="en-ZA"/>
              <a:t>and deletions than </a:t>
            </a:r>
            <a:r>
              <a:rPr lang="en-ZA" dirty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353966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709E-2577-4927-8129-2C2CEA4B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Splay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CC16E-84D0-4807-BE0F-6BEE5B18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 splay tree utilises the 80-20 rule</a:t>
            </a:r>
          </a:p>
          <a:p>
            <a:r>
              <a:rPr lang="en-ZA" dirty="0"/>
              <a:t>80% of the queries are to 20% of the elements in a set in a lot of cases</a:t>
            </a:r>
          </a:p>
          <a:p>
            <a:r>
              <a:rPr lang="en-ZA" dirty="0"/>
              <a:t>Thus, splay trees aim to keep the most recently queried values close to the root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690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AD9B-E3D6-4DA5-9361-01725CBC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Splay Trees 2: Electric Boogaloo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1D76F-3C08-4951-919C-D9FADF08C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Querying a splay tree is initially identical to querying a normal BST</a:t>
            </a:r>
          </a:p>
          <a:p>
            <a:r>
              <a:rPr lang="en-ZA" dirty="0"/>
              <a:t>Once the query is completed, tree rotations are performed repeatedly until the last node visited is the new root node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3544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2EE2-4526-4DD4-A58F-5F706981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Splay Tree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C6C22-D6FF-4889-B7A7-3293B272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Query is O(</a:t>
            </a:r>
            <a:r>
              <a:rPr lang="en-ZA" dirty="0" err="1"/>
              <a:t>log</a:t>
            </a:r>
            <a:r>
              <a:rPr lang="en-ZA" i="1" dirty="0" err="1"/>
              <a:t>N</a:t>
            </a:r>
            <a:r>
              <a:rPr lang="en-ZA" dirty="0"/>
              <a:t>) (albeit with a fairly large constant)</a:t>
            </a:r>
          </a:p>
          <a:p>
            <a:r>
              <a:rPr lang="en-ZA" dirty="0"/>
              <a:t>Insertion and deletion are O(</a:t>
            </a:r>
            <a:r>
              <a:rPr lang="en-ZA" dirty="0" err="1"/>
              <a:t>log</a:t>
            </a:r>
            <a:r>
              <a:rPr lang="en-ZA" i="1" dirty="0" err="1"/>
              <a:t>N</a:t>
            </a:r>
            <a:r>
              <a:rPr lang="en-ZA" dirty="0"/>
              <a:t>) too</a:t>
            </a:r>
          </a:p>
          <a:p>
            <a:r>
              <a:rPr lang="en-ZA" dirty="0"/>
              <a:t>Splay trees are very useful because they are faster than Red-Black trees and AVL Trees in most modern situations</a:t>
            </a:r>
          </a:p>
          <a:p>
            <a:r>
              <a:rPr lang="en-ZA" dirty="0"/>
              <a:t>Splay trees are used in the </a:t>
            </a:r>
            <a:r>
              <a:rPr lang="en-ZA" dirty="0" err="1"/>
              <a:t>gcc</a:t>
            </a:r>
            <a:r>
              <a:rPr lang="en-ZA" dirty="0"/>
              <a:t> compiler, the implementation of the Unix malloc and for Linux loadable modules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15749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F461-41BA-4F7B-8D50-BA7C7E61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Red-Black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EAEB-9653-4A39-9C0B-F51871F5F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Red-Black Tree property:</a:t>
            </a:r>
          </a:p>
          <a:p>
            <a:pPr lvl="1"/>
            <a:r>
              <a:rPr lang="en-ZA" dirty="0"/>
              <a:t>Every node is either red or black</a:t>
            </a:r>
          </a:p>
          <a:p>
            <a:pPr lvl="1"/>
            <a:r>
              <a:rPr lang="en-ZA" dirty="0"/>
              <a:t>The root of the tree is always black</a:t>
            </a:r>
          </a:p>
          <a:p>
            <a:pPr lvl="1"/>
            <a:r>
              <a:rPr lang="en-ZA" dirty="0"/>
              <a:t>If a node is red, it’s children must be black</a:t>
            </a:r>
          </a:p>
          <a:p>
            <a:pPr lvl="1"/>
            <a:r>
              <a:rPr lang="en-ZA" dirty="0"/>
              <a:t>Every path from a node to all of its descendant leaf nodes has the same number of black nodes</a:t>
            </a:r>
          </a:p>
        </p:txBody>
      </p:sp>
    </p:spTree>
    <p:extLst>
      <p:ext uri="{BB962C8B-B14F-4D97-AF65-F5344CB8AC3E}">
        <p14:creationId xmlns:p14="http://schemas.microsoft.com/office/powerpoint/2010/main" val="2978986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CA76-423F-40C8-B434-B4875BFF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Red-Black Tree: The Empire Strikes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0967-3335-450D-86D2-0BAE326B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For insertion, Red-Black Trees use tree rotations and </a:t>
            </a:r>
            <a:r>
              <a:rPr lang="en-ZA" dirty="0" err="1"/>
              <a:t>recolourings</a:t>
            </a:r>
            <a:endParaRPr lang="en-ZA" dirty="0"/>
          </a:p>
          <a:p>
            <a:r>
              <a:rPr lang="en-ZA" dirty="0"/>
              <a:t>When a node </a:t>
            </a:r>
            <a:r>
              <a:rPr lang="en-ZA" i="1" dirty="0"/>
              <a:t>V</a:t>
            </a:r>
            <a:r>
              <a:rPr lang="en-ZA" dirty="0"/>
              <a:t> is added to the tree (standard BST insertion), mark it as red</a:t>
            </a:r>
          </a:p>
          <a:p>
            <a:r>
              <a:rPr lang="en-ZA" dirty="0"/>
              <a:t>If </a:t>
            </a:r>
            <a:r>
              <a:rPr lang="en-ZA" i="1" dirty="0"/>
              <a:t>V</a:t>
            </a:r>
            <a:r>
              <a:rPr lang="en-ZA" dirty="0"/>
              <a:t>’s parent and uncle are red, make them both black and make </a:t>
            </a:r>
            <a:r>
              <a:rPr lang="en-ZA" i="1" dirty="0"/>
              <a:t>V</a:t>
            </a:r>
            <a:r>
              <a:rPr lang="en-ZA" dirty="0"/>
              <a:t>’s grandparent red. Repeat this from </a:t>
            </a:r>
            <a:r>
              <a:rPr lang="en-ZA" i="1" dirty="0"/>
              <a:t>V</a:t>
            </a:r>
            <a:r>
              <a:rPr lang="en-ZA" dirty="0"/>
              <a:t>’s grandparent.</a:t>
            </a:r>
          </a:p>
          <a:p>
            <a:r>
              <a:rPr lang="en-ZA" dirty="0"/>
              <a:t>If </a:t>
            </a:r>
            <a:r>
              <a:rPr lang="en-ZA" i="1" dirty="0"/>
              <a:t>V</a:t>
            </a:r>
            <a:r>
              <a:rPr lang="en-ZA" dirty="0"/>
              <a:t>’s parent is red and the uncle is black, there are 4 cases of rotations with </a:t>
            </a:r>
            <a:r>
              <a:rPr lang="en-ZA" i="1" dirty="0"/>
              <a:t>V</a:t>
            </a:r>
            <a:r>
              <a:rPr lang="en-ZA" dirty="0"/>
              <a:t>, the parent and the grandparent. Each case has a specific tree rotation and recolouring that needs to be performed. These aren’t too difficult to figure out.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4702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5D4B-8F55-433E-AB2A-3ED4A4DB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Red-Black Tree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3176-C670-4951-A093-3E6A379B0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All updates and queries are O(</a:t>
            </a:r>
            <a:r>
              <a:rPr lang="en-ZA" dirty="0" err="1"/>
              <a:t>log</a:t>
            </a:r>
            <a:r>
              <a:rPr lang="en-ZA" i="1" dirty="0" err="1"/>
              <a:t>N</a:t>
            </a:r>
            <a:r>
              <a:rPr lang="en-ZA" dirty="0"/>
              <a:t>)</a:t>
            </a:r>
          </a:p>
          <a:p>
            <a:r>
              <a:rPr lang="en-ZA" dirty="0"/>
              <a:t>Red-Black Trees utilise fewer tree rotations than other BBSTs, making the faster on average for lots of insertions</a:t>
            </a:r>
          </a:p>
          <a:p>
            <a:r>
              <a:rPr lang="en-ZA" dirty="0"/>
              <a:t>Red-Black Trees should be used when there is a high ratio of insertions to queries</a:t>
            </a:r>
          </a:p>
        </p:txBody>
      </p:sp>
    </p:spTree>
    <p:extLst>
      <p:ext uri="{BB962C8B-B14F-4D97-AF65-F5344CB8AC3E}">
        <p14:creationId xmlns:p14="http://schemas.microsoft.com/office/powerpoint/2010/main" val="397883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AC3D-770E-4A3B-B2B8-B5799F4E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The problem with BBSTs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67A3B-CA37-4F41-8073-7A1A9A83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All insertions and queries can be performed in O(</a:t>
            </a:r>
            <a:r>
              <a:rPr lang="en-ZA" dirty="0" err="1"/>
              <a:t>log</a:t>
            </a:r>
            <a:r>
              <a:rPr lang="en-ZA" i="1" dirty="0" err="1"/>
              <a:t>N</a:t>
            </a:r>
            <a:r>
              <a:rPr lang="en-ZA" dirty="0"/>
              <a:t>) with all of the trees that have been covered</a:t>
            </a:r>
          </a:p>
          <a:p>
            <a:r>
              <a:rPr lang="en-ZA" dirty="0"/>
              <a:t>Which tree you want to use depends on the constraints of the scenario</a:t>
            </a:r>
          </a:p>
          <a:p>
            <a:r>
              <a:rPr lang="en-ZA" dirty="0"/>
              <a:t>A problem arises: the people that create test data often create pathological test cases that are designed to break commonly used data structures</a:t>
            </a:r>
          </a:p>
          <a:p>
            <a:r>
              <a:rPr lang="en-ZA" dirty="0"/>
              <a:t>Test-case authors can predict how these trees will look, so they know what cases test them to their limits</a:t>
            </a:r>
          </a:p>
        </p:txBody>
      </p:sp>
    </p:spTree>
    <p:extLst>
      <p:ext uri="{BB962C8B-B14F-4D97-AF65-F5344CB8AC3E}">
        <p14:creationId xmlns:p14="http://schemas.microsoft.com/office/powerpoint/2010/main" val="297569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E002-1FDE-480F-B897-EE70A555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F9ACC-EFE0-41C1-86DA-1210EBEA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How can the test-case authors predict how your tree will look if your program doesn’t even know how the tree will look?</a:t>
            </a:r>
          </a:p>
          <a:p>
            <a:r>
              <a:rPr lang="en-ZA" dirty="0"/>
              <a:t>Random numbers come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158320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1DB9-E1C7-4079-A88A-1AACAFE9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What is a BBST?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3A76C-D526-473B-92CF-2E04B9D0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In graph theory, a tree is a connected, undirected graph that does not contain any cycles</a:t>
            </a:r>
          </a:p>
          <a:p>
            <a:r>
              <a:rPr lang="en-ZA" dirty="0"/>
              <a:t>A binary tree is a tree with one “root” node and where each node has at most two “child” nodes</a:t>
            </a:r>
          </a:p>
          <a:p>
            <a:r>
              <a:rPr lang="en-ZA" dirty="0"/>
              <a:t>A binary search tree is a binary tree where each node is assigned some value and the property holds that for each node </a:t>
            </a:r>
            <a:r>
              <a:rPr lang="en-ZA" i="1" dirty="0"/>
              <a:t>V</a:t>
            </a:r>
            <a:r>
              <a:rPr lang="en-ZA" dirty="0"/>
              <a:t>, all nodes in the left subtree of </a:t>
            </a:r>
            <a:r>
              <a:rPr lang="en-ZA" i="1" dirty="0"/>
              <a:t>V </a:t>
            </a:r>
            <a:r>
              <a:rPr lang="en-ZA" dirty="0"/>
              <a:t>have a value less than that of </a:t>
            </a:r>
            <a:r>
              <a:rPr lang="en-ZA" i="1" dirty="0"/>
              <a:t>V</a:t>
            </a:r>
            <a:r>
              <a:rPr lang="en-ZA" dirty="0"/>
              <a:t> and all nodes in the right subtree of </a:t>
            </a:r>
            <a:r>
              <a:rPr lang="en-ZA" i="1" dirty="0"/>
              <a:t>V</a:t>
            </a:r>
            <a:r>
              <a:rPr lang="en-ZA" dirty="0"/>
              <a:t> have a value greater than that of </a:t>
            </a:r>
            <a:r>
              <a:rPr lang="en-ZA" i="1" dirty="0"/>
              <a:t>V</a:t>
            </a:r>
          </a:p>
          <a:p>
            <a:r>
              <a:rPr lang="en-ZA" dirty="0"/>
              <a:t>A balanced binary search tree is a binary search tree where all leaf nodes are as close as possible to the root</a:t>
            </a:r>
          </a:p>
        </p:txBody>
      </p:sp>
    </p:spTree>
    <p:extLst>
      <p:ext uri="{BB962C8B-B14F-4D97-AF65-F5344CB8AC3E}">
        <p14:creationId xmlns:p14="http://schemas.microsoft.com/office/powerpoint/2010/main" val="97051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4A97-62A5-42B9-8176-DD03BDBA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DD09B-1653-42D9-9BB7-63636601A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636" y="0"/>
            <a:ext cx="6660728" cy="6876223"/>
          </a:xfrm>
        </p:spPr>
      </p:pic>
    </p:spTree>
    <p:extLst>
      <p:ext uri="{BB962C8B-B14F-4D97-AF65-F5344CB8AC3E}">
        <p14:creationId xmlns:p14="http://schemas.microsoft.com/office/powerpoint/2010/main" val="3655607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FD4E-0754-46B2-ADAF-704B72F8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>
                <a:solidFill>
                  <a:srgbClr val="FF0000"/>
                </a:solidFill>
              </a:rPr>
              <a:t>Treap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C13AB-BD23-4A66-B1CD-74BC57F2E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 </a:t>
            </a:r>
            <a:r>
              <a:rPr lang="en-ZA" dirty="0" err="1"/>
              <a:t>Treap</a:t>
            </a:r>
            <a:r>
              <a:rPr lang="en-ZA" dirty="0"/>
              <a:t> is the amalgamation of a tree and a heap</a:t>
            </a:r>
          </a:p>
          <a:p>
            <a:r>
              <a:rPr lang="en-ZA" dirty="0"/>
              <a:t>(By this point in the lecture, you should hopefully know what a tree is)</a:t>
            </a:r>
          </a:p>
          <a:p>
            <a:r>
              <a:rPr lang="en-ZA" dirty="0"/>
              <a:t>A heap is a data structure with the property that all of a node’s children have a value less than it (or larger than it for a min-heap)</a:t>
            </a:r>
          </a:p>
          <a:p>
            <a:r>
              <a:rPr lang="en-ZA" dirty="0"/>
              <a:t>Queries are performed identically to any BST</a:t>
            </a:r>
          </a:p>
        </p:txBody>
      </p:sp>
    </p:spTree>
    <p:extLst>
      <p:ext uri="{BB962C8B-B14F-4D97-AF65-F5344CB8AC3E}">
        <p14:creationId xmlns:p14="http://schemas.microsoft.com/office/powerpoint/2010/main" val="4062269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780D-8698-4B2D-A2B8-6DD170D8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You can never have enough </a:t>
            </a:r>
            <a:r>
              <a:rPr lang="en-ZA" dirty="0" err="1">
                <a:solidFill>
                  <a:srgbClr val="FF0000"/>
                </a:solidFill>
              </a:rPr>
              <a:t>Treaps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DE8E-B6E0-4BEE-A94B-5DF95E16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Insertion:</a:t>
            </a:r>
          </a:p>
          <a:p>
            <a:pPr lvl="1"/>
            <a:r>
              <a:rPr lang="en-ZA" dirty="0"/>
              <a:t>Each node that gets inserted is assigned a random priority</a:t>
            </a:r>
          </a:p>
          <a:p>
            <a:pPr lvl="1"/>
            <a:r>
              <a:rPr lang="en-ZA" dirty="0"/>
              <a:t>The node gets inserted in the tree according to the heap property on the priorities</a:t>
            </a:r>
          </a:p>
          <a:p>
            <a:pPr lvl="1"/>
            <a:r>
              <a:rPr lang="en-ZA" dirty="0"/>
              <a:t>The value of the node is used to decide whether it should be inserted into the left or the right subtree</a:t>
            </a:r>
          </a:p>
          <a:p>
            <a:pPr lvl="1"/>
            <a:r>
              <a:rPr lang="en-ZA" dirty="0"/>
              <a:t>Assuming the priorities assigned are true random numbers, the </a:t>
            </a:r>
            <a:r>
              <a:rPr lang="en-ZA" dirty="0" err="1"/>
              <a:t>treap</a:t>
            </a:r>
            <a:r>
              <a:rPr lang="en-ZA" dirty="0"/>
              <a:t> will remain reasonably well balanced at all times</a:t>
            </a:r>
          </a:p>
        </p:txBody>
      </p:sp>
    </p:spTree>
    <p:extLst>
      <p:ext uri="{BB962C8B-B14F-4D97-AF65-F5344CB8AC3E}">
        <p14:creationId xmlns:p14="http://schemas.microsoft.com/office/powerpoint/2010/main" val="1746892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7BA3-59C1-4EAE-8BC7-00488279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>
                <a:solidFill>
                  <a:srgbClr val="FF0000"/>
                </a:solidFill>
              </a:rPr>
              <a:t>Treap</a:t>
            </a:r>
            <a:r>
              <a:rPr lang="en-ZA" dirty="0">
                <a:solidFill>
                  <a:srgbClr val="FF0000"/>
                </a:solidFill>
              </a:rPr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D7BF-A492-4E69-BC91-FF184A47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All queries and insertions are O(</a:t>
            </a:r>
            <a:r>
              <a:rPr lang="en-ZA" dirty="0" err="1"/>
              <a:t>log</a:t>
            </a:r>
            <a:r>
              <a:rPr lang="en-ZA" i="1" dirty="0" err="1"/>
              <a:t>N</a:t>
            </a:r>
            <a:r>
              <a:rPr lang="en-ZA" dirty="0"/>
              <a:t>)</a:t>
            </a:r>
          </a:p>
          <a:p>
            <a:r>
              <a:rPr lang="en-ZA" dirty="0"/>
              <a:t>No matter what test data is given, the </a:t>
            </a:r>
            <a:r>
              <a:rPr lang="en-ZA" dirty="0" err="1"/>
              <a:t>treap</a:t>
            </a:r>
            <a:r>
              <a:rPr lang="en-ZA" dirty="0"/>
              <a:t> should always be balanced allowing for very fast queries</a:t>
            </a:r>
          </a:p>
          <a:p>
            <a:r>
              <a:rPr lang="en-ZA" dirty="0"/>
              <a:t>It is a good idea to seed your random number generator since your submissions should always run identically if the same input data is given</a:t>
            </a:r>
          </a:p>
        </p:txBody>
      </p:sp>
    </p:spTree>
    <p:extLst>
      <p:ext uri="{BB962C8B-B14F-4D97-AF65-F5344CB8AC3E}">
        <p14:creationId xmlns:p14="http://schemas.microsoft.com/office/powerpoint/2010/main" val="4140230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BCA8-974F-43ED-9E3C-3956B75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TL;DR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83F4-5D8F-4434-ACE0-CEC36861D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/>
              <a:t>Treaps</a:t>
            </a:r>
            <a:r>
              <a:rPr lang="en-ZA"/>
              <a:t> are cool</a:t>
            </a:r>
          </a:p>
        </p:txBody>
      </p:sp>
    </p:spTree>
    <p:extLst>
      <p:ext uri="{BB962C8B-B14F-4D97-AF65-F5344CB8AC3E}">
        <p14:creationId xmlns:p14="http://schemas.microsoft.com/office/powerpoint/2010/main" val="201287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1BE1-7833-4A06-92D7-C7B63784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Why is a binary search tree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E977C-A415-49C5-B60A-F48C66B6C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If you want to query whether a given value is in the tree, you can easily find where it would be if it were in the tree</a:t>
            </a:r>
          </a:p>
          <a:p>
            <a:r>
              <a:rPr lang="en-ZA" dirty="0"/>
              <a:t>If the value </a:t>
            </a:r>
            <a:r>
              <a:rPr lang="en-ZA" i="1" dirty="0"/>
              <a:t>A</a:t>
            </a:r>
            <a:r>
              <a:rPr lang="en-ZA" dirty="0"/>
              <a:t> is less than the value of some node </a:t>
            </a:r>
            <a:r>
              <a:rPr lang="en-ZA" i="1" dirty="0"/>
              <a:t>V</a:t>
            </a:r>
            <a:r>
              <a:rPr lang="en-ZA" dirty="0"/>
              <a:t>, then you know that </a:t>
            </a:r>
            <a:r>
              <a:rPr lang="en-ZA" i="1" dirty="0"/>
              <a:t>A</a:t>
            </a:r>
            <a:r>
              <a:rPr lang="en-ZA" dirty="0"/>
              <a:t> must lie in the left subtree of </a:t>
            </a:r>
            <a:r>
              <a:rPr lang="en-ZA" i="1" dirty="0"/>
              <a:t>V</a:t>
            </a:r>
            <a:r>
              <a:rPr lang="en-ZA" dirty="0"/>
              <a:t> and vice versa</a:t>
            </a:r>
          </a:p>
          <a:p>
            <a:r>
              <a:rPr lang="en-ZA" dirty="0"/>
              <a:t>This makes querying whether or not a value is in a dataset significantly faster than naively checking every value in the dataset</a:t>
            </a:r>
          </a:p>
          <a:p>
            <a:r>
              <a:rPr lang="en-ZA" dirty="0"/>
              <a:t>Since one would expect the maximum height of the tree to be </a:t>
            </a:r>
            <a:r>
              <a:rPr lang="en-ZA" dirty="0" err="1"/>
              <a:t>log</a:t>
            </a:r>
            <a:r>
              <a:rPr lang="en-ZA" i="1" dirty="0" err="1"/>
              <a:t>N</a:t>
            </a:r>
            <a:r>
              <a:rPr lang="en-ZA" dirty="0"/>
              <a:t> where </a:t>
            </a:r>
            <a:r>
              <a:rPr lang="en-ZA" i="1" dirty="0"/>
              <a:t>N</a:t>
            </a:r>
            <a:r>
              <a:rPr lang="en-ZA" dirty="0"/>
              <a:t> is the number of nodes present, BSTs allow for O(</a:t>
            </a:r>
            <a:r>
              <a:rPr lang="en-ZA" dirty="0" err="1"/>
              <a:t>log</a:t>
            </a:r>
            <a:r>
              <a:rPr lang="en-ZA" i="1" dirty="0" err="1"/>
              <a:t>N</a:t>
            </a:r>
            <a:r>
              <a:rPr lang="en-ZA" dirty="0"/>
              <a:t>) queries</a:t>
            </a:r>
          </a:p>
        </p:txBody>
      </p:sp>
    </p:spTree>
    <p:extLst>
      <p:ext uri="{BB962C8B-B14F-4D97-AF65-F5344CB8AC3E}">
        <p14:creationId xmlns:p14="http://schemas.microsoft.com/office/powerpoint/2010/main" val="87705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B55F-6637-431F-9A27-AEC81480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Why is a balanced binary search tree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0D7A-58B0-40FC-B68C-A7BD0FE33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Optimal BSTs are efficient because of the property that their height is </a:t>
            </a:r>
            <a:r>
              <a:rPr lang="en-ZA" dirty="0" err="1"/>
              <a:t>log</a:t>
            </a:r>
            <a:r>
              <a:rPr lang="en-ZA" i="1" dirty="0" err="1"/>
              <a:t>N</a:t>
            </a:r>
            <a:endParaRPr lang="en-ZA" i="1" dirty="0"/>
          </a:p>
          <a:p>
            <a:r>
              <a:rPr lang="en-ZA" dirty="0"/>
              <a:t>However, it is not guaranteed that the height is always </a:t>
            </a:r>
            <a:r>
              <a:rPr lang="en-ZA" dirty="0" err="1"/>
              <a:t>log</a:t>
            </a:r>
            <a:r>
              <a:rPr lang="en-ZA" i="1" dirty="0" err="1"/>
              <a:t>N</a:t>
            </a:r>
            <a:r>
              <a:rPr lang="en-ZA" dirty="0"/>
              <a:t>. If new values are inserted into the tree, one would add them as children of some leaf nodes</a:t>
            </a:r>
          </a:p>
          <a:p>
            <a:r>
              <a:rPr lang="en-ZA" dirty="0"/>
              <a:t>This can lead to the height of the tree becoming very large and thus reducing the runtime to O(</a:t>
            </a:r>
            <a:r>
              <a:rPr lang="en-ZA" i="1" dirty="0"/>
              <a:t>N</a:t>
            </a:r>
            <a:r>
              <a:rPr lang="en-ZA" dirty="0"/>
              <a:t>)</a:t>
            </a:r>
          </a:p>
          <a:p>
            <a:r>
              <a:rPr lang="en-ZA" dirty="0"/>
              <a:t>A balanced binary search tree introduces extra conditions that must be satisfied at all times when adding values to ensure that the height stays as small as possible</a:t>
            </a:r>
          </a:p>
        </p:txBody>
      </p:sp>
    </p:spTree>
    <p:extLst>
      <p:ext uri="{BB962C8B-B14F-4D97-AF65-F5344CB8AC3E}">
        <p14:creationId xmlns:p14="http://schemas.microsoft.com/office/powerpoint/2010/main" val="326444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76C2-B471-420E-9CA3-8B8C13AF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Tree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63EB-7BE3-4449-BF7B-CE0AC432C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In order to restructure the tree, BBSTs use “tree rotations”</a:t>
            </a:r>
          </a:p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AB31C-A7A3-4C71-A4FE-276A0E617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99" y="2481228"/>
            <a:ext cx="7794601" cy="401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4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03F8-CE9C-40AD-8491-B82A0F27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Tree Rotations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1231-0A61-498B-B539-A31D4BBC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Tree rotations help to shorten the maximum distance from the root to a leaf node</a:t>
            </a:r>
          </a:p>
          <a:p>
            <a:r>
              <a:rPr lang="en-ZA" dirty="0"/>
              <a:t>Different BBSTs use different heuristics to determine where tree rotations should take place</a:t>
            </a:r>
          </a:p>
        </p:txBody>
      </p:sp>
    </p:spTree>
    <p:extLst>
      <p:ext uri="{BB962C8B-B14F-4D97-AF65-F5344CB8AC3E}">
        <p14:creationId xmlns:p14="http://schemas.microsoft.com/office/powerpoint/2010/main" val="427976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2F07-D3AE-47C9-A019-606D4C6C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Types of BBSTs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81CF0-EF8E-4DB7-80AA-8DE8F3830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AVL tree</a:t>
            </a:r>
          </a:p>
          <a:p>
            <a:r>
              <a:rPr lang="en-ZA" dirty="0"/>
              <a:t>Splay tree</a:t>
            </a:r>
          </a:p>
          <a:p>
            <a:r>
              <a:rPr lang="en-ZA" dirty="0"/>
              <a:t>Red-Black tree</a:t>
            </a:r>
          </a:p>
        </p:txBody>
      </p:sp>
    </p:spTree>
    <p:extLst>
      <p:ext uri="{BB962C8B-B14F-4D97-AF65-F5344CB8AC3E}">
        <p14:creationId xmlns:p14="http://schemas.microsoft.com/office/powerpoint/2010/main" val="179811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353B-2ACB-426B-BFF5-706938C5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AVL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0397F-FD60-47B5-A481-27A95DF7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 AVL Tree maintains the property that the difference between a node’s left subtree height and right subtree height is at most 1</a:t>
            </a:r>
          </a:p>
          <a:p>
            <a:r>
              <a:rPr lang="en-ZA" dirty="0"/>
              <a:t>This means that the AVL tree always has as small of a height as possible</a:t>
            </a:r>
          </a:p>
          <a:p>
            <a:r>
              <a:rPr lang="en-ZA" dirty="0"/>
              <a:t>Since all queries are worst case O(</a:t>
            </a:r>
            <a:r>
              <a:rPr lang="en-ZA" i="1" dirty="0"/>
              <a:t>h</a:t>
            </a:r>
            <a:r>
              <a:rPr lang="en-ZA" dirty="0"/>
              <a:t>) where </a:t>
            </a:r>
            <a:r>
              <a:rPr lang="en-ZA" i="1" dirty="0"/>
              <a:t>h</a:t>
            </a:r>
            <a:r>
              <a:rPr lang="en-ZA" dirty="0"/>
              <a:t> is the height of the tree, AVL trees allow for guaranteed O(</a:t>
            </a:r>
            <a:r>
              <a:rPr lang="en-ZA" dirty="0" err="1"/>
              <a:t>log</a:t>
            </a:r>
            <a:r>
              <a:rPr lang="en-ZA" i="1" dirty="0" err="1"/>
              <a:t>N</a:t>
            </a:r>
            <a:r>
              <a:rPr lang="en-ZA" dirty="0"/>
              <a:t>) queries</a:t>
            </a:r>
          </a:p>
        </p:txBody>
      </p:sp>
    </p:spTree>
    <p:extLst>
      <p:ext uri="{BB962C8B-B14F-4D97-AF65-F5344CB8AC3E}">
        <p14:creationId xmlns:p14="http://schemas.microsoft.com/office/powerpoint/2010/main" val="396333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8FBF-595E-4F88-AC47-8869FB71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AVL Tree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972BC-8991-4207-883B-307C4D11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AVL Insertions: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A" dirty="0"/>
              <a:t>Insert a node like you would for a normal BST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A" dirty="0"/>
              <a:t>Walk from the leaf node to the root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A" dirty="0"/>
              <a:t>Suppose the nodes visited are </a:t>
            </a:r>
            <a:r>
              <a:rPr lang="en-ZA" i="1" dirty="0"/>
              <a:t>V</a:t>
            </a:r>
            <a:r>
              <a:rPr lang="en-ZA" i="1" baseline="-25000" dirty="0"/>
              <a:t>1</a:t>
            </a:r>
            <a:r>
              <a:rPr lang="en-ZA" dirty="0"/>
              <a:t>, </a:t>
            </a:r>
            <a:r>
              <a:rPr lang="en-ZA" i="1" dirty="0"/>
              <a:t>V</a:t>
            </a:r>
            <a:r>
              <a:rPr lang="en-ZA" i="1" baseline="-25000" dirty="0"/>
              <a:t>2</a:t>
            </a:r>
            <a:r>
              <a:rPr lang="en-ZA" dirty="0"/>
              <a:t>, </a:t>
            </a:r>
            <a:r>
              <a:rPr lang="en-ZA" i="1" dirty="0"/>
              <a:t>V</a:t>
            </a:r>
            <a:r>
              <a:rPr lang="en-ZA" i="1" baseline="-25000" dirty="0"/>
              <a:t>3</a:t>
            </a:r>
            <a:r>
              <a:rPr lang="en-ZA" dirty="0"/>
              <a:t>, …, </a:t>
            </a:r>
            <a:r>
              <a:rPr lang="en-ZA" i="1" dirty="0" err="1"/>
              <a:t>V</a:t>
            </a:r>
            <a:r>
              <a:rPr lang="en-ZA" i="1" baseline="-25000" dirty="0" err="1"/>
              <a:t>k</a:t>
            </a:r>
            <a:r>
              <a:rPr lang="en-ZA" i="1" baseline="-25000" dirty="0"/>
              <a:t> </a:t>
            </a:r>
            <a:r>
              <a:rPr lang="en-ZA" dirty="0"/>
              <a:t>in that order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A" dirty="0"/>
              <a:t>If V</a:t>
            </a:r>
            <a:r>
              <a:rPr lang="en-ZA" i="1" baseline="-25000" dirty="0"/>
              <a:t>i</a:t>
            </a:r>
            <a:r>
              <a:rPr lang="en-ZA" dirty="0"/>
              <a:t> does not satisfy the AVL property anymore, perform some tree rotations with </a:t>
            </a:r>
            <a:r>
              <a:rPr lang="en-ZA" i="1" dirty="0"/>
              <a:t>V</a:t>
            </a:r>
            <a:r>
              <a:rPr lang="en-ZA" i="1" baseline="-25000" dirty="0"/>
              <a:t>i</a:t>
            </a:r>
            <a:r>
              <a:rPr lang="en-ZA" dirty="0"/>
              <a:t>, </a:t>
            </a:r>
            <a:r>
              <a:rPr lang="en-ZA" i="1" dirty="0"/>
              <a:t>V</a:t>
            </a:r>
            <a:r>
              <a:rPr lang="en-ZA" i="1" baseline="-25000" dirty="0"/>
              <a:t>i - 1</a:t>
            </a:r>
            <a:r>
              <a:rPr lang="en-ZA" i="1" dirty="0"/>
              <a:t> </a:t>
            </a:r>
            <a:r>
              <a:rPr lang="en-ZA" dirty="0"/>
              <a:t>and </a:t>
            </a:r>
            <a:r>
              <a:rPr lang="en-ZA" i="1" dirty="0"/>
              <a:t>V</a:t>
            </a:r>
            <a:r>
              <a:rPr lang="en-ZA" i="1" baseline="-25000" dirty="0"/>
              <a:t>i - 2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A" dirty="0"/>
              <a:t>There are 4 cases to consider that affect what tree rotations should be performed (left-left, left-right, right-left, right-right)</a:t>
            </a:r>
          </a:p>
        </p:txBody>
      </p:sp>
    </p:spTree>
    <p:extLst>
      <p:ext uri="{BB962C8B-B14F-4D97-AF65-F5344CB8AC3E}">
        <p14:creationId xmlns:p14="http://schemas.microsoft.com/office/powerpoint/2010/main" val="296454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3861</TotalTime>
  <Words>1361</Words>
  <Application>Microsoft Office PowerPoint</Application>
  <PresentationFormat>Widescreen</PresentationFormat>
  <Paragraphs>100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Balanced Binary Search Trees</vt:lpstr>
      <vt:lpstr>What is a BBST?</vt:lpstr>
      <vt:lpstr>Why is a binary search tree useful?</vt:lpstr>
      <vt:lpstr>Why is a balanced binary search tree useful?</vt:lpstr>
      <vt:lpstr>Tree rotations</vt:lpstr>
      <vt:lpstr>Tree Rotations (continued)</vt:lpstr>
      <vt:lpstr>Types of BBSTs</vt:lpstr>
      <vt:lpstr>AVL Tree</vt:lpstr>
      <vt:lpstr>AVL Tree (continued)</vt:lpstr>
      <vt:lpstr>AVL Tree (continued some more)</vt:lpstr>
      <vt:lpstr>AVL Tree Performance</vt:lpstr>
      <vt:lpstr>Splay Tree</vt:lpstr>
      <vt:lpstr>Splay Trees 2: Electric Boogaloo</vt:lpstr>
      <vt:lpstr>Splay Tree review</vt:lpstr>
      <vt:lpstr>Red-Black Tree</vt:lpstr>
      <vt:lpstr>Red-Black Tree: The Empire Strikes Back</vt:lpstr>
      <vt:lpstr>Red-Black Tree review</vt:lpstr>
      <vt:lpstr>The problem with BBSTs</vt:lpstr>
      <vt:lpstr>The Solution</vt:lpstr>
      <vt:lpstr>PowerPoint Presentation</vt:lpstr>
      <vt:lpstr>Treap</vt:lpstr>
      <vt:lpstr>You can never have enough Treaps</vt:lpstr>
      <vt:lpstr>Treap Review</vt:lpstr>
      <vt:lpstr>TL;DR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Binary Search Trees</dc:title>
  <dc:creator>Ralph McDougall</dc:creator>
  <cp:lastModifiedBy>Ralph McDougall</cp:lastModifiedBy>
  <cp:revision>54</cp:revision>
  <dcterms:created xsi:type="dcterms:W3CDTF">2019-01-28T11:28:40Z</dcterms:created>
  <dcterms:modified xsi:type="dcterms:W3CDTF">2019-02-07T22:07:23Z</dcterms:modified>
</cp:coreProperties>
</file>