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6" r:id="rId6"/>
    <p:sldId id="267" r:id="rId7"/>
    <p:sldId id="274" r:id="rId8"/>
    <p:sldId id="271" r:id="rId9"/>
    <p:sldId id="272" r:id="rId10"/>
    <p:sldId id="262" r:id="rId11"/>
    <p:sldId id="263" r:id="rId12"/>
    <p:sldId id="264" r:id="rId13"/>
    <p:sldId id="270" r:id="rId14"/>
    <p:sldId id="265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8475-AE33-4E9F-B74D-5DC538A3B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569270" cy="2677648"/>
          </a:xfrm>
        </p:spPr>
        <p:txBody>
          <a:bodyPr/>
          <a:lstStyle/>
          <a:p>
            <a:r>
              <a:rPr lang="en-US" sz="4800" b="1">
                <a:solidFill>
                  <a:schemeClr val="tx1"/>
                </a:solidFill>
              </a:rPr>
              <a:t>Quick Sorting &amp; Quick Selecting</a:t>
            </a:r>
            <a:endParaRPr lang="en-ZA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14C35-AB19-4DE7-BEE5-7BFBE9AE0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/>
              <a:t>Divide-and-Conquer </a:t>
            </a:r>
            <a:r>
              <a:rPr lang="en-US" b="1" cap="none" dirty="0"/>
              <a:t>Sorting Algorithm </a:t>
            </a:r>
            <a:r>
              <a:rPr lang="en-US" cap="none" dirty="0"/>
              <a:t>with Time-Complexing of </a:t>
            </a:r>
            <a:r>
              <a:rPr lang="en-US" b="1" cap="none" dirty="0"/>
              <a:t>O(n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dirty="0"/>
              <a:t>Algorithm for </a:t>
            </a:r>
            <a:r>
              <a:rPr lang="en-US" b="1" cap="none" dirty="0"/>
              <a:t>finding the Kth smallest element </a:t>
            </a:r>
            <a:r>
              <a:rPr lang="en-US" cap="none" dirty="0"/>
              <a:t>in unsorted array at </a:t>
            </a:r>
            <a:r>
              <a:rPr lang="en-US" b="1" cap="none" dirty="0"/>
              <a:t>O(n)</a:t>
            </a:r>
            <a:endParaRPr lang="en-ZA" b="1" cap="none" dirty="0"/>
          </a:p>
        </p:txBody>
      </p:sp>
    </p:spTree>
    <p:extLst>
      <p:ext uri="{BB962C8B-B14F-4D97-AF65-F5344CB8AC3E}">
        <p14:creationId xmlns:p14="http://schemas.microsoft.com/office/powerpoint/2010/main" val="66033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7A43-24AC-4CAC-967F-7B469B18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Implementation : Quick Sort function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E03A-2853-45F9-B3EF-FDD9DF00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50" y="2476981"/>
            <a:ext cx="8927317" cy="400484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>
                <a:solidFill>
                  <a:srgbClr val="FF0000"/>
                </a:solidFill>
              </a:rPr>
              <a:t>// low	 --&gt; Starting index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>
                <a:solidFill>
                  <a:srgbClr val="FF0000"/>
                </a:solidFill>
              </a:rPr>
              <a:t>// high	 --&gt; Ending index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b="1" dirty="0">
                <a:solidFill>
                  <a:srgbClr val="FFFF00"/>
                </a:solidFill>
              </a:rPr>
              <a:t>void quicksort</a:t>
            </a:r>
            <a:r>
              <a:rPr lang="en-ZA" sz="2000" dirty="0">
                <a:solidFill>
                  <a:srgbClr val="FFFF00"/>
                </a:solidFill>
              </a:rPr>
              <a:t> (</a:t>
            </a:r>
            <a:r>
              <a:rPr lang="en-ZA" sz="2000" dirty="0" err="1">
                <a:solidFill>
                  <a:srgbClr val="FFFF00"/>
                </a:solidFill>
              </a:rPr>
              <a:t>arr</a:t>
            </a:r>
            <a:r>
              <a:rPr lang="en-ZA" sz="2000" dirty="0">
                <a:solidFill>
                  <a:srgbClr val="FFFF00"/>
                </a:solidFill>
              </a:rPr>
              <a:t>[], low, high)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/>
              <a:t>    if (low &lt; high)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>
                <a:solidFill>
                  <a:srgbClr val="FF0000"/>
                </a:solidFill>
              </a:rPr>
              <a:t>// pi is partitioning index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>
                <a:solidFill>
                  <a:srgbClr val="FF0000"/>
                </a:solidFill>
              </a:rPr>
              <a:t>// </a:t>
            </a:r>
            <a:r>
              <a:rPr lang="en-ZA" sz="2000" dirty="0" err="1">
                <a:solidFill>
                  <a:srgbClr val="FF0000"/>
                </a:solidFill>
              </a:rPr>
              <a:t>arr</a:t>
            </a:r>
            <a:r>
              <a:rPr lang="en-ZA" sz="2000" dirty="0">
                <a:solidFill>
                  <a:srgbClr val="FF0000"/>
                </a:solidFill>
              </a:rPr>
              <a:t>[pi] is now at right place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/>
              <a:t>        pi = partition(</a:t>
            </a:r>
            <a:r>
              <a:rPr lang="en-ZA" sz="2000" dirty="0" err="1"/>
              <a:t>arr</a:t>
            </a:r>
            <a:r>
              <a:rPr lang="en-ZA" sz="2000" dirty="0"/>
              <a:t>, low, high);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/>
              <a:t>        </a:t>
            </a:r>
            <a:r>
              <a:rPr lang="en-ZA" sz="2000" dirty="0" err="1">
                <a:solidFill>
                  <a:srgbClr val="FFC000"/>
                </a:solidFill>
              </a:rPr>
              <a:t>quickSort</a:t>
            </a:r>
            <a:r>
              <a:rPr lang="en-ZA" sz="2000" dirty="0">
                <a:solidFill>
                  <a:srgbClr val="FFC000"/>
                </a:solidFill>
              </a:rPr>
              <a:t>(</a:t>
            </a:r>
            <a:r>
              <a:rPr lang="en-ZA" sz="2000" dirty="0" err="1">
                <a:solidFill>
                  <a:srgbClr val="FFC000"/>
                </a:solidFill>
              </a:rPr>
              <a:t>arr</a:t>
            </a:r>
            <a:r>
              <a:rPr lang="en-ZA" sz="2000" dirty="0">
                <a:solidFill>
                  <a:srgbClr val="FFC000"/>
                </a:solidFill>
              </a:rPr>
              <a:t>, low, pi - 1);	</a:t>
            </a:r>
            <a:r>
              <a:rPr lang="en-ZA" sz="2000" dirty="0"/>
              <a:t>	</a:t>
            </a:r>
            <a:r>
              <a:rPr lang="en-ZA" sz="2000" dirty="0">
                <a:solidFill>
                  <a:srgbClr val="FF0000"/>
                </a:solidFill>
              </a:rPr>
              <a:t>// Before pi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/>
              <a:t>        </a:t>
            </a:r>
            <a:r>
              <a:rPr lang="en-ZA" sz="2000" dirty="0" err="1">
                <a:solidFill>
                  <a:srgbClr val="FFC000"/>
                </a:solidFill>
              </a:rPr>
              <a:t>quickSort</a:t>
            </a:r>
            <a:r>
              <a:rPr lang="en-ZA" sz="2000" dirty="0">
                <a:solidFill>
                  <a:srgbClr val="FFC000"/>
                </a:solidFill>
              </a:rPr>
              <a:t>(</a:t>
            </a:r>
            <a:r>
              <a:rPr lang="en-ZA" sz="2000" dirty="0" err="1">
                <a:solidFill>
                  <a:srgbClr val="FFC000"/>
                </a:solidFill>
              </a:rPr>
              <a:t>arr</a:t>
            </a:r>
            <a:r>
              <a:rPr lang="en-ZA" sz="2000" dirty="0">
                <a:solidFill>
                  <a:srgbClr val="FFC000"/>
                </a:solidFill>
              </a:rPr>
              <a:t>, pi + 1, high); </a:t>
            </a:r>
            <a:r>
              <a:rPr lang="en-ZA" sz="2000" dirty="0"/>
              <a:t>	</a:t>
            </a:r>
            <a:r>
              <a:rPr lang="en-ZA" sz="2000" dirty="0">
                <a:solidFill>
                  <a:srgbClr val="FF0000"/>
                </a:solidFill>
              </a:rPr>
              <a:t>// After pi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/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81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7A43-24AC-4CAC-967F-7B469B18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Implementation : Partitioning function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E03A-2853-45F9-B3EF-FDD9DF00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2265680"/>
            <a:ext cx="10556240" cy="42062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ZA" sz="2000" dirty="0">
                <a:solidFill>
                  <a:srgbClr val="FF0000"/>
                </a:solidFill>
              </a:rPr>
              <a:t>// This function sorts the array into left sub-block, pivot, right sub-block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>
                <a:solidFill>
                  <a:srgbClr val="FF0000"/>
                </a:solidFill>
              </a:rPr>
              <a:t>// and returns pivot index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>
                <a:solidFill>
                  <a:srgbClr val="FFFF00"/>
                </a:solidFill>
              </a:rPr>
              <a:t>int </a:t>
            </a:r>
            <a:r>
              <a:rPr lang="en-ZA" sz="2000" b="1" dirty="0">
                <a:solidFill>
                  <a:srgbClr val="FFFF00"/>
                </a:solidFill>
              </a:rPr>
              <a:t>partition</a:t>
            </a:r>
            <a:r>
              <a:rPr lang="en-ZA" sz="2000" dirty="0">
                <a:solidFill>
                  <a:srgbClr val="FFFF00"/>
                </a:solidFill>
              </a:rPr>
              <a:t> (int </a:t>
            </a:r>
            <a:r>
              <a:rPr lang="en-ZA" sz="2000" dirty="0" err="1">
                <a:solidFill>
                  <a:srgbClr val="FFFF00"/>
                </a:solidFill>
              </a:rPr>
              <a:t>arr</a:t>
            </a:r>
            <a:r>
              <a:rPr lang="en-ZA" sz="2000" dirty="0">
                <a:solidFill>
                  <a:srgbClr val="FFFF00"/>
                </a:solidFill>
              </a:rPr>
              <a:t>[], int low, int high)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/>
              <a:t>    int pivot = </a:t>
            </a:r>
            <a:r>
              <a:rPr lang="en-ZA" sz="2000" dirty="0" err="1"/>
              <a:t>arr</a:t>
            </a:r>
            <a:r>
              <a:rPr lang="en-ZA" sz="2000" dirty="0"/>
              <a:t>[high];		</a:t>
            </a:r>
            <a:r>
              <a:rPr lang="en-ZA" sz="2000" dirty="0">
                <a:solidFill>
                  <a:srgbClr val="FF0000"/>
                </a:solidFill>
              </a:rPr>
              <a:t>// pivot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/>
              <a:t>    int </a:t>
            </a:r>
            <a:r>
              <a:rPr lang="en-ZA" sz="2000" dirty="0" err="1"/>
              <a:t>i</a:t>
            </a:r>
            <a:r>
              <a:rPr lang="en-ZA" sz="2000" dirty="0"/>
              <a:t> = (low - 1); 			</a:t>
            </a:r>
            <a:r>
              <a:rPr lang="en-ZA" sz="2000" dirty="0">
                <a:solidFill>
                  <a:srgbClr val="FF0000"/>
                </a:solidFill>
              </a:rPr>
              <a:t>// Index of smaller element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/>
              <a:t>    </a:t>
            </a:r>
            <a:r>
              <a:rPr lang="en-ZA" sz="2000" dirty="0">
                <a:solidFill>
                  <a:srgbClr val="FFC000"/>
                </a:solidFill>
              </a:rPr>
              <a:t>for (int j = low; j &lt;= high-1; </a:t>
            </a:r>
            <a:r>
              <a:rPr lang="en-ZA" sz="2000" dirty="0" err="1">
                <a:solidFill>
                  <a:srgbClr val="FFC000"/>
                </a:solidFill>
              </a:rPr>
              <a:t>j++</a:t>
            </a:r>
            <a:r>
              <a:rPr lang="en-ZA" sz="2000" dirty="0">
                <a:solidFill>
                  <a:srgbClr val="FFC000"/>
                </a:solidFill>
              </a:rPr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>
                <a:solidFill>
                  <a:srgbClr val="FFC000"/>
                </a:solidFill>
              </a:rPr>
              <a:t>	if (</a:t>
            </a:r>
            <a:r>
              <a:rPr lang="en-ZA" sz="2000" dirty="0" err="1">
                <a:solidFill>
                  <a:srgbClr val="FFC000"/>
                </a:solidFill>
              </a:rPr>
              <a:t>arr</a:t>
            </a:r>
            <a:r>
              <a:rPr lang="en-ZA" sz="2000" dirty="0">
                <a:solidFill>
                  <a:srgbClr val="FFC000"/>
                </a:solidFill>
              </a:rPr>
              <a:t>[j] &lt;= pivot) { 		</a:t>
            </a:r>
            <a:r>
              <a:rPr lang="en-ZA" sz="2000" dirty="0">
                <a:solidFill>
                  <a:srgbClr val="FF0000"/>
                </a:solidFill>
              </a:rPr>
              <a:t>// If current element is smaller than or equal to pivot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>
                <a:solidFill>
                  <a:srgbClr val="FFC000"/>
                </a:solidFill>
              </a:rPr>
              <a:t>            </a:t>
            </a:r>
            <a:r>
              <a:rPr lang="en-ZA" sz="2000" dirty="0" err="1">
                <a:solidFill>
                  <a:srgbClr val="FFC000"/>
                </a:solidFill>
              </a:rPr>
              <a:t>i</a:t>
            </a:r>
            <a:r>
              <a:rPr lang="en-ZA" sz="2000" dirty="0">
                <a:solidFill>
                  <a:srgbClr val="FFC000"/>
                </a:solidFill>
              </a:rPr>
              <a:t>++;					</a:t>
            </a:r>
            <a:r>
              <a:rPr lang="en-ZA" sz="2000" dirty="0">
                <a:solidFill>
                  <a:srgbClr val="FF0000"/>
                </a:solidFill>
              </a:rPr>
              <a:t>// increment index of smaller element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>
                <a:solidFill>
                  <a:srgbClr val="FFC000"/>
                </a:solidFill>
              </a:rPr>
              <a:t>            swap(&amp;</a:t>
            </a:r>
            <a:r>
              <a:rPr lang="en-ZA" sz="2000" dirty="0" err="1">
                <a:solidFill>
                  <a:srgbClr val="FFC000"/>
                </a:solidFill>
              </a:rPr>
              <a:t>arr</a:t>
            </a:r>
            <a:r>
              <a:rPr lang="en-ZA" sz="2000" dirty="0">
                <a:solidFill>
                  <a:srgbClr val="FFC000"/>
                </a:solidFill>
              </a:rPr>
              <a:t>[</a:t>
            </a:r>
            <a:r>
              <a:rPr lang="en-ZA" sz="2000" dirty="0" err="1">
                <a:solidFill>
                  <a:srgbClr val="FFC000"/>
                </a:solidFill>
              </a:rPr>
              <a:t>i</a:t>
            </a:r>
            <a:r>
              <a:rPr lang="en-ZA" sz="2000" dirty="0">
                <a:solidFill>
                  <a:srgbClr val="FFC000"/>
                </a:solidFill>
              </a:rPr>
              <a:t>], &amp;</a:t>
            </a:r>
            <a:r>
              <a:rPr lang="en-ZA" sz="2000" dirty="0" err="1">
                <a:solidFill>
                  <a:srgbClr val="FFC000"/>
                </a:solidFill>
              </a:rPr>
              <a:t>arr</a:t>
            </a:r>
            <a:r>
              <a:rPr lang="en-ZA" sz="2000" dirty="0">
                <a:solidFill>
                  <a:srgbClr val="FFC000"/>
                </a:solidFill>
              </a:rPr>
              <a:t>[j]);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>
                <a:solidFill>
                  <a:srgbClr val="FFC000"/>
                </a:solidFill>
              </a:rPr>
              <a:t>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>
                <a:solidFill>
                  <a:srgbClr val="FFC000"/>
                </a:solidFill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/>
              <a:t>    swap(&amp;</a:t>
            </a:r>
            <a:r>
              <a:rPr lang="en-ZA" sz="2000" dirty="0" err="1"/>
              <a:t>arr</a:t>
            </a:r>
            <a:r>
              <a:rPr lang="en-ZA" sz="2000" dirty="0"/>
              <a:t>[</a:t>
            </a:r>
            <a:r>
              <a:rPr lang="en-ZA" sz="2000" dirty="0" err="1"/>
              <a:t>i</a:t>
            </a:r>
            <a:r>
              <a:rPr lang="en-ZA" sz="2000" dirty="0"/>
              <a:t> + 1], &amp;</a:t>
            </a:r>
            <a:r>
              <a:rPr lang="en-ZA" sz="2000" dirty="0" err="1"/>
              <a:t>arr</a:t>
            </a:r>
            <a:r>
              <a:rPr lang="en-ZA" sz="2000" dirty="0"/>
              <a:t>[high]);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/>
              <a:t>    return (</a:t>
            </a:r>
            <a:r>
              <a:rPr lang="en-ZA" sz="2000" dirty="0" err="1"/>
              <a:t>i</a:t>
            </a:r>
            <a:r>
              <a:rPr lang="en-ZA" sz="2000" dirty="0"/>
              <a:t> + 1);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sz="20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719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2D2E-249D-4ED2-A197-C28582AE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Driver Code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11FF-BAE7-4C2A-83CC-FBAA2189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64080"/>
            <a:ext cx="5022326" cy="435864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ZA" dirty="0"/>
          </a:p>
          <a:p>
            <a:pPr marL="0" indent="0">
              <a:spcBef>
                <a:spcPts val="0"/>
              </a:spcBef>
              <a:buNone/>
            </a:pPr>
            <a:r>
              <a:rPr lang="en-ZA" dirty="0">
                <a:solidFill>
                  <a:srgbClr val="FFFF00"/>
                </a:solidFill>
              </a:rPr>
              <a:t>void </a:t>
            </a:r>
            <a:r>
              <a:rPr lang="en-ZA" b="1" dirty="0" err="1">
                <a:solidFill>
                  <a:srgbClr val="FFFF00"/>
                </a:solidFill>
              </a:rPr>
              <a:t>printArray</a:t>
            </a:r>
            <a:r>
              <a:rPr lang="en-ZA" dirty="0">
                <a:solidFill>
                  <a:srgbClr val="FFFF00"/>
                </a:solidFill>
              </a:rPr>
              <a:t>(int </a:t>
            </a:r>
            <a:r>
              <a:rPr lang="en-ZA" dirty="0" err="1">
                <a:solidFill>
                  <a:srgbClr val="FFFF00"/>
                </a:solidFill>
              </a:rPr>
              <a:t>arr</a:t>
            </a:r>
            <a:r>
              <a:rPr lang="en-ZA" dirty="0">
                <a:solidFill>
                  <a:srgbClr val="FFFF00"/>
                </a:solidFill>
              </a:rPr>
              <a:t>[], int size)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int </a:t>
            </a:r>
            <a:r>
              <a:rPr lang="en-ZA" dirty="0" err="1"/>
              <a:t>i</a:t>
            </a:r>
            <a:r>
              <a:rPr lang="en-ZA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for (</a:t>
            </a:r>
            <a:r>
              <a:rPr lang="en-ZA" dirty="0" err="1"/>
              <a:t>i</a:t>
            </a:r>
            <a:r>
              <a:rPr lang="en-ZA" dirty="0"/>
              <a:t>=0; </a:t>
            </a:r>
            <a:r>
              <a:rPr lang="en-ZA" dirty="0" err="1"/>
              <a:t>i</a:t>
            </a:r>
            <a:r>
              <a:rPr lang="en-ZA" dirty="0"/>
              <a:t> &lt; size; </a:t>
            </a:r>
            <a:r>
              <a:rPr lang="en-ZA" dirty="0" err="1"/>
              <a:t>i</a:t>
            </a:r>
            <a:r>
              <a:rPr lang="en-ZA" dirty="0"/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    </a:t>
            </a:r>
            <a:r>
              <a:rPr lang="en-ZA" dirty="0" err="1"/>
              <a:t>printf</a:t>
            </a:r>
            <a:r>
              <a:rPr lang="en-ZA" dirty="0"/>
              <a:t>("%d ", </a:t>
            </a:r>
            <a:r>
              <a:rPr lang="en-ZA" dirty="0" err="1"/>
              <a:t>arr</a:t>
            </a:r>
            <a:r>
              <a:rPr lang="en-ZA" dirty="0"/>
              <a:t>[</a:t>
            </a:r>
            <a:r>
              <a:rPr lang="en-ZA" dirty="0" err="1"/>
              <a:t>i</a:t>
            </a:r>
            <a:r>
              <a:rPr lang="en-ZA" dirty="0"/>
              <a:t>]);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</a:t>
            </a:r>
            <a:r>
              <a:rPr lang="en-ZA" dirty="0" err="1"/>
              <a:t>printf</a:t>
            </a:r>
            <a:r>
              <a:rPr lang="en-ZA" dirty="0"/>
              <a:t>("n");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>
                <a:solidFill>
                  <a:srgbClr val="FF0000"/>
                </a:solidFill>
              </a:rPr>
              <a:t>// Driver program to test above functions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>
                <a:solidFill>
                  <a:srgbClr val="FFFF00"/>
                </a:solidFill>
              </a:rPr>
              <a:t>int </a:t>
            </a:r>
            <a:r>
              <a:rPr lang="en-ZA" b="1" dirty="0">
                <a:solidFill>
                  <a:srgbClr val="FFFF00"/>
                </a:solidFill>
              </a:rPr>
              <a:t>main</a:t>
            </a:r>
            <a:r>
              <a:rPr lang="en-ZA" dirty="0">
                <a:solidFill>
                  <a:srgbClr val="FFFF00"/>
                </a:solidFill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int </a:t>
            </a:r>
            <a:r>
              <a:rPr lang="en-ZA" dirty="0" err="1"/>
              <a:t>arr</a:t>
            </a:r>
            <a:r>
              <a:rPr lang="en-ZA" dirty="0"/>
              <a:t>[] = {10, 7, 8, 9, 1, 5};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int n = </a:t>
            </a:r>
            <a:r>
              <a:rPr lang="en-ZA" dirty="0" err="1"/>
              <a:t>sizeof</a:t>
            </a:r>
            <a:r>
              <a:rPr lang="en-ZA" dirty="0"/>
              <a:t>(</a:t>
            </a:r>
            <a:r>
              <a:rPr lang="en-ZA" dirty="0" err="1"/>
              <a:t>arr</a:t>
            </a:r>
            <a:r>
              <a:rPr lang="en-ZA" dirty="0"/>
              <a:t>) / </a:t>
            </a:r>
            <a:r>
              <a:rPr lang="en-ZA" dirty="0" err="1"/>
              <a:t>sizeof</a:t>
            </a:r>
            <a:r>
              <a:rPr lang="en-ZA" dirty="0"/>
              <a:t>(</a:t>
            </a:r>
            <a:r>
              <a:rPr lang="en-ZA" dirty="0" err="1"/>
              <a:t>arr</a:t>
            </a:r>
            <a:r>
              <a:rPr lang="en-ZA" dirty="0"/>
              <a:t>[0]);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>
                <a:solidFill>
                  <a:srgbClr val="FFC000"/>
                </a:solidFill>
              </a:rPr>
              <a:t>    </a:t>
            </a:r>
            <a:r>
              <a:rPr lang="en-ZA" dirty="0" err="1">
                <a:solidFill>
                  <a:srgbClr val="FFC000"/>
                </a:solidFill>
              </a:rPr>
              <a:t>quickSort</a:t>
            </a:r>
            <a:r>
              <a:rPr lang="en-ZA" dirty="0">
                <a:solidFill>
                  <a:srgbClr val="FFC000"/>
                </a:solidFill>
              </a:rPr>
              <a:t>(</a:t>
            </a:r>
            <a:r>
              <a:rPr lang="en-ZA" dirty="0" err="1">
                <a:solidFill>
                  <a:srgbClr val="FFC000"/>
                </a:solidFill>
              </a:rPr>
              <a:t>arr</a:t>
            </a:r>
            <a:r>
              <a:rPr lang="en-ZA" dirty="0">
                <a:solidFill>
                  <a:srgbClr val="FFC000"/>
                </a:solidFill>
              </a:rPr>
              <a:t>, 0, n-1);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</a:t>
            </a:r>
            <a:r>
              <a:rPr lang="en-ZA" dirty="0" err="1"/>
              <a:t>printf</a:t>
            </a:r>
            <a:r>
              <a:rPr lang="en-ZA" dirty="0"/>
              <a:t>("Sorted array: n");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</a:t>
            </a:r>
            <a:r>
              <a:rPr lang="en-ZA" dirty="0" err="1"/>
              <a:t>printArray</a:t>
            </a:r>
            <a:r>
              <a:rPr lang="en-ZA" dirty="0"/>
              <a:t>(</a:t>
            </a:r>
            <a:r>
              <a:rPr lang="en-ZA" dirty="0" err="1"/>
              <a:t>arr</a:t>
            </a:r>
            <a:r>
              <a:rPr lang="en-ZA" dirty="0"/>
              <a:t>, n);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}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2F8DF0-F9A5-40CB-86BB-EC974CBDD728}"/>
              </a:ext>
            </a:extLst>
          </p:cNvPr>
          <p:cNvSpPr txBox="1">
            <a:spLocks/>
          </p:cNvSpPr>
          <p:nvPr/>
        </p:nvSpPr>
        <p:spPr>
          <a:xfrm>
            <a:off x="6329680" y="2338492"/>
            <a:ext cx="5022326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ZA" dirty="0"/>
              <a:t>#include&lt;</a:t>
            </a:r>
            <a:r>
              <a:rPr lang="en-ZA" dirty="0" err="1"/>
              <a:t>stdio.h</a:t>
            </a:r>
            <a:r>
              <a:rPr lang="en-ZA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>
                <a:solidFill>
                  <a:srgbClr val="FF0000"/>
                </a:solidFill>
              </a:rPr>
              <a:t>// A utility function to swap two elements </a:t>
            </a:r>
          </a:p>
          <a:p>
            <a:pPr marL="0" indent="0">
              <a:spcBef>
                <a:spcPts val="0"/>
              </a:spcBef>
              <a:buNone/>
            </a:pPr>
            <a:endParaRPr lang="en-ZA" dirty="0"/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void </a:t>
            </a:r>
            <a:r>
              <a:rPr lang="en-ZA" b="1" dirty="0"/>
              <a:t>swap</a:t>
            </a:r>
            <a:r>
              <a:rPr lang="en-ZA" dirty="0"/>
              <a:t>(int* a, int* b)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int t = *a;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*a = *b;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    *b = 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ZA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4841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29FD-5D09-4DDA-97EE-11E70921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44788"/>
            <a:ext cx="8761413" cy="706964"/>
          </a:xfrm>
        </p:spPr>
        <p:txBody>
          <a:bodyPr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Why Quick Sort is preferred over Merge Sort for sorting Arrays? 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CA8A-3C9B-47F7-89CD-2B7E64DE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8560"/>
            <a:ext cx="9421606" cy="39928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ZA" sz="2400" dirty="0"/>
              <a:t>Quick Sort in its general form is an </a:t>
            </a:r>
            <a:r>
              <a:rPr lang="en-ZA" sz="2400" b="1" dirty="0">
                <a:solidFill>
                  <a:srgbClr val="FF0000"/>
                </a:solidFill>
              </a:rPr>
              <a:t>in-place sort </a:t>
            </a:r>
            <a:r>
              <a:rPr lang="en-ZA" sz="2400" dirty="0"/>
              <a:t>(i.e. it doesn’t require any extra storage)</a:t>
            </a:r>
          </a:p>
          <a:p>
            <a:pPr>
              <a:lnSpc>
                <a:spcPct val="150000"/>
              </a:lnSpc>
            </a:pPr>
            <a:r>
              <a:rPr lang="en-ZA" sz="2400" dirty="0"/>
              <a:t>whereas merge sort requires </a:t>
            </a:r>
            <a:r>
              <a:rPr lang="en-ZA" sz="2400" b="1" dirty="0">
                <a:solidFill>
                  <a:srgbClr val="FF0000"/>
                </a:solidFill>
              </a:rPr>
              <a:t>O(N) extra storage</a:t>
            </a:r>
            <a:r>
              <a:rPr lang="en-ZA" sz="2400" dirty="0"/>
              <a:t>, N denoting the array size which may be quite expensive.</a:t>
            </a:r>
          </a:p>
          <a:p>
            <a:pPr>
              <a:lnSpc>
                <a:spcPct val="150000"/>
              </a:lnSpc>
            </a:pPr>
            <a:r>
              <a:rPr lang="en-ZA" sz="2400" dirty="0"/>
              <a:t>But because it has the best performance in the average case for most inputs, Quicksort is </a:t>
            </a:r>
            <a:r>
              <a:rPr lang="en-ZA" sz="2400" dirty="0">
                <a:solidFill>
                  <a:srgbClr val="FF0000"/>
                </a:solidFill>
              </a:rPr>
              <a:t>generally considered the “</a:t>
            </a:r>
            <a:r>
              <a:rPr lang="en-ZA" sz="2400" b="1" dirty="0">
                <a:solidFill>
                  <a:srgbClr val="FF0000"/>
                </a:solidFill>
              </a:rPr>
              <a:t>fastest</a:t>
            </a:r>
            <a:r>
              <a:rPr lang="en-ZA" sz="2400" dirty="0">
                <a:solidFill>
                  <a:srgbClr val="FF0000"/>
                </a:solidFill>
              </a:rPr>
              <a:t>” sorting algorithm.</a:t>
            </a:r>
          </a:p>
          <a:p>
            <a:pPr>
              <a:lnSpc>
                <a:spcPct val="150000"/>
              </a:lnSpc>
            </a:pPr>
            <a:r>
              <a:rPr lang="en-ZA" sz="2400" dirty="0"/>
              <a:t>Allocating and de-allocating the extra space used for merge sort increases the running time of the algorithm.</a:t>
            </a:r>
          </a:p>
          <a:p>
            <a:pPr>
              <a:lnSpc>
                <a:spcPct val="150000"/>
              </a:lnSpc>
            </a:pPr>
            <a:r>
              <a:rPr lang="en-ZA" sz="2400" dirty="0"/>
              <a:t>Comparing average complexity we find that both type of sorts have </a:t>
            </a:r>
            <a:r>
              <a:rPr lang="en-ZA" sz="2400" dirty="0">
                <a:solidFill>
                  <a:srgbClr val="FF0000"/>
                </a:solidFill>
              </a:rPr>
              <a:t>O(N log N) average complexity </a:t>
            </a:r>
            <a:r>
              <a:rPr lang="en-ZA" sz="2400" dirty="0"/>
              <a:t>but the constants differ..</a:t>
            </a:r>
          </a:p>
        </p:txBody>
      </p:sp>
    </p:spTree>
    <p:extLst>
      <p:ext uri="{BB962C8B-B14F-4D97-AF65-F5344CB8AC3E}">
        <p14:creationId xmlns:p14="http://schemas.microsoft.com/office/powerpoint/2010/main" val="374592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0D4D-3D6E-4410-B4D6-464624C1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Quick Select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4A14-0867-4B02-AED4-ACE701F38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Kth smallest element in an unsorted array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63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14BD-2016-4764-A050-F627E4E2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Quick Select Visualization</a:t>
            </a:r>
            <a:endParaRPr lang="en-ZA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CB19179-408A-4B6C-84D3-9D73F2704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24506" r="5784" b="9804"/>
          <a:stretch/>
        </p:blipFill>
        <p:spPr bwMode="auto">
          <a:xfrm>
            <a:off x="2726673" y="2514350"/>
            <a:ext cx="7180729" cy="39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6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67F4-7DDF-4048-A5BA-7C175A02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14" y="607908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Implementation :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289E-D605-4E37-9CD0-ED6FD02E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94" y="2323630"/>
            <a:ext cx="11150286" cy="43662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dirty="0">
                <a:solidFill>
                  <a:srgbClr val="FFFF00"/>
                </a:solidFill>
              </a:rPr>
              <a:t>int </a:t>
            </a:r>
            <a:r>
              <a:rPr lang="en-ZA" dirty="0" err="1">
                <a:solidFill>
                  <a:srgbClr val="FFFF00"/>
                </a:solidFill>
              </a:rPr>
              <a:t>kthSmallest</a:t>
            </a:r>
            <a:r>
              <a:rPr lang="en-ZA" dirty="0">
                <a:solidFill>
                  <a:srgbClr val="FFFF00"/>
                </a:solidFill>
              </a:rPr>
              <a:t>(int </a:t>
            </a:r>
            <a:r>
              <a:rPr lang="en-ZA" dirty="0" err="1">
                <a:solidFill>
                  <a:srgbClr val="FFFF00"/>
                </a:solidFill>
              </a:rPr>
              <a:t>arr</a:t>
            </a:r>
            <a:r>
              <a:rPr lang="en-ZA" dirty="0">
                <a:solidFill>
                  <a:srgbClr val="FFFF00"/>
                </a:solidFill>
              </a:rPr>
              <a:t>[], int l, int r, int k) </a:t>
            </a:r>
            <a:r>
              <a:rPr lang="en-ZA" dirty="0"/>
              <a:t>{  		</a:t>
            </a:r>
            <a:r>
              <a:rPr lang="en-ZA" dirty="0">
                <a:solidFill>
                  <a:srgbClr val="FF0000"/>
                </a:solidFill>
              </a:rPr>
              <a:t>//Only if k is in the range of the array</a:t>
            </a:r>
          </a:p>
          <a:p>
            <a:pPr marL="0" indent="0">
              <a:buNone/>
            </a:pPr>
            <a:r>
              <a:rPr lang="en-ZA" dirty="0">
                <a:solidFill>
                  <a:srgbClr val="00B050"/>
                </a:solidFill>
              </a:rPr>
              <a:t>    if (k &gt; 0 &amp;&amp; k &lt;= r - l + 1) {  </a:t>
            </a:r>
            <a:r>
              <a:rPr lang="en-ZA" dirty="0">
                <a:solidFill>
                  <a:srgbClr val="FF0000"/>
                </a:solidFill>
              </a:rPr>
              <a:t>					// Partition the array and get new position of pivot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	</a:t>
            </a:r>
            <a:r>
              <a:rPr lang="en-ZA" dirty="0">
                <a:solidFill>
                  <a:schemeClr val="tx1"/>
                </a:solidFill>
              </a:rPr>
              <a:t>i</a:t>
            </a:r>
            <a:r>
              <a:rPr lang="en-ZA" dirty="0"/>
              <a:t>nt index = partition(</a:t>
            </a:r>
            <a:r>
              <a:rPr lang="en-ZA" dirty="0" err="1"/>
              <a:t>arr</a:t>
            </a:r>
            <a:r>
              <a:rPr lang="en-ZA" dirty="0"/>
              <a:t>, l, r); 				</a:t>
            </a:r>
            <a:r>
              <a:rPr lang="en-ZA" dirty="0">
                <a:solidFill>
                  <a:srgbClr val="FF0000"/>
                </a:solidFill>
              </a:rPr>
              <a:t>// If position is same as k 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if (index - l == k – 1) {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>
                <a:solidFill>
                  <a:srgbClr val="00B0F0"/>
                </a:solidFill>
              </a:rPr>
              <a:t>	return </a:t>
            </a:r>
            <a:r>
              <a:rPr lang="en-ZA" dirty="0" err="1">
                <a:solidFill>
                  <a:srgbClr val="00B0F0"/>
                </a:solidFill>
              </a:rPr>
              <a:t>arr</a:t>
            </a:r>
            <a:r>
              <a:rPr lang="en-ZA" dirty="0">
                <a:solidFill>
                  <a:srgbClr val="00B0F0"/>
                </a:solidFill>
              </a:rPr>
              <a:t>[index]; 	</a:t>
            </a:r>
            <a:r>
              <a:rPr lang="en-ZA" dirty="0"/>
              <a:t>					</a:t>
            </a:r>
            <a:r>
              <a:rPr lang="en-ZA" dirty="0">
                <a:solidFill>
                  <a:srgbClr val="FF0000"/>
                </a:solidFill>
              </a:rPr>
              <a:t>// If position is more, recur for left subarray 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}								</a:t>
            </a:r>
          </a:p>
          <a:p>
            <a:pPr marL="0" indent="0">
              <a:buNone/>
            </a:pPr>
            <a:r>
              <a:rPr lang="en-ZA" dirty="0"/>
              <a:t>	if (index - l &gt; k - 1) {</a:t>
            </a:r>
          </a:p>
          <a:p>
            <a:pPr marL="0" indent="0">
              <a:buNone/>
            </a:pPr>
            <a:r>
              <a:rPr lang="en-ZA" dirty="0"/>
              <a:t>		</a:t>
            </a:r>
            <a:r>
              <a:rPr lang="en-ZA" dirty="0">
                <a:solidFill>
                  <a:srgbClr val="00B0F0"/>
                </a:solidFill>
              </a:rPr>
              <a:t>return </a:t>
            </a:r>
            <a:r>
              <a:rPr lang="en-ZA" dirty="0" err="1">
                <a:solidFill>
                  <a:srgbClr val="00B0F0"/>
                </a:solidFill>
              </a:rPr>
              <a:t>kthSmallest</a:t>
            </a:r>
            <a:r>
              <a:rPr lang="en-ZA" dirty="0">
                <a:solidFill>
                  <a:srgbClr val="00B0F0"/>
                </a:solidFill>
              </a:rPr>
              <a:t>(</a:t>
            </a:r>
            <a:r>
              <a:rPr lang="en-ZA" dirty="0" err="1">
                <a:solidFill>
                  <a:srgbClr val="00B0F0"/>
                </a:solidFill>
              </a:rPr>
              <a:t>arr</a:t>
            </a:r>
            <a:r>
              <a:rPr lang="en-ZA" dirty="0">
                <a:solidFill>
                  <a:srgbClr val="00B0F0"/>
                </a:solidFill>
              </a:rPr>
              <a:t>, l, index - 1, k); 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rgbClr val="00B0F0"/>
                </a:solidFill>
              </a:rPr>
              <a:t>	return </a:t>
            </a:r>
            <a:r>
              <a:rPr lang="en-ZA" dirty="0" err="1">
                <a:solidFill>
                  <a:srgbClr val="00B0F0"/>
                </a:solidFill>
              </a:rPr>
              <a:t>kthSmallest</a:t>
            </a:r>
            <a:r>
              <a:rPr lang="en-ZA" dirty="0">
                <a:solidFill>
                  <a:srgbClr val="00B0F0"/>
                </a:solidFill>
              </a:rPr>
              <a:t>(</a:t>
            </a:r>
            <a:r>
              <a:rPr lang="en-ZA" dirty="0" err="1">
                <a:solidFill>
                  <a:srgbClr val="00B0F0"/>
                </a:solidFill>
              </a:rPr>
              <a:t>arr</a:t>
            </a:r>
            <a:r>
              <a:rPr lang="en-ZA" dirty="0">
                <a:solidFill>
                  <a:srgbClr val="00B0F0"/>
                </a:solidFill>
              </a:rPr>
              <a:t>, index + 1, r, k - index + l - 1); </a:t>
            </a:r>
          </a:p>
          <a:p>
            <a:pPr marL="0" indent="0">
              <a:buNone/>
            </a:pPr>
            <a:r>
              <a:rPr lang="en-ZA" dirty="0">
                <a:solidFill>
                  <a:srgbClr val="00B050"/>
                </a:solidFill>
              </a:rPr>
              <a:t>    }  else {</a:t>
            </a: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rgbClr val="00B0F0"/>
                </a:solidFill>
              </a:rPr>
              <a:t>	return INT_MAX; 	</a:t>
            </a:r>
            <a:r>
              <a:rPr lang="en-ZA" dirty="0"/>
              <a:t>	</a:t>
            </a:r>
          </a:p>
          <a:p>
            <a:pPr marL="0" indent="0">
              <a:buNone/>
            </a:pPr>
            <a:r>
              <a:rPr lang="en-ZA" dirty="0">
                <a:solidFill>
                  <a:srgbClr val="00B050"/>
                </a:solidFill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86218-0F65-4316-B52F-C4648D0D4E8B}"/>
              </a:ext>
            </a:extLst>
          </p:cNvPr>
          <p:cNvSpPr txBox="1"/>
          <p:nvPr/>
        </p:nvSpPr>
        <p:spPr>
          <a:xfrm>
            <a:off x="1154955" y="1261166"/>
            <a:ext cx="954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This function returns </a:t>
            </a:r>
            <a:r>
              <a:rPr lang="en-ZA" dirty="0" err="1"/>
              <a:t>k'th</a:t>
            </a:r>
            <a:r>
              <a:rPr lang="en-ZA" dirty="0"/>
              <a:t> smallest element in </a:t>
            </a:r>
            <a:r>
              <a:rPr lang="en-ZA" dirty="0" err="1"/>
              <a:t>arr</a:t>
            </a:r>
            <a:r>
              <a:rPr lang="en-ZA" dirty="0"/>
              <a:t>[</a:t>
            </a:r>
            <a:r>
              <a:rPr lang="en-ZA" dirty="0" err="1"/>
              <a:t>l..r</a:t>
            </a:r>
            <a:r>
              <a:rPr lang="en-ZA" dirty="0"/>
              <a:t>] using </a:t>
            </a:r>
            <a:r>
              <a:rPr lang="en-ZA" dirty="0" err="1"/>
              <a:t>QuickSort</a:t>
            </a:r>
            <a:r>
              <a:rPr lang="en-ZA" dirty="0"/>
              <a:t>  based method.</a:t>
            </a:r>
          </a:p>
          <a:p>
            <a:pPr algn="ctr"/>
            <a:r>
              <a:rPr lang="en-ZA" dirty="0"/>
              <a:t> ASSUMPTION: ALL ELEMENTS IN ARR[] ARE DISTINCT </a:t>
            </a:r>
          </a:p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585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96F3-DDC1-4D87-B50F-6FA2EF8E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Basic Ideas</a:t>
            </a:r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C8CCCE-77E9-4036-8C0A-C698C419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5471" y="2694232"/>
            <a:ext cx="5692475" cy="298852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425214-6C24-4298-9E19-6BA51C8D9A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4054" y="2694234"/>
            <a:ext cx="5265178" cy="2988525"/>
          </a:xfrm>
        </p:spPr>
      </p:pic>
    </p:spTree>
    <p:extLst>
      <p:ext uri="{BB962C8B-B14F-4D97-AF65-F5344CB8AC3E}">
        <p14:creationId xmlns:p14="http://schemas.microsoft.com/office/powerpoint/2010/main" val="39751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11B3-43AB-44BB-ADBB-878CBC25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1DCB-39B8-444E-AAB3-CE0629D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2603500"/>
            <a:ext cx="10635448" cy="3859444"/>
          </a:xfrm>
        </p:spPr>
        <p:txBody>
          <a:bodyPr>
            <a:normAutofit/>
          </a:bodyPr>
          <a:lstStyle/>
          <a:p>
            <a:r>
              <a:rPr lang="en-ZA" sz="2400" dirty="0"/>
              <a:t>Pick an element, say P (the pivot)</a:t>
            </a:r>
          </a:p>
          <a:p>
            <a:r>
              <a:rPr lang="en-ZA" sz="2400" dirty="0"/>
              <a:t>Re-arrange the elements into 3 sub-blocks,</a:t>
            </a:r>
          </a:p>
          <a:p>
            <a:pPr lvl="1">
              <a:buFont typeface="+mj-lt"/>
              <a:buAutoNum type="arabicPeriod"/>
            </a:pPr>
            <a:r>
              <a:rPr lang="en-ZA" sz="2000" dirty="0">
                <a:solidFill>
                  <a:srgbClr val="FF0000"/>
                </a:solidFill>
              </a:rPr>
              <a:t>L:	those less than or equal to ( ≤) P (the left-block S1)</a:t>
            </a:r>
          </a:p>
          <a:p>
            <a:pPr lvl="1">
              <a:buFont typeface="+mj-lt"/>
              <a:buAutoNum type="arabicPeriod"/>
            </a:pPr>
            <a:r>
              <a:rPr lang="en-ZA" sz="2000" dirty="0">
                <a:solidFill>
                  <a:srgbClr val="FF0000"/>
                </a:solidFill>
              </a:rPr>
              <a:t>P:	the pivot (the only element in the middle-block)</a:t>
            </a:r>
          </a:p>
          <a:p>
            <a:pPr lvl="1">
              <a:buFont typeface="+mj-lt"/>
              <a:buAutoNum type="arabicPeriod"/>
            </a:pPr>
            <a:r>
              <a:rPr lang="en-ZA" sz="2000" dirty="0">
                <a:solidFill>
                  <a:srgbClr val="FF0000"/>
                </a:solidFill>
              </a:rPr>
              <a:t>G:	those greater than or equal to ( ≥) P (the right block S 2 ) </a:t>
            </a:r>
          </a:p>
          <a:p>
            <a:r>
              <a:rPr lang="en-ZA" sz="2400" dirty="0"/>
              <a:t>Repeat the process recursively for the left- and right- sub-blocks.</a:t>
            </a:r>
          </a:p>
          <a:p>
            <a:r>
              <a:rPr lang="en-ZA" sz="2400" dirty="0"/>
              <a:t>Return {quicksort( S 1), P, quicksort( S 2) }. </a:t>
            </a:r>
          </a:p>
        </p:txBody>
      </p:sp>
    </p:spTree>
    <p:extLst>
      <p:ext uri="{BB962C8B-B14F-4D97-AF65-F5344CB8AC3E}">
        <p14:creationId xmlns:p14="http://schemas.microsoft.com/office/powerpoint/2010/main" val="40939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7A36-6FC8-44B9-BEB3-83098F14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Basic Ideas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69D3-8ADB-4A0D-BBC7-47814BD5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0" y="2293495"/>
            <a:ext cx="10028420" cy="4047344"/>
          </a:xfrm>
        </p:spPr>
        <p:txBody>
          <a:bodyPr>
            <a:normAutofit lnSpcReduction="10000"/>
          </a:bodyPr>
          <a:lstStyle/>
          <a:p>
            <a:r>
              <a:rPr lang="en-ZA" sz="2800" dirty="0"/>
              <a:t>Note:</a:t>
            </a:r>
          </a:p>
          <a:p>
            <a:pPr lvl="1"/>
            <a:r>
              <a:rPr lang="en-ZA" sz="2400" dirty="0"/>
              <a:t>The main idea is to find the “right” position for the pivot element P. </a:t>
            </a:r>
          </a:p>
          <a:p>
            <a:pPr lvl="1"/>
            <a:r>
              <a:rPr lang="en-ZA" sz="2400" dirty="0"/>
              <a:t>After each “pass”, the pivot element, P, should be “in place”.</a:t>
            </a:r>
          </a:p>
          <a:p>
            <a:pPr lvl="1"/>
            <a:r>
              <a:rPr lang="en-ZA" sz="2400" dirty="0"/>
              <a:t>Eventually, the elements are sorted since each pass puts at least one element (i.e., P) into its final position.</a:t>
            </a:r>
          </a:p>
          <a:p>
            <a:r>
              <a:rPr lang="en-ZA" sz="2800" dirty="0"/>
              <a:t>Issues:</a:t>
            </a:r>
          </a:p>
          <a:p>
            <a:pPr lvl="1"/>
            <a:r>
              <a:rPr lang="en-ZA" sz="2400" dirty="0"/>
              <a:t>How to choose the pivot P ?</a:t>
            </a:r>
          </a:p>
          <a:p>
            <a:pPr lvl="1"/>
            <a:r>
              <a:rPr lang="en-ZA" sz="2400" dirty="0"/>
              <a:t>How to partition the block into sub-blocks?</a:t>
            </a:r>
          </a:p>
        </p:txBody>
      </p:sp>
    </p:spTree>
    <p:extLst>
      <p:ext uri="{BB962C8B-B14F-4D97-AF65-F5344CB8AC3E}">
        <p14:creationId xmlns:p14="http://schemas.microsoft.com/office/powerpoint/2010/main" val="49606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8D9578-60D4-4239-AA36-481085DE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890" y="3344336"/>
            <a:ext cx="6987135" cy="33494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C41F2-A7EA-459C-B085-5E825265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891" y="2398618"/>
            <a:ext cx="6987135" cy="11430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9FA44B-18F2-4056-8291-827C4A72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 of Partitioning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312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BAB95-2CE8-45A1-B82E-9F4F7A7D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106"/>
          <a:stretch/>
        </p:blipFill>
        <p:spPr>
          <a:xfrm>
            <a:off x="2111889" y="2520432"/>
            <a:ext cx="7968221" cy="36584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BC600D-8D0A-401E-AD49-94BA6AC69F6D}"/>
              </a:ext>
            </a:extLst>
          </p:cNvPr>
          <p:cNvSpPr txBox="1">
            <a:spLocks/>
          </p:cNvSpPr>
          <p:nvPr/>
        </p:nvSpPr>
        <p:spPr bwMode="gray">
          <a:xfrm>
            <a:off x="1227454" y="95739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…Example of Partitioning continued</a:t>
            </a:r>
            <a:endParaRPr lang="en-Z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7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EAA-161D-4DBB-A537-6B270C35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…Example of Partitioning continued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B9DAA-17E0-40C4-85C2-0E552A79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69" y="4467344"/>
            <a:ext cx="7033462" cy="11507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79310-762E-4E5F-B6B3-6BE52BD0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7345"/>
          <a:stretch/>
        </p:blipFill>
        <p:spPr>
          <a:xfrm>
            <a:off x="2579269" y="2862137"/>
            <a:ext cx="7033462" cy="16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EE84-2B66-4714-AA62-DC81E66E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Another Quick Example</a:t>
            </a:r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DF15A5-9358-490D-9C04-2A44319D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47"/>
          <a:stretch/>
        </p:blipFill>
        <p:spPr bwMode="auto">
          <a:xfrm>
            <a:off x="2970517" y="2647824"/>
            <a:ext cx="6772555" cy="364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6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A9A6-7384-48E3-9ABD-F19FDF9F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… Another Quick Example continued</a:t>
            </a:r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74CD2D-497D-4DBD-A8A4-F73AB6711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5"/>
          <a:stretch/>
        </p:blipFill>
        <p:spPr bwMode="auto">
          <a:xfrm>
            <a:off x="2561805" y="2482133"/>
            <a:ext cx="7068390" cy="404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90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559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Quick Sorting &amp; Quick Selecting</vt:lpstr>
      <vt:lpstr>Basic Ideas</vt:lpstr>
      <vt:lpstr>Basic Ideas</vt:lpstr>
      <vt:lpstr>Basic Ideas</vt:lpstr>
      <vt:lpstr>Example of Partitioning</vt:lpstr>
      <vt:lpstr>PowerPoint Presentation</vt:lpstr>
      <vt:lpstr>…Example of Partitioning continued</vt:lpstr>
      <vt:lpstr>Another Quick Example</vt:lpstr>
      <vt:lpstr>… Another Quick Example continued</vt:lpstr>
      <vt:lpstr>Implementation : Quick Sort function</vt:lpstr>
      <vt:lpstr>Implementation : Partitioning function</vt:lpstr>
      <vt:lpstr>Driver Code</vt:lpstr>
      <vt:lpstr>Why Quick Sort is preferred over Merge Sort for sorting Arrays? </vt:lpstr>
      <vt:lpstr>Quick Select</vt:lpstr>
      <vt:lpstr>Quick Select Visualization</vt:lpstr>
      <vt:lpstr>Implementation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Sorting &amp; Quick Selecting</dc:title>
  <dc:creator>Retief Louw</dc:creator>
  <cp:lastModifiedBy> </cp:lastModifiedBy>
  <cp:revision>18</cp:revision>
  <dcterms:created xsi:type="dcterms:W3CDTF">2019-02-07T19:35:09Z</dcterms:created>
  <dcterms:modified xsi:type="dcterms:W3CDTF">2019-02-08T22:13:11Z</dcterms:modified>
</cp:coreProperties>
</file>