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13D7A0-FF76-4182-A2B5-E770BA4D08D2}" type="datetimeFigureOut">
              <a:rPr lang="en-ZA" smtClean="0"/>
              <a:t>2014/04/11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373F8F9-845D-41B0-9CBF-3ADB9F7BE4D6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Linier-Time Sorting and Order Statistics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Bucket Sort</a:t>
            </a:r>
          </a:p>
          <a:p>
            <a:r>
              <a:rPr lang="en-ZA" dirty="0" smtClean="0"/>
              <a:t>Radix Sort</a:t>
            </a:r>
          </a:p>
          <a:p>
            <a:r>
              <a:rPr lang="en-ZA" dirty="0" smtClean="0"/>
              <a:t>Randomized-Select</a:t>
            </a:r>
          </a:p>
          <a:p>
            <a:r>
              <a:rPr lang="en-ZA" dirty="0" smtClean="0"/>
              <a:t>Selection in linier time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07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Bucket Sort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en-ZA" dirty="0" smtClean="0"/>
              <a:t>Uniformly allocate inputs to “buckets” – input must be uniform</a:t>
            </a:r>
          </a:p>
          <a:p>
            <a:r>
              <a:rPr lang="en-ZA" dirty="0" smtClean="0"/>
              <a:t>Apply insertion sort to each bucket – O(N^2), but ideal for small inputs because small constant factor</a:t>
            </a:r>
          </a:p>
          <a:p>
            <a:r>
              <a:rPr lang="en-ZA" dirty="0" smtClean="0"/>
              <a:t>Combine buckets</a:t>
            </a:r>
          </a:p>
          <a:p>
            <a:r>
              <a:rPr lang="en-ZA" dirty="0" smtClean="0"/>
              <a:t>Code (for 0&lt;doubles &lt;1): </a:t>
            </a:r>
          </a:p>
          <a:p>
            <a:r>
              <a:rPr lang="en-ZA" dirty="0" smtClean="0"/>
              <a:t>Create n buckets (e.g. vectors)</a:t>
            </a:r>
          </a:p>
          <a:p>
            <a:r>
              <a:rPr lang="en-ZA" dirty="0" smtClean="0"/>
              <a:t>--for i to n: </a:t>
            </a:r>
          </a:p>
          <a:p>
            <a:pPr lvl="1"/>
            <a:r>
              <a:rPr lang="en-ZA" dirty="0" smtClean="0"/>
              <a:t>Insert element i into bucket </a:t>
            </a:r>
            <a:r>
              <a:rPr lang="en-ZA" dirty="0" smtClean="0"/>
              <a:t>(</a:t>
            </a:r>
            <a:r>
              <a:rPr lang="en-ZA" dirty="0" err="1" smtClean="0"/>
              <a:t>int</a:t>
            </a:r>
            <a:r>
              <a:rPr lang="en-ZA" smtClean="0"/>
              <a:t>)(element*n)</a:t>
            </a:r>
            <a:endParaRPr lang="en-ZA" dirty="0" smtClean="0"/>
          </a:p>
          <a:p>
            <a:r>
              <a:rPr lang="en-ZA" dirty="0" smtClean="0"/>
              <a:t>Insertion sort each bucket (or bucket sort)</a:t>
            </a:r>
          </a:p>
          <a:p>
            <a:r>
              <a:rPr lang="en-ZA" dirty="0" smtClean="0"/>
              <a:t>Concatenate and print</a:t>
            </a:r>
          </a:p>
          <a:p>
            <a:r>
              <a:rPr lang="en-ZA" dirty="0" smtClean="0"/>
              <a:t>This is a stable sort if the insertion sort implementation is stable</a:t>
            </a:r>
          </a:p>
          <a:p>
            <a:r>
              <a:rPr lang="en-ZA" dirty="0" smtClean="0"/>
              <a:t>Runs in O(n) average case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152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Radix Sort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ZA" dirty="0" smtClean="0"/>
              <a:t>Useful when sorting an element by a set of properties where there is a strict order of importance for each property and the number of possible states of each property is small: e.g. the digits of an integer, sorting integers. </a:t>
            </a:r>
          </a:p>
          <a:p>
            <a:r>
              <a:rPr lang="en-ZA" dirty="0" smtClean="0"/>
              <a:t>Radix sort: </a:t>
            </a:r>
          </a:p>
          <a:p>
            <a:r>
              <a:rPr lang="en-ZA" dirty="0" smtClean="0"/>
              <a:t>-for each property, in order of least importance:</a:t>
            </a:r>
          </a:p>
          <a:p>
            <a:pPr lvl="1"/>
            <a:r>
              <a:rPr lang="en-ZA" dirty="0" smtClean="0"/>
              <a:t>Use a linier stable sort (e.g. bucket sort) on the property for all elements</a:t>
            </a:r>
          </a:p>
          <a:p>
            <a:pPr marL="274320" lvl="1" indent="0">
              <a:buNone/>
            </a:pPr>
            <a:r>
              <a:rPr lang="en-ZA" dirty="0" smtClean="0"/>
              <a:t>Takes O(</a:t>
            </a:r>
            <a:r>
              <a:rPr lang="en-ZA" dirty="0" err="1" smtClean="0"/>
              <a:t>pk</a:t>
            </a:r>
            <a:r>
              <a:rPr lang="en-ZA" dirty="0" smtClean="0"/>
              <a:t>) time, where p is the number of properties and k is the time taken by the inner-loop sort: p is generally a constant, and k=O(n). 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22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Randomized-Select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Find’s the </a:t>
            </a:r>
            <a:r>
              <a:rPr lang="en-ZA" dirty="0" err="1" smtClean="0"/>
              <a:t>kth</a:t>
            </a:r>
            <a:r>
              <a:rPr lang="en-ZA" dirty="0" smtClean="0"/>
              <a:t> largest number in A[1…n]</a:t>
            </a:r>
            <a:endParaRPr lang="en-ZA" dirty="0"/>
          </a:p>
          <a:p>
            <a:r>
              <a:rPr lang="en-ZA" dirty="0" smtClean="0"/>
              <a:t>Randomized partition function: Chooses a random pivot as in quicksort, and reorders the elements around the pivot such that those smaller than it are on the left, and larger on the right: O(N) </a:t>
            </a:r>
          </a:p>
          <a:p>
            <a:pPr lvl="1"/>
            <a:endParaRPr lang="en-ZA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24603" r="45562" b="47817"/>
          <a:stretch/>
        </p:blipFill>
        <p:spPr bwMode="auto">
          <a:xfrm>
            <a:off x="611560" y="3573016"/>
            <a:ext cx="5328592" cy="303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96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Randomized Select Code: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ZA" dirty="0" smtClean="0"/>
          </a:p>
          <a:p>
            <a:pPr marL="914400" lvl="2" indent="0">
              <a:buNone/>
            </a:pPr>
            <a:endParaRPr lang="en-ZA" dirty="0"/>
          </a:p>
          <a:p>
            <a:pPr marL="914400" lvl="2" indent="0">
              <a:buNone/>
            </a:pPr>
            <a:endParaRPr lang="en-ZA" dirty="0" smtClean="0"/>
          </a:p>
          <a:p>
            <a:pPr marL="914400" lvl="2" indent="0">
              <a:buNone/>
            </a:pPr>
            <a:endParaRPr lang="en-ZA" dirty="0"/>
          </a:p>
          <a:p>
            <a:pPr marL="914400" lvl="2" indent="0">
              <a:buNone/>
            </a:pPr>
            <a:endParaRPr lang="en-ZA" dirty="0" smtClean="0"/>
          </a:p>
          <a:p>
            <a:pPr marL="914400" lvl="2" indent="0">
              <a:buNone/>
            </a:pPr>
            <a:endParaRPr lang="en-ZA" dirty="0"/>
          </a:p>
          <a:p>
            <a:pPr marL="914400" lvl="2" indent="0">
              <a:buNone/>
            </a:pPr>
            <a:endParaRPr lang="en-ZA" dirty="0" smtClean="0"/>
          </a:p>
          <a:p>
            <a:pPr marL="914400" lvl="2" indent="0">
              <a:buNone/>
            </a:pPr>
            <a:endParaRPr lang="en-ZA" dirty="0" smtClean="0"/>
          </a:p>
          <a:p>
            <a:pPr marL="914400" lvl="2" indent="0">
              <a:buNone/>
            </a:pPr>
            <a:endParaRPr lang="en-ZA" dirty="0"/>
          </a:p>
          <a:p>
            <a:pPr marL="914400" lvl="2" indent="0">
              <a:buNone/>
            </a:pPr>
            <a:endParaRPr lang="en-ZA" dirty="0" smtClean="0"/>
          </a:p>
          <a:p>
            <a:pPr marL="914400" lvl="2" indent="0">
              <a:buNone/>
            </a:pPr>
            <a:endParaRPr lang="en-ZA" dirty="0"/>
          </a:p>
          <a:p>
            <a:pPr marL="914400" lvl="2" indent="0">
              <a:buNone/>
            </a:pPr>
            <a:endParaRPr lang="en-ZA" dirty="0" smtClean="0"/>
          </a:p>
          <a:p>
            <a:pPr marL="914400" lvl="2" indent="0">
              <a:buNone/>
            </a:pPr>
            <a:r>
              <a:rPr lang="en-ZA" dirty="0" smtClean="0"/>
              <a:t>O(N</a:t>
            </a:r>
            <a:r>
              <a:rPr lang="en-ZA" dirty="0" smtClean="0"/>
              <a:t>) average case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26984" r="44447" b="48864"/>
          <a:stretch/>
        </p:blipFill>
        <p:spPr bwMode="auto">
          <a:xfrm>
            <a:off x="395536" y="1700807"/>
            <a:ext cx="6912768" cy="316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11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Performance </a:t>
            </a:r>
            <a:r>
              <a:rPr lang="en-ZA" dirty="0" smtClean="0"/>
              <a:t>(</a:t>
            </a:r>
            <a:r>
              <a:rPr lang="en-ZA" dirty="0" smtClean="0"/>
              <a:t>CLOCKS/CLOCKS PER SEC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N=10^4</a:t>
            </a:r>
          </a:p>
          <a:p>
            <a:r>
              <a:rPr lang="en-ZA" dirty="0" smtClean="0"/>
              <a:t>0.003               0.008</a:t>
            </a:r>
          </a:p>
          <a:p>
            <a:r>
              <a:rPr lang="en-ZA" dirty="0" smtClean="0"/>
              <a:t>N=10^5</a:t>
            </a:r>
          </a:p>
          <a:p>
            <a:r>
              <a:rPr lang="en-ZA" dirty="0" smtClean="0"/>
              <a:t>0.032               0.117</a:t>
            </a:r>
          </a:p>
          <a:p>
            <a:r>
              <a:rPr lang="en-ZA" dirty="0" smtClean="0"/>
              <a:t>N=10^6</a:t>
            </a:r>
          </a:p>
          <a:p>
            <a:r>
              <a:rPr lang="en-ZA" dirty="0" smtClean="0"/>
              <a:t>0.077               1.285</a:t>
            </a:r>
          </a:p>
          <a:p>
            <a:r>
              <a:rPr lang="en-ZA" dirty="0" smtClean="0"/>
              <a:t>0.134               1.369</a:t>
            </a:r>
          </a:p>
          <a:p>
            <a:r>
              <a:rPr lang="en-ZA" dirty="0" smtClean="0"/>
              <a:t>0.206               1.265</a:t>
            </a:r>
          </a:p>
          <a:p>
            <a:r>
              <a:rPr lang="en-ZA" dirty="0" smtClean="0"/>
              <a:t>N=10^7</a:t>
            </a:r>
          </a:p>
          <a:p>
            <a:r>
              <a:rPr lang="en-ZA" dirty="0" smtClean="0"/>
              <a:t>2.117                 16.879</a:t>
            </a:r>
          </a:p>
          <a:p>
            <a:r>
              <a:rPr lang="en-ZA" dirty="0" smtClean="0"/>
              <a:t>1.827                 13.924</a:t>
            </a:r>
          </a:p>
          <a:p>
            <a:r>
              <a:rPr lang="en-ZA" dirty="0" smtClean="0"/>
              <a:t>1.584                 14.072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37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Guaranteed Linier Time Selection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Guarantee a “good” split for partition:</a:t>
            </a:r>
          </a:p>
          <a:p>
            <a:r>
              <a:rPr lang="en-ZA" dirty="0" smtClean="0"/>
              <a:t>Group all elements of A into groups of 5</a:t>
            </a:r>
          </a:p>
          <a:p>
            <a:r>
              <a:rPr lang="en-ZA" dirty="0" smtClean="0"/>
              <a:t>Use insertion sort to determine median of each group</a:t>
            </a:r>
          </a:p>
          <a:p>
            <a:r>
              <a:rPr lang="en-ZA" dirty="0" smtClean="0"/>
              <a:t>Use select function to find the median of medians </a:t>
            </a:r>
            <a:r>
              <a:rPr lang="en-ZA" dirty="0" err="1" smtClean="0"/>
              <a:t>i.e</a:t>
            </a:r>
            <a:r>
              <a:rPr lang="en-ZA" dirty="0"/>
              <a:t> </a:t>
            </a:r>
            <a:r>
              <a:rPr lang="en-ZA" dirty="0" smtClean="0"/>
              <a:t>element (n/5)/2 of the median set</a:t>
            </a:r>
          </a:p>
          <a:p>
            <a:r>
              <a:rPr lang="en-ZA" dirty="0" smtClean="0"/>
              <a:t>Partition with this median as the pivot, and call select to the left or right accordingly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00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292</TotalTime>
  <Words>366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Linier-Time Sorting and Order Statistics</vt:lpstr>
      <vt:lpstr>Bucket Sort</vt:lpstr>
      <vt:lpstr>Radix Sort</vt:lpstr>
      <vt:lpstr>Randomized-Select</vt:lpstr>
      <vt:lpstr>Randomized Select Code:</vt:lpstr>
      <vt:lpstr>Performance (CLOCKS/CLOCKS PER SEC)</vt:lpstr>
      <vt:lpstr>Guaranteed Linier Time Selection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Linier-Time Sorting and Order Statistics</dc:title>
  <dc:creator>Orton Thomas J</dc:creator>
  <cp:lastModifiedBy>Orton Thomas J</cp:lastModifiedBy>
  <cp:revision>17</cp:revision>
  <dcterms:created xsi:type="dcterms:W3CDTF">2014-04-06T12:43:21Z</dcterms:created>
  <dcterms:modified xsi:type="dcterms:W3CDTF">2014-04-11T15:53:04Z</dcterms:modified>
</cp:coreProperties>
</file>