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67" r:id="rId6"/>
    <p:sldId id="258" r:id="rId7"/>
    <p:sldId id="270" r:id="rId8"/>
    <p:sldId id="262" r:id="rId9"/>
    <p:sldId id="261" r:id="rId10"/>
    <p:sldId id="271" r:id="rId11"/>
    <p:sldId id="272" r:id="rId12"/>
    <p:sldId id="273" r:id="rId13"/>
    <p:sldId id="274" r:id="rId14"/>
    <p:sldId id="275" r:id="rId15"/>
    <p:sldId id="260" r:id="rId16"/>
    <p:sldId id="276" r:id="rId17"/>
    <p:sldId id="277" r:id="rId18"/>
    <p:sldId id="264" r:id="rId19"/>
    <p:sldId id="278" r:id="rId20"/>
    <p:sldId id="263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B39392-230F-4810-9B80-789EC772CF10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CFEC1D-6602-4D0B-8952-000D282B5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Rabin-Karp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Robin Visser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rolling hash to compute the next hash value in constant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rolling hash to compute the next hash value in constant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7239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Example:  </a:t>
            </a:r>
            <a:r>
              <a:rPr lang="en-US" sz="2000" dirty="0" smtClean="0"/>
              <a:t>If we add the values of each character in the substring  as our hash, we get: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ash(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s[i+1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..i+m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hash(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s[i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..i+m-1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hash(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s[i]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hash(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s[i+m]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popular and effective hash function treats </a:t>
            </a:r>
            <a:r>
              <a:rPr lang="en-US" sz="2800" dirty="0" smtClean="0"/>
              <a:t>every substring as a number in some </a:t>
            </a:r>
            <a:r>
              <a:rPr lang="en-US" sz="2800" dirty="0" smtClean="0"/>
              <a:t>base, usually a large prime.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popular and effective hash function treats </a:t>
            </a:r>
            <a:r>
              <a:rPr lang="en-US" sz="2800" dirty="0" smtClean="0"/>
              <a:t>every substring as a number in some </a:t>
            </a:r>
            <a:r>
              <a:rPr lang="en-US" sz="2800" dirty="0" smtClean="0"/>
              <a:t>base, usually a large prime.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(e.g. </a:t>
            </a:r>
            <a:r>
              <a:rPr lang="en-US" sz="2400" dirty="0" smtClean="0"/>
              <a:t>if the substring is </a:t>
            </a:r>
            <a:r>
              <a:rPr lang="en-US" sz="2400" dirty="0" smtClean="0"/>
              <a:t>“IOI" </a:t>
            </a:r>
            <a:r>
              <a:rPr lang="en-US" sz="2400" dirty="0" smtClean="0"/>
              <a:t>and the base is 101, the hash value would be </a:t>
            </a:r>
            <a:r>
              <a:rPr lang="en-US" sz="2400" dirty="0" smtClean="0"/>
              <a:t>73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 + </a:t>
            </a:r>
            <a:r>
              <a:rPr lang="en-US" sz="2400" dirty="0" smtClean="0"/>
              <a:t>79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 + </a:t>
            </a:r>
            <a:r>
              <a:rPr lang="en-US" sz="2400" dirty="0" smtClean="0"/>
              <a:t>73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752725)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popular and effective hash function treats </a:t>
            </a:r>
            <a:r>
              <a:rPr lang="en-US" sz="2800" dirty="0" smtClean="0"/>
              <a:t>every substring as a number in some </a:t>
            </a:r>
            <a:r>
              <a:rPr lang="en-US" sz="2800" dirty="0" smtClean="0"/>
              <a:t>base, usually a large prime.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(e.g. </a:t>
            </a:r>
            <a:r>
              <a:rPr lang="en-US" sz="2400" dirty="0" smtClean="0"/>
              <a:t>if the substring is </a:t>
            </a:r>
            <a:r>
              <a:rPr lang="en-US" sz="2400" dirty="0" smtClean="0"/>
              <a:t>“IOI" </a:t>
            </a:r>
            <a:r>
              <a:rPr lang="en-US" sz="2400" dirty="0" smtClean="0"/>
              <a:t>and the base is 101, the hash value would be </a:t>
            </a:r>
            <a:r>
              <a:rPr lang="en-US" sz="2400" dirty="0" smtClean="0"/>
              <a:t>73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 + </a:t>
            </a:r>
            <a:r>
              <a:rPr lang="en-US" sz="2400" dirty="0" smtClean="0"/>
              <a:t>79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 + </a:t>
            </a:r>
            <a:r>
              <a:rPr lang="en-US" sz="2400" dirty="0" smtClean="0"/>
              <a:t>73 </a:t>
            </a:r>
            <a:r>
              <a:rPr lang="en-US" sz="2400" dirty="0" smtClean="0"/>
              <a:t>× </a:t>
            </a:r>
            <a:r>
              <a:rPr lang="en-US" sz="2400" dirty="0" smtClean="0"/>
              <a:t>101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752725)</a:t>
            </a:r>
            <a:br>
              <a:rPr lang="en-US" sz="24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Due to the limited </a:t>
            </a:r>
            <a:r>
              <a:rPr lang="en-US" sz="2400" dirty="0" smtClean="0"/>
              <a:t>size of the integer data </a:t>
            </a:r>
            <a:r>
              <a:rPr lang="en-US" sz="2400" dirty="0" smtClean="0"/>
              <a:t>type, modular arithmetic must be used to scale down the hash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Inferior to KMP algorithm and Boyer-Moore algorithm for single pattern searching, however can be used effectively for multiple pattern searching.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Inferior to KMP algorithm and Boyer-Moore algorithm for single pattern searching, however can be used effectively for multiple pattern searching.</a:t>
            </a:r>
          </a:p>
          <a:p>
            <a:endParaRPr lang="en-US" sz="2400" dirty="0" smtClean="0"/>
          </a:p>
          <a:p>
            <a:r>
              <a:rPr lang="en-US" sz="2400" dirty="0" smtClean="0"/>
              <a:t>We can create a variant, using a Bloom filter or a set data structure to </a:t>
            </a:r>
            <a:r>
              <a:rPr lang="en-US" sz="2400" dirty="0" smtClean="0"/>
              <a:t>check whether the hash of a given string belongs to a set of hash values of patterns we are looking </a:t>
            </a:r>
            <a:r>
              <a:rPr lang="en-US" sz="2400" dirty="0" smtClean="0"/>
              <a:t>for.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Consider the following variant: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Consider the following variant: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482"/>
            <a:ext cx="7620000" cy="530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function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RabinKarpSet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string 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set of string subs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401638" algn="l"/>
              </a:tabLst>
            </a:pP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set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emptySet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urier New"/>
            </a:endParaRPr>
          </a:p>
          <a:p>
            <a:pPr fontAlgn="t">
              <a:lnSpc>
                <a:spcPct val="150000"/>
              </a:lnSpc>
              <a:tabLst>
                <a:tab pos="401638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</a:t>
            </a: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for each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sub in subs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	insert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sub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into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401638" algn="l"/>
              </a:tabLst>
            </a:pP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b="1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b="1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401638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for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from 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to n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if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∈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and 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∈ subs </a:t>
            </a:r>
          </a:p>
          <a:p>
            <a:pPr fontAlgn="t">
              <a:lnSpc>
                <a:spcPct val="150000"/>
              </a:lnSpc>
              <a:tabLst>
                <a:tab pos="1484313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return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401638" algn="l"/>
              </a:tabLst>
            </a:pPr>
            <a:r>
              <a:rPr lang="en-US" sz="1900" b="1" dirty="0" smtClean="0">
                <a:solidFill>
                  <a:srgbClr val="B1B100"/>
                </a:solidFill>
                <a:latin typeface="Courier New"/>
              </a:rPr>
              <a:t>	return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not found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Rabin-Karp?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Runs in </a:t>
            </a:r>
            <a:r>
              <a:rPr lang="en-US" sz="2400" dirty="0" smtClean="0"/>
              <a:t>O(n + k) </a:t>
            </a:r>
            <a:r>
              <a:rPr lang="en-US" sz="2800" dirty="0" smtClean="0"/>
              <a:t>time, compared to </a:t>
            </a:r>
            <a:r>
              <a:rPr lang="en-US" sz="2400" dirty="0" smtClean="0"/>
              <a:t>O(</a:t>
            </a:r>
            <a:r>
              <a:rPr lang="en-US" sz="2400" dirty="0" err="1" smtClean="0"/>
              <a:t>nk</a:t>
            </a:r>
            <a:r>
              <a:rPr lang="en-US" sz="2400" dirty="0" smtClean="0"/>
              <a:t>)</a:t>
            </a:r>
            <a:r>
              <a:rPr lang="en-US" sz="2800" dirty="0" smtClean="0"/>
              <a:t> time when searching each string individually.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Runs in </a:t>
            </a:r>
            <a:r>
              <a:rPr lang="en-US" sz="2400" dirty="0" smtClean="0"/>
              <a:t>O(n + k) </a:t>
            </a:r>
            <a:r>
              <a:rPr lang="en-US" sz="2800" dirty="0" smtClean="0"/>
              <a:t>time, compared to </a:t>
            </a:r>
            <a:r>
              <a:rPr lang="en-US" sz="2400" dirty="0" smtClean="0"/>
              <a:t>O(</a:t>
            </a:r>
            <a:r>
              <a:rPr lang="en-US" sz="2400" dirty="0" err="1" smtClean="0"/>
              <a:t>nk</a:t>
            </a:r>
            <a:r>
              <a:rPr lang="en-US" sz="2400" dirty="0" smtClean="0"/>
              <a:t>)</a:t>
            </a:r>
            <a:r>
              <a:rPr lang="en-US" sz="2800" dirty="0" smtClean="0"/>
              <a:t> time when searching each string individually.</a:t>
            </a:r>
          </a:p>
          <a:p>
            <a:endParaRPr lang="en-US" sz="2800" dirty="0" smtClean="0"/>
          </a:p>
          <a:p>
            <a:r>
              <a:rPr lang="en-US" sz="2800" dirty="0" smtClean="0"/>
              <a:t>Note that a </a:t>
            </a:r>
            <a:r>
              <a:rPr lang="en-US" sz="2800" dirty="0" smtClean="0"/>
              <a:t>hash table checks whether a substring hash equals any of the pattern hashes in </a:t>
            </a:r>
            <a:r>
              <a:rPr lang="en-US" sz="2400" dirty="0" smtClean="0"/>
              <a:t>O(1) </a:t>
            </a:r>
            <a:r>
              <a:rPr lang="en-US" sz="2800" dirty="0" smtClean="0"/>
              <a:t>time on average.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Rabin-Karp?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String searching </a:t>
            </a:r>
            <a:r>
              <a:rPr lang="en-US" dirty="0" smtClean="0"/>
              <a:t>algorithm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Rabin-Karp?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String searching algorithm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</a:t>
            </a:r>
            <a:r>
              <a:rPr lang="en-US" dirty="0" smtClean="0"/>
              <a:t>hashing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Rabin-Karp?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String searching algorithm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</a:t>
            </a:r>
            <a:r>
              <a:rPr lang="en-US" dirty="0" smtClean="0"/>
              <a:t>hashing</a:t>
            </a:r>
            <a:br>
              <a:rPr lang="en-US" dirty="0" smtClean="0"/>
            </a:br>
            <a:r>
              <a:rPr lang="en-US" i="1" dirty="0" smtClean="0"/>
              <a:t>(e.g.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hash(“answer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=  42 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772400" cy="398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function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RabinKarp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[1..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sub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[1..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sub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for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from 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to n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fontAlgn="t">
              <a:lnSpc>
                <a:spcPct val="150000"/>
              </a:lnSpc>
              <a:tabLst>
                <a:tab pos="512763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if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fontAlgn="t">
              <a:lnSpc>
                <a:spcPct val="150000"/>
              </a:lnSpc>
            </a:pPr>
            <a:r>
              <a:rPr lang="en-US" sz="1900" b="1" dirty="0" smtClean="0">
                <a:solidFill>
                  <a:srgbClr val="B1B100"/>
                </a:solidFill>
                <a:latin typeface="Courier New"/>
              </a:rPr>
              <a:t>	if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b="1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sub </a:t>
            </a:r>
          </a:p>
          <a:p>
            <a:pPr fontAlgn="t">
              <a:lnSpc>
                <a:spcPct val="150000"/>
              </a:lnSpc>
              <a:tabLst>
                <a:tab pos="914400" algn="l"/>
                <a:tab pos="1371600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	return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512763" algn="l"/>
              </a:tabLst>
            </a:pP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return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not found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371600"/>
            <a:ext cx="7772400" cy="398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function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RabinKarp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[1..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,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sub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[1..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sub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for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from 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to n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fontAlgn="t">
              <a:lnSpc>
                <a:spcPct val="150000"/>
              </a:lnSpc>
              <a:tabLst>
                <a:tab pos="512763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if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hsub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 fontAlgn="t">
              <a:lnSpc>
                <a:spcPct val="150000"/>
              </a:lnSpc>
            </a:pPr>
            <a:r>
              <a:rPr lang="en-US" sz="1900" b="1" dirty="0" smtClean="0">
                <a:solidFill>
                  <a:srgbClr val="B1B100"/>
                </a:solidFill>
                <a:latin typeface="Courier New"/>
              </a:rPr>
              <a:t>	if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-</a:t>
            </a:r>
            <a:r>
              <a:rPr lang="en-US" sz="1900" b="1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b="1" dirty="0" smtClean="0">
                <a:solidFill>
                  <a:srgbClr val="009900"/>
                </a:solidFill>
                <a:latin typeface="Courier New"/>
              </a:rPr>
              <a:t>]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smtClean="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</a:rPr>
              <a:t> sub </a:t>
            </a:r>
          </a:p>
          <a:p>
            <a:pPr fontAlgn="t">
              <a:lnSpc>
                <a:spcPct val="150000"/>
              </a:lnSpc>
              <a:tabLst>
                <a:tab pos="914400" algn="l"/>
                <a:tab pos="1371600" algn="l"/>
              </a:tabLst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		return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  <a:tabLst>
                <a:tab pos="512763" algn="l"/>
              </a:tabLst>
            </a:pP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latin typeface="Courier New"/>
              </a:rPr>
              <a:t>hs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:=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smtClean="0">
                <a:solidFill>
                  <a:srgbClr val="990000"/>
                </a:solidFill>
                <a:latin typeface="Courier New"/>
              </a:rPr>
              <a:t>hash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[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..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dirty="0" smtClean="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1900" dirty="0" smtClean="0">
                <a:solidFill>
                  <a:srgbClr val="009900"/>
                </a:solidFill>
                <a:latin typeface="Courier New"/>
              </a:rPr>
              <a:t>])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fontAlgn="t">
              <a:lnSpc>
                <a:spcPct val="150000"/>
              </a:lnSpc>
            </a:pPr>
            <a:r>
              <a:rPr lang="en-US" sz="1900" dirty="0" smtClean="0">
                <a:solidFill>
                  <a:srgbClr val="B1B100"/>
                </a:solidFill>
                <a:latin typeface="Courier New"/>
              </a:rPr>
              <a:t>return</a:t>
            </a:r>
            <a:r>
              <a:rPr lang="en-US" sz="1900" dirty="0" smtClean="0">
                <a:solidFill>
                  <a:srgbClr val="000000"/>
                </a:solidFill>
                <a:latin typeface="Courier New"/>
              </a:rPr>
              <a:t> not found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41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Naïve implementation:   Runs in O(nm)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2624</TotalTime>
  <Words>433</Words>
  <Application>Microsoft Office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Rabin-Karp algorithm</vt:lpstr>
      <vt:lpstr>What is Rabin-Karp?</vt:lpstr>
      <vt:lpstr>What is Rabin-Karp?</vt:lpstr>
      <vt:lpstr>What is Rabin-Karp?</vt:lpstr>
      <vt:lpstr>What is Rabin-Karp?</vt:lpstr>
      <vt:lpstr>Algorithm</vt:lpstr>
      <vt:lpstr>Algorithm</vt:lpstr>
      <vt:lpstr>Algorithm</vt:lpstr>
      <vt:lpstr>Hash function</vt:lpstr>
      <vt:lpstr>Hash function</vt:lpstr>
      <vt:lpstr>Hash function</vt:lpstr>
      <vt:lpstr>Hash function</vt:lpstr>
      <vt:lpstr>Hash function</vt:lpstr>
      <vt:lpstr>Hash function</vt:lpstr>
      <vt:lpstr>How is this useful</vt:lpstr>
      <vt:lpstr>How is this useful</vt:lpstr>
      <vt:lpstr>How is this useful</vt:lpstr>
      <vt:lpstr>How is this useful</vt:lpstr>
      <vt:lpstr>How is this useful</vt:lpstr>
      <vt:lpstr>How is this useful</vt:lpstr>
      <vt:lpstr>How is this useful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Rabin-Karp algorithm</dc:title>
  <dc:creator>rvisser</dc:creator>
  <cp:lastModifiedBy>rvisser</cp:lastModifiedBy>
  <cp:revision>268</cp:revision>
  <dcterms:created xsi:type="dcterms:W3CDTF">2014-04-09T15:41:04Z</dcterms:created>
  <dcterms:modified xsi:type="dcterms:W3CDTF">2014-04-11T14:31:20Z</dcterms:modified>
</cp:coreProperties>
</file>