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68" r:id="rId13"/>
    <p:sldId id="26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392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091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039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780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816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2018/03/03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51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2018/03/03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977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2018/03/03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626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2018/03/03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39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2018/03/03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141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2018/03/03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75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1550-55B7-43DF-8F4D-838ABB533BF6}" type="datetimeFigureOut">
              <a:rPr lang="en-ZA" smtClean="0"/>
              <a:t>2018/03/03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317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solidFill>
            <a:schemeClr val="bg1">
              <a:alpha val="79000"/>
            </a:schemeClr>
          </a:solidFill>
        </p:spPr>
        <p:txBody>
          <a:bodyPr anchor="ctr">
            <a:normAutofit/>
          </a:bodyPr>
          <a:lstStyle/>
          <a:p>
            <a:r>
              <a:rPr lang="en-ZA" dirty="0"/>
              <a:t>Tries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40372"/>
            <a:ext cx="12192000" cy="932640"/>
          </a:xfrm>
          <a:solidFill>
            <a:schemeClr val="bg1">
              <a:alpha val="79000"/>
            </a:schemeClr>
          </a:solidFill>
        </p:spPr>
        <p:txBody>
          <a:bodyPr anchor="ctr">
            <a:normAutofit/>
          </a:bodyPr>
          <a:lstStyle/>
          <a:p>
            <a:r>
              <a:rPr lang="en-ZA" dirty="0"/>
              <a:t>by Tian Cilliers</a:t>
            </a:r>
          </a:p>
          <a:p>
            <a:r>
              <a:rPr lang="en-ZA" dirty="0"/>
              <a:t>IOI Training Camp 3 (3-4 March 2018)</a:t>
            </a:r>
          </a:p>
        </p:txBody>
      </p:sp>
    </p:spTree>
    <p:extLst>
      <p:ext uri="{BB962C8B-B14F-4D97-AF65-F5344CB8AC3E}">
        <p14:creationId xmlns:p14="http://schemas.microsoft.com/office/powerpoint/2010/main" val="208376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/>
              <a:t>Find Value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u="sng" dirty="0"/>
              <a:t>Example:</a:t>
            </a:r>
          </a:p>
          <a:p>
            <a:pPr marL="0" indent="0">
              <a:spcBef>
                <a:spcPts val="800"/>
              </a:spcBef>
              <a:buNone/>
            </a:pPr>
            <a:endParaRPr lang="en-ZA" sz="24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4160" r="10001" b="-393"/>
          <a:stretch/>
        </p:blipFill>
        <p:spPr>
          <a:xfrm>
            <a:off x="609600" y="3103419"/>
            <a:ext cx="10972799" cy="20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8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/>
              <a:t>Time Complexity: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Insert: O(L)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Find: O(L)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u="sng" dirty="0"/>
              <a:t>Space Complexity:</a:t>
            </a:r>
            <a:r>
              <a:rPr lang="en-ZA" dirty="0"/>
              <a:t> </a:t>
            </a:r>
            <a:r>
              <a:rPr lang="en-ZA" sz="2400" dirty="0"/>
              <a:t>O(NL)</a:t>
            </a:r>
          </a:p>
        </p:txBody>
      </p:sp>
    </p:spTree>
    <p:extLst>
      <p:ext uri="{BB962C8B-B14F-4D97-AF65-F5344CB8AC3E}">
        <p14:creationId xmlns:p14="http://schemas.microsoft.com/office/powerpoint/2010/main" val="266733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/>
              <a:t>Longest Prefix (IOI 1996)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>
                <a:cs typeface="Courier New" panose="02070309020205020404" pitchFamily="49" charset="0"/>
              </a:rPr>
              <a:t>Given a set of short strings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ZA" sz="2400" dirty="0">
                <a:cs typeface="Courier New" panose="02070309020205020404" pitchFamily="49" charset="0"/>
              </a:rPr>
              <a:t> and a longer string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ZA" sz="2400" dirty="0">
                <a:cs typeface="Courier New" panose="02070309020205020404" pitchFamily="49" charset="0"/>
              </a:rPr>
              <a:t>, calculate the length of the longest prefix of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ZA" sz="2400" dirty="0">
                <a:cs typeface="Courier New" panose="02070309020205020404" pitchFamily="49" charset="0"/>
              </a:rPr>
              <a:t> such that the prefix equals to a concatenation of some (possibly repeated) elements of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Z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ZA" sz="2400" u="sng" dirty="0">
                <a:cs typeface="Courier New" panose="02070309020205020404" pitchFamily="49" charset="0"/>
              </a:rPr>
              <a:t>Sample IO:</a:t>
            </a:r>
          </a:p>
          <a:p>
            <a:pPr marL="0" indent="0">
              <a:spcBef>
                <a:spcPts val="800"/>
              </a:spcBef>
              <a:buNone/>
            </a:pPr>
            <a:endParaRPr lang="en-ZA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endParaRPr lang="en-ZA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endParaRPr lang="en-ZA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endParaRPr lang="en-ZA" sz="2400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64452"/>
              </p:ext>
            </p:extLst>
          </p:nvPr>
        </p:nvGraphicFramePr>
        <p:xfrm>
          <a:off x="439737" y="3849725"/>
          <a:ext cx="11312526" cy="146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821">
                <a:tc>
                  <a:txBody>
                    <a:bodyPr/>
                    <a:lstStyle/>
                    <a:p>
                      <a:r>
                        <a:rPr lang="en-ZA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008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AB BA CA BBC</a:t>
                      </a:r>
                    </a:p>
                    <a:p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ABABACABAABC</a:t>
                      </a:r>
                      <a:endParaRPr lang="en-ZA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77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/>
              <a:t>Longest Prefix (IOI 1996)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u="sng" dirty="0"/>
              <a:t>Solution: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/>
              <a:t>We use a DP solution to find which characters are reachable by constructing a prefix from some elements of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ZA" sz="2400" dirty="0"/>
              <a:t>. Let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DP[</a:t>
            </a: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ZA" sz="2400" dirty="0"/>
              <a:t> denote whether it is possible to construct a prefix of length </a:t>
            </a: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ZA" sz="2400" dirty="0"/>
              <a:t>. Initially,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DP[0] = true</a:t>
            </a:r>
            <a:r>
              <a:rPr lang="en-ZA" sz="2400" dirty="0"/>
              <a:t>. Firstly, let’s construct a </a:t>
            </a:r>
            <a:r>
              <a:rPr lang="en-ZA" sz="2400" dirty="0" err="1"/>
              <a:t>trie</a:t>
            </a:r>
            <a:r>
              <a:rPr lang="en-ZA" sz="2400" dirty="0"/>
              <a:t> containing all the elements of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ZA" sz="2400" dirty="0"/>
              <a:t>.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/>
              <a:t>Now, loop through all </a:t>
            </a: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ZA" sz="2400" dirty="0"/>
              <a:t> for which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DP[</a:t>
            </a: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ZA" sz="2400" dirty="0"/>
              <a:t> is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ZA" sz="2400" dirty="0"/>
              <a:t>, and for each loop we do the following: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Start at the root of the </a:t>
            </a:r>
            <a:r>
              <a:rPr lang="en-ZA" sz="2400" dirty="0" err="1"/>
              <a:t>trie</a:t>
            </a:r>
            <a:endParaRPr lang="en-ZA" sz="2400" dirty="0"/>
          </a:p>
          <a:p>
            <a:pPr>
              <a:spcBef>
                <a:spcPts val="800"/>
              </a:spcBef>
            </a:pPr>
            <a:r>
              <a:rPr lang="en-ZA" sz="2400" dirty="0"/>
              <a:t>Run a while loop with iterator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ZA" sz="2400" dirty="0"/>
              <a:t>, and each time descend down the </a:t>
            </a:r>
            <a:r>
              <a:rPr lang="en-ZA" sz="2400" dirty="0" err="1"/>
              <a:t>trie</a:t>
            </a:r>
            <a:r>
              <a:rPr lang="en-ZA" sz="2400" dirty="0"/>
              <a:t> to character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i+n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ZA" sz="2400" dirty="0"/>
              <a:t> setting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DP[</a:t>
            </a: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i+n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true</a:t>
            </a:r>
            <a:r>
              <a:rPr lang="en-ZA" sz="2400" dirty="0"/>
              <a:t>. If the node doesn’t exist, terminate the inner loop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/>
              <a:t>Time complexity: O(|S|</a:t>
            </a:r>
            <a:r>
              <a:rPr lang="en-ZA" sz="2400" baseline="30000" dirty="0"/>
              <a:t>2</a:t>
            </a:r>
            <a:r>
              <a:rPr lang="en-ZA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834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/>
              <a:t>Questions?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137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 err="1"/>
              <a:t>Trie</a:t>
            </a:r>
            <a:endParaRPr lang="en-ZA" u="sng" dirty="0"/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/>
              <a:t>A </a:t>
            </a:r>
            <a:r>
              <a:rPr lang="en-ZA" sz="2400" dirty="0" err="1"/>
              <a:t>trie</a:t>
            </a:r>
            <a:r>
              <a:rPr lang="en-ZA" sz="2400" dirty="0"/>
              <a:t> (pronounced as in re</a:t>
            </a:r>
            <a:r>
              <a:rPr lang="en-ZA" sz="2400" u="sng" dirty="0"/>
              <a:t>trie</a:t>
            </a:r>
            <a:r>
              <a:rPr lang="en-ZA" sz="2400" dirty="0"/>
              <a:t>val), also called a prefix or radix tree, is an ordered tree data structure used to store a dynamic set where the keys are usually strings.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Can be used to store any associative data type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Root node is empty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Each node contains the prefix of all its children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Not every node has to define a value, some can be intermediate nodes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Can provide lexicographical sorting</a:t>
            </a:r>
          </a:p>
        </p:txBody>
      </p:sp>
    </p:spTree>
    <p:extLst>
      <p:ext uri="{BB962C8B-B14F-4D97-AF65-F5344CB8AC3E}">
        <p14:creationId xmlns:p14="http://schemas.microsoft.com/office/powerpoint/2010/main" val="354902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sz="2400" u="sng" dirty="0"/>
              <a:t>Storing the following values:</a:t>
            </a:r>
          </a:p>
          <a:p>
            <a:pPr>
              <a:spcBef>
                <a:spcPts val="800"/>
              </a:spcBef>
            </a:pPr>
            <a:r>
              <a:rPr lang="en-ZA" sz="2400" dirty="0" err="1"/>
              <a:t>cpp</a:t>
            </a:r>
            <a:endParaRPr lang="en-ZA" sz="2400" dirty="0"/>
          </a:p>
          <a:p>
            <a:pPr>
              <a:spcBef>
                <a:spcPts val="800"/>
              </a:spcBef>
            </a:pPr>
            <a:r>
              <a:rPr lang="en-ZA" sz="2400" dirty="0"/>
              <a:t>can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cat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in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inn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it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17476" y="2092567"/>
            <a:ext cx="5805858" cy="4226543"/>
            <a:chOff x="5017476" y="2092567"/>
            <a:chExt cx="5805858" cy="4226543"/>
          </a:xfrm>
        </p:grpSpPr>
        <p:sp>
          <p:nvSpPr>
            <p:cNvPr id="4" name="Oval 3"/>
            <p:cNvSpPr/>
            <p:nvPr/>
          </p:nvSpPr>
          <p:spPr>
            <a:xfrm>
              <a:off x="6268915" y="2092567"/>
              <a:ext cx="800102" cy="8001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268915" y="3234714"/>
              <a:ext cx="800102" cy="8001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017476" y="3234714"/>
              <a:ext cx="800102" cy="8001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u="sng" dirty="0"/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268915" y="4376861"/>
              <a:ext cx="800102" cy="8001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ca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68915" y="5519008"/>
              <a:ext cx="800102" cy="8001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u="sng" dirty="0"/>
                <a:t>can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771793" y="4376861"/>
              <a:ext cx="800102" cy="8001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err="1"/>
                <a:t>cp</a:t>
              </a:r>
              <a:endParaRPr lang="en-ZA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520354" y="5519008"/>
              <a:ext cx="800102" cy="8001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u="sng" dirty="0"/>
                <a:t>cat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8771793" y="5519008"/>
              <a:ext cx="800102" cy="8001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u="sng" dirty="0" err="1"/>
                <a:t>cpp</a:t>
              </a:r>
              <a:endParaRPr lang="en-ZA" u="sng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0023232" y="5519008"/>
              <a:ext cx="800102" cy="8001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u="sng" dirty="0"/>
                <a:t>inn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023232" y="4376861"/>
              <a:ext cx="800102" cy="8001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u="sng" dirty="0"/>
                <a:t>in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0023232" y="3234714"/>
              <a:ext cx="800102" cy="8001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err="1"/>
                <a:t>i</a:t>
              </a:r>
              <a:endParaRPr lang="en-ZA" dirty="0"/>
            </a:p>
          </p:txBody>
        </p:sp>
        <p:cxnSp>
          <p:nvCxnSpPr>
            <p:cNvPr id="18" name="Straight Arrow Connector 17"/>
            <p:cNvCxnSpPr>
              <a:stCxn id="4" idx="3"/>
              <a:endCxn id="6" idx="7"/>
            </p:cNvCxnSpPr>
            <p:nvPr/>
          </p:nvCxnSpPr>
          <p:spPr>
            <a:xfrm flipH="1">
              <a:off x="5700406" y="2775497"/>
              <a:ext cx="685681" cy="576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" idx="4"/>
              <a:endCxn id="5" idx="0"/>
            </p:cNvCxnSpPr>
            <p:nvPr/>
          </p:nvCxnSpPr>
          <p:spPr>
            <a:xfrm>
              <a:off x="6668966" y="2892669"/>
              <a:ext cx="0" cy="342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5" idx="4"/>
              <a:endCxn id="8" idx="0"/>
            </p:cNvCxnSpPr>
            <p:nvPr/>
          </p:nvCxnSpPr>
          <p:spPr>
            <a:xfrm>
              <a:off x="6668966" y="4034816"/>
              <a:ext cx="0" cy="342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4"/>
              <a:endCxn id="9" idx="0"/>
            </p:cNvCxnSpPr>
            <p:nvPr/>
          </p:nvCxnSpPr>
          <p:spPr>
            <a:xfrm>
              <a:off x="6668966" y="5176963"/>
              <a:ext cx="0" cy="342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5"/>
              <a:endCxn id="11" idx="1"/>
            </p:cNvCxnSpPr>
            <p:nvPr/>
          </p:nvCxnSpPr>
          <p:spPr>
            <a:xfrm>
              <a:off x="6951845" y="5059791"/>
              <a:ext cx="685681" cy="576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4"/>
              <a:endCxn id="13" idx="0"/>
            </p:cNvCxnSpPr>
            <p:nvPr/>
          </p:nvCxnSpPr>
          <p:spPr>
            <a:xfrm>
              <a:off x="9171844" y="5176963"/>
              <a:ext cx="0" cy="342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6" idx="4"/>
              <a:endCxn id="15" idx="0"/>
            </p:cNvCxnSpPr>
            <p:nvPr/>
          </p:nvCxnSpPr>
          <p:spPr>
            <a:xfrm>
              <a:off x="10423283" y="4034816"/>
              <a:ext cx="0" cy="342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5" idx="4"/>
              <a:endCxn id="14" idx="0"/>
            </p:cNvCxnSpPr>
            <p:nvPr/>
          </p:nvCxnSpPr>
          <p:spPr>
            <a:xfrm>
              <a:off x="10423283" y="5176963"/>
              <a:ext cx="0" cy="342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668966" y="3634765"/>
              <a:ext cx="2102827" cy="989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668966" y="2492618"/>
              <a:ext cx="3354266" cy="99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771859" y="2842155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81807" y="2842155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c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415509" y="298255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 err="1"/>
                <a:t>i</a:t>
              </a:r>
              <a:endParaRPr lang="en-ZA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83157" y="398430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82775" y="514967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11451" y="514967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t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34647" y="398430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37473" y="398430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68628" y="514967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233368" y="514967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32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/>
              <a:t>Fundamental Structure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/>
              <a:t>The first requirement is to setup a basic tree structure with the following properties: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Each node can point to one child node for each letter in the alphabet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Each node needs to store whether it represents a value in the dataset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u="sng" dirty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" r="9927" b="73463"/>
          <a:stretch/>
        </p:blipFill>
        <p:spPr>
          <a:xfrm>
            <a:off x="605204" y="4217437"/>
            <a:ext cx="10981592" cy="14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0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/>
              <a:t>Insert Value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/>
              <a:t>Start at root node of tree.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/>
              <a:t>For each character in string value: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If child node corresponding to character doesn’t exist, add new empty node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Descend to child node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/>
              <a:t>Mark last node as valid value</a:t>
            </a:r>
          </a:p>
        </p:txBody>
      </p:sp>
    </p:spTree>
    <p:extLst>
      <p:ext uri="{BB962C8B-B14F-4D97-AF65-F5344CB8AC3E}">
        <p14:creationId xmlns:p14="http://schemas.microsoft.com/office/powerpoint/2010/main" val="293906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234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/>
              <a:t>Insert Value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u="sng" dirty="0"/>
              <a:t>Demonstration: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/>
              <a:t>Adding string ‘</a:t>
            </a:r>
            <a:r>
              <a:rPr lang="en-ZA" sz="2400" dirty="0" err="1"/>
              <a:t>cpp</a:t>
            </a:r>
            <a:r>
              <a:rPr lang="en-ZA" sz="2400" dirty="0"/>
              <a:t>’ to tree</a:t>
            </a:r>
          </a:p>
          <a:p>
            <a:pPr marL="0" indent="0">
              <a:spcBef>
                <a:spcPts val="800"/>
              </a:spcBef>
              <a:buNone/>
            </a:pPr>
            <a:endParaRPr lang="en-ZA" sz="2400" u="sng" dirty="0"/>
          </a:p>
        </p:txBody>
      </p:sp>
      <p:sp>
        <p:nvSpPr>
          <p:cNvPr id="5" name="Oval 4"/>
          <p:cNvSpPr/>
          <p:nvPr/>
        </p:nvSpPr>
        <p:spPr>
          <a:xfrm>
            <a:off x="5873261" y="2104165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Oval 5"/>
          <p:cNvSpPr/>
          <p:nvPr/>
        </p:nvSpPr>
        <p:spPr>
          <a:xfrm>
            <a:off x="5873261" y="3246312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621822" y="3246312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u="sng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873261" y="4388459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ca</a:t>
            </a:r>
          </a:p>
        </p:txBody>
      </p:sp>
      <p:sp>
        <p:nvSpPr>
          <p:cNvPr id="9" name="Oval 8"/>
          <p:cNvSpPr/>
          <p:nvPr/>
        </p:nvSpPr>
        <p:spPr>
          <a:xfrm>
            <a:off x="5873261" y="5530606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u="sng" dirty="0"/>
              <a:t>can</a:t>
            </a:r>
          </a:p>
        </p:txBody>
      </p:sp>
      <p:sp>
        <p:nvSpPr>
          <p:cNvPr id="10" name="Oval 9"/>
          <p:cNvSpPr/>
          <p:nvPr/>
        </p:nvSpPr>
        <p:spPr>
          <a:xfrm>
            <a:off x="8376139" y="4388459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cp</a:t>
            </a:r>
            <a:endParaRPr lang="en-ZA" dirty="0"/>
          </a:p>
        </p:txBody>
      </p:sp>
      <p:sp>
        <p:nvSpPr>
          <p:cNvPr id="11" name="Oval 10"/>
          <p:cNvSpPr/>
          <p:nvPr/>
        </p:nvSpPr>
        <p:spPr>
          <a:xfrm>
            <a:off x="7124700" y="5530606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u="sng" dirty="0"/>
              <a:t>cat</a:t>
            </a:r>
          </a:p>
        </p:txBody>
      </p:sp>
      <p:sp>
        <p:nvSpPr>
          <p:cNvPr id="12" name="Oval 11"/>
          <p:cNvSpPr/>
          <p:nvPr/>
        </p:nvSpPr>
        <p:spPr>
          <a:xfrm>
            <a:off x="8376139" y="5530606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cpp</a:t>
            </a:r>
            <a:endParaRPr lang="en-ZA" dirty="0"/>
          </a:p>
        </p:txBody>
      </p:sp>
      <p:sp>
        <p:nvSpPr>
          <p:cNvPr id="13" name="Oval 12"/>
          <p:cNvSpPr/>
          <p:nvPr/>
        </p:nvSpPr>
        <p:spPr>
          <a:xfrm>
            <a:off x="9627578" y="5530606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u="sng" dirty="0"/>
              <a:t>inn</a:t>
            </a:r>
          </a:p>
        </p:txBody>
      </p:sp>
      <p:sp>
        <p:nvSpPr>
          <p:cNvPr id="14" name="Oval 13"/>
          <p:cNvSpPr/>
          <p:nvPr/>
        </p:nvSpPr>
        <p:spPr>
          <a:xfrm>
            <a:off x="9627578" y="4388459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u="sng" dirty="0"/>
              <a:t>in</a:t>
            </a:r>
          </a:p>
        </p:txBody>
      </p:sp>
      <p:sp>
        <p:nvSpPr>
          <p:cNvPr id="15" name="Oval 14"/>
          <p:cNvSpPr/>
          <p:nvPr/>
        </p:nvSpPr>
        <p:spPr>
          <a:xfrm>
            <a:off x="9627578" y="3246312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i</a:t>
            </a:r>
            <a:endParaRPr lang="en-ZA" dirty="0"/>
          </a:p>
        </p:txBody>
      </p:sp>
      <p:cxnSp>
        <p:nvCxnSpPr>
          <p:cNvPr id="16" name="Straight Arrow Connector 15"/>
          <p:cNvCxnSpPr>
            <a:stCxn id="5" idx="3"/>
            <a:endCxn id="7" idx="7"/>
          </p:cNvCxnSpPr>
          <p:nvPr/>
        </p:nvCxnSpPr>
        <p:spPr>
          <a:xfrm flipH="1">
            <a:off x="5304752" y="2787095"/>
            <a:ext cx="685681" cy="57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6" idx="0"/>
          </p:cNvCxnSpPr>
          <p:nvPr/>
        </p:nvCxnSpPr>
        <p:spPr>
          <a:xfrm>
            <a:off x="6273312" y="2904267"/>
            <a:ext cx="0" cy="34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8" idx="0"/>
          </p:cNvCxnSpPr>
          <p:nvPr/>
        </p:nvCxnSpPr>
        <p:spPr>
          <a:xfrm>
            <a:off x="6273312" y="4046414"/>
            <a:ext cx="0" cy="34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9" idx="0"/>
          </p:cNvCxnSpPr>
          <p:nvPr/>
        </p:nvCxnSpPr>
        <p:spPr>
          <a:xfrm>
            <a:off x="6273312" y="5188561"/>
            <a:ext cx="0" cy="34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1" idx="1"/>
          </p:cNvCxnSpPr>
          <p:nvPr/>
        </p:nvCxnSpPr>
        <p:spPr>
          <a:xfrm>
            <a:off x="6556191" y="5071389"/>
            <a:ext cx="685681" cy="57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4"/>
            <a:endCxn id="12" idx="0"/>
          </p:cNvCxnSpPr>
          <p:nvPr/>
        </p:nvCxnSpPr>
        <p:spPr>
          <a:xfrm>
            <a:off x="8776190" y="5188561"/>
            <a:ext cx="0" cy="34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4"/>
            <a:endCxn id="14" idx="0"/>
          </p:cNvCxnSpPr>
          <p:nvPr/>
        </p:nvCxnSpPr>
        <p:spPr>
          <a:xfrm>
            <a:off x="10027629" y="4046414"/>
            <a:ext cx="0" cy="34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4"/>
            <a:endCxn id="13" idx="0"/>
          </p:cNvCxnSpPr>
          <p:nvPr/>
        </p:nvCxnSpPr>
        <p:spPr>
          <a:xfrm>
            <a:off x="10027629" y="5188561"/>
            <a:ext cx="0" cy="34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33210" y="3802245"/>
            <a:ext cx="1742929" cy="83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73312" y="2504216"/>
            <a:ext cx="3354266" cy="99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76205" y="285375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86153" y="285375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19855" y="299415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i</a:t>
            </a:r>
            <a:endParaRPr lang="en-ZA" dirty="0"/>
          </a:p>
        </p:txBody>
      </p:sp>
      <p:sp>
        <p:nvSpPr>
          <p:cNvPr id="29" name="TextBox 28"/>
          <p:cNvSpPr txBox="1"/>
          <p:nvPr/>
        </p:nvSpPr>
        <p:spPr>
          <a:xfrm>
            <a:off x="6087503" y="39959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87121" y="51612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15797" y="51612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38993" y="39959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41819" y="39959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72974" y="51612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7714" y="51612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</a:t>
            </a:r>
          </a:p>
        </p:txBody>
      </p:sp>
      <p:sp>
        <p:nvSpPr>
          <p:cNvPr id="36" name="Oval 35"/>
          <p:cNvSpPr/>
          <p:nvPr/>
        </p:nvSpPr>
        <p:spPr>
          <a:xfrm>
            <a:off x="8376139" y="5522667"/>
            <a:ext cx="800102" cy="800102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u="sng" dirty="0" err="1"/>
              <a:t>cpp</a:t>
            </a:r>
            <a:endParaRPr lang="en-ZA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1968095" y="4470400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spc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en-ZA" sz="3600" spc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968095" y="5071389"/>
            <a:ext cx="4148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83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33333E-6 L 0.0345 -3.33333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1111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B1B1B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51 -3.33333E-6 L 0.06627 -3.33333E-6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B1B1B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B1B1B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32" grpId="0"/>
      <p:bldP spid="32" grpId="1"/>
      <p:bldP spid="34" grpId="0"/>
      <p:bldP spid="34" grpId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/>
              <a:t>Insert Value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u="sng" dirty="0"/>
              <a:t>Example:</a:t>
            </a:r>
          </a:p>
          <a:p>
            <a:pPr marL="0" indent="0">
              <a:spcBef>
                <a:spcPts val="800"/>
              </a:spcBef>
              <a:buNone/>
            </a:pPr>
            <a:endParaRPr lang="en-ZA" sz="24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947" r="10001" b="36820"/>
          <a:stretch/>
        </p:blipFill>
        <p:spPr>
          <a:xfrm>
            <a:off x="609600" y="3103419"/>
            <a:ext cx="10972799" cy="20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8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/>
              <a:t>Find Value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/>
              <a:t>Start at root node of tree.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/>
              <a:t>For each character in string value: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If child node corresponding to character doesn’t exist, exit and return false</a:t>
            </a:r>
          </a:p>
          <a:p>
            <a:pPr>
              <a:spcBef>
                <a:spcPts val="800"/>
              </a:spcBef>
            </a:pPr>
            <a:r>
              <a:rPr lang="en-ZA" sz="2400" dirty="0"/>
              <a:t>Descend to child node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/>
              <a:t>Return true if last node is marked as valid</a:t>
            </a:r>
          </a:p>
        </p:txBody>
      </p:sp>
    </p:spTree>
    <p:extLst>
      <p:ext uri="{BB962C8B-B14F-4D97-AF65-F5344CB8AC3E}">
        <p14:creationId xmlns:p14="http://schemas.microsoft.com/office/powerpoint/2010/main" val="145738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234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/>
              <a:t>Find Value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u="sng" dirty="0"/>
              <a:t>Demonstration: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/>
              <a:t>Finding string ‘</a:t>
            </a:r>
            <a:r>
              <a:rPr lang="en-ZA" sz="2400" dirty="0" err="1"/>
              <a:t>cpr</a:t>
            </a:r>
            <a:r>
              <a:rPr lang="en-ZA" sz="2400" dirty="0"/>
              <a:t>’ in tree</a:t>
            </a:r>
          </a:p>
          <a:p>
            <a:pPr marL="0" indent="0">
              <a:spcBef>
                <a:spcPts val="800"/>
              </a:spcBef>
              <a:buNone/>
            </a:pPr>
            <a:endParaRPr lang="en-ZA" sz="2400" u="sng" dirty="0"/>
          </a:p>
        </p:txBody>
      </p:sp>
      <p:sp>
        <p:nvSpPr>
          <p:cNvPr id="5" name="Oval 4"/>
          <p:cNvSpPr/>
          <p:nvPr/>
        </p:nvSpPr>
        <p:spPr>
          <a:xfrm>
            <a:off x="5873261" y="2104165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Oval 5"/>
          <p:cNvSpPr/>
          <p:nvPr/>
        </p:nvSpPr>
        <p:spPr>
          <a:xfrm>
            <a:off x="5873261" y="3246312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621822" y="3246312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u="sng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873261" y="4388459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ca</a:t>
            </a:r>
          </a:p>
        </p:txBody>
      </p:sp>
      <p:sp>
        <p:nvSpPr>
          <p:cNvPr id="9" name="Oval 8"/>
          <p:cNvSpPr/>
          <p:nvPr/>
        </p:nvSpPr>
        <p:spPr>
          <a:xfrm>
            <a:off x="5873261" y="5530606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u="sng" dirty="0"/>
              <a:t>can</a:t>
            </a:r>
          </a:p>
        </p:txBody>
      </p:sp>
      <p:sp>
        <p:nvSpPr>
          <p:cNvPr id="10" name="Oval 9"/>
          <p:cNvSpPr/>
          <p:nvPr/>
        </p:nvSpPr>
        <p:spPr>
          <a:xfrm>
            <a:off x="8376139" y="4388459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cp</a:t>
            </a:r>
            <a:endParaRPr lang="en-ZA" dirty="0"/>
          </a:p>
        </p:txBody>
      </p:sp>
      <p:sp>
        <p:nvSpPr>
          <p:cNvPr id="11" name="Oval 10"/>
          <p:cNvSpPr/>
          <p:nvPr/>
        </p:nvSpPr>
        <p:spPr>
          <a:xfrm>
            <a:off x="7124700" y="5530606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u="sng" dirty="0"/>
              <a:t>cat</a:t>
            </a:r>
          </a:p>
        </p:txBody>
      </p:sp>
      <p:sp>
        <p:nvSpPr>
          <p:cNvPr id="12" name="Oval 11"/>
          <p:cNvSpPr/>
          <p:nvPr/>
        </p:nvSpPr>
        <p:spPr>
          <a:xfrm>
            <a:off x="8376139" y="5530606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u="sng" dirty="0" err="1"/>
              <a:t>cpp</a:t>
            </a:r>
            <a:endParaRPr lang="en-ZA" u="sng" dirty="0"/>
          </a:p>
        </p:txBody>
      </p:sp>
      <p:sp>
        <p:nvSpPr>
          <p:cNvPr id="13" name="Oval 12"/>
          <p:cNvSpPr/>
          <p:nvPr/>
        </p:nvSpPr>
        <p:spPr>
          <a:xfrm>
            <a:off x="9627578" y="5530606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u="sng" dirty="0"/>
              <a:t>inn</a:t>
            </a:r>
          </a:p>
        </p:txBody>
      </p:sp>
      <p:sp>
        <p:nvSpPr>
          <p:cNvPr id="14" name="Oval 13"/>
          <p:cNvSpPr/>
          <p:nvPr/>
        </p:nvSpPr>
        <p:spPr>
          <a:xfrm>
            <a:off x="9627578" y="4388459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u="sng" dirty="0"/>
              <a:t>in</a:t>
            </a:r>
          </a:p>
        </p:txBody>
      </p:sp>
      <p:sp>
        <p:nvSpPr>
          <p:cNvPr id="15" name="Oval 14"/>
          <p:cNvSpPr/>
          <p:nvPr/>
        </p:nvSpPr>
        <p:spPr>
          <a:xfrm>
            <a:off x="9627578" y="3246312"/>
            <a:ext cx="800102" cy="800102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i</a:t>
            </a:r>
            <a:endParaRPr lang="en-ZA" dirty="0"/>
          </a:p>
        </p:txBody>
      </p:sp>
      <p:cxnSp>
        <p:nvCxnSpPr>
          <p:cNvPr id="16" name="Straight Arrow Connector 15"/>
          <p:cNvCxnSpPr>
            <a:stCxn id="5" idx="3"/>
            <a:endCxn id="7" idx="7"/>
          </p:cNvCxnSpPr>
          <p:nvPr/>
        </p:nvCxnSpPr>
        <p:spPr>
          <a:xfrm flipH="1">
            <a:off x="5304752" y="2787095"/>
            <a:ext cx="685681" cy="57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6" idx="0"/>
          </p:cNvCxnSpPr>
          <p:nvPr/>
        </p:nvCxnSpPr>
        <p:spPr>
          <a:xfrm>
            <a:off x="6273312" y="2904267"/>
            <a:ext cx="0" cy="34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8" idx="0"/>
          </p:cNvCxnSpPr>
          <p:nvPr/>
        </p:nvCxnSpPr>
        <p:spPr>
          <a:xfrm>
            <a:off x="6273312" y="4046414"/>
            <a:ext cx="0" cy="34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9" idx="0"/>
          </p:cNvCxnSpPr>
          <p:nvPr/>
        </p:nvCxnSpPr>
        <p:spPr>
          <a:xfrm>
            <a:off x="6273312" y="5188561"/>
            <a:ext cx="0" cy="34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1" idx="1"/>
          </p:cNvCxnSpPr>
          <p:nvPr/>
        </p:nvCxnSpPr>
        <p:spPr>
          <a:xfrm>
            <a:off x="6556191" y="5071389"/>
            <a:ext cx="685681" cy="57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4"/>
            <a:endCxn id="12" idx="0"/>
          </p:cNvCxnSpPr>
          <p:nvPr/>
        </p:nvCxnSpPr>
        <p:spPr>
          <a:xfrm>
            <a:off x="8776190" y="5188561"/>
            <a:ext cx="0" cy="34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4"/>
            <a:endCxn id="14" idx="0"/>
          </p:cNvCxnSpPr>
          <p:nvPr/>
        </p:nvCxnSpPr>
        <p:spPr>
          <a:xfrm>
            <a:off x="10027629" y="4046414"/>
            <a:ext cx="0" cy="34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4"/>
            <a:endCxn id="13" idx="0"/>
          </p:cNvCxnSpPr>
          <p:nvPr/>
        </p:nvCxnSpPr>
        <p:spPr>
          <a:xfrm>
            <a:off x="10027629" y="5188561"/>
            <a:ext cx="0" cy="34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33210" y="3802245"/>
            <a:ext cx="1742929" cy="83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73312" y="2504216"/>
            <a:ext cx="3354266" cy="99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76205" y="285375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86153" y="285375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19855" y="299415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i</a:t>
            </a:r>
            <a:endParaRPr lang="en-ZA" dirty="0"/>
          </a:p>
        </p:txBody>
      </p:sp>
      <p:sp>
        <p:nvSpPr>
          <p:cNvPr id="29" name="TextBox 28"/>
          <p:cNvSpPr txBox="1"/>
          <p:nvPr/>
        </p:nvSpPr>
        <p:spPr>
          <a:xfrm>
            <a:off x="6087503" y="39959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87121" y="51612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15797" y="51612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38993" y="39959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41819" y="39959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72974" y="51612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7714" y="51612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68095" y="4470400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spc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</a:t>
            </a:r>
            <a:endParaRPr lang="en-ZA" sz="3600" spc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968095" y="5071389"/>
            <a:ext cx="4148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68095" y="5456110"/>
            <a:ext cx="1258678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ZA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0053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33333E-6 L 0.0345 -3.33333E-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1111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B1B1B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51 -3.33333E-6 L 0.06627 -3.33333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568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Tries</vt:lpstr>
      <vt:lpstr>Definitions</vt:lpstr>
      <vt:lpstr>Example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Analysis</vt:lpstr>
      <vt:lpstr>Example</vt:lpstr>
      <vt:lpstr>Example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Acyclic Graphs &amp;&amp; Topological Sorting</dc:title>
  <dc:creator>Tian Cilliers</dc:creator>
  <cp:lastModifiedBy>Tian Cilliers</cp:lastModifiedBy>
  <cp:revision>38</cp:revision>
  <dcterms:created xsi:type="dcterms:W3CDTF">2018-01-29T18:28:38Z</dcterms:created>
  <dcterms:modified xsi:type="dcterms:W3CDTF">2018-03-03T05:22:48Z</dcterms:modified>
</cp:coreProperties>
</file>