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76" r:id="rId3"/>
    <p:sldId id="277" r:id="rId4"/>
    <p:sldId id="279" r:id="rId5"/>
    <p:sldId id="258" r:id="rId6"/>
    <p:sldId id="261" r:id="rId7"/>
    <p:sldId id="262" r:id="rId8"/>
    <p:sldId id="259" r:id="rId9"/>
    <p:sldId id="278" r:id="rId10"/>
    <p:sldId id="265" r:id="rId11"/>
    <p:sldId id="267" r:id="rId12"/>
    <p:sldId id="260" r:id="rId13"/>
    <p:sldId id="273" r:id="rId14"/>
    <p:sldId id="269" r:id="rId15"/>
    <p:sldId id="268" r:id="rId16"/>
    <p:sldId id="270" r:id="rId17"/>
    <p:sldId id="271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9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9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02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6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D566-63F7-45CE-B290-E59BF9D7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8B097-CA7A-4B01-8762-2CD92A91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663263"/>
            <a:ext cx="6801612" cy="1239894"/>
          </a:xfrm>
        </p:spPr>
        <p:txBody>
          <a:bodyPr>
            <a:normAutofit/>
          </a:bodyPr>
          <a:lstStyle/>
          <a:p>
            <a:r>
              <a:rPr lang="en-ZA" dirty="0"/>
              <a:t>Tian Cilliers | Training Camp 3 | 9-10 March 2019</a:t>
            </a:r>
          </a:p>
        </p:txBody>
      </p:sp>
    </p:spTree>
    <p:extLst>
      <p:ext uri="{BB962C8B-B14F-4D97-AF65-F5344CB8AC3E}">
        <p14:creationId xmlns:p14="http://schemas.microsoft.com/office/powerpoint/2010/main" val="38373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8F1-86F7-4B55-946F-D2A60C6A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81A9F-8F42-462C-B3E4-DE6888901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2717800"/>
            <a:ext cx="2857500" cy="2943225"/>
          </a:xfr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546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E407-3519-420A-9151-BF06486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C27DC-F785-44BA-9E12-AAD686660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dirty="0"/>
                  <a:t>Keep a </a:t>
                </a:r>
                <a:r>
                  <a:rPr lang="en-ZA" b="1" dirty="0"/>
                  <a:t>priority queue </a:t>
                </a:r>
                <a:r>
                  <a:rPr lang="en-ZA" dirty="0"/>
                  <a:t>of the vertices considered, sorted by the weight of the edge connecting them.</a:t>
                </a:r>
              </a:p>
              <a:p>
                <a:r>
                  <a:rPr lang="en-ZA" dirty="0"/>
                  <a:t>Keep a </a:t>
                </a:r>
                <a:r>
                  <a:rPr lang="en-ZA" b="1" dirty="0"/>
                  <a:t>visited array </a:t>
                </a:r>
                <a:r>
                  <a:rPr lang="en-ZA" dirty="0"/>
                  <a:t>to check if a particular node has been visited yet.</a:t>
                </a:r>
              </a:p>
              <a:p>
                <a:r>
                  <a:rPr lang="en-ZA" dirty="0"/>
                  <a:t>The rest of the algorithm follows logically from here.</a:t>
                </a:r>
              </a:p>
              <a:p>
                <a:r>
                  <a:rPr lang="en-ZA" dirty="0"/>
                  <a:t>The total runtime is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Z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as well, since all edges are processed, and the efficiency of a priority queue is logarithmic.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C27DC-F785-44BA-9E12-AAD686660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142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98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C20B-2C11-4057-AED8-30B329A3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Why Bruce is a God</a:t>
            </a:r>
          </a:p>
        </p:txBody>
      </p:sp>
    </p:spTree>
    <p:extLst>
      <p:ext uri="{BB962C8B-B14F-4D97-AF65-F5344CB8AC3E}">
        <p14:creationId xmlns:p14="http://schemas.microsoft.com/office/powerpoint/2010/main" val="142277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C20B-2C11-4057-AED8-30B329A3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49827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019D-E040-4372-AC80-7DDC5E73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4D85-0EDB-4B60-8933-F048B99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b="1" dirty="0"/>
              <a:t>separate tree for each vertex</a:t>
            </a:r>
            <a:r>
              <a:rPr lang="en-US" dirty="0"/>
              <a:t>, consisting only of that vertex.</a:t>
            </a:r>
          </a:p>
          <a:p>
            <a:r>
              <a:rPr lang="en-US" dirty="0"/>
              <a:t>While all edges has not been processed and the graph is not spanning, do the following:</a:t>
            </a:r>
          </a:p>
          <a:p>
            <a:pPr lvl="1"/>
            <a:r>
              <a:rPr lang="en-US" dirty="0"/>
              <a:t>Retrieve the </a:t>
            </a:r>
            <a:r>
              <a:rPr lang="en-US" b="1" dirty="0"/>
              <a:t>unprocessed edge with the lowest weight.</a:t>
            </a:r>
          </a:p>
          <a:p>
            <a:pPr lvl="1"/>
            <a:r>
              <a:rPr lang="en-US" dirty="0"/>
              <a:t>If it </a:t>
            </a:r>
            <a:r>
              <a:rPr lang="en-US" b="1" dirty="0"/>
              <a:t>connects two unconnected trees</a:t>
            </a:r>
            <a:r>
              <a:rPr lang="en-US" dirty="0"/>
              <a:t> in the graph, add it to the graph and join the trees.</a:t>
            </a:r>
          </a:p>
        </p:txBody>
      </p:sp>
    </p:spTree>
    <p:extLst>
      <p:ext uri="{BB962C8B-B14F-4D97-AF65-F5344CB8AC3E}">
        <p14:creationId xmlns:p14="http://schemas.microsoft.com/office/powerpoint/2010/main" val="250421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8F1-86F7-4B55-946F-D2A60C6A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82416-C0FA-49DB-8B2B-AFBC2E10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575" y="2651125"/>
            <a:ext cx="2990850" cy="3076575"/>
          </a:xfr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22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E407-3519-420A-9151-BF06486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C27DC-F785-44BA-9E12-AAD686660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dirty="0"/>
                  <a:t>Finding minimum unprocessed edge can be done by </a:t>
                </a:r>
                <a:r>
                  <a:rPr lang="en-ZA" b="1" dirty="0"/>
                  <a:t>sorting edges </a:t>
                </a:r>
                <a:r>
                  <a:rPr lang="en-ZA" dirty="0"/>
                  <a:t>at the start.</a:t>
                </a:r>
              </a:p>
              <a:p>
                <a:r>
                  <a:rPr lang="en-ZA" dirty="0"/>
                  <a:t>Finding if an edge connects two trees can be done using the </a:t>
                </a:r>
                <a:r>
                  <a:rPr lang="en-ZA" b="1" dirty="0"/>
                  <a:t>Disjoint-Set</a:t>
                </a:r>
                <a:r>
                  <a:rPr lang="en-ZA" dirty="0"/>
                  <a:t> data structure.</a:t>
                </a:r>
              </a:p>
              <a:p>
                <a:r>
                  <a:rPr lang="en-ZA" dirty="0"/>
                  <a:t>The rest of the implementation is trivial and is left as an exercise to the reader.</a:t>
                </a:r>
              </a:p>
              <a:p>
                <a:r>
                  <a:rPr lang="en-ZA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since it is limited by the time required to sort the array.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C27DC-F785-44BA-9E12-AAD686660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118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16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F80A-4A8D-4FA3-B32F-5C007670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149766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B6CA-85F3-4D4C-AF92-A5C7856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Trail Maintenance (Problem)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096A-1B50-4E62-BECB-73D7AC5C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Cows want to maintain certain trails between fields. </a:t>
            </a:r>
          </a:p>
          <a:p>
            <a:r>
              <a:rPr lang="en-US" dirty="0"/>
              <a:t>The total length of trails maintained must be minimized. </a:t>
            </a:r>
          </a:p>
          <a:p>
            <a:r>
              <a:rPr lang="en-US" dirty="0"/>
              <a:t>They start off with </a:t>
            </a:r>
            <a:r>
              <a:rPr lang="en-US"/>
              <a:t>no trails, </a:t>
            </a:r>
            <a:r>
              <a:rPr lang="en-US" dirty="0"/>
              <a:t>and after each week they discover a new path. </a:t>
            </a:r>
          </a:p>
          <a:p>
            <a:r>
              <a:rPr lang="en-US" dirty="0"/>
              <a:t>Given the trails they discover each week, you need to determine the total distance of the trails after each week.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87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B2DF-4145-4A6A-AC56-22815F7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Trail Maintenance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D394-9464-4281-B72E-C26D61D8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Recalculate the MST after each week using all previous paths (50%)</a:t>
            </a:r>
          </a:p>
          <a:p>
            <a:r>
              <a:rPr lang="en-ZA" dirty="0"/>
              <a:t>Do the same, but only look at the best path between two fields (60%)</a:t>
            </a:r>
          </a:p>
          <a:p>
            <a:r>
              <a:rPr lang="en-ZA" dirty="0"/>
              <a:t>Do the same, but only look at the previous MST and the new path (100%)</a:t>
            </a:r>
          </a:p>
        </p:txBody>
      </p:sp>
    </p:spTree>
    <p:extLst>
      <p:ext uri="{BB962C8B-B14F-4D97-AF65-F5344CB8AC3E}">
        <p14:creationId xmlns:p14="http://schemas.microsoft.com/office/powerpoint/2010/main" val="1772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DFF2-C34C-429E-A6CB-4CF89B49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A077-7B7F-4327-BF60-E1816DB908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minimum spanning tree</a:t>
            </a:r>
            <a:r>
              <a:rPr lang="en-US" dirty="0"/>
              <a:t> (</a:t>
            </a:r>
            <a:r>
              <a:rPr lang="en-US" b="1" dirty="0"/>
              <a:t>MST</a:t>
            </a:r>
            <a:r>
              <a:rPr lang="en-US" dirty="0"/>
              <a:t>) is a subset of the edges of a connected, edge-weighted undirected graph that connects all the vertices together, without any cycles and with the minimum possible total edge weight.</a:t>
            </a:r>
            <a:endParaRPr lang="en-ZA" dirty="0"/>
          </a:p>
          <a:p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F9B97-80BD-4D18-9EE4-9B8BC152A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364" y="2638425"/>
            <a:ext cx="3845423" cy="3101975"/>
          </a:xfrm>
        </p:spPr>
      </p:pic>
    </p:spTree>
    <p:extLst>
      <p:ext uri="{BB962C8B-B14F-4D97-AF65-F5344CB8AC3E}">
        <p14:creationId xmlns:p14="http://schemas.microsoft.com/office/powerpoint/2010/main" val="77987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F80A-4A8D-4FA3-B32F-5C007670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22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9FC-3B20-4457-9A32-B6EA353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07A0-4062-431C-BEA3-BB7D0787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Approximating </a:t>
            </a:r>
            <a:r>
              <a:rPr lang="en-ZA" b="1" dirty="0"/>
              <a:t>Travelling Salesman Problem</a:t>
            </a:r>
            <a:r>
              <a:rPr lang="en-ZA" dirty="0"/>
              <a:t>, Perfect Matching, Single-Terminal Maximum Flow</a:t>
            </a:r>
          </a:p>
          <a:p>
            <a:r>
              <a:rPr lang="en-ZA" dirty="0"/>
              <a:t>Communications </a:t>
            </a:r>
            <a:r>
              <a:rPr lang="en-ZA" b="1" dirty="0"/>
              <a:t>network design</a:t>
            </a:r>
            <a:r>
              <a:rPr lang="en-ZA" dirty="0"/>
              <a:t>, electricity grid or transportation system optimization</a:t>
            </a:r>
          </a:p>
          <a:p>
            <a:r>
              <a:rPr lang="en-ZA" dirty="0"/>
              <a:t>Cluster analysis</a:t>
            </a:r>
          </a:p>
          <a:p>
            <a:r>
              <a:rPr lang="en-ZA" dirty="0"/>
              <a:t>Taxonomy</a:t>
            </a:r>
          </a:p>
          <a:p>
            <a:r>
              <a:rPr lang="en-ZA" dirty="0"/>
              <a:t>A lot of other weird stuff I don’t understand</a:t>
            </a:r>
          </a:p>
        </p:txBody>
      </p:sp>
    </p:spTree>
    <p:extLst>
      <p:ext uri="{BB962C8B-B14F-4D97-AF65-F5344CB8AC3E}">
        <p14:creationId xmlns:p14="http://schemas.microsoft.com/office/powerpoint/2010/main" val="40175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D056-CAC5-41EF-9318-30640948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Determining THE MST</a:t>
            </a:r>
          </a:p>
        </p:txBody>
      </p:sp>
    </p:spTree>
    <p:extLst>
      <p:ext uri="{BB962C8B-B14F-4D97-AF65-F5344CB8AC3E}">
        <p14:creationId xmlns:p14="http://schemas.microsoft.com/office/powerpoint/2010/main" val="24170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166E-5AB9-428D-95F1-64270413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DCB7-4189-4BE1-9D47-C8CFC7E9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 some weighted, undirected graph. Determine the minimum sum of edge weights necessary to connect all nodes.</a:t>
            </a:r>
          </a:p>
        </p:txBody>
      </p:sp>
    </p:spTree>
    <p:extLst>
      <p:ext uri="{BB962C8B-B14F-4D97-AF65-F5344CB8AC3E}">
        <p14:creationId xmlns:p14="http://schemas.microsoft.com/office/powerpoint/2010/main" val="151471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5E1C-BA08-43D1-BB1C-51FCB17C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EE03-91F7-485C-98E0-B66C50E5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Generate all possible spanning trees (connecting all nodes), calculate the sum of their edge weights, and choose their minimum.</a:t>
            </a:r>
          </a:p>
        </p:txBody>
      </p:sp>
    </p:spTree>
    <p:extLst>
      <p:ext uri="{BB962C8B-B14F-4D97-AF65-F5344CB8AC3E}">
        <p14:creationId xmlns:p14="http://schemas.microsoft.com/office/powerpoint/2010/main" val="244351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588-7363-4870-BC97-BA657E94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Problems with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70C26-5628-4852-A59D-A45CE22CA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dirty="0"/>
                  <a:t>Obviously, this solution runs in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𝑡𝑜𝑜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𝑠𝑙𝑜𝑤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.</a:t>
                </a:r>
              </a:p>
              <a:p>
                <a:r>
                  <a:rPr lang="en-ZA" dirty="0"/>
                  <a:t>Is there a faster, greedy way to determine the MST?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70C26-5628-4852-A59D-A45CE22CA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2ED7-73E7-424E-BF5F-EA43ACDB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ZA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9635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019D-E040-4372-AC80-7DDC5E73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4D85-0EDB-4B60-8933-F048B99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b="1" dirty="0"/>
              <a:t>single vertex </a:t>
            </a:r>
            <a:r>
              <a:rPr lang="en-US" dirty="0"/>
              <a:t>from the graph.</a:t>
            </a:r>
          </a:p>
          <a:p>
            <a:r>
              <a:rPr lang="en-US" dirty="0"/>
              <a:t>While all vertices has not been processed, do the following:</a:t>
            </a:r>
          </a:p>
          <a:p>
            <a:pPr lvl="1"/>
            <a:r>
              <a:rPr lang="en-US" dirty="0"/>
              <a:t>Retrieve the edge with the </a:t>
            </a:r>
            <a:r>
              <a:rPr lang="en-US" b="1" dirty="0"/>
              <a:t>smallest weight </a:t>
            </a:r>
            <a:r>
              <a:rPr lang="en-US" dirty="0"/>
              <a:t>connecting an </a:t>
            </a:r>
            <a:r>
              <a:rPr lang="en-US" b="1" dirty="0"/>
              <a:t>unprocessed vertex</a:t>
            </a:r>
            <a:r>
              <a:rPr lang="en-US" dirty="0"/>
              <a:t> to the graph.</a:t>
            </a:r>
          </a:p>
          <a:p>
            <a:pPr lvl="1"/>
            <a:r>
              <a:rPr lang="en-US" dirty="0"/>
              <a:t>Connect the vertex to the graph with the edge.</a:t>
            </a:r>
          </a:p>
          <a:p>
            <a:pPr lvl="1"/>
            <a:r>
              <a:rPr lang="en-US" dirty="0"/>
              <a:t>Process all other edges connected to the added vertex for use later.</a:t>
            </a:r>
          </a:p>
        </p:txBody>
      </p:sp>
    </p:spTree>
    <p:extLst>
      <p:ext uri="{BB962C8B-B14F-4D97-AF65-F5344CB8AC3E}">
        <p14:creationId xmlns:p14="http://schemas.microsoft.com/office/powerpoint/2010/main" val="12246692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3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A2E"/>
      </a:accent1>
      <a:accent2>
        <a:srgbClr val="79939B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138</TotalTime>
  <Words>561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Gill Sans MT</vt:lpstr>
      <vt:lpstr>Parcel</vt:lpstr>
      <vt:lpstr>Minimum Spanning Trees</vt:lpstr>
      <vt:lpstr>Definition</vt:lpstr>
      <vt:lpstr>Applications</vt:lpstr>
      <vt:lpstr>Determining THE MST</vt:lpstr>
      <vt:lpstr>Sample Problem</vt:lpstr>
      <vt:lpstr>Possible Solution</vt:lpstr>
      <vt:lpstr>Problems with Solution</vt:lpstr>
      <vt:lpstr>Prim’s Algorithm</vt:lpstr>
      <vt:lpstr>Algorithm</vt:lpstr>
      <vt:lpstr>Visualization</vt:lpstr>
      <vt:lpstr>Implementation</vt:lpstr>
      <vt:lpstr>Why Bruce is a God</vt:lpstr>
      <vt:lpstr>Kruskal’s Algorithm</vt:lpstr>
      <vt:lpstr>Algorithm</vt:lpstr>
      <vt:lpstr>Visualization</vt:lpstr>
      <vt:lpstr>Implementation</vt:lpstr>
      <vt:lpstr>Example Problem</vt:lpstr>
      <vt:lpstr>Trail Maintenance (Problem)</vt:lpstr>
      <vt:lpstr>Trail Maintenance (Solution)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TIAN Cilliers</dc:creator>
  <cp:lastModifiedBy>TIAN Cilliers</cp:lastModifiedBy>
  <cp:revision>19</cp:revision>
  <dcterms:created xsi:type="dcterms:W3CDTF">2019-03-08T05:09:48Z</dcterms:created>
  <dcterms:modified xsi:type="dcterms:W3CDTF">2019-03-09T08:00:54Z</dcterms:modified>
</cp:coreProperties>
</file>