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22569-4307-44F1-8094-5207AF6A2281}" type="datetimeFigureOut">
              <a:rPr lang="en-ZA" smtClean="0"/>
              <a:t>2019/03/07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8BEA-6E5A-48CD-945B-5C1FBAA8AF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085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1A58-B8AC-486C-95D5-878CA3FA7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30289-621D-4928-BAF6-101621EE3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C485-0D6E-44CF-B7B7-FF088A87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168-22E2-4C81-8D12-CE245AF4A689}" type="datetimeFigureOut">
              <a:rPr lang="en-ZA" smtClean="0"/>
              <a:t>2019/03/07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D7D13-AB0E-42E5-B92C-6CF7B013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06F38-DDE2-4581-B11F-D5C4A9CD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3F63-A782-4EAD-92D7-ACFE803E23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635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8C4E-B8A5-45F1-A290-8097B267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FB9F5-ED65-407F-8CF2-9A3765E21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ED425-6CDA-4329-8DE8-9EE4D3CA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168-22E2-4C81-8D12-CE245AF4A689}" type="datetimeFigureOut">
              <a:rPr lang="en-ZA" smtClean="0"/>
              <a:t>2019/03/07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C01C-427B-4C2E-8B09-4E4B4FB2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67A10-CD9E-43A0-8827-058E2F4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3F63-A782-4EAD-92D7-ACFE803E23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225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07E94-8EF1-4046-BC25-733FA4355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B1659-BC98-4470-9628-36D5B4F89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988B-D997-40F8-BFD2-66CC5FB1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168-22E2-4C81-8D12-CE245AF4A689}" type="datetimeFigureOut">
              <a:rPr lang="en-ZA" smtClean="0"/>
              <a:t>2019/03/07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230A-63C9-45DF-990E-F3AA796C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26193-E71F-4D86-B160-BE8DDE14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3F63-A782-4EAD-92D7-ACFE803E23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248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5FA8-B492-48AF-9937-F45D8429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E2F6-1CBA-407E-82C2-CBCE090C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3F5F2-2BFB-413B-8620-545BD0FE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168-22E2-4C81-8D12-CE245AF4A689}" type="datetimeFigureOut">
              <a:rPr lang="en-ZA" smtClean="0"/>
              <a:t>2019/03/07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F1FA7-EFB8-492C-BD6A-2BA3D101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86AAF-A193-400E-95B6-99DFCC1F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3F63-A782-4EAD-92D7-ACFE803E23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364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7964-00F5-46F2-90CE-65F0B47E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9695B-918E-4489-B1C0-D8274D1DC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75546-4A0E-4A46-A356-33A02FFD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168-22E2-4C81-8D12-CE245AF4A689}" type="datetimeFigureOut">
              <a:rPr lang="en-ZA" smtClean="0"/>
              <a:t>2019/03/07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3B60-6E30-4C14-B080-CBE0075E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9744-5628-4D70-A5FC-092F8A7E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3F63-A782-4EAD-92D7-ACFE803E23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092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C4D2-1732-420A-B488-553558A9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AFC1-6BBE-489E-84AF-034A29452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65DD5-3661-4BB9-8395-664E98724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4D90C-C2D4-4C42-AF22-9C0AB592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168-22E2-4C81-8D12-CE245AF4A689}" type="datetimeFigureOut">
              <a:rPr lang="en-ZA" smtClean="0"/>
              <a:t>2019/03/07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6413-185A-4D2B-A934-A9BD2662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BCF80-DBC5-4C74-85B1-7877BEF6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3F63-A782-4EAD-92D7-ACFE803E23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023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BD40-BCF1-4A2B-9442-A609C7AA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14934-4A65-4C3E-BBF3-1B8DBD04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44B64-D62E-43BF-A847-DE351078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9CB36-B47F-4B07-95FF-815CB4B3E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F0990-C49C-4355-8AD8-0BE02B582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282E3-3ACF-427C-9619-47597CB0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168-22E2-4C81-8D12-CE245AF4A689}" type="datetimeFigureOut">
              <a:rPr lang="en-ZA" smtClean="0"/>
              <a:t>2019/03/07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63236-89BD-4559-AC25-5AF44031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9DF7A-F69A-4378-92A7-07852D08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3F63-A782-4EAD-92D7-ACFE803E23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205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7BD5-3121-467A-A93F-1450D149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DF395-1185-4E7E-BF85-FF41B1E8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168-22E2-4C81-8D12-CE245AF4A689}" type="datetimeFigureOut">
              <a:rPr lang="en-ZA" smtClean="0"/>
              <a:t>2019/03/07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EB082-B846-4B9C-A6C7-4E986906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9E5AD-0468-4839-9F97-1E4341C2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3F63-A782-4EAD-92D7-ACFE803E23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130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29470-7DBF-49B9-979F-E4762384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168-22E2-4C81-8D12-CE245AF4A689}" type="datetimeFigureOut">
              <a:rPr lang="en-ZA" smtClean="0"/>
              <a:t>2019/03/07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0D707-9A32-44D0-A692-6B55E653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BAD02-221A-4807-8505-167E7280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3F63-A782-4EAD-92D7-ACFE803E23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759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C8EC-EAA9-4890-BC60-1375E145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4C80-BE80-47B4-A750-BFDFC8B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20DD2-E5C2-4484-9D83-D4301DF97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A64A2-92B3-4898-9561-FEC5F41E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168-22E2-4C81-8D12-CE245AF4A689}" type="datetimeFigureOut">
              <a:rPr lang="en-ZA" smtClean="0"/>
              <a:t>2019/03/07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602DD-7527-496F-A51C-A570956E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C121D-72D6-4E8F-A0D8-D4483FCD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3F63-A782-4EAD-92D7-ACFE803E23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17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093C-9F70-4DF2-B047-822E3BBB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ACD56-3C1F-4BE6-A1EA-BC26AF723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9706E-F66C-406A-8538-3A7099AE6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0A3B3-23FB-443E-A882-48F40DF3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168-22E2-4C81-8D12-CE245AF4A689}" type="datetimeFigureOut">
              <a:rPr lang="en-ZA" smtClean="0"/>
              <a:t>2019/03/07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A4155-3992-4E64-98A2-30F376B1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EBA9D-C532-4615-AD3E-D16BCC19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3F63-A782-4EAD-92D7-ACFE803E23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616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F1C1E-5F19-49D4-B2ED-71EB8BA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A4177-CB72-4887-BCFC-5DCCD8332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333F-6080-43D6-8F3A-711C00BAC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4168-22E2-4C81-8D12-CE245AF4A689}" type="datetimeFigureOut">
              <a:rPr lang="en-ZA" smtClean="0"/>
              <a:t>2019/03/07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CEDCD-DD02-4E41-B005-4CB34A368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23AA6-5C75-4C66-906B-9C25A5B0F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3F63-A782-4EAD-92D7-ACFE803E23B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00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E7D6-33CD-422F-93AD-9B496AF79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sz="7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Maximum Bipartite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E1F9D-8652-41C9-8535-A2F97E354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Ralph McDougall</a:t>
            </a:r>
          </a:p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3 February 2018</a:t>
            </a:r>
          </a:p>
          <a:p>
            <a:r>
              <a:rPr lang="en-ZA">
                <a:latin typeface="Helvetica" panose="020B0604020202020204" pitchFamily="34" charset="0"/>
                <a:cs typeface="Helvetica" panose="020B0604020202020204" pitchFamily="34" charset="0"/>
              </a:rPr>
              <a:t>Comeback tour: 9 March 2019</a:t>
            </a:r>
            <a:endParaRPr lang="en-ZA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7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3411-A84C-41C5-9EBC-CEE72EBF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Alternate form of sample of sample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D20E7-4F23-4139-B4C9-55483F110A0E}"/>
              </a:ext>
            </a:extLst>
          </p:cNvPr>
          <p:cNvSpPr txBox="1"/>
          <p:nvPr/>
        </p:nvSpPr>
        <p:spPr>
          <a:xfrm>
            <a:off x="2875548" y="1535407"/>
            <a:ext cx="1668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Helvetica" panose="020B0604020202020204" pitchFamily="34" charset="0"/>
                <a:cs typeface="Helvetica" panose="020B0604020202020204" pitchFamily="34" charset="0"/>
              </a:rPr>
              <a:t>Person</a:t>
            </a:r>
            <a:endParaRPr lang="en-ZA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8C873-44AF-4FA7-93F4-D716C047B83D}"/>
              </a:ext>
            </a:extLst>
          </p:cNvPr>
          <p:cNvSpPr txBox="1"/>
          <p:nvPr/>
        </p:nvSpPr>
        <p:spPr>
          <a:xfrm>
            <a:off x="7573879" y="1535407"/>
            <a:ext cx="89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Helvetica" panose="020B0604020202020204" pitchFamily="34" charset="0"/>
                <a:cs typeface="Helvetica" panose="020B0604020202020204" pitchFamily="34" charset="0"/>
              </a:rPr>
              <a:t>Job</a:t>
            </a:r>
            <a:endParaRPr lang="en-ZA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95DEEB-093D-4FFE-95B6-F15E48116051}"/>
              </a:ext>
            </a:extLst>
          </p:cNvPr>
          <p:cNvSpPr/>
          <p:nvPr/>
        </p:nvSpPr>
        <p:spPr>
          <a:xfrm>
            <a:off x="3224463" y="2438400"/>
            <a:ext cx="930442" cy="852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Alice</a:t>
            </a:r>
            <a:endParaRPr lang="en-ZA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4AC658-0213-423B-BD9E-161C7A9D7A66}"/>
              </a:ext>
            </a:extLst>
          </p:cNvPr>
          <p:cNvSpPr/>
          <p:nvPr/>
        </p:nvSpPr>
        <p:spPr>
          <a:xfrm>
            <a:off x="3224463" y="3429000"/>
            <a:ext cx="930442" cy="852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35A56-A012-4E0A-AD1A-2BA19256A23A}"/>
              </a:ext>
            </a:extLst>
          </p:cNvPr>
          <p:cNvSpPr/>
          <p:nvPr/>
        </p:nvSpPr>
        <p:spPr>
          <a:xfrm>
            <a:off x="3224462" y="4419600"/>
            <a:ext cx="930443" cy="852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Claire</a:t>
            </a:r>
            <a:endParaRPr lang="en-ZA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B17DBB-F68F-41BB-833C-5FD2C72B5B0F}"/>
              </a:ext>
            </a:extLst>
          </p:cNvPr>
          <p:cNvSpPr/>
          <p:nvPr/>
        </p:nvSpPr>
        <p:spPr>
          <a:xfrm>
            <a:off x="3224462" y="5410200"/>
            <a:ext cx="930442" cy="852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Dave</a:t>
            </a:r>
            <a:endParaRPr lang="en-ZA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7A9D20-D4EC-4740-9E9E-05C8021A32D8}"/>
              </a:ext>
            </a:extLst>
          </p:cNvPr>
          <p:cNvSpPr/>
          <p:nvPr/>
        </p:nvSpPr>
        <p:spPr>
          <a:xfrm>
            <a:off x="7154780" y="2475732"/>
            <a:ext cx="1732546" cy="852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Accounting</a:t>
            </a:r>
            <a:endParaRPr lang="en-ZA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E06C83-37E9-4685-9E2B-7934AE997CDB}"/>
              </a:ext>
            </a:extLst>
          </p:cNvPr>
          <p:cNvSpPr/>
          <p:nvPr/>
        </p:nvSpPr>
        <p:spPr>
          <a:xfrm>
            <a:off x="7154780" y="3429000"/>
            <a:ext cx="1732546" cy="852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Baking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A1B1D-CECF-47CA-B81E-92ECE629ADF5}"/>
              </a:ext>
            </a:extLst>
          </p:cNvPr>
          <p:cNvSpPr/>
          <p:nvPr/>
        </p:nvSpPr>
        <p:spPr>
          <a:xfrm>
            <a:off x="7154780" y="4415589"/>
            <a:ext cx="1732546" cy="852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Carpentry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369090-E277-45DC-8A26-5CE789C8E647}"/>
              </a:ext>
            </a:extLst>
          </p:cNvPr>
          <p:cNvSpPr/>
          <p:nvPr/>
        </p:nvSpPr>
        <p:spPr>
          <a:xfrm>
            <a:off x="7138738" y="5402178"/>
            <a:ext cx="1732546" cy="852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Diving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3F5254-AD10-41EE-9E7A-DFF338E0D110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154905" y="2864432"/>
            <a:ext cx="2999875" cy="37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4C7908-F360-4FA9-AD61-F9953BE6A655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154905" y="2864432"/>
            <a:ext cx="2999875" cy="990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884205-A0F9-4E69-960D-A4C81048FBBD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4154905" y="3855032"/>
            <a:ext cx="29998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61A9FF-AE89-44AA-AB17-2CE691B068B7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4154905" y="3855032"/>
            <a:ext cx="2999875" cy="990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BC9349-1769-4312-A4CE-5BA291FC1E91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4154905" y="4845632"/>
            <a:ext cx="2983833" cy="982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23EEA6-9FF2-47C0-B695-0587A4B8F3E1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154904" y="5828210"/>
            <a:ext cx="2983834" cy="80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4F69D6-8CAE-4BE1-90DB-611FC7B3880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4154904" y="4841621"/>
            <a:ext cx="2999876" cy="994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224D0F-1FA5-4A3D-BBCA-796431A320D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4154904" y="3855032"/>
            <a:ext cx="2999876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0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3411-A84C-41C5-9EBC-CEE72EBF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27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Maximum Bipartite Matching of alternate form of sample of sample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D20E7-4F23-4139-B4C9-55483F110A0E}"/>
              </a:ext>
            </a:extLst>
          </p:cNvPr>
          <p:cNvSpPr txBox="1"/>
          <p:nvPr/>
        </p:nvSpPr>
        <p:spPr>
          <a:xfrm>
            <a:off x="2875548" y="1535407"/>
            <a:ext cx="1668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Helvetica" panose="020B0604020202020204" pitchFamily="34" charset="0"/>
                <a:cs typeface="Helvetica" panose="020B0604020202020204" pitchFamily="34" charset="0"/>
              </a:rPr>
              <a:t>Person</a:t>
            </a:r>
            <a:endParaRPr lang="en-ZA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8C873-44AF-4FA7-93F4-D716C047B83D}"/>
              </a:ext>
            </a:extLst>
          </p:cNvPr>
          <p:cNvSpPr txBox="1"/>
          <p:nvPr/>
        </p:nvSpPr>
        <p:spPr>
          <a:xfrm>
            <a:off x="7573879" y="1535407"/>
            <a:ext cx="89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Helvetica" panose="020B0604020202020204" pitchFamily="34" charset="0"/>
                <a:cs typeface="Helvetica" panose="020B0604020202020204" pitchFamily="34" charset="0"/>
              </a:rPr>
              <a:t>Job</a:t>
            </a:r>
            <a:endParaRPr lang="en-ZA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95DEEB-093D-4FFE-95B6-F15E48116051}"/>
              </a:ext>
            </a:extLst>
          </p:cNvPr>
          <p:cNvSpPr/>
          <p:nvPr/>
        </p:nvSpPr>
        <p:spPr>
          <a:xfrm>
            <a:off x="3224463" y="2438400"/>
            <a:ext cx="930442" cy="852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Alice</a:t>
            </a:r>
            <a:endParaRPr lang="en-ZA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4AC658-0213-423B-BD9E-161C7A9D7A66}"/>
              </a:ext>
            </a:extLst>
          </p:cNvPr>
          <p:cNvSpPr/>
          <p:nvPr/>
        </p:nvSpPr>
        <p:spPr>
          <a:xfrm>
            <a:off x="3224463" y="3429000"/>
            <a:ext cx="930442" cy="852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35A56-A012-4E0A-AD1A-2BA19256A23A}"/>
              </a:ext>
            </a:extLst>
          </p:cNvPr>
          <p:cNvSpPr/>
          <p:nvPr/>
        </p:nvSpPr>
        <p:spPr>
          <a:xfrm>
            <a:off x="3224462" y="4419600"/>
            <a:ext cx="930443" cy="852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Claire</a:t>
            </a:r>
            <a:endParaRPr lang="en-ZA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B17DBB-F68F-41BB-833C-5FD2C72B5B0F}"/>
              </a:ext>
            </a:extLst>
          </p:cNvPr>
          <p:cNvSpPr/>
          <p:nvPr/>
        </p:nvSpPr>
        <p:spPr>
          <a:xfrm>
            <a:off x="3224462" y="5410200"/>
            <a:ext cx="930442" cy="852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Dave</a:t>
            </a:r>
            <a:endParaRPr lang="en-ZA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7A9D20-D4EC-4740-9E9E-05C8021A32D8}"/>
              </a:ext>
            </a:extLst>
          </p:cNvPr>
          <p:cNvSpPr/>
          <p:nvPr/>
        </p:nvSpPr>
        <p:spPr>
          <a:xfrm>
            <a:off x="7154780" y="2475732"/>
            <a:ext cx="1732546" cy="852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Accounting</a:t>
            </a:r>
            <a:endParaRPr lang="en-ZA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E06C83-37E9-4685-9E2B-7934AE997CDB}"/>
              </a:ext>
            </a:extLst>
          </p:cNvPr>
          <p:cNvSpPr/>
          <p:nvPr/>
        </p:nvSpPr>
        <p:spPr>
          <a:xfrm>
            <a:off x="7154780" y="3429000"/>
            <a:ext cx="1732546" cy="852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Baking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A1B1D-CECF-47CA-B81E-92ECE629ADF5}"/>
              </a:ext>
            </a:extLst>
          </p:cNvPr>
          <p:cNvSpPr/>
          <p:nvPr/>
        </p:nvSpPr>
        <p:spPr>
          <a:xfrm>
            <a:off x="7154780" y="4415589"/>
            <a:ext cx="1732546" cy="852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Carpentry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369090-E277-45DC-8A26-5CE789C8E647}"/>
              </a:ext>
            </a:extLst>
          </p:cNvPr>
          <p:cNvSpPr/>
          <p:nvPr/>
        </p:nvSpPr>
        <p:spPr>
          <a:xfrm>
            <a:off x="7138738" y="5402178"/>
            <a:ext cx="1732546" cy="852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Diving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3F5254-AD10-41EE-9E7A-DFF338E0D110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154905" y="2864432"/>
            <a:ext cx="2999875" cy="37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4C7908-F360-4FA9-AD61-F9953BE6A655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154905" y="2864432"/>
            <a:ext cx="2999875" cy="9906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884205-A0F9-4E69-960D-A4C81048FBBD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4154905" y="3855032"/>
            <a:ext cx="29998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61A9FF-AE89-44AA-AB17-2CE691B068B7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4154905" y="3855032"/>
            <a:ext cx="2999875" cy="9906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BC9349-1769-4312-A4CE-5BA291FC1E91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4154905" y="4845632"/>
            <a:ext cx="2983833" cy="982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23EEA6-9FF2-47C0-B695-0587A4B8F3E1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154904" y="5828210"/>
            <a:ext cx="2983834" cy="8022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4F69D6-8CAE-4BE1-90DB-611FC7B3880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4154904" y="4841621"/>
            <a:ext cx="2999876" cy="994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224D0F-1FA5-4A3D-BBCA-796431A320D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4154904" y="3855032"/>
            <a:ext cx="2999876" cy="19812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31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8956-A286-43A1-B8FD-2FDF1B1A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Solution to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11C7-2F1C-44CD-86A2-A9EF2E0F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Alice does Accounting</a:t>
            </a:r>
          </a:p>
          <a:p>
            <a:r>
              <a:rPr lang="en-ZA" dirty="0"/>
              <a:t>Bob does  Baking</a:t>
            </a:r>
          </a:p>
          <a:p>
            <a:r>
              <a:rPr lang="en-ZA" dirty="0"/>
              <a:t>Claire does Diving</a:t>
            </a:r>
          </a:p>
          <a:p>
            <a:r>
              <a:rPr lang="en-ZA" dirty="0"/>
              <a:t>Dave does Carpentry</a:t>
            </a:r>
          </a:p>
        </p:txBody>
      </p:sp>
    </p:spTree>
    <p:extLst>
      <p:ext uri="{BB962C8B-B14F-4D97-AF65-F5344CB8AC3E}">
        <p14:creationId xmlns:p14="http://schemas.microsoft.com/office/powerpoint/2010/main" val="396107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7EDE-57DF-4640-9B2A-9FFE8C00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7D61-5457-432D-AF1E-F9D6ADCF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The problem of finding a Maximum Bipartite Matching is a special case of the Network Flow problem</a:t>
            </a:r>
          </a:p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A flow network is a weighted directed graph where each edge has a maximum capacity. Flow is sent from a source to a sink. The total flow into a node must be the same as the total flow out except for the source and the sink. The task is to maximise the flow that ends at the sink</a:t>
            </a:r>
          </a:p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This problem can be solved with the Edmonds-Karp extension of the Ford-Fulkerson algorithm</a:t>
            </a:r>
          </a:p>
        </p:txBody>
      </p:sp>
    </p:spTree>
    <p:extLst>
      <p:ext uri="{BB962C8B-B14F-4D97-AF65-F5344CB8AC3E}">
        <p14:creationId xmlns:p14="http://schemas.microsoft.com/office/powerpoint/2010/main" val="240940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8370-5982-49CF-99AD-FFE55238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Edmonds-Karp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FFFC-A109-402A-8598-4D6CBA53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Find the path with shortest length from the source to the sink where none of the edges on the path are full (augmenting path)</a:t>
            </a:r>
          </a:p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Pass as much flow as possible through that path</a:t>
            </a:r>
          </a:p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Repeat until there are no more paths from the source to the sink</a:t>
            </a:r>
          </a:p>
        </p:txBody>
      </p:sp>
    </p:spTree>
    <p:extLst>
      <p:ext uri="{BB962C8B-B14F-4D97-AF65-F5344CB8AC3E}">
        <p14:creationId xmlns:p14="http://schemas.microsoft.com/office/powerpoint/2010/main" val="67744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010E-DA8E-472D-896C-7098708E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Code: Initialisation and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44C5B-1CF3-4D2A-87E4-C5EADC815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19" y="1690688"/>
            <a:ext cx="6130962" cy="486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0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9B25-2FCB-45D4-BEEB-B94DF669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Code: BFS looking for path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19515-D897-4B62-80D6-F46FF688E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195" y="1690688"/>
            <a:ext cx="6751609" cy="463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0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2A20-0606-4F55-BF9A-3ABEAF33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Code: Finding shortest path and flow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30A70-9E7B-4BC9-A853-39DD2A8E8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236" y="1690688"/>
            <a:ext cx="7517527" cy="46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5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5C06-A06F-4A72-8767-34B6EC18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Code: Reducing capacity of path edges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72790-54A4-4B9F-9732-85A26A074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10" y="1690688"/>
            <a:ext cx="10015980" cy="414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4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4459-443E-4715-81F3-71D015D5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69CC-D3C2-4EF3-8EF8-4BA3EA39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/>
              <a:t>This algorithm </a:t>
            </a:r>
            <a:r>
              <a:rPr lang="en-ZA" dirty="0"/>
              <a:t>runs in O(VE</a:t>
            </a:r>
            <a:r>
              <a:rPr lang="en-ZA" baseline="30000" dirty="0"/>
              <a:t>2</a:t>
            </a:r>
            <a:r>
              <a:rPr lang="en-ZA" dirty="0"/>
              <a:t>) time</a:t>
            </a:r>
          </a:p>
          <a:p>
            <a:r>
              <a:rPr lang="en-ZA" dirty="0" err="1"/>
              <a:t>Dinic’s</a:t>
            </a:r>
            <a:r>
              <a:rPr lang="en-ZA" dirty="0"/>
              <a:t> Algorithm can be used to improve this to O(V</a:t>
            </a:r>
            <a:r>
              <a:rPr lang="en-ZA" baseline="30000" dirty="0"/>
              <a:t>2</a:t>
            </a:r>
            <a:r>
              <a:rPr lang="en-ZA" dirty="0"/>
              <a:t>E) when the graph is very dense</a:t>
            </a:r>
          </a:p>
        </p:txBody>
      </p:sp>
    </p:spTree>
    <p:extLst>
      <p:ext uri="{BB962C8B-B14F-4D97-AF65-F5344CB8AC3E}">
        <p14:creationId xmlns:p14="http://schemas.microsoft.com/office/powerpoint/2010/main" val="114190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D3EB-16F8-4177-9F46-32B783F0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6B86-B6CD-46AF-972B-9FE00DA73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A graph is said to be a bipartite graph if it possible to split the nodes into </a:t>
            </a:r>
            <a:r>
              <a:rPr lang="en-ZA">
                <a:latin typeface="Helvetica" panose="020B0604020202020204" pitchFamily="34" charset="0"/>
                <a:cs typeface="Helvetica" panose="020B0604020202020204" pitchFamily="34" charset="0"/>
              </a:rPr>
              <a:t>2 disjoint sets</a:t>
            </a:r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, A and B, such that nodes in set A only have edges leading to nodes in set B</a:t>
            </a:r>
          </a:p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A bipartite matching is a bipartite graph such that no 2 edges have a common endpoint</a:t>
            </a:r>
          </a:p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The maximum bipartite matching of a bipartite graph is the bipartite matching with the most edges</a:t>
            </a:r>
          </a:p>
        </p:txBody>
      </p:sp>
    </p:spTree>
    <p:extLst>
      <p:ext uri="{BB962C8B-B14F-4D97-AF65-F5344CB8AC3E}">
        <p14:creationId xmlns:p14="http://schemas.microsoft.com/office/powerpoint/2010/main" val="3975886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3973-67AC-4C85-87CC-16131913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Back to Maximum 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0DC82-89A9-4CD6-AE89-0C13657A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To turn the Maximum Bipartite Matching into a Network Flow problem we add a source that is connected to all of the nodes in set A and a sink that is connected to all of the nodes in set B</a:t>
            </a:r>
          </a:p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All edges are given a weight of 1</a:t>
            </a:r>
          </a:p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From here, the problem of finding the Maximum Bipartite Matching is clearly the same as finding the maximum Network Flow</a:t>
            </a:r>
          </a:p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Since Maximum Bipartite Matching is such a special case of Network Flow, there does exist an algorithm than runs in O(VE)</a:t>
            </a:r>
          </a:p>
        </p:txBody>
      </p:sp>
    </p:spTree>
    <p:extLst>
      <p:ext uri="{BB962C8B-B14F-4D97-AF65-F5344CB8AC3E}">
        <p14:creationId xmlns:p14="http://schemas.microsoft.com/office/powerpoint/2010/main" val="3420230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607C-BD8B-4FEC-978A-8A1ACE79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11E1-6CD6-46BE-8385-29A561F0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Store the graph as an unweighted directed graph</a:t>
            </a:r>
          </a:p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Construct a sink and source as before</a:t>
            </a:r>
          </a:p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Use a BFS or DFS to find a path from the source to the sink</a:t>
            </a:r>
          </a:p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Reverse the direction of each edge on the path</a:t>
            </a:r>
          </a:p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Repeat the process of finding a path and reversing until no more paths exist</a:t>
            </a:r>
          </a:p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The Maximum Bipartite Matching is the collection of all edges that are reversed</a:t>
            </a:r>
          </a:p>
        </p:txBody>
      </p:sp>
    </p:spTree>
    <p:extLst>
      <p:ext uri="{BB962C8B-B14F-4D97-AF65-F5344CB8AC3E}">
        <p14:creationId xmlns:p14="http://schemas.microsoft.com/office/powerpoint/2010/main" val="2592980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1EE8-9B6B-40F8-B1C4-F7811EF5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Code: Input and initialisation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0F936-810E-4B15-AC3E-FF9B335E5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30" y="1690688"/>
            <a:ext cx="7728339" cy="49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32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1EE8-9B6B-40F8-B1C4-F7811EF5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Code: BFS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8E1627-262D-47B4-B40B-17DCF3EAE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82" y="1435636"/>
            <a:ext cx="6707235" cy="5057239"/>
          </a:xfrm>
        </p:spPr>
      </p:pic>
    </p:spTree>
    <p:extLst>
      <p:ext uri="{BB962C8B-B14F-4D97-AF65-F5344CB8AC3E}">
        <p14:creationId xmlns:p14="http://schemas.microsoft.com/office/powerpoint/2010/main" val="1534611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1EE8-9B6B-40F8-B1C4-F7811EF5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Code: Path Reversal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946C7-0276-4B6F-85F3-43AFEAF45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072"/>
            <a:ext cx="11761325" cy="3279897"/>
          </a:xfrm>
        </p:spPr>
      </p:pic>
    </p:spTree>
    <p:extLst>
      <p:ext uri="{BB962C8B-B14F-4D97-AF65-F5344CB8AC3E}">
        <p14:creationId xmlns:p14="http://schemas.microsoft.com/office/powerpoint/2010/main" val="206913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1EE8-9B6B-40F8-B1C4-F7811EF5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Code: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699167-98C0-4117-BB7D-14B97A1A2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013"/>
            <a:ext cx="10515600" cy="2974561"/>
          </a:xfrm>
        </p:spPr>
      </p:pic>
    </p:spTree>
    <p:extLst>
      <p:ext uri="{BB962C8B-B14F-4D97-AF65-F5344CB8AC3E}">
        <p14:creationId xmlns:p14="http://schemas.microsoft.com/office/powerpoint/2010/main" val="286819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FA7C-52A4-40C5-AF0C-98FCA436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03962-E90F-4D4E-B15C-3AEEE0E5A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BFS runs in O(E) time</a:t>
            </a:r>
          </a:p>
          <a:p>
            <a:r>
              <a:rPr lang="en-ZA" dirty="0"/>
              <a:t>The BFS will run at most V times since the number of edges going to the sink is at most V and decreases by 1 every iteration</a:t>
            </a:r>
          </a:p>
          <a:p>
            <a:r>
              <a:rPr lang="en-ZA" dirty="0"/>
              <a:t>Therefore this algorithm runs in O(VE)</a:t>
            </a:r>
          </a:p>
        </p:txBody>
      </p:sp>
    </p:spTree>
    <p:extLst>
      <p:ext uri="{BB962C8B-B14F-4D97-AF65-F5344CB8AC3E}">
        <p14:creationId xmlns:p14="http://schemas.microsoft.com/office/powerpoint/2010/main" val="160131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D251-A600-43C5-AC3E-56971446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Example: Bipartite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370774-F381-4BF5-BA7D-EC3DA89E0EBE}"/>
              </a:ext>
            </a:extLst>
          </p:cNvPr>
          <p:cNvSpPr/>
          <p:nvPr/>
        </p:nvSpPr>
        <p:spPr>
          <a:xfrm>
            <a:off x="3848101" y="2582229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9BDC6-EEF5-42D0-8961-BA4DFD39AAE1}"/>
              </a:ext>
            </a:extLst>
          </p:cNvPr>
          <p:cNvSpPr txBox="1"/>
          <p:nvPr/>
        </p:nvSpPr>
        <p:spPr>
          <a:xfrm>
            <a:off x="3848101" y="1543017"/>
            <a:ext cx="561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73AAC-5D6E-4DD6-BC69-14E01275D943}"/>
              </a:ext>
            </a:extLst>
          </p:cNvPr>
          <p:cNvSpPr txBox="1"/>
          <p:nvPr/>
        </p:nvSpPr>
        <p:spPr>
          <a:xfrm>
            <a:off x="7600950" y="1543016"/>
            <a:ext cx="561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F7A6A8-A788-4A78-8A51-0C0AE23D7234}"/>
              </a:ext>
            </a:extLst>
          </p:cNvPr>
          <p:cNvSpPr/>
          <p:nvPr/>
        </p:nvSpPr>
        <p:spPr>
          <a:xfrm>
            <a:off x="3848101" y="3363146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</a:rPr>
              <a:t>2</a:t>
            </a:r>
            <a:endParaRPr lang="en-ZA" sz="2400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7ABDB9-7F05-460C-BF64-1FD58A8B5CA4}"/>
              </a:ext>
            </a:extLst>
          </p:cNvPr>
          <p:cNvSpPr/>
          <p:nvPr/>
        </p:nvSpPr>
        <p:spPr>
          <a:xfrm>
            <a:off x="3848101" y="4144063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5571C4-590D-4055-BF55-9E528205A42E}"/>
              </a:ext>
            </a:extLst>
          </p:cNvPr>
          <p:cNvSpPr/>
          <p:nvPr/>
        </p:nvSpPr>
        <p:spPr>
          <a:xfrm>
            <a:off x="3848101" y="4924980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ADBBD-F20C-45ED-8CCF-776D27A3529D}"/>
              </a:ext>
            </a:extLst>
          </p:cNvPr>
          <p:cNvSpPr/>
          <p:nvPr/>
        </p:nvSpPr>
        <p:spPr>
          <a:xfrm>
            <a:off x="3848101" y="5705897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61010D-9658-4E0F-A499-3D483009AE84}"/>
              </a:ext>
            </a:extLst>
          </p:cNvPr>
          <p:cNvSpPr/>
          <p:nvPr/>
        </p:nvSpPr>
        <p:spPr>
          <a:xfrm>
            <a:off x="7600950" y="2979202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2900DD-4A98-47B9-A6D0-F3DE70F1FA95}"/>
              </a:ext>
            </a:extLst>
          </p:cNvPr>
          <p:cNvSpPr/>
          <p:nvPr/>
        </p:nvSpPr>
        <p:spPr>
          <a:xfrm>
            <a:off x="7600950" y="3750949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FA19E4-81BF-40BD-A45E-DDF419265ABD}"/>
              </a:ext>
            </a:extLst>
          </p:cNvPr>
          <p:cNvSpPr/>
          <p:nvPr/>
        </p:nvSpPr>
        <p:spPr>
          <a:xfrm>
            <a:off x="7600950" y="4522696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42BFAF-9F08-461D-B26D-B84B0E36CDE9}"/>
              </a:ext>
            </a:extLst>
          </p:cNvPr>
          <p:cNvSpPr/>
          <p:nvPr/>
        </p:nvSpPr>
        <p:spPr>
          <a:xfrm>
            <a:off x="7600950" y="5294443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7E2150-76CE-4EA4-8C9A-CB4447A035D5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>
          <a:xfrm>
            <a:off x="4409575" y="2868580"/>
            <a:ext cx="3191375" cy="39697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23DB56-0A38-4D62-B160-B31175E1417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409574" y="3695638"/>
            <a:ext cx="3191376" cy="34166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8F2E25-426C-494E-A487-0FAF0B2879ED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4409575" y="2868580"/>
            <a:ext cx="3191375" cy="116872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9A75E9-27B4-44E3-9C7B-AC2287099514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4409575" y="4037300"/>
            <a:ext cx="3191375" cy="39311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848EE0-B01C-4655-AABA-F4A206035456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4409575" y="4430414"/>
            <a:ext cx="3191375" cy="37863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56D1D-C6C1-43B8-B6B3-1CBA0EB10D4D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4409575" y="4430414"/>
            <a:ext cx="3191375" cy="115038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5E08B7-FCDC-4751-994F-1118BFC8181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409575" y="5580794"/>
            <a:ext cx="3191375" cy="485398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F28B0E-03FF-44D5-B7F2-AD92DD1632F9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4409575" y="3265553"/>
            <a:ext cx="3191375" cy="38394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6B19A4-EE51-40FA-9C95-431DBA87EC06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4409575" y="3649497"/>
            <a:ext cx="3191375" cy="1931297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12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D251-A600-43C5-AC3E-56971446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Example: Bipartite Matching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370774-F381-4BF5-BA7D-EC3DA89E0EBE}"/>
              </a:ext>
            </a:extLst>
          </p:cNvPr>
          <p:cNvSpPr/>
          <p:nvPr/>
        </p:nvSpPr>
        <p:spPr>
          <a:xfrm>
            <a:off x="3848101" y="2582229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9BDC6-EEF5-42D0-8961-BA4DFD39AAE1}"/>
              </a:ext>
            </a:extLst>
          </p:cNvPr>
          <p:cNvSpPr txBox="1"/>
          <p:nvPr/>
        </p:nvSpPr>
        <p:spPr>
          <a:xfrm>
            <a:off x="3848101" y="1543017"/>
            <a:ext cx="561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73AAC-5D6E-4DD6-BC69-14E01275D943}"/>
              </a:ext>
            </a:extLst>
          </p:cNvPr>
          <p:cNvSpPr txBox="1"/>
          <p:nvPr/>
        </p:nvSpPr>
        <p:spPr>
          <a:xfrm>
            <a:off x="7600950" y="1543016"/>
            <a:ext cx="561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F7A6A8-A788-4A78-8A51-0C0AE23D7234}"/>
              </a:ext>
            </a:extLst>
          </p:cNvPr>
          <p:cNvSpPr/>
          <p:nvPr/>
        </p:nvSpPr>
        <p:spPr>
          <a:xfrm>
            <a:off x="3848101" y="3363146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</a:rPr>
              <a:t>2</a:t>
            </a:r>
            <a:endParaRPr lang="en-ZA" sz="2400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7ABDB9-7F05-460C-BF64-1FD58A8B5CA4}"/>
              </a:ext>
            </a:extLst>
          </p:cNvPr>
          <p:cNvSpPr/>
          <p:nvPr/>
        </p:nvSpPr>
        <p:spPr>
          <a:xfrm>
            <a:off x="3848101" y="4144063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5571C4-590D-4055-BF55-9E528205A42E}"/>
              </a:ext>
            </a:extLst>
          </p:cNvPr>
          <p:cNvSpPr/>
          <p:nvPr/>
        </p:nvSpPr>
        <p:spPr>
          <a:xfrm>
            <a:off x="3848101" y="4924980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ADBBD-F20C-45ED-8CCF-776D27A3529D}"/>
              </a:ext>
            </a:extLst>
          </p:cNvPr>
          <p:cNvSpPr/>
          <p:nvPr/>
        </p:nvSpPr>
        <p:spPr>
          <a:xfrm>
            <a:off x="3848101" y="5705897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61010D-9658-4E0F-A499-3D483009AE84}"/>
              </a:ext>
            </a:extLst>
          </p:cNvPr>
          <p:cNvSpPr/>
          <p:nvPr/>
        </p:nvSpPr>
        <p:spPr>
          <a:xfrm>
            <a:off x="7600950" y="2979202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2900DD-4A98-47B9-A6D0-F3DE70F1FA95}"/>
              </a:ext>
            </a:extLst>
          </p:cNvPr>
          <p:cNvSpPr/>
          <p:nvPr/>
        </p:nvSpPr>
        <p:spPr>
          <a:xfrm>
            <a:off x="7600950" y="3750949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FA19E4-81BF-40BD-A45E-DDF419265ABD}"/>
              </a:ext>
            </a:extLst>
          </p:cNvPr>
          <p:cNvSpPr/>
          <p:nvPr/>
        </p:nvSpPr>
        <p:spPr>
          <a:xfrm>
            <a:off x="7600950" y="4522696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42BFAF-9F08-461D-B26D-B84B0E36CDE9}"/>
              </a:ext>
            </a:extLst>
          </p:cNvPr>
          <p:cNvSpPr/>
          <p:nvPr/>
        </p:nvSpPr>
        <p:spPr>
          <a:xfrm>
            <a:off x="7600950" y="5294443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7E2150-76CE-4EA4-8C9A-CB4447A035D5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>
          <a:xfrm>
            <a:off x="4409575" y="2868580"/>
            <a:ext cx="3191375" cy="39697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23DB56-0A38-4D62-B160-B31175E1417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409574" y="3695638"/>
            <a:ext cx="3191376" cy="341662"/>
          </a:xfrm>
          <a:prstGeom prst="straightConnector1">
            <a:avLst/>
          </a:prstGeom>
          <a:ln w="25400">
            <a:solidFill>
              <a:schemeClr val="bg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8F2E25-426C-494E-A487-0FAF0B2879ED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4409575" y="2868580"/>
            <a:ext cx="3191375" cy="1168720"/>
          </a:xfrm>
          <a:prstGeom prst="straightConnector1">
            <a:avLst/>
          </a:prstGeom>
          <a:ln w="25400">
            <a:solidFill>
              <a:schemeClr val="bg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9A75E9-27B4-44E3-9C7B-AC2287099514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4409575" y="4037300"/>
            <a:ext cx="3191375" cy="39311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848EE0-B01C-4655-AABA-F4A206035456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4409575" y="4430414"/>
            <a:ext cx="3191375" cy="378633"/>
          </a:xfrm>
          <a:prstGeom prst="straightConnector1">
            <a:avLst/>
          </a:prstGeom>
          <a:ln w="25400">
            <a:solidFill>
              <a:schemeClr val="bg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56D1D-C6C1-43B8-B6B3-1CBA0EB10D4D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4409575" y="4430414"/>
            <a:ext cx="3191375" cy="1150380"/>
          </a:xfrm>
          <a:prstGeom prst="straightConnector1">
            <a:avLst/>
          </a:prstGeom>
          <a:ln w="25400">
            <a:solidFill>
              <a:schemeClr val="bg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5E08B7-FCDC-4751-994F-1118BFC8181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409575" y="5580794"/>
            <a:ext cx="3191375" cy="485398"/>
          </a:xfrm>
          <a:prstGeom prst="straightConnector1">
            <a:avLst/>
          </a:prstGeom>
          <a:ln w="25400">
            <a:solidFill>
              <a:schemeClr val="bg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F28B0E-03FF-44D5-B7F2-AD92DD1632F9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4409575" y="3265553"/>
            <a:ext cx="3191375" cy="383944"/>
          </a:xfrm>
          <a:prstGeom prst="straightConnector1">
            <a:avLst/>
          </a:prstGeom>
          <a:ln w="25400">
            <a:solidFill>
              <a:schemeClr val="bg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6B19A4-EE51-40FA-9C95-431DBA87EC06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4409575" y="3649497"/>
            <a:ext cx="3191375" cy="1931297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90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D251-A600-43C5-AC3E-56971446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Example: NOT Bipartite Matching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370774-F381-4BF5-BA7D-EC3DA89E0EBE}"/>
              </a:ext>
            </a:extLst>
          </p:cNvPr>
          <p:cNvSpPr/>
          <p:nvPr/>
        </p:nvSpPr>
        <p:spPr>
          <a:xfrm>
            <a:off x="3848101" y="2582229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9BDC6-EEF5-42D0-8961-BA4DFD39AAE1}"/>
              </a:ext>
            </a:extLst>
          </p:cNvPr>
          <p:cNvSpPr txBox="1"/>
          <p:nvPr/>
        </p:nvSpPr>
        <p:spPr>
          <a:xfrm>
            <a:off x="3848101" y="1543017"/>
            <a:ext cx="561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73AAC-5D6E-4DD6-BC69-14E01275D943}"/>
              </a:ext>
            </a:extLst>
          </p:cNvPr>
          <p:cNvSpPr txBox="1"/>
          <p:nvPr/>
        </p:nvSpPr>
        <p:spPr>
          <a:xfrm>
            <a:off x="7600950" y="1543016"/>
            <a:ext cx="561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F7A6A8-A788-4A78-8A51-0C0AE23D7234}"/>
              </a:ext>
            </a:extLst>
          </p:cNvPr>
          <p:cNvSpPr/>
          <p:nvPr/>
        </p:nvSpPr>
        <p:spPr>
          <a:xfrm>
            <a:off x="3848101" y="3363146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</a:rPr>
              <a:t>2</a:t>
            </a:r>
            <a:endParaRPr lang="en-ZA" sz="2400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7ABDB9-7F05-460C-BF64-1FD58A8B5CA4}"/>
              </a:ext>
            </a:extLst>
          </p:cNvPr>
          <p:cNvSpPr/>
          <p:nvPr/>
        </p:nvSpPr>
        <p:spPr>
          <a:xfrm>
            <a:off x="3848101" y="4144063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5571C4-590D-4055-BF55-9E528205A42E}"/>
              </a:ext>
            </a:extLst>
          </p:cNvPr>
          <p:cNvSpPr/>
          <p:nvPr/>
        </p:nvSpPr>
        <p:spPr>
          <a:xfrm>
            <a:off x="3848101" y="4924980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ADBBD-F20C-45ED-8CCF-776D27A3529D}"/>
              </a:ext>
            </a:extLst>
          </p:cNvPr>
          <p:cNvSpPr/>
          <p:nvPr/>
        </p:nvSpPr>
        <p:spPr>
          <a:xfrm>
            <a:off x="3848101" y="5705897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61010D-9658-4E0F-A499-3D483009AE84}"/>
              </a:ext>
            </a:extLst>
          </p:cNvPr>
          <p:cNvSpPr/>
          <p:nvPr/>
        </p:nvSpPr>
        <p:spPr>
          <a:xfrm>
            <a:off x="7600950" y="2979202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2900DD-4A98-47B9-A6D0-F3DE70F1FA95}"/>
              </a:ext>
            </a:extLst>
          </p:cNvPr>
          <p:cNvSpPr/>
          <p:nvPr/>
        </p:nvSpPr>
        <p:spPr>
          <a:xfrm>
            <a:off x="7600950" y="3750949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FA19E4-81BF-40BD-A45E-DDF419265ABD}"/>
              </a:ext>
            </a:extLst>
          </p:cNvPr>
          <p:cNvSpPr/>
          <p:nvPr/>
        </p:nvSpPr>
        <p:spPr>
          <a:xfrm>
            <a:off x="7600950" y="4522696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42BFAF-9F08-461D-B26D-B84B0E36CDE9}"/>
              </a:ext>
            </a:extLst>
          </p:cNvPr>
          <p:cNvSpPr/>
          <p:nvPr/>
        </p:nvSpPr>
        <p:spPr>
          <a:xfrm>
            <a:off x="7600950" y="5294443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7E2150-76CE-4EA4-8C9A-CB4447A035D5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>
          <a:xfrm>
            <a:off x="4409575" y="2868580"/>
            <a:ext cx="3191375" cy="39697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23DB56-0A38-4D62-B160-B31175E1417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409574" y="3695638"/>
            <a:ext cx="3191376" cy="341662"/>
          </a:xfrm>
          <a:prstGeom prst="straightConnector1">
            <a:avLst/>
          </a:prstGeom>
          <a:ln w="25400">
            <a:solidFill>
              <a:schemeClr val="bg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8F2E25-426C-494E-A487-0FAF0B2879ED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4409575" y="2868580"/>
            <a:ext cx="3191375" cy="1168720"/>
          </a:xfrm>
          <a:prstGeom prst="straightConnector1">
            <a:avLst/>
          </a:prstGeom>
          <a:ln w="25400">
            <a:solidFill>
              <a:schemeClr val="bg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9A75E9-27B4-44E3-9C7B-AC2287099514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4409575" y="4037300"/>
            <a:ext cx="3191375" cy="39311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848EE0-B01C-4655-AABA-F4A206035456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4409575" y="4430414"/>
            <a:ext cx="3191375" cy="378633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56D1D-C6C1-43B8-B6B3-1CBA0EB10D4D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4409575" y="4430414"/>
            <a:ext cx="3191375" cy="1150380"/>
          </a:xfrm>
          <a:prstGeom prst="straightConnector1">
            <a:avLst/>
          </a:prstGeom>
          <a:ln w="25400">
            <a:solidFill>
              <a:schemeClr val="bg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5E08B7-FCDC-4751-994F-1118BFC8181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409575" y="5580794"/>
            <a:ext cx="3191375" cy="485398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F28B0E-03FF-44D5-B7F2-AD92DD1632F9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4409575" y="3265553"/>
            <a:ext cx="3191375" cy="383944"/>
          </a:xfrm>
          <a:prstGeom prst="straightConnector1">
            <a:avLst/>
          </a:prstGeom>
          <a:ln w="25400">
            <a:solidFill>
              <a:schemeClr val="bg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6B19A4-EE51-40FA-9C95-431DBA87EC06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4409575" y="3649497"/>
            <a:ext cx="3191375" cy="1931297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5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D251-A600-43C5-AC3E-56971446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Example: Maximum Bipartite Matching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370774-F381-4BF5-BA7D-EC3DA89E0EBE}"/>
              </a:ext>
            </a:extLst>
          </p:cNvPr>
          <p:cNvSpPr/>
          <p:nvPr/>
        </p:nvSpPr>
        <p:spPr>
          <a:xfrm>
            <a:off x="3848101" y="2582229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9BDC6-EEF5-42D0-8961-BA4DFD39AAE1}"/>
              </a:ext>
            </a:extLst>
          </p:cNvPr>
          <p:cNvSpPr txBox="1"/>
          <p:nvPr/>
        </p:nvSpPr>
        <p:spPr>
          <a:xfrm>
            <a:off x="3848101" y="1543017"/>
            <a:ext cx="561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73AAC-5D6E-4DD6-BC69-14E01275D943}"/>
              </a:ext>
            </a:extLst>
          </p:cNvPr>
          <p:cNvSpPr txBox="1"/>
          <p:nvPr/>
        </p:nvSpPr>
        <p:spPr>
          <a:xfrm>
            <a:off x="7600950" y="1543016"/>
            <a:ext cx="561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800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F7A6A8-A788-4A78-8A51-0C0AE23D7234}"/>
              </a:ext>
            </a:extLst>
          </p:cNvPr>
          <p:cNvSpPr/>
          <p:nvPr/>
        </p:nvSpPr>
        <p:spPr>
          <a:xfrm>
            <a:off x="3848101" y="3363146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</a:rPr>
              <a:t>2</a:t>
            </a:r>
            <a:endParaRPr lang="en-ZA" sz="2400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7ABDB9-7F05-460C-BF64-1FD58A8B5CA4}"/>
              </a:ext>
            </a:extLst>
          </p:cNvPr>
          <p:cNvSpPr/>
          <p:nvPr/>
        </p:nvSpPr>
        <p:spPr>
          <a:xfrm>
            <a:off x="3848101" y="4144063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5571C4-590D-4055-BF55-9E528205A42E}"/>
              </a:ext>
            </a:extLst>
          </p:cNvPr>
          <p:cNvSpPr/>
          <p:nvPr/>
        </p:nvSpPr>
        <p:spPr>
          <a:xfrm>
            <a:off x="3848101" y="4924980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ADBBD-F20C-45ED-8CCF-776D27A3529D}"/>
              </a:ext>
            </a:extLst>
          </p:cNvPr>
          <p:cNvSpPr/>
          <p:nvPr/>
        </p:nvSpPr>
        <p:spPr>
          <a:xfrm>
            <a:off x="3848101" y="5705897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61010D-9658-4E0F-A499-3D483009AE84}"/>
              </a:ext>
            </a:extLst>
          </p:cNvPr>
          <p:cNvSpPr/>
          <p:nvPr/>
        </p:nvSpPr>
        <p:spPr>
          <a:xfrm>
            <a:off x="7600950" y="2979202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2900DD-4A98-47B9-A6D0-F3DE70F1FA95}"/>
              </a:ext>
            </a:extLst>
          </p:cNvPr>
          <p:cNvSpPr/>
          <p:nvPr/>
        </p:nvSpPr>
        <p:spPr>
          <a:xfrm>
            <a:off x="7600950" y="3750949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FA19E4-81BF-40BD-A45E-DDF419265ABD}"/>
              </a:ext>
            </a:extLst>
          </p:cNvPr>
          <p:cNvSpPr/>
          <p:nvPr/>
        </p:nvSpPr>
        <p:spPr>
          <a:xfrm>
            <a:off x="7600950" y="4522696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42BFAF-9F08-461D-B26D-B84B0E36CDE9}"/>
              </a:ext>
            </a:extLst>
          </p:cNvPr>
          <p:cNvSpPr/>
          <p:nvPr/>
        </p:nvSpPr>
        <p:spPr>
          <a:xfrm>
            <a:off x="7600950" y="5294443"/>
            <a:ext cx="561474" cy="5727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en-ZA" sz="2400" dirty="0">
              <a:solidFill>
                <a:sysClr val="windowText" lastClr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7E2150-76CE-4EA4-8C9A-CB4447A035D5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>
          <a:xfrm>
            <a:off x="4409575" y="2868580"/>
            <a:ext cx="3191375" cy="396973"/>
          </a:xfrm>
          <a:prstGeom prst="straightConnector1">
            <a:avLst/>
          </a:prstGeom>
          <a:ln w="25400">
            <a:solidFill>
              <a:schemeClr val="bg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23DB56-0A38-4D62-B160-B31175E1417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409574" y="3695638"/>
            <a:ext cx="3191376" cy="341662"/>
          </a:xfrm>
          <a:prstGeom prst="straightConnector1">
            <a:avLst/>
          </a:prstGeom>
          <a:ln w="25400">
            <a:solidFill>
              <a:schemeClr val="bg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8F2E25-426C-494E-A487-0FAF0B2879ED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4409575" y="2868580"/>
            <a:ext cx="3191375" cy="116872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9A75E9-27B4-44E3-9C7B-AC2287099514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4409575" y="4037300"/>
            <a:ext cx="3191375" cy="393114"/>
          </a:xfrm>
          <a:prstGeom prst="straightConnector1">
            <a:avLst/>
          </a:prstGeom>
          <a:ln w="25400">
            <a:solidFill>
              <a:schemeClr val="bg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848EE0-B01C-4655-AABA-F4A206035456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4409575" y="4430414"/>
            <a:ext cx="3191375" cy="37863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56D1D-C6C1-43B8-B6B3-1CBA0EB10D4D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4409575" y="4430414"/>
            <a:ext cx="3191375" cy="1150380"/>
          </a:xfrm>
          <a:prstGeom prst="straightConnector1">
            <a:avLst/>
          </a:prstGeom>
          <a:ln w="25400">
            <a:solidFill>
              <a:schemeClr val="bg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5E08B7-FCDC-4751-994F-1118BFC8181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409575" y="5580794"/>
            <a:ext cx="3191375" cy="485398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F28B0E-03FF-44D5-B7F2-AD92DD1632F9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4409575" y="3265553"/>
            <a:ext cx="3191375" cy="38394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6B19A4-EE51-40FA-9C95-431DBA87EC06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4409575" y="3649497"/>
            <a:ext cx="3191375" cy="1931297"/>
          </a:xfrm>
          <a:prstGeom prst="straightConnector1">
            <a:avLst/>
          </a:prstGeom>
          <a:ln w="25400">
            <a:solidFill>
              <a:schemeClr val="bg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11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CCE5-17F3-4D49-998B-3D6E60F6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9A97-FB4C-4F0A-B547-6879E39A7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If there are m nodes in set A and n nodes in set B, then the number of edges in the Maximum Bipartite Matching has an upper bound of min(m, n)</a:t>
            </a:r>
          </a:p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There can be multiple maximum bipartite matchings</a:t>
            </a:r>
          </a:p>
        </p:txBody>
      </p:sp>
    </p:spTree>
    <p:extLst>
      <p:ext uri="{BB962C8B-B14F-4D97-AF65-F5344CB8AC3E}">
        <p14:creationId xmlns:p14="http://schemas.microsoft.com/office/powerpoint/2010/main" val="56618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1FBA-5B49-4EF1-A599-1403DC0C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is this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011B-11A9-4B58-83EC-48E0BFFF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Sample problem:</a:t>
            </a:r>
          </a:p>
          <a:p>
            <a:pPr marL="0" indent="0">
              <a:buNone/>
            </a:pPr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n people are applying for m jobs. Each person can only do 1 job and each job can only be done by 1 person. Given a list of jobs that each person is applying for, find the highest number of jobs that can be filled.</a:t>
            </a:r>
          </a:p>
        </p:txBody>
      </p:sp>
    </p:spTree>
    <p:extLst>
      <p:ext uri="{BB962C8B-B14F-4D97-AF65-F5344CB8AC3E}">
        <p14:creationId xmlns:p14="http://schemas.microsoft.com/office/powerpoint/2010/main" val="34791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62DF-149C-497D-A09A-2AEB8821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Sample of sample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3B1BB3-1151-4C4F-ADA3-63D0454C7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17344"/>
              </p:ext>
            </p:extLst>
          </p:nvPr>
        </p:nvGraphicFramePr>
        <p:xfrm>
          <a:off x="838200" y="1690687"/>
          <a:ext cx="10515600" cy="480218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3552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68036050"/>
                    </a:ext>
                  </a:extLst>
                </a:gridCol>
              </a:tblGrid>
              <a:tr h="648944">
                <a:tc>
                  <a:txBody>
                    <a:bodyPr/>
                    <a:lstStyle/>
                    <a:p>
                      <a:r>
                        <a:rPr lang="en-ZA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Job being applied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97450"/>
                  </a:ext>
                </a:extLst>
              </a:tr>
              <a:tr h="519155">
                <a:tc>
                  <a:txBody>
                    <a:bodyPr/>
                    <a:lstStyle/>
                    <a:p>
                      <a:r>
                        <a:rPr lang="en-ZA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96600"/>
                  </a:ext>
                </a:extLst>
              </a:tr>
              <a:tr h="519155">
                <a:tc>
                  <a:txBody>
                    <a:bodyPr/>
                    <a:lstStyle/>
                    <a:p>
                      <a:endParaRPr lang="en-ZA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Baking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34560"/>
                  </a:ext>
                </a:extLst>
              </a:tr>
              <a:tr h="519155">
                <a:tc>
                  <a:txBody>
                    <a:bodyPr/>
                    <a:lstStyle/>
                    <a:p>
                      <a:r>
                        <a:rPr lang="en-ZA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Baking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23995"/>
                  </a:ext>
                </a:extLst>
              </a:tr>
              <a:tr h="519155">
                <a:tc>
                  <a:txBody>
                    <a:bodyPr/>
                    <a:lstStyle/>
                    <a:p>
                      <a:r>
                        <a:rPr lang="en-ZA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Baking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31398"/>
                  </a:ext>
                </a:extLst>
              </a:tr>
              <a:tr h="519155">
                <a:tc>
                  <a:txBody>
                    <a:bodyPr/>
                    <a:lstStyle/>
                    <a:p>
                      <a:endParaRPr lang="en-ZA" sz="20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264420"/>
                  </a:ext>
                </a:extLst>
              </a:tr>
              <a:tr h="519155">
                <a:tc>
                  <a:txBody>
                    <a:bodyPr/>
                    <a:lstStyle/>
                    <a:p>
                      <a:r>
                        <a:rPr lang="en-ZA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Baking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14583"/>
                  </a:ext>
                </a:extLst>
              </a:tr>
              <a:tr h="519155">
                <a:tc>
                  <a:txBody>
                    <a:bodyPr/>
                    <a:lstStyle/>
                    <a:p>
                      <a:endParaRPr lang="en-ZA" sz="20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Carpentry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90510"/>
                  </a:ext>
                </a:extLst>
              </a:tr>
              <a:tr h="519155">
                <a:tc>
                  <a:txBody>
                    <a:bodyPr/>
                    <a:lstStyle/>
                    <a:p>
                      <a:endParaRPr lang="en-ZA" sz="20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4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70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746</Words>
  <Application>Microsoft Office PowerPoint</Application>
  <PresentationFormat>Widescreen</PresentationFormat>
  <Paragraphs>139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Helvetica</vt:lpstr>
      <vt:lpstr>Office Theme</vt:lpstr>
      <vt:lpstr>Maximum Bipartite Matching</vt:lpstr>
      <vt:lpstr>Definitions</vt:lpstr>
      <vt:lpstr>Example: Bipartite Graph</vt:lpstr>
      <vt:lpstr>Example: Bipartite Matching</vt:lpstr>
      <vt:lpstr>Example: NOT Bipartite Matching</vt:lpstr>
      <vt:lpstr>Example: Maximum Bipartite Matching</vt:lpstr>
      <vt:lpstr>Things to note</vt:lpstr>
      <vt:lpstr>How is this useful?</vt:lpstr>
      <vt:lpstr>Sample of sample</vt:lpstr>
      <vt:lpstr>Alternate form of sample of sample</vt:lpstr>
      <vt:lpstr>Maximum Bipartite Matching of alternate form of sample of sample</vt:lpstr>
      <vt:lpstr>Solution to sample</vt:lpstr>
      <vt:lpstr>Network Flow</vt:lpstr>
      <vt:lpstr>Edmonds-Karp</vt:lpstr>
      <vt:lpstr>Code: Initialisation and input</vt:lpstr>
      <vt:lpstr>Code: BFS looking for path </vt:lpstr>
      <vt:lpstr>Code: Finding shortest path and flow </vt:lpstr>
      <vt:lpstr>Code: Reducing capacity of path edges  </vt:lpstr>
      <vt:lpstr>Analysis</vt:lpstr>
      <vt:lpstr>Back to Maximum Bipartite Matching</vt:lpstr>
      <vt:lpstr>Algorithm</vt:lpstr>
      <vt:lpstr>Code: Input and initialisation</vt:lpstr>
      <vt:lpstr>Code: BFS</vt:lpstr>
      <vt:lpstr>Code: Path Reversal</vt:lpstr>
      <vt:lpstr>Code: Output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McDougall</dc:creator>
  <cp:lastModifiedBy>Ralph McDougall</cp:lastModifiedBy>
  <cp:revision>56</cp:revision>
  <dcterms:created xsi:type="dcterms:W3CDTF">2018-01-11T07:04:42Z</dcterms:created>
  <dcterms:modified xsi:type="dcterms:W3CDTF">2019-03-07T20:00:13Z</dcterms:modified>
</cp:coreProperties>
</file>