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6377-2554-4483-A77F-AB8BF79D30F6}" type="datetimeFigureOut">
              <a:rPr lang="en-ZA" smtClean="0"/>
              <a:t>2019/03/08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EB3E-4E33-43DF-A359-1E5817B085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388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6377-2554-4483-A77F-AB8BF79D30F6}" type="datetimeFigureOut">
              <a:rPr lang="en-ZA" smtClean="0"/>
              <a:t>2019/03/08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EB3E-4E33-43DF-A359-1E5817B085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708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6377-2554-4483-A77F-AB8BF79D30F6}" type="datetimeFigureOut">
              <a:rPr lang="en-ZA" smtClean="0"/>
              <a:t>2019/03/08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EB3E-4E33-43DF-A359-1E5817B085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7502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6377-2554-4483-A77F-AB8BF79D30F6}" type="datetimeFigureOut">
              <a:rPr lang="en-ZA" smtClean="0"/>
              <a:t>2019/03/08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EB3E-4E33-43DF-A359-1E5817B085EB}" type="slidenum">
              <a:rPr lang="en-ZA" smtClean="0"/>
              <a:t>‹#›</a:t>
            </a:fld>
            <a:endParaRPr lang="en-Z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9049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6377-2554-4483-A77F-AB8BF79D30F6}" type="datetimeFigureOut">
              <a:rPr lang="en-ZA" smtClean="0"/>
              <a:t>2019/03/08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EB3E-4E33-43DF-A359-1E5817B085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6609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6377-2554-4483-A77F-AB8BF79D30F6}" type="datetimeFigureOut">
              <a:rPr lang="en-ZA" smtClean="0"/>
              <a:t>2019/03/08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EB3E-4E33-43DF-A359-1E5817B085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6704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6377-2554-4483-A77F-AB8BF79D30F6}" type="datetimeFigureOut">
              <a:rPr lang="en-ZA" smtClean="0"/>
              <a:t>2019/03/08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EB3E-4E33-43DF-A359-1E5817B085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9446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6377-2554-4483-A77F-AB8BF79D30F6}" type="datetimeFigureOut">
              <a:rPr lang="en-ZA" smtClean="0"/>
              <a:t>2019/03/08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EB3E-4E33-43DF-A359-1E5817B085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4731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6377-2554-4483-A77F-AB8BF79D30F6}" type="datetimeFigureOut">
              <a:rPr lang="en-ZA" smtClean="0"/>
              <a:t>2019/03/08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EB3E-4E33-43DF-A359-1E5817B085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833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6377-2554-4483-A77F-AB8BF79D30F6}" type="datetimeFigureOut">
              <a:rPr lang="en-ZA" smtClean="0"/>
              <a:t>2019/03/08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EB3E-4E33-43DF-A359-1E5817B085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798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6377-2554-4483-A77F-AB8BF79D30F6}" type="datetimeFigureOut">
              <a:rPr lang="en-ZA" smtClean="0"/>
              <a:t>2019/03/08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EB3E-4E33-43DF-A359-1E5817B085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984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6377-2554-4483-A77F-AB8BF79D30F6}" type="datetimeFigureOut">
              <a:rPr lang="en-ZA" smtClean="0"/>
              <a:t>2019/03/08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EB3E-4E33-43DF-A359-1E5817B085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288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6377-2554-4483-A77F-AB8BF79D30F6}" type="datetimeFigureOut">
              <a:rPr lang="en-ZA" smtClean="0"/>
              <a:t>2019/03/08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EB3E-4E33-43DF-A359-1E5817B085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467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6377-2554-4483-A77F-AB8BF79D30F6}" type="datetimeFigureOut">
              <a:rPr lang="en-ZA" smtClean="0"/>
              <a:t>2019/03/08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EB3E-4E33-43DF-A359-1E5817B085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3176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6377-2554-4483-A77F-AB8BF79D30F6}" type="datetimeFigureOut">
              <a:rPr lang="en-ZA" smtClean="0"/>
              <a:t>2019/03/08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EB3E-4E33-43DF-A359-1E5817B085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114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6377-2554-4483-A77F-AB8BF79D30F6}" type="datetimeFigureOut">
              <a:rPr lang="en-ZA" smtClean="0"/>
              <a:t>2019/03/08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EB3E-4E33-43DF-A359-1E5817B085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851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6377-2554-4483-A77F-AB8BF79D30F6}" type="datetimeFigureOut">
              <a:rPr lang="en-ZA" smtClean="0"/>
              <a:t>2019/03/08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EB3E-4E33-43DF-A359-1E5817B085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530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F026377-2554-4483-A77F-AB8BF79D30F6}" type="datetimeFigureOut">
              <a:rPr lang="en-ZA" smtClean="0"/>
              <a:t>2019/03/08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D03EB3E-4E33-43DF-A359-1E5817B085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3585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809" y="634049"/>
            <a:ext cx="83687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 smtClean="0">
                <a:latin typeface="Ink Free" panose="03080402000500000000" pitchFamily="66" charset="0"/>
                <a:cs typeface="Arial" panose="020B0604020202020204" pitchFamily="34" charset="0"/>
              </a:rPr>
              <a:t>Longest Increasing Subsequence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0810" y="1415333"/>
            <a:ext cx="2842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smtClean="0">
                <a:latin typeface="Ink Free" panose="03080402000500000000" pitchFamily="66" charset="0"/>
              </a:rPr>
              <a:t>By Adri Wessels</a:t>
            </a:r>
            <a:endParaRPr lang="en-ZA" sz="2800" dirty="0">
              <a:latin typeface="Ink Free" panose="03080402000500000000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809" y="1950396"/>
            <a:ext cx="6007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latin typeface="Ink Free" panose="03080402000500000000" pitchFamily="66" charset="0"/>
              </a:rPr>
              <a:t>IOI Training Camp 3 (9-10 March 2019)</a:t>
            </a:r>
            <a:endParaRPr lang="en-ZA" sz="2400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0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59" y="665854"/>
            <a:ext cx="836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The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59" y="1516864"/>
            <a:ext cx="108654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latin typeface="Ink Free" panose="03080402000500000000" pitchFamily="66" charset="0"/>
              </a:rPr>
              <a:t>Indices: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:</a:t>
            </a:r>
          </a:p>
          <a:p>
            <a:r>
              <a:rPr lang="en-ZA" sz="2400" dirty="0" smtClean="0">
                <a:latin typeface="Ink Free" panose="03080402000500000000" pitchFamily="66" charset="0"/>
              </a:rPr>
              <a:t>Current index </a:t>
            </a:r>
            <a:r>
              <a:rPr lang="en-ZA" sz="2400" dirty="0" err="1" smtClean="0">
                <a:latin typeface="Ink Free" panose="03080402000500000000" pitchFamily="66" charset="0"/>
              </a:rPr>
              <a:t>i</a:t>
            </a:r>
            <a:r>
              <a:rPr lang="en-ZA" sz="2400" dirty="0" smtClean="0">
                <a:latin typeface="Ink Free" panose="03080402000500000000" pitchFamily="66" charset="0"/>
              </a:rPr>
              <a:t> = 3;</a:t>
            </a:r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Mem</a:t>
            </a:r>
            <a:r>
              <a:rPr lang="en-ZA" sz="2400" dirty="0">
                <a:latin typeface="Ink Free" panose="03080402000500000000" pitchFamily="66" charset="0"/>
              </a:rPr>
              <a:t>: 0, 0, 2, </a:t>
            </a:r>
            <a:r>
              <a:rPr lang="en-ZA" sz="2400" dirty="0" smtClean="0">
                <a:latin typeface="Ink Free" panose="03080402000500000000" pitchFamily="66" charset="0"/>
              </a:rPr>
              <a:t>3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Prev</a:t>
            </a:r>
            <a:r>
              <a:rPr lang="en-ZA" sz="2400" dirty="0">
                <a:latin typeface="Ink Free" panose="03080402000500000000" pitchFamily="66" charset="0"/>
              </a:rPr>
              <a:t>: 0, 0, 0, 2</a:t>
            </a:r>
            <a:endParaRPr lang="en-ZA" sz="2400" dirty="0" smtClean="0">
              <a:latin typeface="Ink Free" panose="03080402000500000000" pitchFamily="66" charset="0"/>
            </a:endParaRP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Reminder:</a:t>
            </a:r>
          </a:p>
          <a:p>
            <a:r>
              <a:rPr lang="en-ZA" sz="2400" dirty="0">
                <a:latin typeface="Ink Free" panose="03080402000500000000" pitchFamily="66" charset="0"/>
              </a:rPr>
              <a:t>m</a:t>
            </a:r>
            <a:r>
              <a:rPr lang="en-ZA" sz="2400" dirty="0" smtClean="0">
                <a:latin typeface="Ink Free" panose="03080402000500000000" pitchFamily="66" charset="0"/>
              </a:rPr>
              <a:t>em[j] = k </a:t>
            </a:r>
            <a:r>
              <a:rPr lang="en-ZA" sz="2400" dirty="0" err="1" smtClean="0">
                <a:latin typeface="Ink Free" panose="03080402000500000000" pitchFamily="66" charset="0"/>
              </a:rPr>
              <a:t>s.t.</a:t>
            </a:r>
            <a:r>
              <a:rPr lang="en-ZA" sz="2400" dirty="0" smtClean="0">
                <a:latin typeface="Ink Free" panose="03080402000500000000" pitchFamily="66" charset="0"/>
              </a:rPr>
              <a:t> s[k] is the smallest last number in an increasing subsequence of length j.</a:t>
            </a:r>
          </a:p>
          <a:p>
            <a:r>
              <a:rPr lang="en-ZA" sz="2400" dirty="0" err="1">
                <a:latin typeface="Ink Free" panose="03080402000500000000" pitchFamily="66" charset="0"/>
              </a:rPr>
              <a:t>p</a:t>
            </a:r>
            <a:r>
              <a:rPr lang="en-ZA" sz="2400" dirty="0" err="1" smtClean="0">
                <a:latin typeface="Ink Free" panose="03080402000500000000" pitchFamily="66" charset="0"/>
              </a:rPr>
              <a:t>rev</a:t>
            </a:r>
            <a:r>
              <a:rPr lang="en-ZA" sz="2400" dirty="0" smtClean="0">
                <a:latin typeface="Ink Free" panose="03080402000500000000" pitchFamily="66" charset="0"/>
              </a:rPr>
              <a:t>[j] = the second last number in the longest increasing subsequence ending at </a:t>
            </a:r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[j].</a:t>
            </a:r>
            <a:endParaRPr lang="en-ZA" sz="2400" dirty="0" smtClean="0">
              <a:latin typeface="Ink Free" panose="03080402000500000000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876139"/>
              </p:ext>
            </p:extLst>
          </p:nvPr>
        </p:nvGraphicFramePr>
        <p:xfrm>
          <a:off x="2017863" y="1580475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ZA" b="0" dirty="0" smtClean="0"/>
                        <a:t>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6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7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8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9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54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59" y="665854"/>
            <a:ext cx="836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The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59" y="1516864"/>
            <a:ext cx="108654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latin typeface="Ink Free" panose="03080402000500000000" pitchFamily="66" charset="0"/>
              </a:rPr>
              <a:t>Indices: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:</a:t>
            </a:r>
          </a:p>
          <a:p>
            <a:r>
              <a:rPr lang="en-ZA" sz="2400" dirty="0" smtClean="0">
                <a:latin typeface="Ink Free" panose="03080402000500000000" pitchFamily="66" charset="0"/>
              </a:rPr>
              <a:t>Current index </a:t>
            </a:r>
            <a:r>
              <a:rPr lang="en-ZA" sz="2400" dirty="0" err="1" smtClean="0">
                <a:latin typeface="Ink Free" panose="03080402000500000000" pitchFamily="66" charset="0"/>
              </a:rPr>
              <a:t>i</a:t>
            </a:r>
            <a:r>
              <a:rPr lang="en-ZA" sz="2400" dirty="0" smtClean="0">
                <a:latin typeface="Ink Free" panose="03080402000500000000" pitchFamily="66" charset="0"/>
              </a:rPr>
              <a:t> = 4;</a:t>
            </a:r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Mem</a:t>
            </a:r>
            <a:r>
              <a:rPr lang="en-ZA" sz="2400" dirty="0">
                <a:latin typeface="Ink Free" panose="03080402000500000000" pitchFamily="66" charset="0"/>
              </a:rPr>
              <a:t>: 0, 0, 4, </a:t>
            </a:r>
            <a:r>
              <a:rPr lang="en-ZA" sz="2400" dirty="0" smtClean="0">
                <a:latin typeface="Ink Free" panose="03080402000500000000" pitchFamily="66" charset="0"/>
              </a:rPr>
              <a:t>3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Prev</a:t>
            </a:r>
            <a:r>
              <a:rPr lang="en-ZA" sz="2400" dirty="0">
                <a:latin typeface="Ink Free" panose="03080402000500000000" pitchFamily="66" charset="0"/>
              </a:rPr>
              <a:t>: 0, 0, 0, 2, 0</a:t>
            </a:r>
            <a:endParaRPr lang="en-ZA" sz="2400" dirty="0" smtClean="0">
              <a:latin typeface="Ink Free" panose="03080402000500000000" pitchFamily="66" charset="0"/>
            </a:endParaRP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Reminder:</a:t>
            </a:r>
          </a:p>
          <a:p>
            <a:r>
              <a:rPr lang="en-ZA" sz="2400" dirty="0">
                <a:latin typeface="Ink Free" panose="03080402000500000000" pitchFamily="66" charset="0"/>
              </a:rPr>
              <a:t>m</a:t>
            </a:r>
            <a:r>
              <a:rPr lang="en-ZA" sz="2400" dirty="0" smtClean="0">
                <a:latin typeface="Ink Free" panose="03080402000500000000" pitchFamily="66" charset="0"/>
              </a:rPr>
              <a:t>em[j] = k </a:t>
            </a:r>
            <a:r>
              <a:rPr lang="en-ZA" sz="2400" dirty="0" err="1" smtClean="0">
                <a:latin typeface="Ink Free" panose="03080402000500000000" pitchFamily="66" charset="0"/>
              </a:rPr>
              <a:t>s.t.</a:t>
            </a:r>
            <a:r>
              <a:rPr lang="en-ZA" sz="2400" dirty="0" smtClean="0">
                <a:latin typeface="Ink Free" panose="03080402000500000000" pitchFamily="66" charset="0"/>
              </a:rPr>
              <a:t> s[k] is the smallest last number in an increasing subsequence of length j.</a:t>
            </a:r>
          </a:p>
          <a:p>
            <a:r>
              <a:rPr lang="en-ZA" sz="2400" dirty="0" err="1">
                <a:latin typeface="Ink Free" panose="03080402000500000000" pitchFamily="66" charset="0"/>
              </a:rPr>
              <a:t>p</a:t>
            </a:r>
            <a:r>
              <a:rPr lang="en-ZA" sz="2400" dirty="0" err="1" smtClean="0">
                <a:latin typeface="Ink Free" panose="03080402000500000000" pitchFamily="66" charset="0"/>
              </a:rPr>
              <a:t>rev</a:t>
            </a:r>
            <a:r>
              <a:rPr lang="en-ZA" sz="2400" dirty="0" smtClean="0">
                <a:latin typeface="Ink Free" panose="03080402000500000000" pitchFamily="66" charset="0"/>
              </a:rPr>
              <a:t>[j] = the second last number in the longest increasing subsequence ending at </a:t>
            </a:r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[j].</a:t>
            </a:r>
            <a:endParaRPr lang="en-ZA" sz="2400" dirty="0" smtClean="0">
              <a:latin typeface="Ink Free" panose="03080402000500000000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55980"/>
              </p:ext>
            </p:extLst>
          </p:nvPr>
        </p:nvGraphicFramePr>
        <p:xfrm>
          <a:off x="2017863" y="1580475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ZA" b="0" dirty="0" smtClean="0"/>
                        <a:t>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6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7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8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9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3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59" y="665854"/>
            <a:ext cx="836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The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59" y="1516864"/>
            <a:ext cx="108654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latin typeface="Ink Free" panose="03080402000500000000" pitchFamily="66" charset="0"/>
              </a:rPr>
              <a:t>Indices: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:</a:t>
            </a:r>
          </a:p>
          <a:p>
            <a:r>
              <a:rPr lang="en-ZA" sz="2400" dirty="0" smtClean="0">
                <a:latin typeface="Ink Free" panose="03080402000500000000" pitchFamily="66" charset="0"/>
              </a:rPr>
              <a:t>Current index </a:t>
            </a:r>
            <a:r>
              <a:rPr lang="en-ZA" sz="2400" dirty="0" err="1" smtClean="0">
                <a:latin typeface="Ink Free" panose="03080402000500000000" pitchFamily="66" charset="0"/>
              </a:rPr>
              <a:t>i</a:t>
            </a:r>
            <a:r>
              <a:rPr lang="en-ZA" sz="2400" dirty="0" smtClean="0">
                <a:latin typeface="Ink Free" panose="03080402000500000000" pitchFamily="66" charset="0"/>
              </a:rPr>
              <a:t> = 5;</a:t>
            </a:r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Mem</a:t>
            </a:r>
            <a:r>
              <a:rPr lang="en-ZA" sz="2400" dirty="0">
                <a:latin typeface="Ink Free" panose="03080402000500000000" pitchFamily="66" charset="0"/>
              </a:rPr>
              <a:t>: 0, 0, 4, 5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Prev</a:t>
            </a:r>
            <a:r>
              <a:rPr lang="en-ZA" sz="2400" dirty="0">
                <a:latin typeface="Ink Free" panose="03080402000500000000" pitchFamily="66" charset="0"/>
              </a:rPr>
              <a:t>: 0, 0, 0, 2, 0, 4</a:t>
            </a:r>
            <a:endParaRPr lang="en-ZA" sz="2400" dirty="0" smtClean="0">
              <a:latin typeface="Ink Free" panose="03080402000500000000" pitchFamily="66" charset="0"/>
            </a:endParaRP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Reminder:</a:t>
            </a:r>
          </a:p>
          <a:p>
            <a:r>
              <a:rPr lang="en-ZA" sz="2400" dirty="0">
                <a:latin typeface="Ink Free" panose="03080402000500000000" pitchFamily="66" charset="0"/>
              </a:rPr>
              <a:t>m</a:t>
            </a:r>
            <a:r>
              <a:rPr lang="en-ZA" sz="2400" dirty="0" smtClean="0">
                <a:latin typeface="Ink Free" panose="03080402000500000000" pitchFamily="66" charset="0"/>
              </a:rPr>
              <a:t>em[j] = k </a:t>
            </a:r>
            <a:r>
              <a:rPr lang="en-ZA" sz="2400" dirty="0" err="1" smtClean="0">
                <a:latin typeface="Ink Free" panose="03080402000500000000" pitchFamily="66" charset="0"/>
              </a:rPr>
              <a:t>s.t.</a:t>
            </a:r>
            <a:r>
              <a:rPr lang="en-ZA" sz="2400" dirty="0" smtClean="0">
                <a:latin typeface="Ink Free" panose="03080402000500000000" pitchFamily="66" charset="0"/>
              </a:rPr>
              <a:t> s[k] is the smallest last number in an increasing subsequence of length j.</a:t>
            </a:r>
          </a:p>
          <a:p>
            <a:r>
              <a:rPr lang="en-ZA" sz="2400" dirty="0" err="1">
                <a:latin typeface="Ink Free" panose="03080402000500000000" pitchFamily="66" charset="0"/>
              </a:rPr>
              <a:t>p</a:t>
            </a:r>
            <a:r>
              <a:rPr lang="en-ZA" sz="2400" dirty="0" err="1" smtClean="0">
                <a:latin typeface="Ink Free" panose="03080402000500000000" pitchFamily="66" charset="0"/>
              </a:rPr>
              <a:t>rev</a:t>
            </a:r>
            <a:r>
              <a:rPr lang="en-ZA" sz="2400" dirty="0" smtClean="0">
                <a:latin typeface="Ink Free" panose="03080402000500000000" pitchFamily="66" charset="0"/>
              </a:rPr>
              <a:t>[j] = the second last number in the longest increasing subsequence ending at </a:t>
            </a:r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[j].</a:t>
            </a:r>
            <a:endParaRPr lang="en-ZA" sz="2400" dirty="0" smtClean="0">
              <a:latin typeface="Ink Free" panose="03080402000500000000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55980"/>
              </p:ext>
            </p:extLst>
          </p:nvPr>
        </p:nvGraphicFramePr>
        <p:xfrm>
          <a:off x="2017863" y="1580475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ZA" b="0" dirty="0" smtClean="0"/>
                        <a:t>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6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7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8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9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4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59" y="665854"/>
            <a:ext cx="836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The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59" y="1516864"/>
            <a:ext cx="108654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latin typeface="Ink Free" panose="03080402000500000000" pitchFamily="66" charset="0"/>
              </a:rPr>
              <a:t>Indices: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:</a:t>
            </a:r>
          </a:p>
          <a:p>
            <a:r>
              <a:rPr lang="en-ZA" sz="2400" dirty="0" smtClean="0">
                <a:latin typeface="Ink Free" panose="03080402000500000000" pitchFamily="66" charset="0"/>
              </a:rPr>
              <a:t>Current index </a:t>
            </a:r>
            <a:r>
              <a:rPr lang="en-ZA" sz="2400" dirty="0" err="1" smtClean="0">
                <a:latin typeface="Ink Free" panose="03080402000500000000" pitchFamily="66" charset="0"/>
              </a:rPr>
              <a:t>i</a:t>
            </a:r>
            <a:r>
              <a:rPr lang="en-ZA" sz="2400" dirty="0" smtClean="0">
                <a:latin typeface="Ink Free" panose="03080402000500000000" pitchFamily="66" charset="0"/>
              </a:rPr>
              <a:t> = 6;</a:t>
            </a:r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Mem</a:t>
            </a:r>
            <a:r>
              <a:rPr lang="en-ZA" sz="2400" dirty="0">
                <a:latin typeface="Ink Free" panose="03080402000500000000" pitchFamily="66" charset="0"/>
              </a:rPr>
              <a:t>: 0, 0, 4, 6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Prev</a:t>
            </a:r>
            <a:r>
              <a:rPr lang="en-ZA" sz="2400" dirty="0">
                <a:latin typeface="Ink Free" panose="03080402000500000000" pitchFamily="66" charset="0"/>
              </a:rPr>
              <a:t>: 0, 0, 0, 2, 0, 4, 4</a:t>
            </a:r>
            <a:endParaRPr lang="en-ZA" sz="2400" dirty="0" smtClean="0">
              <a:latin typeface="Ink Free" panose="03080402000500000000" pitchFamily="66" charset="0"/>
            </a:endParaRP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Reminder:</a:t>
            </a:r>
          </a:p>
          <a:p>
            <a:r>
              <a:rPr lang="en-ZA" sz="2400" dirty="0">
                <a:latin typeface="Ink Free" panose="03080402000500000000" pitchFamily="66" charset="0"/>
              </a:rPr>
              <a:t>m</a:t>
            </a:r>
            <a:r>
              <a:rPr lang="en-ZA" sz="2400" dirty="0" smtClean="0">
                <a:latin typeface="Ink Free" panose="03080402000500000000" pitchFamily="66" charset="0"/>
              </a:rPr>
              <a:t>em[j] = k </a:t>
            </a:r>
            <a:r>
              <a:rPr lang="en-ZA" sz="2400" dirty="0" err="1" smtClean="0">
                <a:latin typeface="Ink Free" panose="03080402000500000000" pitchFamily="66" charset="0"/>
              </a:rPr>
              <a:t>s.t.</a:t>
            </a:r>
            <a:r>
              <a:rPr lang="en-ZA" sz="2400" dirty="0" smtClean="0">
                <a:latin typeface="Ink Free" panose="03080402000500000000" pitchFamily="66" charset="0"/>
              </a:rPr>
              <a:t> s[k] is the smallest last number in an increasing subsequence of length j.</a:t>
            </a:r>
          </a:p>
          <a:p>
            <a:r>
              <a:rPr lang="en-ZA" sz="2400" dirty="0" err="1">
                <a:latin typeface="Ink Free" panose="03080402000500000000" pitchFamily="66" charset="0"/>
              </a:rPr>
              <a:t>p</a:t>
            </a:r>
            <a:r>
              <a:rPr lang="en-ZA" sz="2400" dirty="0" err="1" smtClean="0">
                <a:latin typeface="Ink Free" panose="03080402000500000000" pitchFamily="66" charset="0"/>
              </a:rPr>
              <a:t>rev</a:t>
            </a:r>
            <a:r>
              <a:rPr lang="en-ZA" sz="2400" dirty="0" smtClean="0">
                <a:latin typeface="Ink Free" panose="03080402000500000000" pitchFamily="66" charset="0"/>
              </a:rPr>
              <a:t>[j] = the second last number in the longest increasing subsequence ending at </a:t>
            </a:r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[j].</a:t>
            </a:r>
            <a:endParaRPr lang="en-ZA" sz="2400" dirty="0" smtClean="0">
              <a:latin typeface="Ink Free" panose="03080402000500000000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55980"/>
              </p:ext>
            </p:extLst>
          </p:nvPr>
        </p:nvGraphicFramePr>
        <p:xfrm>
          <a:off x="2017863" y="1580475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ZA" b="0" dirty="0" smtClean="0"/>
                        <a:t>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6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7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8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9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71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59" y="665854"/>
            <a:ext cx="836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The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59" y="1516864"/>
            <a:ext cx="108654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latin typeface="Ink Free" panose="03080402000500000000" pitchFamily="66" charset="0"/>
              </a:rPr>
              <a:t>Indices: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:</a:t>
            </a:r>
          </a:p>
          <a:p>
            <a:r>
              <a:rPr lang="en-ZA" sz="2400" dirty="0" smtClean="0">
                <a:latin typeface="Ink Free" panose="03080402000500000000" pitchFamily="66" charset="0"/>
              </a:rPr>
              <a:t>Current index </a:t>
            </a:r>
            <a:r>
              <a:rPr lang="en-ZA" sz="2400" dirty="0" err="1" smtClean="0">
                <a:latin typeface="Ink Free" panose="03080402000500000000" pitchFamily="66" charset="0"/>
              </a:rPr>
              <a:t>i</a:t>
            </a:r>
            <a:r>
              <a:rPr lang="en-ZA" sz="2400" dirty="0" smtClean="0">
                <a:latin typeface="Ink Free" panose="03080402000500000000" pitchFamily="66" charset="0"/>
              </a:rPr>
              <a:t> = 7;</a:t>
            </a:r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Mem</a:t>
            </a:r>
            <a:r>
              <a:rPr lang="en-ZA" sz="2400" dirty="0">
                <a:latin typeface="Ink Free" panose="03080402000500000000" pitchFamily="66" charset="0"/>
              </a:rPr>
              <a:t>: 0, 0, 4, 6, 7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Prev</a:t>
            </a:r>
            <a:r>
              <a:rPr lang="en-ZA" sz="2400" dirty="0">
                <a:latin typeface="Ink Free" panose="03080402000500000000" pitchFamily="66" charset="0"/>
              </a:rPr>
              <a:t>: 0, 0, 0, 2, 0, 4, 4, 6</a:t>
            </a:r>
            <a:endParaRPr lang="en-ZA" sz="2400" dirty="0" smtClean="0">
              <a:latin typeface="Ink Free" panose="03080402000500000000" pitchFamily="66" charset="0"/>
            </a:endParaRP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Reminder:</a:t>
            </a:r>
          </a:p>
          <a:p>
            <a:r>
              <a:rPr lang="en-ZA" sz="2400" dirty="0">
                <a:latin typeface="Ink Free" panose="03080402000500000000" pitchFamily="66" charset="0"/>
              </a:rPr>
              <a:t>m</a:t>
            </a:r>
            <a:r>
              <a:rPr lang="en-ZA" sz="2400" dirty="0" smtClean="0">
                <a:latin typeface="Ink Free" panose="03080402000500000000" pitchFamily="66" charset="0"/>
              </a:rPr>
              <a:t>em[j] = k </a:t>
            </a:r>
            <a:r>
              <a:rPr lang="en-ZA" sz="2400" dirty="0" err="1" smtClean="0">
                <a:latin typeface="Ink Free" panose="03080402000500000000" pitchFamily="66" charset="0"/>
              </a:rPr>
              <a:t>s.t.</a:t>
            </a:r>
            <a:r>
              <a:rPr lang="en-ZA" sz="2400" dirty="0" smtClean="0">
                <a:latin typeface="Ink Free" panose="03080402000500000000" pitchFamily="66" charset="0"/>
              </a:rPr>
              <a:t> s[k] is the smallest last number in an increasing subsequence of length j.</a:t>
            </a:r>
          </a:p>
          <a:p>
            <a:r>
              <a:rPr lang="en-ZA" sz="2400" dirty="0" err="1">
                <a:latin typeface="Ink Free" panose="03080402000500000000" pitchFamily="66" charset="0"/>
              </a:rPr>
              <a:t>p</a:t>
            </a:r>
            <a:r>
              <a:rPr lang="en-ZA" sz="2400" dirty="0" err="1" smtClean="0">
                <a:latin typeface="Ink Free" panose="03080402000500000000" pitchFamily="66" charset="0"/>
              </a:rPr>
              <a:t>rev</a:t>
            </a:r>
            <a:r>
              <a:rPr lang="en-ZA" sz="2400" dirty="0" smtClean="0">
                <a:latin typeface="Ink Free" panose="03080402000500000000" pitchFamily="66" charset="0"/>
              </a:rPr>
              <a:t>[j] = the second last number in the longest increasing subsequence ending at </a:t>
            </a:r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[j].</a:t>
            </a:r>
            <a:endParaRPr lang="en-ZA" sz="2400" dirty="0" smtClean="0">
              <a:latin typeface="Ink Free" panose="03080402000500000000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55980"/>
              </p:ext>
            </p:extLst>
          </p:nvPr>
        </p:nvGraphicFramePr>
        <p:xfrm>
          <a:off x="2017863" y="1580475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ZA" b="0" dirty="0" smtClean="0"/>
                        <a:t>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6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7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8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9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38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59" y="665854"/>
            <a:ext cx="836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The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59" y="1516864"/>
            <a:ext cx="108654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latin typeface="Ink Free" panose="03080402000500000000" pitchFamily="66" charset="0"/>
              </a:rPr>
              <a:t>Indices: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:</a:t>
            </a:r>
          </a:p>
          <a:p>
            <a:r>
              <a:rPr lang="en-ZA" sz="2400" dirty="0" smtClean="0">
                <a:latin typeface="Ink Free" panose="03080402000500000000" pitchFamily="66" charset="0"/>
              </a:rPr>
              <a:t>Current index </a:t>
            </a:r>
            <a:r>
              <a:rPr lang="en-ZA" sz="2400" dirty="0" err="1" smtClean="0">
                <a:latin typeface="Ink Free" panose="03080402000500000000" pitchFamily="66" charset="0"/>
              </a:rPr>
              <a:t>i</a:t>
            </a:r>
            <a:r>
              <a:rPr lang="en-ZA" sz="2400" dirty="0" smtClean="0">
                <a:latin typeface="Ink Free" panose="03080402000500000000" pitchFamily="66" charset="0"/>
              </a:rPr>
              <a:t> = 8;</a:t>
            </a:r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Mem</a:t>
            </a:r>
            <a:r>
              <a:rPr lang="en-ZA" sz="2400" dirty="0">
                <a:latin typeface="Ink Free" panose="03080402000500000000" pitchFamily="66" charset="0"/>
              </a:rPr>
              <a:t>: 0, 0, 8, 6, 7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Prev</a:t>
            </a:r>
            <a:r>
              <a:rPr lang="en-ZA" sz="2400" dirty="0">
                <a:latin typeface="Ink Free" panose="03080402000500000000" pitchFamily="66" charset="0"/>
              </a:rPr>
              <a:t>: 0, 0, 0, 2, 0, 4, 4, 6, 0</a:t>
            </a:r>
            <a:endParaRPr lang="en-ZA" sz="2400" dirty="0" smtClean="0">
              <a:latin typeface="Ink Free" panose="03080402000500000000" pitchFamily="66" charset="0"/>
            </a:endParaRP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Reminder:</a:t>
            </a:r>
          </a:p>
          <a:p>
            <a:r>
              <a:rPr lang="en-ZA" sz="2400" dirty="0">
                <a:latin typeface="Ink Free" panose="03080402000500000000" pitchFamily="66" charset="0"/>
              </a:rPr>
              <a:t>m</a:t>
            </a:r>
            <a:r>
              <a:rPr lang="en-ZA" sz="2400" dirty="0" smtClean="0">
                <a:latin typeface="Ink Free" panose="03080402000500000000" pitchFamily="66" charset="0"/>
              </a:rPr>
              <a:t>em[j] = k </a:t>
            </a:r>
            <a:r>
              <a:rPr lang="en-ZA" sz="2400" dirty="0" err="1" smtClean="0">
                <a:latin typeface="Ink Free" panose="03080402000500000000" pitchFamily="66" charset="0"/>
              </a:rPr>
              <a:t>s.t.</a:t>
            </a:r>
            <a:r>
              <a:rPr lang="en-ZA" sz="2400" dirty="0" smtClean="0">
                <a:latin typeface="Ink Free" panose="03080402000500000000" pitchFamily="66" charset="0"/>
              </a:rPr>
              <a:t> s[k] is the smallest last number in an increasing subsequence of length j.</a:t>
            </a:r>
          </a:p>
          <a:p>
            <a:r>
              <a:rPr lang="en-ZA" sz="2400" dirty="0" err="1">
                <a:latin typeface="Ink Free" panose="03080402000500000000" pitchFamily="66" charset="0"/>
              </a:rPr>
              <a:t>p</a:t>
            </a:r>
            <a:r>
              <a:rPr lang="en-ZA" sz="2400" dirty="0" err="1" smtClean="0">
                <a:latin typeface="Ink Free" panose="03080402000500000000" pitchFamily="66" charset="0"/>
              </a:rPr>
              <a:t>rev</a:t>
            </a:r>
            <a:r>
              <a:rPr lang="en-ZA" sz="2400" dirty="0" smtClean="0">
                <a:latin typeface="Ink Free" panose="03080402000500000000" pitchFamily="66" charset="0"/>
              </a:rPr>
              <a:t>[j] = the second last number in the longest increasing subsequence ending at </a:t>
            </a:r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[j].</a:t>
            </a:r>
            <a:endParaRPr lang="en-ZA" sz="2400" dirty="0" smtClean="0">
              <a:latin typeface="Ink Free" panose="03080402000500000000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55980"/>
              </p:ext>
            </p:extLst>
          </p:nvPr>
        </p:nvGraphicFramePr>
        <p:xfrm>
          <a:off x="2017863" y="1580475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ZA" b="0" dirty="0" smtClean="0"/>
                        <a:t>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6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7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8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9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3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59" y="665854"/>
            <a:ext cx="836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The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59" y="1516864"/>
            <a:ext cx="108654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latin typeface="Ink Free" panose="03080402000500000000" pitchFamily="66" charset="0"/>
              </a:rPr>
              <a:t>Indices: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:</a:t>
            </a:r>
          </a:p>
          <a:p>
            <a:r>
              <a:rPr lang="en-ZA" sz="2400" dirty="0" smtClean="0">
                <a:latin typeface="Ink Free" panose="03080402000500000000" pitchFamily="66" charset="0"/>
              </a:rPr>
              <a:t>Current index </a:t>
            </a:r>
            <a:r>
              <a:rPr lang="en-ZA" sz="2400" dirty="0" err="1" smtClean="0">
                <a:latin typeface="Ink Free" panose="03080402000500000000" pitchFamily="66" charset="0"/>
              </a:rPr>
              <a:t>i</a:t>
            </a:r>
            <a:r>
              <a:rPr lang="en-ZA" sz="2400" dirty="0" smtClean="0">
                <a:latin typeface="Ink Free" panose="03080402000500000000" pitchFamily="66" charset="0"/>
              </a:rPr>
              <a:t> = 9;</a:t>
            </a:r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Mem</a:t>
            </a:r>
            <a:r>
              <a:rPr lang="en-ZA" sz="2400" dirty="0">
                <a:latin typeface="Ink Free" panose="03080402000500000000" pitchFamily="66" charset="0"/>
              </a:rPr>
              <a:t>: 0, 0, 8, 6, 9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Prev</a:t>
            </a:r>
            <a:r>
              <a:rPr lang="en-ZA" sz="2400" dirty="0">
                <a:latin typeface="Ink Free" panose="03080402000500000000" pitchFamily="66" charset="0"/>
              </a:rPr>
              <a:t>: 0, 0, 0, 2, 0, 4, 4, 6, 0, 6</a:t>
            </a:r>
            <a:endParaRPr lang="en-ZA" sz="2400" dirty="0" smtClean="0">
              <a:latin typeface="Ink Free" panose="03080402000500000000" pitchFamily="66" charset="0"/>
            </a:endParaRP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Reminder:</a:t>
            </a:r>
          </a:p>
          <a:p>
            <a:r>
              <a:rPr lang="en-ZA" sz="2400" dirty="0">
                <a:latin typeface="Ink Free" panose="03080402000500000000" pitchFamily="66" charset="0"/>
              </a:rPr>
              <a:t>m</a:t>
            </a:r>
            <a:r>
              <a:rPr lang="en-ZA" sz="2400" dirty="0" smtClean="0">
                <a:latin typeface="Ink Free" panose="03080402000500000000" pitchFamily="66" charset="0"/>
              </a:rPr>
              <a:t>em[j] = k </a:t>
            </a:r>
            <a:r>
              <a:rPr lang="en-ZA" sz="2400" dirty="0" err="1" smtClean="0">
                <a:latin typeface="Ink Free" panose="03080402000500000000" pitchFamily="66" charset="0"/>
              </a:rPr>
              <a:t>s.t.</a:t>
            </a:r>
            <a:r>
              <a:rPr lang="en-ZA" sz="2400" dirty="0" smtClean="0">
                <a:latin typeface="Ink Free" panose="03080402000500000000" pitchFamily="66" charset="0"/>
              </a:rPr>
              <a:t> s[k] is the smallest last number in an increasing subsequence of length j.</a:t>
            </a:r>
          </a:p>
          <a:p>
            <a:r>
              <a:rPr lang="en-ZA" sz="2400" dirty="0" err="1">
                <a:latin typeface="Ink Free" panose="03080402000500000000" pitchFamily="66" charset="0"/>
              </a:rPr>
              <a:t>p</a:t>
            </a:r>
            <a:r>
              <a:rPr lang="en-ZA" sz="2400" dirty="0" err="1" smtClean="0">
                <a:latin typeface="Ink Free" panose="03080402000500000000" pitchFamily="66" charset="0"/>
              </a:rPr>
              <a:t>rev</a:t>
            </a:r>
            <a:r>
              <a:rPr lang="en-ZA" sz="2400" dirty="0" smtClean="0">
                <a:latin typeface="Ink Free" panose="03080402000500000000" pitchFamily="66" charset="0"/>
              </a:rPr>
              <a:t>[j] = the second last number in the longest increasing subsequence ending at </a:t>
            </a:r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[j].</a:t>
            </a:r>
            <a:endParaRPr lang="en-ZA" sz="2400" dirty="0" smtClean="0">
              <a:latin typeface="Ink Free" panose="03080402000500000000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876139"/>
              </p:ext>
            </p:extLst>
          </p:nvPr>
        </p:nvGraphicFramePr>
        <p:xfrm>
          <a:off x="2017863" y="1580475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ZA" b="0" dirty="0" smtClean="0"/>
                        <a:t>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6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7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8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9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56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59" y="665854"/>
            <a:ext cx="836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The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59" y="1516864"/>
            <a:ext cx="108654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latin typeface="Ink Free" panose="03080402000500000000" pitchFamily="66" charset="0"/>
              </a:rPr>
              <a:t>Indices: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:</a:t>
            </a:r>
          </a:p>
          <a:p>
            <a:r>
              <a:rPr lang="en-ZA" sz="2400" dirty="0" smtClean="0">
                <a:latin typeface="Ink Free" panose="03080402000500000000" pitchFamily="66" charset="0"/>
              </a:rPr>
              <a:t>Current index </a:t>
            </a:r>
            <a:r>
              <a:rPr lang="en-ZA" sz="2400" dirty="0" err="1" smtClean="0">
                <a:latin typeface="Ink Free" panose="03080402000500000000" pitchFamily="66" charset="0"/>
              </a:rPr>
              <a:t>i</a:t>
            </a:r>
            <a:r>
              <a:rPr lang="en-ZA" sz="2400" dirty="0" smtClean="0">
                <a:latin typeface="Ink Free" panose="03080402000500000000" pitchFamily="66" charset="0"/>
              </a:rPr>
              <a:t> = 10;</a:t>
            </a:r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Mem</a:t>
            </a:r>
            <a:r>
              <a:rPr lang="en-ZA" sz="2400" dirty="0">
                <a:latin typeface="Ink Free" panose="03080402000500000000" pitchFamily="66" charset="0"/>
              </a:rPr>
              <a:t>: 0, 0, 8, 10, 9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Prev</a:t>
            </a:r>
            <a:r>
              <a:rPr lang="en-ZA" sz="2400" dirty="0">
                <a:latin typeface="Ink Free" panose="03080402000500000000" pitchFamily="66" charset="0"/>
              </a:rPr>
              <a:t>: 0, 0, 0, 2, 0, 4, 4, 6, 0, 6, 8</a:t>
            </a:r>
            <a:endParaRPr lang="en-ZA" sz="2400" dirty="0" smtClean="0">
              <a:latin typeface="Ink Free" panose="03080402000500000000" pitchFamily="66" charset="0"/>
            </a:endParaRP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Reminder:</a:t>
            </a:r>
          </a:p>
          <a:p>
            <a:r>
              <a:rPr lang="en-ZA" sz="2400" dirty="0">
                <a:latin typeface="Ink Free" panose="03080402000500000000" pitchFamily="66" charset="0"/>
              </a:rPr>
              <a:t>m</a:t>
            </a:r>
            <a:r>
              <a:rPr lang="en-ZA" sz="2400" dirty="0" smtClean="0">
                <a:latin typeface="Ink Free" panose="03080402000500000000" pitchFamily="66" charset="0"/>
              </a:rPr>
              <a:t>em[j] = k </a:t>
            </a:r>
            <a:r>
              <a:rPr lang="en-ZA" sz="2400" dirty="0" err="1" smtClean="0">
                <a:latin typeface="Ink Free" panose="03080402000500000000" pitchFamily="66" charset="0"/>
              </a:rPr>
              <a:t>s.t.</a:t>
            </a:r>
            <a:r>
              <a:rPr lang="en-ZA" sz="2400" dirty="0" smtClean="0">
                <a:latin typeface="Ink Free" panose="03080402000500000000" pitchFamily="66" charset="0"/>
              </a:rPr>
              <a:t> s[k] is the smallest last number in an increasing subsequence of length j.</a:t>
            </a:r>
          </a:p>
          <a:p>
            <a:r>
              <a:rPr lang="en-ZA" sz="2400" dirty="0" err="1">
                <a:latin typeface="Ink Free" panose="03080402000500000000" pitchFamily="66" charset="0"/>
              </a:rPr>
              <a:t>p</a:t>
            </a:r>
            <a:r>
              <a:rPr lang="en-ZA" sz="2400" dirty="0" err="1" smtClean="0">
                <a:latin typeface="Ink Free" panose="03080402000500000000" pitchFamily="66" charset="0"/>
              </a:rPr>
              <a:t>rev</a:t>
            </a:r>
            <a:r>
              <a:rPr lang="en-ZA" sz="2400" dirty="0" smtClean="0">
                <a:latin typeface="Ink Free" panose="03080402000500000000" pitchFamily="66" charset="0"/>
              </a:rPr>
              <a:t>[j] = the second last number in the longest increasing subsequence ending at </a:t>
            </a:r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[j].</a:t>
            </a:r>
            <a:endParaRPr lang="en-ZA" sz="2400" dirty="0" smtClean="0">
              <a:latin typeface="Ink Free" panose="03080402000500000000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55980"/>
              </p:ext>
            </p:extLst>
          </p:nvPr>
        </p:nvGraphicFramePr>
        <p:xfrm>
          <a:off x="2017863" y="1580475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ZA" b="0" dirty="0" smtClean="0"/>
                        <a:t>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6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7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8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9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57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59" y="665854"/>
            <a:ext cx="836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The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59" y="1516864"/>
            <a:ext cx="108654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latin typeface="Ink Free" panose="03080402000500000000" pitchFamily="66" charset="0"/>
              </a:rPr>
              <a:t>Indices: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:</a:t>
            </a:r>
          </a:p>
          <a:p>
            <a:r>
              <a:rPr lang="en-ZA" sz="2400" dirty="0" smtClean="0">
                <a:latin typeface="Ink Free" panose="03080402000500000000" pitchFamily="66" charset="0"/>
              </a:rPr>
              <a:t>Current index </a:t>
            </a:r>
            <a:r>
              <a:rPr lang="en-ZA" sz="2400" dirty="0" err="1" smtClean="0">
                <a:latin typeface="Ink Free" panose="03080402000500000000" pitchFamily="66" charset="0"/>
              </a:rPr>
              <a:t>i</a:t>
            </a:r>
            <a:r>
              <a:rPr lang="en-ZA" sz="2400" dirty="0" smtClean="0">
                <a:latin typeface="Ink Free" panose="03080402000500000000" pitchFamily="66" charset="0"/>
              </a:rPr>
              <a:t> = 11;</a:t>
            </a:r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Mem</a:t>
            </a:r>
            <a:r>
              <a:rPr lang="en-ZA" sz="2400" dirty="0">
                <a:latin typeface="Ink Free" panose="03080402000500000000" pitchFamily="66" charset="0"/>
              </a:rPr>
              <a:t>: 0, 0, 8, 10, 9, 11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Prev</a:t>
            </a:r>
            <a:r>
              <a:rPr lang="en-ZA" sz="2400" dirty="0">
                <a:latin typeface="Ink Free" panose="03080402000500000000" pitchFamily="66" charset="0"/>
              </a:rPr>
              <a:t>: 0, 0, 0, 2, 0, 4, 4, 6, 0, 6, 8, 9</a:t>
            </a:r>
            <a:endParaRPr lang="en-ZA" sz="2400" dirty="0" smtClean="0">
              <a:latin typeface="Ink Free" panose="03080402000500000000" pitchFamily="66" charset="0"/>
            </a:endParaRP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Reminder:</a:t>
            </a:r>
          </a:p>
          <a:p>
            <a:r>
              <a:rPr lang="en-ZA" sz="2400" dirty="0">
                <a:latin typeface="Ink Free" panose="03080402000500000000" pitchFamily="66" charset="0"/>
              </a:rPr>
              <a:t>m</a:t>
            </a:r>
            <a:r>
              <a:rPr lang="en-ZA" sz="2400" dirty="0" smtClean="0">
                <a:latin typeface="Ink Free" panose="03080402000500000000" pitchFamily="66" charset="0"/>
              </a:rPr>
              <a:t>em[j] = k </a:t>
            </a:r>
            <a:r>
              <a:rPr lang="en-ZA" sz="2400" dirty="0" err="1" smtClean="0">
                <a:latin typeface="Ink Free" panose="03080402000500000000" pitchFamily="66" charset="0"/>
              </a:rPr>
              <a:t>s.t.</a:t>
            </a:r>
            <a:r>
              <a:rPr lang="en-ZA" sz="2400" dirty="0" smtClean="0">
                <a:latin typeface="Ink Free" panose="03080402000500000000" pitchFamily="66" charset="0"/>
              </a:rPr>
              <a:t> s[k] is the smallest last number in an increasing subsequence of length j.</a:t>
            </a:r>
          </a:p>
          <a:p>
            <a:r>
              <a:rPr lang="en-ZA" sz="2400" dirty="0" err="1">
                <a:latin typeface="Ink Free" panose="03080402000500000000" pitchFamily="66" charset="0"/>
              </a:rPr>
              <a:t>p</a:t>
            </a:r>
            <a:r>
              <a:rPr lang="en-ZA" sz="2400" dirty="0" err="1" smtClean="0">
                <a:latin typeface="Ink Free" panose="03080402000500000000" pitchFamily="66" charset="0"/>
              </a:rPr>
              <a:t>rev</a:t>
            </a:r>
            <a:r>
              <a:rPr lang="en-ZA" sz="2400" dirty="0" smtClean="0">
                <a:latin typeface="Ink Free" panose="03080402000500000000" pitchFamily="66" charset="0"/>
              </a:rPr>
              <a:t>[j] = the second last number in the longest increasing subsequence ending at </a:t>
            </a:r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[j].</a:t>
            </a:r>
            <a:endParaRPr lang="en-ZA" sz="2400" dirty="0" smtClean="0">
              <a:latin typeface="Ink Free" panose="03080402000500000000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55980"/>
              </p:ext>
            </p:extLst>
          </p:nvPr>
        </p:nvGraphicFramePr>
        <p:xfrm>
          <a:off x="2017863" y="1580475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ZA" b="0" dirty="0" smtClean="0"/>
                        <a:t>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6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7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8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9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59" y="665854"/>
            <a:ext cx="836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The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59" y="1516864"/>
            <a:ext cx="108654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latin typeface="Ink Free" panose="03080402000500000000" pitchFamily="66" charset="0"/>
              </a:rPr>
              <a:t>Indices: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:</a:t>
            </a:r>
          </a:p>
          <a:p>
            <a:r>
              <a:rPr lang="en-ZA" sz="2400" dirty="0" smtClean="0">
                <a:latin typeface="Ink Free" panose="03080402000500000000" pitchFamily="66" charset="0"/>
              </a:rPr>
              <a:t>Current index </a:t>
            </a:r>
            <a:r>
              <a:rPr lang="en-ZA" sz="2400" dirty="0" err="1" smtClean="0">
                <a:latin typeface="Ink Free" panose="03080402000500000000" pitchFamily="66" charset="0"/>
              </a:rPr>
              <a:t>i</a:t>
            </a:r>
            <a:r>
              <a:rPr lang="en-ZA" sz="2400" dirty="0" smtClean="0">
                <a:latin typeface="Ink Free" panose="03080402000500000000" pitchFamily="66" charset="0"/>
              </a:rPr>
              <a:t> = 12;</a:t>
            </a:r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Mem</a:t>
            </a:r>
            <a:r>
              <a:rPr lang="en-ZA" sz="2400" dirty="0">
                <a:latin typeface="Ink Free" panose="03080402000500000000" pitchFamily="66" charset="0"/>
              </a:rPr>
              <a:t>: 0, 0, 8, 12, 9, 11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Prev</a:t>
            </a:r>
            <a:r>
              <a:rPr lang="en-ZA" sz="2400" dirty="0">
                <a:latin typeface="Ink Free" panose="03080402000500000000" pitchFamily="66" charset="0"/>
              </a:rPr>
              <a:t>: 0, 0, 0, 2, 0, 4, 4, 6, 0, 6, 8, 9, 8</a:t>
            </a:r>
            <a:endParaRPr lang="en-ZA" sz="2400" dirty="0" smtClean="0">
              <a:latin typeface="Ink Free" panose="03080402000500000000" pitchFamily="66" charset="0"/>
            </a:endParaRP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Reminder:</a:t>
            </a:r>
          </a:p>
          <a:p>
            <a:r>
              <a:rPr lang="en-ZA" sz="2400" dirty="0">
                <a:latin typeface="Ink Free" panose="03080402000500000000" pitchFamily="66" charset="0"/>
              </a:rPr>
              <a:t>m</a:t>
            </a:r>
            <a:r>
              <a:rPr lang="en-ZA" sz="2400" dirty="0" smtClean="0">
                <a:latin typeface="Ink Free" panose="03080402000500000000" pitchFamily="66" charset="0"/>
              </a:rPr>
              <a:t>em[j] = k </a:t>
            </a:r>
            <a:r>
              <a:rPr lang="en-ZA" sz="2400" dirty="0" err="1" smtClean="0">
                <a:latin typeface="Ink Free" panose="03080402000500000000" pitchFamily="66" charset="0"/>
              </a:rPr>
              <a:t>s.t.</a:t>
            </a:r>
            <a:r>
              <a:rPr lang="en-ZA" sz="2400" dirty="0" smtClean="0">
                <a:latin typeface="Ink Free" panose="03080402000500000000" pitchFamily="66" charset="0"/>
              </a:rPr>
              <a:t> s[k] is the smallest last number in an increasing subsequence of length j.</a:t>
            </a:r>
          </a:p>
          <a:p>
            <a:r>
              <a:rPr lang="en-ZA" sz="2400" dirty="0" err="1">
                <a:latin typeface="Ink Free" panose="03080402000500000000" pitchFamily="66" charset="0"/>
              </a:rPr>
              <a:t>p</a:t>
            </a:r>
            <a:r>
              <a:rPr lang="en-ZA" sz="2400" dirty="0" err="1" smtClean="0">
                <a:latin typeface="Ink Free" panose="03080402000500000000" pitchFamily="66" charset="0"/>
              </a:rPr>
              <a:t>rev</a:t>
            </a:r>
            <a:r>
              <a:rPr lang="en-ZA" sz="2400" dirty="0" smtClean="0">
                <a:latin typeface="Ink Free" panose="03080402000500000000" pitchFamily="66" charset="0"/>
              </a:rPr>
              <a:t>[j] = the second last number in the longest increasing subsequence ending at </a:t>
            </a:r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[j].</a:t>
            </a:r>
            <a:endParaRPr lang="en-ZA" sz="2400" dirty="0" smtClean="0">
              <a:latin typeface="Ink Free" panose="03080402000500000000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55980"/>
              </p:ext>
            </p:extLst>
          </p:nvPr>
        </p:nvGraphicFramePr>
        <p:xfrm>
          <a:off x="2017863" y="1580475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ZA" b="0" dirty="0" smtClean="0"/>
                        <a:t>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6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7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8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9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04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2959" y="665854"/>
            <a:ext cx="836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The Problem: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59" y="1516864"/>
            <a:ext cx="108654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smtClean="0">
                <a:latin typeface="Ink Free" panose="03080402000500000000" pitchFamily="66" charset="0"/>
              </a:rPr>
              <a:t>Given a sequence (e.g. 10, 2, 6, 13, 4, 5) find a subsequence (e.g. 2, 13, 4) such that the subsequence is the longest (strictly) increasing subsequence.</a:t>
            </a:r>
          </a:p>
        </p:txBody>
      </p:sp>
    </p:spTree>
    <p:extLst>
      <p:ext uri="{BB962C8B-B14F-4D97-AF65-F5344CB8AC3E}">
        <p14:creationId xmlns:p14="http://schemas.microsoft.com/office/powerpoint/2010/main" val="154648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59" y="665854"/>
            <a:ext cx="836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The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59" y="1516864"/>
            <a:ext cx="108654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latin typeface="Ink Free" panose="03080402000500000000" pitchFamily="66" charset="0"/>
              </a:rPr>
              <a:t>Indices: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:</a:t>
            </a:r>
          </a:p>
          <a:p>
            <a:r>
              <a:rPr lang="en-ZA" sz="2400" dirty="0" smtClean="0">
                <a:latin typeface="Ink Free" panose="03080402000500000000" pitchFamily="66" charset="0"/>
              </a:rPr>
              <a:t>Current index </a:t>
            </a:r>
            <a:r>
              <a:rPr lang="en-ZA" sz="2400" dirty="0" err="1" smtClean="0">
                <a:latin typeface="Ink Free" panose="03080402000500000000" pitchFamily="66" charset="0"/>
              </a:rPr>
              <a:t>i</a:t>
            </a:r>
            <a:r>
              <a:rPr lang="en-ZA" sz="2400" dirty="0" smtClean="0">
                <a:latin typeface="Ink Free" panose="03080402000500000000" pitchFamily="66" charset="0"/>
              </a:rPr>
              <a:t> = 13;</a:t>
            </a:r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Mem</a:t>
            </a:r>
            <a:r>
              <a:rPr lang="en-ZA" sz="2400" dirty="0">
                <a:latin typeface="Ink Free" panose="03080402000500000000" pitchFamily="66" charset="0"/>
              </a:rPr>
              <a:t>: 0, 0, 8, 12, 9, 13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Prev</a:t>
            </a:r>
            <a:r>
              <a:rPr lang="en-ZA" sz="2400" dirty="0">
                <a:latin typeface="Ink Free" panose="03080402000500000000" pitchFamily="66" charset="0"/>
              </a:rPr>
              <a:t>: 0, 0, 0, 2, 0, 4, 4, 6, 0, 6, 8, 9, 8, 9</a:t>
            </a:r>
            <a:endParaRPr lang="en-ZA" sz="2400" dirty="0" smtClean="0">
              <a:latin typeface="Ink Free" panose="03080402000500000000" pitchFamily="66" charset="0"/>
            </a:endParaRP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Reminder:</a:t>
            </a:r>
          </a:p>
          <a:p>
            <a:r>
              <a:rPr lang="en-ZA" sz="2400" dirty="0">
                <a:latin typeface="Ink Free" panose="03080402000500000000" pitchFamily="66" charset="0"/>
              </a:rPr>
              <a:t>m</a:t>
            </a:r>
            <a:r>
              <a:rPr lang="en-ZA" sz="2400" dirty="0" smtClean="0">
                <a:latin typeface="Ink Free" panose="03080402000500000000" pitchFamily="66" charset="0"/>
              </a:rPr>
              <a:t>em[j] = k </a:t>
            </a:r>
            <a:r>
              <a:rPr lang="en-ZA" sz="2400" dirty="0" err="1" smtClean="0">
                <a:latin typeface="Ink Free" panose="03080402000500000000" pitchFamily="66" charset="0"/>
              </a:rPr>
              <a:t>s.t.</a:t>
            </a:r>
            <a:r>
              <a:rPr lang="en-ZA" sz="2400" dirty="0" smtClean="0">
                <a:latin typeface="Ink Free" panose="03080402000500000000" pitchFamily="66" charset="0"/>
              </a:rPr>
              <a:t> s[k] is the smallest last number in an increasing subsequence of length j.</a:t>
            </a:r>
          </a:p>
          <a:p>
            <a:r>
              <a:rPr lang="en-ZA" sz="2400" dirty="0" err="1">
                <a:latin typeface="Ink Free" panose="03080402000500000000" pitchFamily="66" charset="0"/>
              </a:rPr>
              <a:t>p</a:t>
            </a:r>
            <a:r>
              <a:rPr lang="en-ZA" sz="2400" dirty="0" err="1" smtClean="0">
                <a:latin typeface="Ink Free" panose="03080402000500000000" pitchFamily="66" charset="0"/>
              </a:rPr>
              <a:t>rev</a:t>
            </a:r>
            <a:r>
              <a:rPr lang="en-ZA" sz="2400" dirty="0" smtClean="0">
                <a:latin typeface="Ink Free" panose="03080402000500000000" pitchFamily="66" charset="0"/>
              </a:rPr>
              <a:t>[j] = the second last number in the longest increasing subsequence ending at </a:t>
            </a:r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[j].</a:t>
            </a:r>
            <a:endParaRPr lang="en-ZA" sz="2400" dirty="0" smtClean="0">
              <a:latin typeface="Ink Free" panose="03080402000500000000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55980"/>
              </p:ext>
            </p:extLst>
          </p:nvPr>
        </p:nvGraphicFramePr>
        <p:xfrm>
          <a:off x="2017863" y="1580475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ZA" b="0" dirty="0" smtClean="0"/>
                        <a:t>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6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7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8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9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02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59" y="665854"/>
            <a:ext cx="836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The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59" y="1516864"/>
            <a:ext cx="108654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latin typeface="Ink Free" panose="03080402000500000000" pitchFamily="66" charset="0"/>
              </a:rPr>
              <a:t>Indices: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:</a:t>
            </a:r>
          </a:p>
          <a:p>
            <a:r>
              <a:rPr lang="en-ZA" sz="2400" dirty="0" smtClean="0">
                <a:latin typeface="Ink Free" panose="03080402000500000000" pitchFamily="66" charset="0"/>
              </a:rPr>
              <a:t>Current index </a:t>
            </a:r>
            <a:r>
              <a:rPr lang="en-ZA" sz="2400" dirty="0" err="1" smtClean="0">
                <a:latin typeface="Ink Free" panose="03080402000500000000" pitchFamily="66" charset="0"/>
              </a:rPr>
              <a:t>i</a:t>
            </a:r>
            <a:r>
              <a:rPr lang="en-ZA" sz="2400" dirty="0" smtClean="0">
                <a:latin typeface="Ink Free" panose="03080402000500000000" pitchFamily="66" charset="0"/>
              </a:rPr>
              <a:t> = 14;</a:t>
            </a:r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Mem</a:t>
            </a:r>
            <a:r>
              <a:rPr lang="en-ZA" sz="2400" dirty="0">
                <a:latin typeface="Ink Free" panose="03080402000500000000" pitchFamily="66" charset="0"/>
              </a:rPr>
              <a:t>: 0, 0, 8, 12, 14, </a:t>
            </a:r>
            <a:r>
              <a:rPr lang="en-ZA" sz="2400" dirty="0" smtClean="0">
                <a:latin typeface="Ink Free" panose="03080402000500000000" pitchFamily="66" charset="0"/>
              </a:rPr>
              <a:t>13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Prev</a:t>
            </a:r>
            <a:r>
              <a:rPr lang="en-ZA" sz="2400" dirty="0">
                <a:latin typeface="Ink Free" panose="03080402000500000000" pitchFamily="66" charset="0"/>
              </a:rPr>
              <a:t>: 0, 0, 0, 2, 0, 4, 4, 6, 0, 6, 8, 9, 8, 9, </a:t>
            </a:r>
            <a:r>
              <a:rPr lang="en-ZA" sz="2400" dirty="0" smtClean="0">
                <a:latin typeface="Ink Free" panose="03080402000500000000" pitchFamily="66" charset="0"/>
              </a:rPr>
              <a:t>12</a:t>
            </a: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Reminder:</a:t>
            </a:r>
          </a:p>
          <a:p>
            <a:r>
              <a:rPr lang="en-ZA" sz="2400" dirty="0">
                <a:latin typeface="Ink Free" panose="03080402000500000000" pitchFamily="66" charset="0"/>
              </a:rPr>
              <a:t>m</a:t>
            </a:r>
            <a:r>
              <a:rPr lang="en-ZA" sz="2400" dirty="0" smtClean="0">
                <a:latin typeface="Ink Free" panose="03080402000500000000" pitchFamily="66" charset="0"/>
              </a:rPr>
              <a:t>em[j] = k </a:t>
            </a:r>
            <a:r>
              <a:rPr lang="en-ZA" sz="2400" dirty="0" err="1" smtClean="0">
                <a:latin typeface="Ink Free" panose="03080402000500000000" pitchFamily="66" charset="0"/>
              </a:rPr>
              <a:t>s.t.</a:t>
            </a:r>
            <a:r>
              <a:rPr lang="en-ZA" sz="2400" dirty="0" smtClean="0">
                <a:latin typeface="Ink Free" panose="03080402000500000000" pitchFamily="66" charset="0"/>
              </a:rPr>
              <a:t> s[k] is the smallest last number in an increasing subsequence of length j.</a:t>
            </a:r>
          </a:p>
          <a:p>
            <a:r>
              <a:rPr lang="en-ZA" sz="2400" dirty="0" err="1">
                <a:latin typeface="Ink Free" panose="03080402000500000000" pitchFamily="66" charset="0"/>
              </a:rPr>
              <a:t>p</a:t>
            </a:r>
            <a:r>
              <a:rPr lang="en-ZA" sz="2400" dirty="0" err="1" smtClean="0">
                <a:latin typeface="Ink Free" panose="03080402000500000000" pitchFamily="66" charset="0"/>
              </a:rPr>
              <a:t>rev</a:t>
            </a:r>
            <a:r>
              <a:rPr lang="en-ZA" sz="2400" dirty="0" smtClean="0">
                <a:latin typeface="Ink Free" panose="03080402000500000000" pitchFamily="66" charset="0"/>
              </a:rPr>
              <a:t>[j] = the second last number in the longest increasing subsequence ending at </a:t>
            </a:r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[j].</a:t>
            </a:r>
            <a:endParaRPr lang="en-ZA" sz="2400" dirty="0" smtClean="0">
              <a:latin typeface="Ink Free" panose="03080402000500000000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55980"/>
              </p:ext>
            </p:extLst>
          </p:nvPr>
        </p:nvGraphicFramePr>
        <p:xfrm>
          <a:off x="2017863" y="1580475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ZA" b="0" dirty="0" smtClean="0"/>
                        <a:t>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6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7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8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9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94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59" y="665854"/>
            <a:ext cx="836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The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59" y="1516864"/>
            <a:ext cx="108654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latin typeface="Ink Free" panose="03080402000500000000" pitchFamily="66" charset="0"/>
              </a:rPr>
              <a:t>Indices: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:</a:t>
            </a:r>
          </a:p>
          <a:p>
            <a:r>
              <a:rPr lang="en-ZA" sz="2400" dirty="0" smtClean="0">
                <a:latin typeface="Ink Free" panose="03080402000500000000" pitchFamily="66" charset="0"/>
              </a:rPr>
              <a:t>Current index </a:t>
            </a:r>
            <a:r>
              <a:rPr lang="en-ZA" sz="2400" dirty="0" err="1" smtClean="0">
                <a:latin typeface="Ink Free" panose="03080402000500000000" pitchFamily="66" charset="0"/>
              </a:rPr>
              <a:t>i</a:t>
            </a:r>
            <a:r>
              <a:rPr lang="en-ZA" sz="2400" dirty="0" smtClean="0">
                <a:latin typeface="Ink Free" panose="03080402000500000000" pitchFamily="66" charset="0"/>
              </a:rPr>
              <a:t> = 15;</a:t>
            </a:r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Mem</a:t>
            </a:r>
            <a:r>
              <a:rPr lang="en-ZA" sz="2400" dirty="0">
                <a:latin typeface="Ink Free" panose="03080402000500000000" pitchFamily="66" charset="0"/>
              </a:rPr>
              <a:t>: 0, 0, 8, 12, 14, 13, </a:t>
            </a:r>
            <a:r>
              <a:rPr lang="en-ZA" sz="2400" dirty="0" smtClean="0">
                <a:latin typeface="Ink Free" panose="03080402000500000000" pitchFamily="66" charset="0"/>
              </a:rPr>
              <a:t>15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Prev</a:t>
            </a:r>
            <a:r>
              <a:rPr lang="en-ZA" sz="2400" dirty="0">
                <a:latin typeface="Ink Free" panose="03080402000500000000" pitchFamily="66" charset="0"/>
              </a:rPr>
              <a:t>: 0, 0, 0, 2, 0, 4, 4, 6, 0, 6, 8, 9, 8, 9, 12, 13</a:t>
            </a:r>
            <a:endParaRPr lang="en-ZA" sz="2400" dirty="0" smtClean="0">
              <a:latin typeface="Ink Free" panose="03080402000500000000" pitchFamily="66" charset="0"/>
            </a:endParaRP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Reminder:</a:t>
            </a:r>
          </a:p>
          <a:p>
            <a:r>
              <a:rPr lang="en-ZA" sz="2400" dirty="0">
                <a:latin typeface="Ink Free" panose="03080402000500000000" pitchFamily="66" charset="0"/>
              </a:rPr>
              <a:t>m</a:t>
            </a:r>
            <a:r>
              <a:rPr lang="en-ZA" sz="2400" dirty="0" smtClean="0">
                <a:latin typeface="Ink Free" panose="03080402000500000000" pitchFamily="66" charset="0"/>
              </a:rPr>
              <a:t>em[j] = k </a:t>
            </a:r>
            <a:r>
              <a:rPr lang="en-ZA" sz="2400" dirty="0" err="1" smtClean="0">
                <a:latin typeface="Ink Free" panose="03080402000500000000" pitchFamily="66" charset="0"/>
              </a:rPr>
              <a:t>s.t.</a:t>
            </a:r>
            <a:r>
              <a:rPr lang="en-ZA" sz="2400" dirty="0" smtClean="0">
                <a:latin typeface="Ink Free" panose="03080402000500000000" pitchFamily="66" charset="0"/>
              </a:rPr>
              <a:t> s[k] is the smallest last number in an increasing subsequence of length j.</a:t>
            </a:r>
          </a:p>
          <a:p>
            <a:r>
              <a:rPr lang="en-ZA" sz="2400" dirty="0" err="1">
                <a:latin typeface="Ink Free" panose="03080402000500000000" pitchFamily="66" charset="0"/>
              </a:rPr>
              <a:t>p</a:t>
            </a:r>
            <a:r>
              <a:rPr lang="en-ZA" sz="2400" dirty="0" err="1" smtClean="0">
                <a:latin typeface="Ink Free" panose="03080402000500000000" pitchFamily="66" charset="0"/>
              </a:rPr>
              <a:t>rev</a:t>
            </a:r>
            <a:r>
              <a:rPr lang="en-ZA" sz="2400" dirty="0" smtClean="0">
                <a:latin typeface="Ink Free" panose="03080402000500000000" pitchFamily="66" charset="0"/>
              </a:rPr>
              <a:t>[j] = the second last number in the longest increasing subsequence ending at </a:t>
            </a:r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[j].</a:t>
            </a:r>
            <a:endParaRPr lang="en-ZA" sz="2400" dirty="0" smtClean="0">
              <a:latin typeface="Ink Free" panose="03080402000500000000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55980"/>
              </p:ext>
            </p:extLst>
          </p:nvPr>
        </p:nvGraphicFramePr>
        <p:xfrm>
          <a:off x="2017863" y="1580475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ZA" b="0" dirty="0" smtClean="0"/>
                        <a:t>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6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7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8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9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41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59" y="665854"/>
            <a:ext cx="836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The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59" y="1516864"/>
            <a:ext cx="108654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latin typeface="Ink Free" panose="03080402000500000000" pitchFamily="66" charset="0"/>
              </a:rPr>
              <a:t>Indices: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:</a:t>
            </a:r>
          </a:p>
          <a:p>
            <a:r>
              <a:rPr lang="en-ZA" sz="2400" dirty="0" smtClean="0">
                <a:latin typeface="Ink Free" panose="03080402000500000000" pitchFamily="66" charset="0"/>
              </a:rPr>
              <a:t>Current index </a:t>
            </a:r>
            <a:r>
              <a:rPr lang="en-ZA" sz="2400" dirty="0" err="1" smtClean="0">
                <a:latin typeface="Ink Free" panose="03080402000500000000" pitchFamily="66" charset="0"/>
              </a:rPr>
              <a:t>i</a:t>
            </a:r>
            <a:r>
              <a:rPr lang="en-ZA" sz="2400" dirty="0" smtClean="0">
                <a:latin typeface="Ink Free" panose="03080402000500000000" pitchFamily="66" charset="0"/>
              </a:rPr>
              <a:t> = 15;</a:t>
            </a:r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Mem</a:t>
            </a:r>
            <a:r>
              <a:rPr lang="en-ZA" sz="2400" dirty="0">
                <a:latin typeface="Ink Free" panose="03080402000500000000" pitchFamily="66" charset="0"/>
              </a:rPr>
              <a:t>: 0, 0, 8, 12, 14, 13, </a:t>
            </a:r>
            <a:r>
              <a:rPr lang="en-ZA" sz="2400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15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Prev</a:t>
            </a:r>
            <a:r>
              <a:rPr lang="en-ZA" sz="2400" dirty="0">
                <a:latin typeface="Ink Free" panose="03080402000500000000" pitchFamily="66" charset="0"/>
              </a:rPr>
              <a:t>: 0, 0, 0, 2, 0, 4, 4, 6, 0, 6, 8, 9, 8, 9, 12, 13</a:t>
            </a:r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Longest Increasing Subsequence:</a:t>
            </a:r>
          </a:p>
          <a:p>
            <a:r>
              <a:rPr lang="en-ZA" sz="2400" dirty="0" smtClean="0">
                <a:latin typeface="Ink Free" panose="03080402000500000000" pitchFamily="66" charset="0"/>
              </a:rPr>
              <a:t>In reverse: 15</a:t>
            </a: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Reminder:</a:t>
            </a:r>
          </a:p>
          <a:p>
            <a:r>
              <a:rPr lang="en-ZA" sz="2400" dirty="0">
                <a:latin typeface="Ink Free" panose="03080402000500000000" pitchFamily="66" charset="0"/>
              </a:rPr>
              <a:t>m</a:t>
            </a:r>
            <a:r>
              <a:rPr lang="en-ZA" sz="2400" dirty="0" smtClean="0">
                <a:latin typeface="Ink Free" panose="03080402000500000000" pitchFamily="66" charset="0"/>
              </a:rPr>
              <a:t>em[j] = k </a:t>
            </a:r>
            <a:r>
              <a:rPr lang="en-ZA" sz="2400" dirty="0" err="1" smtClean="0">
                <a:latin typeface="Ink Free" panose="03080402000500000000" pitchFamily="66" charset="0"/>
              </a:rPr>
              <a:t>s.t.</a:t>
            </a:r>
            <a:r>
              <a:rPr lang="en-ZA" sz="2400" dirty="0" smtClean="0">
                <a:latin typeface="Ink Free" panose="03080402000500000000" pitchFamily="66" charset="0"/>
              </a:rPr>
              <a:t> s[k] is the smallest last number in an increasing subsequence of length j.</a:t>
            </a:r>
          </a:p>
          <a:p>
            <a:r>
              <a:rPr lang="en-ZA" sz="2400" dirty="0" err="1">
                <a:latin typeface="Ink Free" panose="03080402000500000000" pitchFamily="66" charset="0"/>
              </a:rPr>
              <a:t>p</a:t>
            </a:r>
            <a:r>
              <a:rPr lang="en-ZA" sz="2400" dirty="0" err="1" smtClean="0">
                <a:latin typeface="Ink Free" panose="03080402000500000000" pitchFamily="66" charset="0"/>
              </a:rPr>
              <a:t>rev</a:t>
            </a:r>
            <a:r>
              <a:rPr lang="en-ZA" sz="2400" dirty="0" smtClean="0">
                <a:latin typeface="Ink Free" panose="03080402000500000000" pitchFamily="66" charset="0"/>
              </a:rPr>
              <a:t>[j] = the second last number in the longest increasing subsequence ending at </a:t>
            </a:r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[j].</a:t>
            </a:r>
            <a:endParaRPr lang="en-ZA" sz="2400" dirty="0" smtClean="0">
              <a:latin typeface="Ink Free" panose="03080402000500000000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83036"/>
              </p:ext>
            </p:extLst>
          </p:nvPr>
        </p:nvGraphicFramePr>
        <p:xfrm>
          <a:off x="2017863" y="1580475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ZA" b="0" dirty="0" smtClean="0"/>
                        <a:t>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6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7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8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9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ZA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ZA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74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59" y="665854"/>
            <a:ext cx="836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The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59" y="1516864"/>
            <a:ext cx="108654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latin typeface="Ink Free" panose="03080402000500000000" pitchFamily="66" charset="0"/>
              </a:rPr>
              <a:t>Indices: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:</a:t>
            </a:r>
          </a:p>
          <a:p>
            <a:r>
              <a:rPr lang="en-ZA" sz="2400" dirty="0" smtClean="0">
                <a:latin typeface="Ink Free" panose="03080402000500000000" pitchFamily="66" charset="0"/>
              </a:rPr>
              <a:t>Current index </a:t>
            </a:r>
            <a:r>
              <a:rPr lang="en-ZA" sz="2400" dirty="0" err="1" smtClean="0">
                <a:latin typeface="Ink Free" panose="03080402000500000000" pitchFamily="66" charset="0"/>
              </a:rPr>
              <a:t>i</a:t>
            </a:r>
            <a:r>
              <a:rPr lang="en-ZA" sz="2400" dirty="0" smtClean="0">
                <a:latin typeface="Ink Free" panose="03080402000500000000" pitchFamily="66" charset="0"/>
              </a:rPr>
              <a:t> = 15;</a:t>
            </a:r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Mem</a:t>
            </a:r>
            <a:r>
              <a:rPr lang="en-ZA" sz="2400" dirty="0">
                <a:latin typeface="Ink Free" panose="03080402000500000000" pitchFamily="66" charset="0"/>
              </a:rPr>
              <a:t>: 0, 0, 8, 12, 14, 13, </a:t>
            </a:r>
            <a:r>
              <a:rPr lang="en-ZA" sz="2400" dirty="0" smtClean="0">
                <a:latin typeface="Ink Free" panose="03080402000500000000" pitchFamily="66" charset="0"/>
              </a:rPr>
              <a:t>15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Prev</a:t>
            </a:r>
            <a:r>
              <a:rPr lang="en-ZA" sz="2400" dirty="0">
                <a:latin typeface="Ink Free" panose="03080402000500000000" pitchFamily="66" charset="0"/>
              </a:rPr>
              <a:t>: 0, 0, 0, 2, 0, 4, 4, 6, 0, 6, 8, 9, 8, 9, 12, </a:t>
            </a:r>
            <a:r>
              <a:rPr lang="en-ZA" sz="2400" dirty="0">
                <a:solidFill>
                  <a:srgbClr val="FF0000"/>
                </a:solidFill>
                <a:latin typeface="Ink Free" panose="03080402000500000000" pitchFamily="66" charset="0"/>
              </a:rPr>
              <a:t>13</a:t>
            </a:r>
            <a:endParaRPr lang="en-ZA" sz="2400" dirty="0" smtClean="0">
              <a:solidFill>
                <a:srgbClr val="FF0000"/>
              </a:solidFill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Longest Increasing Subsequence:</a:t>
            </a:r>
          </a:p>
          <a:p>
            <a:r>
              <a:rPr lang="en-ZA" sz="2400" dirty="0" smtClean="0">
                <a:latin typeface="Ink Free" panose="03080402000500000000" pitchFamily="66" charset="0"/>
              </a:rPr>
              <a:t>In reverse: 15, 11</a:t>
            </a: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Reminder:</a:t>
            </a:r>
          </a:p>
          <a:p>
            <a:r>
              <a:rPr lang="en-ZA" sz="2400" dirty="0">
                <a:latin typeface="Ink Free" panose="03080402000500000000" pitchFamily="66" charset="0"/>
              </a:rPr>
              <a:t>m</a:t>
            </a:r>
            <a:r>
              <a:rPr lang="en-ZA" sz="2400" dirty="0" smtClean="0">
                <a:latin typeface="Ink Free" panose="03080402000500000000" pitchFamily="66" charset="0"/>
              </a:rPr>
              <a:t>em[j] = k </a:t>
            </a:r>
            <a:r>
              <a:rPr lang="en-ZA" sz="2400" dirty="0" err="1" smtClean="0">
                <a:latin typeface="Ink Free" panose="03080402000500000000" pitchFamily="66" charset="0"/>
              </a:rPr>
              <a:t>s.t.</a:t>
            </a:r>
            <a:r>
              <a:rPr lang="en-ZA" sz="2400" dirty="0" smtClean="0">
                <a:latin typeface="Ink Free" panose="03080402000500000000" pitchFamily="66" charset="0"/>
              </a:rPr>
              <a:t> s[k] is the smallest last number in an increasing subsequence of length j.</a:t>
            </a:r>
          </a:p>
          <a:p>
            <a:r>
              <a:rPr lang="en-ZA" sz="2400" dirty="0" err="1">
                <a:latin typeface="Ink Free" panose="03080402000500000000" pitchFamily="66" charset="0"/>
              </a:rPr>
              <a:t>p</a:t>
            </a:r>
            <a:r>
              <a:rPr lang="en-ZA" sz="2400" dirty="0" err="1" smtClean="0">
                <a:latin typeface="Ink Free" panose="03080402000500000000" pitchFamily="66" charset="0"/>
              </a:rPr>
              <a:t>rev</a:t>
            </a:r>
            <a:r>
              <a:rPr lang="en-ZA" sz="2400" dirty="0" smtClean="0">
                <a:latin typeface="Ink Free" panose="03080402000500000000" pitchFamily="66" charset="0"/>
              </a:rPr>
              <a:t>[j] = the second last number in the longest increasing subsequence ending at </a:t>
            </a:r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[j].</a:t>
            </a:r>
            <a:endParaRPr lang="en-ZA" sz="2400" dirty="0" smtClean="0">
              <a:latin typeface="Ink Free" panose="03080402000500000000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51450"/>
              </p:ext>
            </p:extLst>
          </p:nvPr>
        </p:nvGraphicFramePr>
        <p:xfrm>
          <a:off x="2017863" y="1580475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ZA" b="0" dirty="0" smtClean="0"/>
                        <a:t>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6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7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8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9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ZA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ZA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19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59" y="665854"/>
            <a:ext cx="836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The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59" y="1516864"/>
            <a:ext cx="108654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latin typeface="Ink Free" panose="03080402000500000000" pitchFamily="66" charset="0"/>
              </a:rPr>
              <a:t>Indices: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:</a:t>
            </a:r>
          </a:p>
          <a:p>
            <a:r>
              <a:rPr lang="en-ZA" sz="2400" dirty="0" smtClean="0">
                <a:latin typeface="Ink Free" panose="03080402000500000000" pitchFamily="66" charset="0"/>
              </a:rPr>
              <a:t>Current index </a:t>
            </a:r>
            <a:r>
              <a:rPr lang="en-ZA" sz="2400" dirty="0" err="1" smtClean="0">
                <a:latin typeface="Ink Free" panose="03080402000500000000" pitchFamily="66" charset="0"/>
              </a:rPr>
              <a:t>i</a:t>
            </a:r>
            <a:r>
              <a:rPr lang="en-ZA" sz="2400" dirty="0" smtClean="0">
                <a:latin typeface="Ink Free" panose="03080402000500000000" pitchFamily="66" charset="0"/>
              </a:rPr>
              <a:t> = 15;</a:t>
            </a:r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Mem</a:t>
            </a:r>
            <a:r>
              <a:rPr lang="en-ZA" sz="2400" dirty="0">
                <a:latin typeface="Ink Free" panose="03080402000500000000" pitchFamily="66" charset="0"/>
              </a:rPr>
              <a:t>: 0, 0, 8, 12, 14, 13, </a:t>
            </a:r>
            <a:r>
              <a:rPr lang="en-ZA" sz="2400" dirty="0" smtClean="0">
                <a:latin typeface="Ink Free" panose="03080402000500000000" pitchFamily="66" charset="0"/>
              </a:rPr>
              <a:t>15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Prev</a:t>
            </a:r>
            <a:r>
              <a:rPr lang="en-ZA" sz="2400" dirty="0">
                <a:latin typeface="Ink Free" panose="03080402000500000000" pitchFamily="66" charset="0"/>
              </a:rPr>
              <a:t>: 0, 0, 0, 2, 0, 4, 4, 6, 0, 6, 8, </a:t>
            </a:r>
            <a:r>
              <a:rPr lang="en-ZA" sz="2400" dirty="0">
                <a:solidFill>
                  <a:srgbClr val="FF0000"/>
                </a:solidFill>
                <a:latin typeface="Ink Free" panose="03080402000500000000" pitchFamily="66" charset="0"/>
              </a:rPr>
              <a:t>9</a:t>
            </a:r>
            <a:r>
              <a:rPr lang="en-ZA" sz="2400" dirty="0">
                <a:latin typeface="Ink Free" panose="03080402000500000000" pitchFamily="66" charset="0"/>
              </a:rPr>
              <a:t>, 8, 9, 12, 13</a:t>
            </a:r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Longest Increasing Subsequence:</a:t>
            </a:r>
          </a:p>
          <a:p>
            <a:r>
              <a:rPr lang="en-ZA" sz="2400" dirty="0" smtClean="0">
                <a:latin typeface="Ink Free" panose="03080402000500000000" pitchFamily="66" charset="0"/>
              </a:rPr>
              <a:t>In reverse: 15, 11, 9</a:t>
            </a: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Reminder:</a:t>
            </a:r>
          </a:p>
          <a:p>
            <a:r>
              <a:rPr lang="en-ZA" sz="2400" dirty="0">
                <a:latin typeface="Ink Free" panose="03080402000500000000" pitchFamily="66" charset="0"/>
              </a:rPr>
              <a:t>m</a:t>
            </a:r>
            <a:r>
              <a:rPr lang="en-ZA" sz="2400" dirty="0" smtClean="0">
                <a:latin typeface="Ink Free" panose="03080402000500000000" pitchFamily="66" charset="0"/>
              </a:rPr>
              <a:t>em[j] = k </a:t>
            </a:r>
            <a:r>
              <a:rPr lang="en-ZA" sz="2400" dirty="0" err="1" smtClean="0">
                <a:latin typeface="Ink Free" panose="03080402000500000000" pitchFamily="66" charset="0"/>
              </a:rPr>
              <a:t>s.t.</a:t>
            </a:r>
            <a:r>
              <a:rPr lang="en-ZA" sz="2400" dirty="0" smtClean="0">
                <a:latin typeface="Ink Free" panose="03080402000500000000" pitchFamily="66" charset="0"/>
              </a:rPr>
              <a:t> s[k] is the smallest last number in an increasing subsequence of length j.</a:t>
            </a:r>
          </a:p>
          <a:p>
            <a:r>
              <a:rPr lang="en-ZA" sz="2400" dirty="0" err="1">
                <a:latin typeface="Ink Free" panose="03080402000500000000" pitchFamily="66" charset="0"/>
              </a:rPr>
              <a:t>p</a:t>
            </a:r>
            <a:r>
              <a:rPr lang="en-ZA" sz="2400" dirty="0" err="1" smtClean="0">
                <a:latin typeface="Ink Free" panose="03080402000500000000" pitchFamily="66" charset="0"/>
              </a:rPr>
              <a:t>rev</a:t>
            </a:r>
            <a:r>
              <a:rPr lang="en-ZA" sz="2400" dirty="0" smtClean="0">
                <a:latin typeface="Ink Free" panose="03080402000500000000" pitchFamily="66" charset="0"/>
              </a:rPr>
              <a:t>[j] = the second last number in the longest increasing subsequence ending at </a:t>
            </a:r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[j].</a:t>
            </a:r>
            <a:endParaRPr lang="en-ZA" sz="2400" dirty="0" smtClean="0">
              <a:latin typeface="Ink Free" panose="03080402000500000000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917031"/>
              </p:ext>
            </p:extLst>
          </p:nvPr>
        </p:nvGraphicFramePr>
        <p:xfrm>
          <a:off x="2017863" y="1580475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ZA" b="0" dirty="0" smtClean="0"/>
                        <a:t>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6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7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8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ZA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ZA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0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59" y="665854"/>
            <a:ext cx="836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The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59" y="1516864"/>
            <a:ext cx="108654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latin typeface="Ink Free" panose="03080402000500000000" pitchFamily="66" charset="0"/>
              </a:rPr>
              <a:t>Indices: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:</a:t>
            </a:r>
          </a:p>
          <a:p>
            <a:r>
              <a:rPr lang="en-ZA" sz="2400" dirty="0" smtClean="0">
                <a:latin typeface="Ink Free" panose="03080402000500000000" pitchFamily="66" charset="0"/>
              </a:rPr>
              <a:t>Current index </a:t>
            </a:r>
            <a:r>
              <a:rPr lang="en-ZA" sz="2400" dirty="0" err="1" smtClean="0">
                <a:latin typeface="Ink Free" panose="03080402000500000000" pitchFamily="66" charset="0"/>
              </a:rPr>
              <a:t>i</a:t>
            </a:r>
            <a:r>
              <a:rPr lang="en-ZA" sz="2400" dirty="0" smtClean="0">
                <a:latin typeface="Ink Free" panose="03080402000500000000" pitchFamily="66" charset="0"/>
              </a:rPr>
              <a:t> = 15;</a:t>
            </a:r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Mem</a:t>
            </a:r>
            <a:r>
              <a:rPr lang="en-ZA" sz="2400" dirty="0">
                <a:latin typeface="Ink Free" panose="03080402000500000000" pitchFamily="66" charset="0"/>
              </a:rPr>
              <a:t>: 0, 0, 8, 12, 14, 13, </a:t>
            </a:r>
            <a:r>
              <a:rPr lang="en-ZA" sz="2400" dirty="0" smtClean="0">
                <a:latin typeface="Ink Free" panose="03080402000500000000" pitchFamily="66" charset="0"/>
              </a:rPr>
              <a:t>15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Prev</a:t>
            </a:r>
            <a:r>
              <a:rPr lang="en-ZA" sz="2400" dirty="0">
                <a:latin typeface="Ink Free" panose="03080402000500000000" pitchFamily="66" charset="0"/>
              </a:rPr>
              <a:t>: 0, 0, 0, 2, 0, 4, 4, 6, 0, </a:t>
            </a:r>
            <a:r>
              <a:rPr lang="en-ZA" sz="2400" dirty="0">
                <a:solidFill>
                  <a:srgbClr val="FF0000"/>
                </a:solidFill>
                <a:latin typeface="Ink Free" panose="03080402000500000000" pitchFamily="66" charset="0"/>
              </a:rPr>
              <a:t>6</a:t>
            </a:r>
            <a:r>
              <a:rPr lang="en-ZA" sz="2400" dirty="0">
                <a:latin typeface="Ink Free" panose="03080402000500000000" pitchFamily="66" charset="0"/>
              </a:rPr>
              <a:t>, 8, 9, 8, 9, 12, 13</a:t>
            </a:r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Longest Increasing Subsequence:</a:t>
            </a:r>
          </a:p>
          <a:p>
            <a:r>
              <a:rPr lang="en-ZA" sz="2400" dirty="0" smtClean="0">
                <a:latin typeface="Ink Free" panose="03080402000500000000" pitchFamily="66" charset="0"/>
              </a:rPr>
              <a:t>In reverse: 15, 11, 9, 6</a:t>
            </a: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Reminder:</a:t>
            </a:r>
          </a:p>
          <a:p>
            <a:r>
              <a:rPr lang="en-ZA" sz="2400" dirty="0">
                <a:latin typeface="Ink Free" panose="03080402000500000000" pitchFamily="66" charset="0"/>
              </a:rPr>
              <a:t>m</a:t>
            </a:r>
            <a:r>
              <a:rPr lang="en-ZA" sz="2400" dirty="0" smtClean="0">
                <a:latin typeface="Ink Free" panose="03080402000500000000" pitchFamily="66" charset="0"/>
              </a:rPr>
              <a:t>em[j] = k </a:t>
            </a:r>
            <a:r>
              <a:rPr lang="en-ZA" sz="2400" dirty="0" err="1" smtClean="0">
                <a:latin typeface="Ink Free" panose="03080402000500000000" pitchFamily="66" charset="0"/>
              </a:rPr>
              <a:t>s.t.</a:t>
            </a:r>
            <a:r>
              <a:rPr lang="en-ZA" sz="2400" dirty="0" smtClean="0">
                <a:latin typeface="Ink Free" panose="03080402000500000000" pitchFamily="66" charset="0"/>
              </a:rPr>
              <a:t> s[k] is the smallest last number in an increasing subsequence of length j.</a:t>
            </a:r>
          </a:p>
          <a:p>
            <a:r>
              <a:rPr lang="en-ZA" sz="2400" dirty="0" err="1">
                <a:latin typeface="Ink Free" panose="03080402000500000000" pitchFamily="66" charset="0"/>
              </a:rPr>
              <a:t>p</a:t>
            </a:r>
            <a:r>
              <a:rPr lang="en-ZA" sz="2400" dirty="0" err="1" smtClean="0">
                <a:latin typeface="Ink Free" panose="03080402000500000000" pitchFamily="66" charset="0"/>
              </a:rPr>
              <a:t>rev</a:t>
            </a:r>
            <a:r>
              <a:rPr lang="en-ZA" sz="2400" dirty="0" smtClean="0">
                <a:latin typeface="Ink Free" panose="03080402000500000000" pitchFamily="66" charset="0"/>
              </a:rPr>
              <a:t>[j] = the second last number in the longest increasing subsequence ending at </a:t>
            </a:r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[j].</a:t>
            </a:r>
            <a:endParaRPr lang="en-ZA" sz="2400" dirty="0" smtClean="0">
              <a:latin typeface="Ink Free" panose="03080402000500000000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704365"/>
              </p:ext>
            </p:extLst>
          </p:nvPr>
        </p:nvGraphicFramePr>
        <p:xfrm>
          <a:off x="2017863" y="1580475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ZA" b="0" dirty="0" smtClean="0"/>
                        <a:t>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ZA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7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8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9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ZA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33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59" y="665854"/>
            <a:ext cx="836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The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59" y="1516864"/>
            <a:ext cx="108654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latin typeface="Ink Free" panose="03080402000500000000" pitchFamily="66" charset="0"/>
              </a:rPr>
              <a:t>Indices: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:</a:t>
            </a:r>
          </a:p>
          <a:p>
            <a:r>
              <a:rPr lang="en-ZA" sz="2400" dirty="0" smtClean="0">
                <a:latin typeface="Ink Free" panose="03080402000500000000" pitchFamily="66" charset="0"/>
              </a:rPr>
              <a:t>Current index </a:t>
            </a:r>
            <a:r>
              <a:rPr lang="en-ZA" sz="2400" dirty="0" err="1" smtClean="0">
                <a:latin typeface="Ink Free" panose="03080402000500000000" pitchFamily="66" charset="0"/>
              </a:rPr>
              <a:t>i</a:t>
            </a:r>
            <a:r>
              <a:rPr lang="en-ZA" sz="2400" dirty="0" smtClean="0">
                <a:latin typeface="Ink Free" panose="03080402000500000000" pitchFamily="66" charset="0"/>
              </a:rPr>
              <a:t> = 15;</a:t>
            </a:r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Mem</a:t>
            </a:r>
            <a:r>
              <a:rPr lang="en-ZA" sz="2400" dirty="0">
                <a:latin typeface="Ink Free" panose="03080402000500000000" pitchFamily="66" charset="0"/>
              </a:rPr>
              <a:t>: 0, 0, 8, 12, 14, 13, </a:t>
            </a:r>
            <a:r>
              <a:rPr lang="en-ZA" sz="2400" dirty="0" smtClean="0">
                <a:latin typeface="Ink Free" panose="03080402000500000000" pitchFamily="66" charset="0"/>
              </a:rPr>
              <a:t>15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Prev</a:t>
            </a:r>
            <a:r>
              <a:rPr lang="en-ZA" sz="2400" dirty="0">
                <a:latin typeface="Ink Free" panose="03080402000500000000" pitchFamily="66" charset="0"/>
              </a:rPr>
              <a:t>: 0, 0, 0, 2, 0, 4, </a:t>
            </a:r>
            <a:r>
              <a:rPr lang="en-ZA" sz="2400" dirty="0">
                <a:solidFill>
                  <a:srgbClr val="FF0000"/>
                </a:solidFill>
                <a:latin typeface="Ink Free" panose="03080402000500000000" pitchFamily="66" charset="0"/>
              </a:rPr>
              <a:t>4</a:t>
            </a:r>
            <a:r>
              <a:rPr lang="en-ZA" sz="2400" dirty="0">
                <a:latin typeface="Ink Free" panose="03080402000500000000" pitchFamily="66" charset="0"/>
              </a:rPr>
              <a:t>, 6, 0, 6, 8, 9, 8, 9, 12, 13</a:t>
            </a:r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Longest Increasing Subsequence:</a:t>
            </a:r>
          </a:p>
          <a:p>
            <a:r>
              <a:rPr lang="en-ZA" sz="2400" dirty="0" smtClean="0">
                <a:latin typeface="Ink Free" panose="03080402000500000000" pitchFamily="66" charset="0"/>
              </a:rPr>
              <a:t>In reverse: 15, 11, 9, 6, 2</a:t>
            </a: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Reminder:</a:t>
            </a:r>
          </a:p>
          <a:p>
            <a:r>
              <a:rPr lang="en-ZA" sz="2400" dirty="0">
                <a:latin typeface="Ink Free" panose="03080402000500000000" pitchFamily="66" charset="0"/>
              </a:rPr>
              <a:t>m</a:t>
            </a:r>
            <a:r>
              <a:rPr lang="en-ZA" sz="2400" dirty="0" smtClean="0">
                <a:latin typeface="Ink Free" panose="03080402000500000000" pitchFamily="66" charset="0"/>
              </a:rPr>
              <a:t>em[j] = k </a:t>
            </a:r>
            <a:r>
              <a:rPr lang="en-ZA" sz="2400" dirty="0" err="1" smtClean="0">
                <a:latin typeface="Ink Free" panose="03080402000500000000" pitchFamily="66" charset="0"/>
              </a:rPr>
              <a:t>s.t.</a:t>
            </a:r>
            <a:r>
              <a:rPr lang="en-ZA" sz="2400" dirty="0" smtClean="0">
                <a:latin typeface="Ink Free" panose="03080402000500000000" pitchFamily="66" charset="0"/>
              </a:rPr>
              <a:t> s[k] is the smallest last number in an increasing subsequence of length j.</a:t>
            </a:r>
          </a:p>
          <a:p>
            <a:r>
              <a:rPr lang="en-ZA" sz="2400" dirty="0" err="1">
                <a:latin typeface="Ink Free" panose="03080402000500000000" pitchFamily="66" charset="0"/>
              </a:rPr>
              <a:t>p</a:t>
            </a:r>
            <a:r>
              <a:rPr lang="en-ZA" sz="2400" dirty="0" err="1" smtClean="0">
                <a:latin typeface="Ink Free" panose="03080402000500000000" pitchFamily="66" charset="0"/>
              </a:rPr>
              <a:t>rev</a:t>
            </a:r>
            <a:r>
              <a:rPr lang="en-ZA" sz="2400" dirty="0" smtClean="0">
                <a:latin typeface="Ink Free" panose="03080402000500000000" pitchFamily="66" charset="0"/>
              </a:rPr>
              <a:t>[j] = the second last number in the longest increasing subsequence ending at </a:t>
            </a:r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[j].</a:t>
            </a:r>
            <a:endParaRPr lang="en-ZA" sz="2400" dirty="0" smtClean="0">
              <a:latin typeface="Ink Free" panose="03080402000500000000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233845"/>
              </p:ext>
            </p:extLst>
          </p:nvPr>
        </p:nvGraphicFramePr>
        <p:xfrm>
          <a:off x="2017863" y="1580475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ZA" b="0" dirty="0" smtClean="0"/>
                        <a:t>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ZA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6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7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8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9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ZA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5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59" y="665854"/>
            <a:ext cx="836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The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59" y="1516864"/>
            <a:ext cx="108654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latin typeface="Ink Free" panose="03080402000500000000" pitchFamily="66" charset="0"/>
              </a:rPr>
              <a:t>Indices: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:</a:t>
            </a:r>
          </a:p>
          <a:p>
            <a:r>
              <a:rPr lang="en-ZA" sz="2400" dirty="0" smtClean="0">
                <a:latin typeface="Ink Free" panose="03080402000500000000" pitchFamily="66" charset="0"/>
              </a:rPr>
              <a:t>Current index </a:t>
            </a:r>
            <a:r>
              <a:rPr lang="en-ZA" sz="2400" dirty="0" err="1" smtClean="0">
                <a:latin typeface="Ink Free" panose="03080402000500000000" pitchFamily="66" charset="0"/>
              </a:rPr>
              <a:t>i</a:t>
            </a:r>
            <a:r>
              <a:rPr lang="en-ZA" sz="2400" dirty="0" smtClean="0">
                <a:latin typeface="Ink Free" panose="03080402000500000000" pitchFamily="66" charset="0"/>
              </a:rPr>
              <a:t> = 15;</a:t>
            </a:r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Mem</a:t>
            </a:r>
            <a:r>
              <a:rPr lang="en-ZA" sz="2400" dirty="0">
                <a:latin typeface="Ink Free" panose="03080402000500000000" pitchFamily="66" charset="0"/>
              </a:rPr>
              <a:t>: 0, 0, 8, 12, 14, 13, </a:t>
            </a:r>
            <a:r>
              <a:rPr lang="en-ZA" sz="2400" dirty="0" smtClean="0">
                <a:latin typeface="Ink Free" panose="03080402000500000000" pitchFamily="66" charset="0"/>
              </a:rPr>
              <a:t>15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Prev</a:t>
            </a:r>
            <a:r>
              <a:rPr lang="en-ZA" sz="2400" dirty="0">
                <a:latin typeface="Ink Free" panose="03080402000500000000" pitchFamily="66" charset="0"/>
              </a:rPr>
              <a:t>: 0, 0, 0, 2, </a:t>
            </a:r>
            <a:r>
              <a:rPr lang="en-ZA" sz="2400" dirty="0">
                <a:solidFill>
                  <a:srgbClr val="FF0000"/>
                </a:solidFill>
                <a:latin typeface="Ink Free" panose="03080402000500000000" pitchFamily="66" charset="0"/>
              </a:rPr>
              <a:t>0</a:t>
            </a:r>
            <a:r>
              <a:rPr lang="en-ZA" sz="2400" dirty="0">
                <a:latin typeface="Ink Free" panose="03080402000500000000" pitchFamily="66" charset="0"/>
              </a:rPr>
              <a:t>, 4, 4, 6, 0, 6, 8, 9, 8, 9, 12, 13</a:t>
            </a:r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Longest Increasing Subsequence:</a:t>
            </a:r>
          </a:p>
          <a:p>
            <a:r>
              <a:rPr lang="en-ZA" sz="2400" dirty="0" smtClean="0">
                <a:latin typeface="Ink Free" panose="03080402000500000000" pitchFamily="66" charset="0"/>
              </a:rPr>
              <a:t>In reverse: 15, 11, 9, 6, 2, 0</a:t>
            </a: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Reminder:</a:t>
            </a:r>
          </a:p>
          <a:p>
            <a:r>
              <a:rPr lang="en-ZA" sz="2400" dirty="0">
                <a:latin typeface="Ink Free" panose="03080402000500000000" pitchFamily="66" charset="0"/>
              </a:rPr>
              <a:t>m</a:t>
            </a:r>
            <a:r>
              <a:rPr lang="en-ZA" sz="2400" dirty="0" smtClean="0">
                <a:latin typeface="Ink Free" panose="03080402000500000000" pitchFamily="66" charset="0"/>
              </a:rPr>
              <a:t>em[j] = k </a:t>
            </a:r>
            <a:r>
              <a:rPr lang="en-ZA" sz="2400" dirty="0" err="1" smtClean="0">
                <a:latin typeface="Ink Free" panose="03080402000500000000" pitchFamily="66" charset="0"/>
              </a:rPr>
              <a:t>s.t.</a:t>
            </a:r>
            <a:r>
              <a:rPr lang="en-ZA" sz="2400" dirty="0" smtClean="0">
                <a:latin typeface="Ink Free" panose="03080402000500000000" pitchFamily="66" charset="0"/>
              </a:rPr>
              <a:t> s[k] is the smallest last number in an increasing subsequence of length j.</a:t>
            </a:r>
          </a:p>
          <a:p>
            <a:r>
              <a:rPr lang="en-ZA" sz="2400" dirty="0" err="1">
                <a:latin typeface="Ink Free" panose="03080402000500000000" pitchFamily="66" charset="0"/>
              </a:rPr>
              <a:t>p</a:t>
            </a:r>
            <a:r>
              <a:rPr lang="en-ZA" sz="2400" dirty="0" err="1" smtClean="0">
                <a:latin typeface="Ink Free" panose="03080402000500000000" pitchFamily="66" charset="0"/>
              </a:rPr>
              <a:t>rev</a:t>
            </a:r>
            <a:r>
              <a:rPr lang="en-ZA" sz="2400" dirty="0" smtClean="0">
                <a:latin typeface="Ink Free" panose="03080402000500000000" pitchFamily="66" charset="0"/>
              </a:rPr>
              <a:t>[j] = the second last number in the longest increasing subsequence ending at </a:t>
            </a:r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[j].</a:t>
            </a:r>
            <a:endParaRPr lang="en-ZA" sz="2400" dirty="0" smtClean="0">
              <a:latin typeface="Ink Free" panose="03080402000500000000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844496"/>
              </p:ext>
            </p:extLst>
          </p:nvPr>
        </p:nvGraphicFramePr>
        <p:xfrm>
          <a:off x="2017863" y="1580475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ZA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6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7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8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9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ZA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0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59" y="665854"/>
            <a:ext cx="836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The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59" y="1516864"/>
            <a:ext cx="108654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latin typeface="Ink Free" panose="03080402000500000000" pitchFamily="66" charset="0"/>
              </a:rPr>
              <a:t>Indices: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:</a:t>
            </a:r>
          </a:p>
          <a:p>
            <a:r>
              <a:rPr lang="en-ZA" sz="2400" dirty="0" smtClean="0">
                <a:latin typeface="Ink Free" panose="03080402000500000000" pitchFamily="66" charset="0"/>
              </a:rPr>
              <a:t>Current index </a:t>
            </a:r>
            <a:r>
              <a:rPr lang="en-ZA" sz="2400" dirty="0" err="1" smtClean="0">
                <a:latin typeface="Ink Free" panose="03080402000500000000" pitchFamily="66" charset="0"/>
              </a:rPr>
              <a:t>i</a:t>
            </a:r>
            <a:r>
              <a:rPr lang="en-ZA" sz="2400" dirty="0" smtClean="0">
                <a:latin typeface="Ink Free" panose="03080402000500000000" pitchFamily="66" charset="0"/>
              </a:rPr>
              <a:t> = 15;</a:t>
            </a:r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Mem</a:t>
            </a:r>
            <a:r>
              <a:rPr lang="en-ZA" sz="2400" dirty="0">
                <a:latin typeface="Ink Free" panose="03080402000500000000" pitchFamily="66" charset="0"/>
              </a:rPr>
              <a:t>: 0, 0, 8, 12, 14, 13, </a:t>
            </a:r>
            <a:r>
              <a:rPr lang="en-ZA" sz="2400" dirty="0" smtClean="0">
                <a:latin typeface="Ink Free" panose="03080402000500000000" pitchFamily="66" charset="0"/>
              </a:rPr>
              <a:t>15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Prev</a:t>
            </a:r>
            <a:r>
              <a:rPr lang="en-ZA" sz="2400" dirty="0">
                <a:latin typeface="Ink Free" panose="03080402000500000000" pitchFamily="66" charset="0"/>
              </a:rPr>
              <a:t>: 0, 0, 0, 2, 0, 4, 4, 6, 0, 6, 8, 9, 8, 9, 12, 13</a:t>
            </a:r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Longest Increasing Subsequence:</a:t>
            </a:r>
          </a:p>
          <a:p>
            <a:r>
              <a:rPr lang="en-ZA" sz="2400" dirty="0" smtClean="0">
                <a:latin typeface="Ink Free" panose="03080402000500000000" pitchFamily="66" charset="0"/>
              </a:rPr>
              <a:t>In reverse: 15, 11, 9, 6, 2, 0</a:t>
            </a:r>
          </a:p>
          <a:p>
            <a:r>
              <a:rPr lang="en-ZA" sz="2400" dirty="0" smtClean="0">
                <a:latin typeface="Ink Free" panose="03080402000500000000" pitchFamily="66" charset="0"/>
              </a:rPr>
              <a:t>Finally: 0, 2, 6, 9, 11, 15</a:t>
            </a:r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Reminder:</a:t>
            </a:r>
          </a:p>
          <a:p>
            <a:r>
              <a:rPr lang="en-ZA" sz="2400" dirty="0">
                <a:latin typeface="Ink Free" panose="03080402000500000000" pitchFamily="66" charset="0"/>
              </a:rPr>
              <a:t>m</a:t>
            </a:r>
            <a:r>
              <a:rPr lang="en-ZA" sz="2400" dirty="0" smtClean="0">
                <a:latin typeface="Ink Free" panose="03080402000500000000" pitchFamily="66" charset="0"/>
              </a:rPr>
              <a:t>em[j] = k </a:t>
            </a:r>
            <a:r>
              <a:rPr lang="en-ZA" sz="2400" dirty="0" err="1" smtClean="0">
                <a:latin typeface="Ink Free" panose="03080402000500000000" pitchFamily="66" charset="0"/>
              </a:rPr>
              <a:t>s.t.</a:t>
            </a:r>
            <a:r>
              <a:rPr lang="en-ZA" sz="2400" dirty="0" smtClean="0">
                <a:latin typeface="Ink Free" panose="03080402000500000000" pitchFamily="66" charset="0"/>
              </a:rPr>
              <a:t> s[k] is the smallest last number in an increasing subsequence of length j.</a:t>
            </a:r>
          </a:p>
          <a:p>
            <a:r>
              <a:rPr lang="en-ZA" sz="2400" dirty="0" err="1">
                <a:latin typeface="Ink Free" panose="03080402000500000000" pitchFamily="66" charset="0"/>
              </a:rPr>
              <a:t>p</a:t>
            </a:r>
            <a:r>
              <a:rPr lang="en-ZA" sz="2400" dirty="0" err="1" smtClean="0">
                <a:latin typeface="Ink Free" panose="03080402000500000000" pitchFamily="66" charset="0"/>
              </a:rPr>
              <a:t>rev</a:t>
            </a:r>
            <a:r>
              <a:rPr lang="en-ZA" sz="2400" dirty="0" smtClean="0">
                <a:latin typeface="Ink Free" panose="03080402000500000000" pitchFamily="66" charset="0"/>
              </a:rPr>
              <a:t>[j] = the second last number in the longest increasing subsequence ending at </a:t>
            </a:r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[j].</a:t>
            </a:r>
            <a:endParaRPr lang="en-ZA" sz="2400" dirty="0" smtClean="0">
              <a:latin typeface="Ink Free" panose="03080402000500000000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55980"/>
              </p:ext>
            </p:extLst>
          </p:nvPr>
        </p:nvGraphicFramePr>
        <p:xfrm>
          <a:off x="2017863" y="1580475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ZA" b="0" dirty="0" smtClean="0"/>
                        <a:t>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6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7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8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9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86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59" y="665854"/>
            <a:ext cx="836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The Solution: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59" y="1516864"/>
            <a:ext cx="1086545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smtClean="0">
                <a:latin typeface="Ink Free" panose="03080402000500000000" pitchFamily="66" charset="0"/>
              </a:rPr>
              <a:t>The solution uses DP.</a:t>
            </a:r>
          </a:p>
          <a:p>
            <a:r>
              <a:rPr lang="en-ZA" sz="2800" dirty="0" smtClean="0">
                <a:latin typeface="Ink Free" panose="03080402000500000000" pitchFamily="66" charset="0"/>
              </a:rPr>
              <a:t>Let </a:t>
            </a:r>
            <a:r>
              <a:rPr lang="en-ZA" sz="2800" dirty="0" err="1" smtClean="0">
                <a:latin typeface="Ink Free" panose="03080402000500000000" pitchFamily="66" charset="0"/>
              </a:rPr>
              <a:t>seq</a:t>
            </a:r>
            <a:r>
              <a:rPr lang="en-ZA" sz="2800" dirty="0" smtClean="0">
                <a:latin typeface="Ink Free" panose="03080402000500000000" pitchFamily="66" charset="0"/>
              </a:rPr>
              <a:t> be the array containing the sequences.</a:t>
            </a:r>
            <a:endParaRPr lang="en-ZA" sz="2800" dirty="0" smtClean="0">
              <a:latin typeface="Ink Free" panose="03080402000500000000" pitchFamily="66" charset="0"/>
            </a:endParaRPr>
          </a:p>
          <a:p>
            <a:r>
              <a:rPr lang="en-ZA" sz="2800" dirty="0" smtClean="0">
                <a:latin typeface="Ink Free" panose="03080402000500000000" pitchFamily="66" charset="0"/>
              </a:rPr>
              <a:t>We let mem be an array where mem[j] stores the index k of the smallest </a:t>
            </a:r>
            <a:r>
              <a:rPr lang="en-ZA" sz="2800" dirty="0" err="1" smtClean="0">
                <a:latin typeface="Ink Free" panose="03080402000500000000" pitchFamily="66" charset="0"/>
              </a:rPr>
              <a:t>seq</a:t>
            </a:r>
            <a:r>
              <a:rPr lang="en-ZA" sz="2800" dirty="0" smtClean="0">
                <a:latin typeface="Ink Free" panose="03080402000500000000" pitchFamily="66" charset="0"/>
              </a:rPr>
              <a:t>[k] such that there is an increasing subsequence of length j ending with </a:t>
            </a:r>
            <a:r>
              <a:rPr lang="en-ZA" sz="2800" dirty="0" err="1" smtClean="0">
                <a:latin typeface="Ink Free" panose="03080402000500000000" pitchFamily="66" charset="0"/>
              </a:rPr>
              <a:t>seq</a:t>
            </a:r>
            <a:r>
              <a:rPr lang="en-ZA" sz="2800" dirty="0" smtClean="0">
                <a:latin typeface="Ink Free" panose="03080402000500000000" pitchFamily="66" charset="0"/>
              </a:rPr>
              <a:t>[k].</a:t>
            </a:r>
          </a:p>
          <a:p>
            <a:r>
              <a:rPr lang="en-ZA" sz="2800" dirty="0" smtClean="0">
                <a:latin typeface="Ink Free" panose="03080402000500000000" pitchFamily="66" charset="0"/>
              </a:rPr>
              <a:t>We let </a:t>
            </a:r>
            <a:r>
              <a:rPr lang="en-ZA" sz="2800" dirty="0" err="1" smtClean="0">
                <a:latin typeface="Ink Free" panose="03080402000500000000" pitchFamily="66" charset="0"/>
              </a:rPr>
              <a:t>prev</a:t>
            </a:r>
            <a:r>
              <a:rPr lang="en-ZA" sz="2800" dirty="0" smtClean="0">
                <a:latin typeface="Ink Free" panose="03080402000500000000" pitchFamily="66" charset="0"/>
              </a:rPr>
              <a:t>[j] store the second last number in the longest increasing subsequence ending at </a:t>
            </a:r>
            <a:r>
              <a:rPr lang="en-ZA" sz="2800" dirty="0" err="1" smtClean="0">
                <a:latin typeface="Ink Free" panose="03080402000500000000" pitchFamily="66" charset="0"/>
              </a:rPr>
              <a:t>seq</a:t>
            </a:r>
            <a:r>
              <a:rPr lang="en-ZA" sz="2800" dirty="0" smtClean="0">
                <a:latin typeface="Ink Free" panose="03080402000500000000" pitchFamily="66" charset="0"/>
              </a:rPr>
              <a:t>[j].</a:t>
            </a:r>
          </a:p>
          <a:p>
            <a:endParaRPr lang="en-ZA" sz="2800" dirty="0" smtClean="0">
              <a:latin typeface="Ink Free" panose="03080402000500000000" pitchFamily="66" charset="0"/>
            </a:endParaRPr>
          </a:p>
          <a:p>
            <a:r>
              <a:rPr lang="en-ZA" sz="2800" dirty="0" smtClean="0">
                <a:latin typeface="Ink Free" panose="03080402000500000000" pitchFamily="66" charset="0"/>
              </a:rPr>
              <a:t>Now we build up mem by noticing that if </a:t>
            </a:r>
            <a:r>
              <a:rPr lang="en-ZA" sz="2800" dirty="0" err="1" smtClean="0">
                <a:latin typeface="Ink Free" panose="03080402000500000000" pitchFamily="66" charset="0"/>
              </a:rPr>
              <a:t>seq</a:t>
            </a:r>
            <a:r>
              <a:rPr lang="en-ZA" sz="2800" dirty="0" smtClean="0">
                <a:latin typeface="Ink Free" panose="03080402000500000000" pitchFamily="66" charset="0"/>
              </a:rPr>
              <a:t>[</a:t>
            </a:r>
            <a:r>
              <a:rPr lang="en-ZA" sz="2800" dirty="0" err="1" smtClean="0">
                <a:latin typeface="Ink Free" panose="03080402000500000000" pitchFamily="66" charset="0"/>
              </a:rPr>
              <a:t>i</a:t>
            </a:r>
            <a:r>
              <a:rPr lang="en-ZA" sz="2800" dirty="0" smtClean="0">
                <a:latin typeface="Ink Free" panose="03080402000500000000" pitchFamily="66" charset="0"/>
              </a:rPr>
              <a:t>] is less than </a:t>
            </a:r>
            <a:r>
              <a:rPr lang="en-ZA" sz="2800" dirty="0" err="1" smtClean="0">
                <a:latin typeface="Ink Free" panose="03080402000500000000" pitchFamily="66" charset="0"/>
              </a:rPr>
              <a:t>seq</a:t>
            </a:r>
            <a:r>
              <a:rPr lang="en-ZA" sz="2800" dirty="0" smtClean="0">
                <a:latin typeface="Ink Free" panose="03080402000500000000" pitchFamily="66" charset="0"/>
              </a:rPr>
              <a:t>[mem[j]] and </a:t>
            </a:r>
            <a:r>
              <a:rPr lang="en-ZA" sz="2800" dirty="0" err="1" smtClean="0">
                <a:latin typeface="Ink Free" panose="03080402000500000000" pitchFamily="66" charset="0"/>
              </a:rPr>
              <a:t>seq</a:t>
            </a:r>
            <a:r>
              <a:rPr lang="en-ZA" sz="2800" dirty="0" smtClean="0">
                <a:latin typeface="Ink Free" panose="03080402000500000000" pitchFamily="66" charset="0"/>
              </a:rPr>
              <a:t>[</a:t>
            </a:r>
            <a:r>
              <a:rPr lang="en-ZA" sz="2800" dirty="0" err="1" smtClean="0">
                <a:latin typeface="Ink Free" panose="03080402000500000000" pitchFamily="66" charset="0"/>
              </a:rPr>
              <a:t>i</a:t>
            </a:r>
            <a:r>
              <a:rPr lang="en-ZA" sz="2800" dirty="0" smtClean="0">
                <a:latin typeface="Ink Free" panose="03080402000500000000" pitchFamily="66" charset="0"/>
              </a:rPr>
              <a:t>] is greater than </a:t>
            </a:r>
            <a:r>
              <a:rPr lang="en-ZA" sz="2800" dirty="0" err="1" smtClean="0">
                <a:latin typeface="Ink Free" panose="03080402000500000000" pitchFamily="66" charset="0"/>
              </a:rPr>
              <a:t>seq</a:t>
            </a:r>
            <a:r>
              <a:rPr lang="en-ZA" sz="2800" dirty="0" smtClean="0">
                <a:latin typeface="Ink Free" panose="03080402000500000000" pitchFamily="66" charset="0"/>
              </a:rPr>
              <a:t>[mem[j-1]] then mem[j] should be </a:t>
            </a:r>
            <a:r>
              <a:rPr lang="en-ZA" sz="2800" dirty="0" err="1" smtClean="0">
                <a:latin typeface="Ink Free" panose="03080402000500000000" pitchFamily="66" charset="0"/>
              </a:rPr>
              <a:t>i</a:t>
            </a:r>
            <a:r>
              <a:rPr lang="en-ZA" sz="2800" dirty="0" smtClean="0">
                <a:latin typeface="Ink Free" panose="03080402000500000000" pitchFamily="66" charset="0"/>
              </a:rPr>
              <a:t> because then you end the subsequence with a lower number.</a:t>
            </a:r>
            <a:endParaRPr lang="en-ZA" sz="2800" dirty="0" smtClean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9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59" y="665854"/>
            <a:ext cx="836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The </a:t>
            </a:r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Code:</a:t>
            </a:r>
            <a:endParaRPr lang="en-ZA" sz="4000" dirty="0" smtClean="0">
              <a:latin typeface="Ink Free" panose="03080402000500000000" pitchFamily="66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1978529"/>
            <a:ext cx="5868219" cy="905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59" y="1516864"/>
            <a:ext cx="1086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latin typeface="Ink Free" panose="03080402000500000000" pitchFamily="66" charset="0"/>
              </a:rPr>
              <a:t>The Setup:</a:t>
            </a:r>
            <a:endParaRPr lang="en-ZA" sz="2400" dirty="0" smtClean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2959" y="1516864"/>
            <a:ext cx="1086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latin typeface="Ink Free" panose="03080402000500000000" pitchFamily="66" charset="0"/>
              </a:rPr>
              <a:t>The Loop: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59" y="665854"/>
            <a:ext cx="836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The </a:t>
            </a:r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Code:</a:t>
            </a:r>
            <a:endParaRPr lang="en-ZA" sz="4000" dirty="0" smtClean="0">
              <a:latin typeface="Ink Free" panose="03080402000500000000" pitchFamily="66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1978529"/>
            <a:ext cx="8592749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9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59" y="665854"/>
            <a:ext cx="836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The </a:t>
            </a:r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Code:</a:t>
            </a:r>
            <a:endParaRPr lang="en-ZA" sz="4000" dirty="0" smtClean="0">
              <a:latin typeface="Ink Free" panose="03080402000500000000" pitchFamily="66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959" y="1516864"/>
            <a:ext cx="1086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latin typeface="Ink Free" panose="03080402000500000000" pitchFamily="66" charset="0"/>
              </a:rPr>
              <a:t>The Result: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1978529"/>
            <a:ext cx="3000794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4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59" y="665854"/>
            <a:ext cx="836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The Solution: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59" y="1516864"/>
            <a:ext cx="108654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smtClean="0">
                <a:latin typeface="Ink Free" panose="03080402000500000000" pitchFamily="66" charset="0"/>
              </a:rPr>
              <a:t>Also </a:t>
            </a:r>
            <a:r>
              <a:rPr lang="en-ZA" sz="2800" dirty="0" err="1" smtClean="0">
                <a:latin typeface="Ink Free" panose="03080402000500000000" pitchFamily="66" charset="0"/>
              </a:rPr>
              <a:t>prev</a:t>
            </a:r>
            <a:r>
              <a:rPr lang="en-ZA" sz="2800" dirty="0" smtClean="0">
                <a:latin typeface="Ink Free" panose="03080402000500000000" pitchFamily="66" charset="0"/>
              </a:rPr>
              <a:t>[</a:t>
            </a:r>
            <a:r>
              <a:rPr lang="en-ZA" sz="2800" dirty="0" err="1" smtClean="0">
                <a:latin typeface="Ink Free" panose="03080402000500000000" pitchFamily="66" charset="0"/>
              </a:rPr>
              <a:t>i</a:t>
            </a:r>
            <a:r>
              <a:rPr lang="en-ZA" sz="2800" dirty="0" smtClean="0">
                <a:latin typeface="Ink Free" panose="03080402000500000000" pitchFamily="66" charset="0"/>
              </a:rPr>
              <a:t>] is then set to mem[j-1] because at this point in time the sequence ending with </a:t>
            </a:r>
            <a:r>
              <a:rPr lang="en-ZA" sz="2800" dirty="0" err="1" smtClean="0">
                <a:latin typeface="Ink Free" panose="03080402000500000000" pitchFamily="66" charset="0"/>
              </a:rPr>
              <a:t>seq</a:t>
            </a:r>
            <a:r>
              <a:rPr lang="en-ZA" sz="2800" dirty="0" smtClean="0">
                <a:latin typeface="Ink Free" panose="03080402000500000000" pitchFamily="66" charset="0"/>
              </a:rPr>
              <a:t>[mem[j-1]] is the smallest sequence that is    j-1 long and thus the optimal choice to go before I in a subsequence.</a:t>
            </a:r>
          </a:p>
          <a:p>
            <a:endParaRPr lang="en-ZA" sz="2800" dirty="0" smtClean="0">
              <a:latin typeface="Ink Free" panose="03080402000500000000" pitchFamily="66" charset="0"/>
            </a:endParaRPr>
          </a:p>
          <a:p>
            <a:r>
              <a:rPr lang="en-ZA" sz="2800" dirty="0" smtClean="0">
                <a:latin typeface="Ink Free" panose="03080402000500000000" pitchFamily="66" charset="0"/>
              </a:rPr>
              <a:t>We then iterate over the entire list and fill in mem and </a:t>
            </a:r>
            <a:r>
              <a:rPr lang="en-ZA" sz="2800" dirty="0" err="1" smtClean="0">
                <a:latin typeface="Ink Free" panose="03080402000500000000" pitchFamily="66" charset="0"/>
              </a:rPr>
              <a:t>prev</a:t>
            </a:r>
            <a:r>
              <a:rPr lang="en-ZA" sz="2800" dirty="0" smtClean="0">
                <a:latin typeface="Ink Free" panose="03080402000500000000" pitchFamily="66" charset="0"/>
              </a:rPr>
              <a:t> while keeping track of the length of our longest increasing subsequence.</a:t>
            </a:r>
          </a:p>
          <a:p>
            <a:endParaRPr lang="en-ZA" sz="2800" dirty="0">
              <a:latin typeface="Ink Free" panose="03080402000500000000" pitchFamily="66" charset="0"/>
            </a:endParaRPr>
          </a:p>
          <a:p>
            <a:r>
              <a:rPr lang="en-ZA" sz="2800" dirty="0" smtClean="0">
                <a:latin typeface="Ink Free" panose="03080402000500000000" pitchFamily="66" charset="0"/>
              </a:rPr>
              <a:t>At the end we start at mem[length] and work backwards along the subsequence by using </a:t>
            </a:r>
            <a:r>
              <a:rPr lang="en-ZA" sz="2800" dirty="0" err="1" smtClean="0">
                <a:latin typeface="Ink Free" panose="03080402000500000000" pitchFamily="66" charset="0"/>
              </a:rPr>
              <a:t>prev</a:t>
            </a:r>
            <a:r>
              <a:rPr lang="en-ZA" sz="2800" dirty="0" smtClean="0">
                <a:latin typeface="Ink Free" panose="03080402000500000000" pitchFamily="66" charset="0"/>
              </a:rPr>
              <a:t> to eventually get the full sequence.</a:t>
            </a:r>
            <a:endParaRPr lang="en-ZA" sz="2800" dirty="0" smtClean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57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59" y="665854"/>
            <a:ext cx="836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The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59" y="1516864"/>
            <a:ext cx="108654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smtClean="0">
                <a:latin typeface="Ink Free" panose="03080402000500000000" pitchFamily="66" charset="0"/>
              </a:rPr>
              <a:t>We will use the commonly used example from Wikipedia which is the sequence:</a:t>
            </a:r>
          </a:p>
          <a:p>
            <a:r>
              <a:rPr lang="en-ZA" sz="2800" dirty="0">
                <a:latin typeface="Ink Free" panose="03080402000500000000" pitchFamily="66" charset="0"/>
              </a:rPr>
              <a:t>	0, 8, 4, 12, 2, 10, 6, 14, 1, 9, 5, 13, 3, 11, 7, </a:t>
            </a:r>
            <a:r>
              <a:rPr lang="en-ZA" sz="2800" dirty="0" smtClean="0">
                <a:latin typeface="Ink Free" panose="03080402000500000000" pitchFamily="66" charset="0"/>
              </a:rPr>
              <a:t>15</a:t>
            </a:r>
          </a:p>
          <a:p>
            <a:endParaRPr lang="en-ZA" sz="2800" dirty="0">
              <a:latin typeface="Ink Free" panose="03080402000500000000" pitchFamily="66" charset="0"/>
            </a:endParaRPr>
          </a:p>
          <a:p>
            <a:r>
              <a:rPr lang="en-ZA" sz="2800" dirty="0" smtClean="0">
                <a:latin typeface="Ink Free" panose="03080402000500000000" pitchFamily="66" charset="0"/>
              </a:rPr>
              <a:t>Reminder:</a:t>
            </a:r>
          </a:p>
          <a:p>
            <a:r>
              <a:rPr lang="en-ZA" sz="2800" dirty="0">
                <a:latin typeface="Ink Free" panose="03080402000500000000" pitchFamily="66" charset="0"/>
              </a:rPr>
              <a:t>m</a:t>
            </a:r>
            <a:r>
              <a:rPr lang="en-ZA" sz="2800" dirty="0" smtClean="0">
                <a:latin typeface="Ink Free" panose="03080402000500000000" pitchFamily="66" charset="0"/>
              </a:rPr>
              <a:t>em[j] = k </a:t>
            </a:r>
            <a:r>
              <a:rPr lang="en-ZA" sz="2800" dirty="0" err="1" smtClean="0">
                <a:latin typeface="Ink Free" panose="03080402000500000000" pitchFamily="66" charset="0"/>
              </a:rPr>
              <a:t>s.t.</a:t>
            </a:r>
            <a:r>
              <a:rPr lang="en-ZA" sz="2800" dirty="0" smtClean="0">
                <a:latin typeface="Ink Free" panose="03080402000500000000" pitchFamily="66" charset="0"/>
              </a:rPr>
              <a:t> s[k] is the smallest last number in an increasing subsequence of length j.</a:t>
            </a:r>
          </a:p>
          <a:p>
            <a:r>
              <a:rPr lang="en-ZA" sz="2800" dirty="0" err="1">
                <a:latin typeface="Ink Free" panose="03080402000500000000" pitchFamily="66" charset="0"/>
              </a:rPr>
              <a:t>p</a:t>
            </a:r>
            <a:r>
              <a:rPr lang="en-ZA" sz="2800" dirty="0" err="1" smtClean="0">
                <a:latin typeface="Ink Free" panose="03080402000500000000" pitchFamily="66" charset="0"/>
              </a:rPr>
              <a:t>rev</a:t>
            </a:r>
            <a:r>
              <a:rPr lang="en-ZA" sz="2800" dirty="0" smtClean="0">
                <a:latin typeface="Ink Free" panose="03080402000500000000" pitchFamily="66" charset="0"/>
              </a:rPr>
              <a:t>[j] = the second last number in the longest increasing subsequence ending at </a:t>
            </a:r>
            <a:r>
              <a:rPr lang="en-ZA" sz="2800" dirty="0" err="1" smtClean="0">
                <a:latin typeface="Ink Free" panose="03080402000500000000" pitchFamily="66" charset="0"/>
              </a:rPr>
              <a:t>seq</a:t>
            </a:r>
            <a:r>
              <a:rPr lang="en-ZA" sz="2800" dirty="0" smtClean="0">
                <a:latin typeface="Ink Free" panose="03080402000500000000" pitchFamily="66" charset="0"/>
              </a:rPr>
              <a:t>[j].</a:t>
            </a:r>
            <a:endParaRPr lang="en-ZA" sz="2800" dirty="0" smtClean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8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59" y="665854"/>
            <a:ext cx="836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The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59" y="1516864"/>
            <a:ext cx="108654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latin typeface="Ink Free" panose="03080402000500000000" pitchFamily="66" charset="0"/>
              </a:rPr>
              <a:t>Indices: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:</a:t>
            </a:r>
          </a:p>
          <a:p>
            <a:r>
              <a:rPr lang="en-ZA" sz="2400" dirty="0" smtClean="0">
                <a:latin typeface="Ink Free" panose="03080402000500000000" pitchFamily="66" charset="0"/>
              </a:rPr>
              <a:t>Current index </a:t>
            </a:r>
            <a:r>
              <a:rPr lang="en-ZA" sz="2400" dirty="0" err="1" smtClean="0">
                <a:latin typeface="Ink Free" panose="03080402000500000000" pitchFamily="66" charset="0"/>
              </a:rPr>
              <a:t>i</a:t>
            </a:r>
            <a:r>
              <a:rPr lang="en-ZA" sz="2400" dirty="0" smtClean="0">
                <a:latin typeface="Ink Free" panose="03080402000500000000" pitchFamily="66" charset="0"/>
              </a:rPr>
              <a:t> = -1</a:t>
            </a:r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Mem: 0</a:t>
            </a:r>
            <a:endParaRPr lang="en-ZA" sz="2400" dirty="0">
              <a:latin typeface="Ink Free" panose="03080402000500000000" pitchFamily="66" charset="0"/>
            </a:endParaRPr>
          </a:p>
          <a:p>
            <a:r>
              <a:rPr lang="en-ZA" sz="2400" dirty="0" err="1" smtClean="0">
                <a:latin typeface="Ink Free" panose="03080402000500000000" pitchFamily="66" charset="0"/>
              </a:rPr>
              <a:t>Prev</a:t>
            </a:r>
            <a:r>
              <a:rPr lang="en-ZA" sz="2400" dirty="0" smtClean="0">
                <a:latin typeface="Ink Free" panose="03080402000500000000" pitchFamily="66" charset="0"/>
              </a:rPr>
              <a:t>: </a:t>
            </a: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Reminder:</a:t>
            </a:r>
          </a:p>
          <a:p>
            <a:r>
              <a:rPr lang="en-ZA" sz="2400" dirty="0">
                <a:latin typeface="Ink Free" panose="03080402000500000000" pitchFamily="66" charset="0"/>
              </a:rPr>
              <a:t>m</a:t>
            </a:r>
            <a:r>
              <a:rPr lang="en-ZA" sz="2400" dirty="0" smtClean="0">
                <a:latin typeface="Ink Free" panose="03080402000500000000" pitchFamily="66" charset="0"/>
              </a:rPr>
              <a:t>em[j] = k </a:t>
            </a:r>
            <a:r>
              <a:rPr lang="en-ZA" sz="2400" dirty="0" err="1" smtClean="0">
                <a:latin typeface="Ink Free" panose="03080402000500000000" pitchFamily="66" charset="0"/>
              </a:rPr>
              <a:t>s.t.</a:t>
            </a:r>
            <a:r>
              <a:rPr lang="en-ZA" sz="2400" dirty="0" smtClean="0">
                <a:latin typeface="Ink Free" panose="03080402000500000000" pitchFamily="66" charset="0"/>
              </a:rPr>
              <a:t> s[k] is the smallest last number in an increasing subsequence of length j.</a:t>
            </a:r>
          </a:p>
          <a:p>
            <a:r>
              <a:rPr lang="en-ZA" sz="2400" dirty="0" err="1">
                <a:latin typeface="Ink Free" panose="03080402000500000000" pitchFamily="66" charset="0"/>
              </a:rPr>
              <a:t>p</a:t>
            </a:r>
            <a:r>
              <a:rPr lang="en-ZA" sz="2400" dirty="0" err="1" smtClean="0">
                <a:latin typeface="Ink Free" panose="03080402000500000000" pitchFamily="66" charset="0"/>
              </a:rPr>
              <a:t>rev</a:t>
            </a:r>
            <a:r>
              <a:rPr lang="en-ZA" sz="2400" dirty="0" smtClean="0">
                <a:latin typeface="Ink Free" panose="03080402000500000000" pitchFamily="66" charset="0"/>
              </a:rPr>
              <a:t>[j] = the second last number in the longest increasing subsequence ending at </a:t>
            </a:r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[j].</a:t>
            </a:r>
            <a:endParaRPr lang="en-ZA" sz="2400" dirty="0" smtClean="0">
              <a:latin typeface="Ink Free" panose="03080402000500000000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876139"/>
              </p:ext>
            </p:extLst>
          </p:nvPr>
        </p:nvGraphicFramePr>
        <p:xfrm>
          <a:off x="2017863" y="1580475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ZA" b="0" dirty="0" smtClean="0"/>
                        <a:t>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6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7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8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9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95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59" y="665854"/>
            <a:ext cx="836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The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59" y="1516864"/>
            <a:ext cx="108654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latin typeface="Ink Free" panose="03080402000500000000" pitchFamily="66" charset="0"/>
              </a:rPr>
              <a:t>Indices: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:</a:t>
            </a:r>
          </a:p>
          <a:p>
            <a:r>
              <a:rPr lang="en-ZA" sz="2400" dirty="0" smtClean="0">
                <a:latin typeface="Ink Free" panose="03080402000500000000" pitchFamily="66" charset="0"/>
              </a:rPr>
              <a:t>Current index </a:t>
            </a:r>
            <a:r>
              <a:rPr lang="en-ZA" sz="2400" dirty="0" err="1" smtClean="0">
                <a:latin typeface="Ink Free" panose="03080402000500000000" pitchFamily="66" charset="0"/>
              </a:rPr>
              <a:t>i</a:t>
            </a:r>
            <a:r>
              <a:rPr lang="en-ZA" sz="2400" dirty="0" smtClean="0">
                <a:latin typeface="Ink Free" panose="03080402000500000000" pitchFamily="66" charset="0"/>
              </a:rPr>
              <a:t> = 0</a:t>
            </a:r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Mem: 0, 0</a:t>
            </a:r>
            <a:endParaRPr lang="en-ZA" sz="2400" dirty="0">
              <a:latin typeface="Ink Free" panose="03080402000500000000" pitchFamily="66" charset="0"/>
            </a:endParaRPr>
          </a:p>
          <a:p>
            <a:r>
              <a:rPr lang="en-ZA" sz="2400" dirty="0" err="1" smtClean="0">
                <a:latin typeface="Ink Free" panose="03080402000500000000" pitchFamily="66" charset="0"/>
              </a:rPr>
              <a:t>Prev</a:t>
            </a:r>
            <a:r>
              <a:rPr lang="en-ZA" sz="2400" dirty="0" smtClean="0">
                <a:latin typeface="Ink Free" panose="03080402000500000000" pitchFamily="66" charset="0"/>
              </a:rPr>
              <a:t>: 0</a:t>
            </a: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Reminder:</a:t>
            </a:r>
          </a:p>
          <a:p>
            <a:r>
              <a:rPr lang="en-ZA" sz="2400" dirty="0">
                <a:latin typeface="Ink Free" panose="03080402000500000000" pitchFamily="66" charset="0"/>
              </a:rPr>
              <a:t>m</a:t>
            </a:r>
            <a:r>
              <a:rPr lang="en-ZA" sz="2400" dirty="0" smtClean="0">
                <a:latin typeface="Ink Free" panose="03080402000500000000" pitchFamily="66" charset="0"/>
              </a:rPr>
              <a:t>em[j] = k </a:t>
            </a:r>
            <a:r>
              <a:rPr lang="en-ZA" sz="2400" dirty="0" err="1" smtClean="0">
                <a:latin typeface="Ink Free" panose="03080402000500000000" pitchFamily="66" charset="0"/>
              </a:rPr>
              <a:t>s.t.</a:t>
            </a:r>
            <a:r>
              <a:rPr lang="en-ZA" sz="2400" dirty="0" smtClean="0">
                <a:latin typeface="Ink Free" panose="03080402000500000000" pitchFamily="66" charset="0"/>
              </a:rPr>
              <a:t> s[k] is the smallest last number in an increasing subsequence of length j.</a:t>
            </a:r>
          </a:p>
          <a:p>
            <a:r>
              <a:rPr lang="en-ZA" sz="2400" dirty="0" err="1">
                <a:latin typeface="Ink Free" panose="03080402000500000000" pitchFamily="66" charset="0"/>
              </a:rPr>
              <a:t>p</a:t>
            </a:r>
            <a:r>
              <a:rPr lang="en-ZA" sz="2400" dirty="0" err="1" smtClean="0">
                <a:latin typeface="Ink Free" panose="03080402000500000000" pitchFamily="66" charset="0"/>
              </a:rPr>
              <a:t>rev</a:t>
            </a:r>
            <a:r>
              <a:rPr lang="en-ZA" sz="2400" dirty="0" smtClean="0">
                <a:latin typeface="Ink Free" panose="03080402000500000000" pitchFamily="66" charset="0"/>
              </a:rPr>
              <a:t>[j] = the second last number in the longest increasing subsequence ending at </a:t>
            </a:r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[j].</a:t>
            </a:r>
            <a:endParaRPr lang="en-ZA" sz="2400" dirty="0" smtClean="0">
              <a:latin typeface="Ink Free" panose="03080402000500000000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55980"/>
              </p:ext>
            </p:extLst>
          </p:nvPr>
        </p:nvGraphicFramePr>
        <p:xfrm>
          <a:off x="2017863" y="1580475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ZA" b="0" dirty="0" smtClean="0"/>
                        <a:t>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6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7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8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9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42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59" y="665854"/>
            <a:ext cx="836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The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59" y="1516864"/>
            <a:ext cx="108654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latin typeface="Ink Free" panose="03080402000500000000" pitchFamily="66" charset="0"/>
              </a:rPr>
              <a:t>Indices: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:</a:t>
            </a:r>
          </a:p>
          <a:p>
            <a:r>
              <a:rPr lang="en-ZA" sz="2400" dirty="0" smtClean="0">
                <a:latin typeface="Ink Free" panose="03080402000500000000" pitchFamily="66" charset="0"/>
              </a:rPr>
              <a:t>Current index </a:t>
            </a:r>
            <a:r>
              <a:rPr lang="en-ZA" sz="2400" dirty="0" err="1" smtClean="0">
                <a:latin typeface="Ink Free" panose="03080402000500000000" pitchFamily="66" charset="0"/>
              </a:rPr>
              <a:t>i</a:t>
            </a:r>
            <a:r>
              <a:rPr lang="en-ZA" sz="2400" dirty="0" smtClean="0">
                <a:latin typeface="Ink Free" panose="03080402000500000000" pitchFamily="66" charset="0"/>
              </a:rPr>
              <a:t> = 1;</a:t>
            </a:r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Mem</a:t>
            </a:r>
            <a:r>
              <a:rPr lang="en-ZA" sz="2400" dirty="0">
                <a:latin typeface="Ink Free" panose="03080402000500000000" pitchFamily="66" charset="0"/>
              </a:rPr>
              <a:t>: 0, 0, </a:t>
            </a:r>
            <a:r>
              <a:rPr lang="en-ZA" sz="2400" dirty="0" smtClean="0">
                <a:latin typeface="Ink Free" panose="03080402000500000000" pitchFamily="66" charset="0"/>
              </a:rPr>
              <a:t>1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Prev</a:t>
            </a:r>
            <a:r>
              <a:rPr lang="en-ZA" sz="2400" dirty="0">
                <a:latin typeface="Ink Free" panose="03080402000500000000" pitchFamily="66" charset="0"/>
              </a:rPr>
              <a:t>: 0, 0</a:t>
            </a:r>
            <a:endParaRPr lang="en-ZA" sz="2400" dirty="0" smtClean="0">
              <a:latin typeface="Ink Free" panose="03080402000500000000" pitchFamily="66" charset="0"/>
            </a:endParaRP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Reminder:</a:t>
            </a:r>
          </a:p>
          <a:p>
            <a:r>
              <a:rPr lang="en-ZA" sz="2400" dirty="0">
                <a:latin typeface="Ink Free" panose="03080402000500000000" pitchFamily="66" charset="0"/>
              </a:rPr>
              <a:t>m</a:t>
            </a:r>
            <a:r>
              <a:rPr lang="en-ZA" sz="2400" dirty="0" smtClean="0">
                <a:latin typeface="Ink Free" panose="03080402000500000000" pitchFamily="66" charset="0"/>
              </a:rPr>
              <a:t>em[j] = k </a:t>
            </a:r>
            <a:r>
              <a:rPr lang="en-ZA" sz="2400" dirty="0" err="1" smtClean="0">
                <a:latin typeface="Ink Free" panose="03080402000500000000" pitchFamily="66" charset="0"/>
              </a:rPr>
              <a:t>s.t.</a:t>
            </a:r>
            <a:r>
              <a:rPr lang="en-ZA" sz="2400" dirty="0" smtClean="0">
                <a:latin typeface="Ink Free" panose="03080402000500000000" pitchFamily="66" charset="0"/>
              </a:rPr>
              <a:t> s[k] is the smallest last number in an increasing subsequence of length j.</a:t>
            </a:r>
          </a:p>
          <a:p>
            <a:r>
              <a:rPr lang="en-ZA" sz="2400" dirty="0" err="1">
                <a:latin typeface="Ink Free" panose="03080402000500000000" pitchFamily="66" charset="0"/>
              </a:rPr>
              <a:t>p</a:t>
            </a:r>
            <a:r>
              <a:rPr lang="en-ZA" sz="2400" dirty="0" err="1" smtClean="0">
                <a:latin typeface="Ink Free" panose="03080402000500000000" pitchFamily="66" charset="0"/>
              </a:rPr>
              <a:t>rev</a:t>
            </a:r>
            <a:r>
              <a:rPr lang="en-ZA" sz="2400" dirty="0" smtClean="0">
                <a:latin typeface="Ink Free" panose="03080402000500000000" pitchFamily="66" charset="0"/>
              </a:rPr>
              <a:t>[j] = the second last number in the longest increasing subsequence ending at </a:t>
            </a:r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[j].</a:t>
            </a:r>
            <a:endParaRPr lang="en-ZA" sz="2400" dirty="0" smtClean="0">
              <a:latin typeface="Ink Free" panose="03080402000500000000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55980"/>
              </p:ext>
            </p:extLst>
          </p:nvPr>
        </p:nvGraphicFramePr>
        <p:xfrm>
          <a:off x="2017863" y="1580475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ZA" b="0" dirty="0" smtClean="0"/>
                        <a:t>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6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7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8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9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87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59" y="665854"/>
            <a:ext cx="836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 smtClean="0">
                <a:latin typeface="Ink Free" panose="03080402000500000000" pitchFamily="66" charset="0"/>
                <a:cs typeface="Arial" panose="020B0604020202020204" pitchFamily="34" charset="0"/>
              </a:rPr>
              <a:t>The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59" y="1516864"/>
            <a:ext cx="108654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latin typeface="Ink Free" panose="03080402000500000000" pitchFamily="66" charset="0"/>
              </a:rPr>
              <a:t>Indices: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:</a:t>
            </a:r>
          </a:p>
          <a:p>
            <a:r>
              <a:rPr lang="en-ZA" sz="2400" dirty="0" smtClean="0">
                <a:latin typeface="Ink Free" panose="03080402000500000000" pitchFamily="66" charset="0"/>
              </a:rPr>
              <a:t>Current index </a:t>
            </a:r>
            <a:r>
              <a:rPr lang="en-ZA" sz="2400" dirty="0" err="1" smtClean="0">
                <a:latin typeface="Ink Free" panose="03080402000500000000" pitchFamily="66" charset="0"/>
              </a:rPr>
              <a:t>i</a:t>
            </a:r>
            <a:r>
              <a:rPr lang="en-ZA" sz="2400" dirty="0" smtClean="0">
                <a:latin typeface="Ink Free" panose="03080402000500000000" pitchFamily="66" charset="0"/>
              </a:rPr>
              <a:t> = 2;</a:t>
            </a:r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Mem</a:t>
            </a:r>
            <a:r>
              <a:rPr lang="en-ZA" sz="2400" dirty="0">
                <a:latin typeface="Ink Free" panose="03080402000500000000" pitchFamily="66" charset="0"/>
              </a:rPr>
              <a:t>: 0, 0, 2</a:t>
            </a:r>
          </a:p>
          <a:p>
            <a:r>
              <a:rPr lang="en-ZA" sz="2400" dirty="0" err="1" smtClean="0">
                <a:latin typeface="Ink Free" panose="03080402000500000000" pitchFamily="66" charset="0"/>
              </a:rPr>
              <a:t>Prev</a:t>
            </a:r>
            <a:r>
              <a:rPr lang="en-ZA" sz="2400" dirty="0">
                <a:latin typeface="Ink Free" panose="03080402000500000000" pitchFamily="66" charset="0"/>
              </a:rPr>
              <a:t>: 0, 0, 0</a:t>
            </a:r>
            <a:endParaRPr lang="en-ZA" sz="2400" dirty="0" smtClean="0">
              <a:latin typeface="Ink Free" panose="03080402000500000000" pitchFamily="66" charset="0"/>
            </a:endParaRP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endParaRPr lang="en-ZA" sz="2400" dirty="0">
              <a:latin typeface="Ink Free" panose="03080402000500000000" pitchFamily="66" charset="0"/>
            </a:endParaRPr>
          </a:p>
          <a:p>
            <a:endParaRPr lang="en-ZA" sz="2400" dirty="0" smtClean="0">
              <a:latin typeface="Ink Free" panose="03080402000500000000" pitchFamily="66" charset="0"/>
            </a:endParaRPr>
          </a:p>
          <a:p>
            <a:r>
              <a:rPr lang="en-ZA" sz="2400" dirty="0" smtClean="0">
                <a:latin typeface="Ink Free" panose="03080402000500000000" pitchFamily="66" charset="0"/>
              </a:rPr>
              <a:t>Reminder:</a:t>
            </a:r>
          </a:p>
          <a:p>
            <a:r>
              <a:rPr lang="en-ZA" sz="2400" dirty="0">
                <a:latin typeface="Ink Free" panose="03080402000500000000" pitchFamily="66" charset="0"/>
              </a:rPr>
              <a:t>m</a:t>
            </a:r>
            <a:r>
              <a:rPr lang="en-ZA" sz="2400" dirty="0" smtClean="0">
                <a:latin typeface="Ink Free" panose="03080402000500000000" pitchFamily="66" charset="0"/>
              </a:rPr>
              <a:t>em[j] = k </a:t>
            </a:r>
            <a:r>
              <a:rPr lang="en-ZA" sz="2400" dirty="0" err="1" smtClean="0">
                <a:latin typeface="Ink Free" panose="03080402000500000000" pitchFamily="66" charset="0"/>
              </a:rPr>
              <a:t>s.t.</a:t>
            </a:r>
            <a:r>
              <a:rPr lang="en-ZA" sz="2400" dirty="0" smtClean="0">
                <a:latin typeface="Ink Free" panose="03080402000500000000" pitchFamily="66" charset="0"/>
              </a:rPr>
              <a:t> s[k] is the smallest last number in an increasing subsequence of length j.</a:t>
            </a:r>
          </a:p>
          <a:p>
            <a:r>
              <a:rPr lang="en-ZA" sz="2400" dirty="0" err="1">
                <a:latin typeface="Ink Free" panose="03080402000500000000" pitchFamily="66" charset="0"/>
              </a:rPr>
              <a:t>p</a:t>
            </a:r>
            <a:r>
              <a:rPr lang="en-ZA" sz="2400" dirty="0" err="1" smtClean="0">
                <a:latin typeface="Ink Free" panose="03080402000500000000" pitchFamily="66" charset="0"/>
              </a:rPr>
              <a:t>rev</a:t>
            </a:r>
            <a:r>
              <a:rPr lang="en-ZA" sz="2400" dirty="0" smtClean="0">
                <a:latin typeface="Ink Free" panose="03080402000500000000" pitchFamily="66" charset="0"/>
              </a:rPr>
              <a:t>[j] = the second last number in the longest increasing subsequence ending at </a:t>
            </a:r>
            <a:r>
              <a:rPr lang="en-ZA" sz="2400" dirty="0" err="1" smtClean="0">
                <a:latin typeface="Ink Free" panose="03080402000500000000" pitchFamily="66" charset="0"/>
              </a:rPr>
              <a:t>seq</a:t>
            </a:r>
            <a:r>
              <a:rPr lang="en-ZA" sz="2400" dirty="0" smtClean="0">
                <a:latin typeface="Ink Free" panose="03080402000500000000" pitchFamily="66" charset="0"/>
              </a:rPr>
              <a:t>[j].</a:t>
            </a:r>
            <a:endParaRPr lang="en-ZA" sz="2400" dirty="0" smtClean="0">
              <a:latin typeface="Ink Free" panose="03080402000500000000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55980"/>
              </p:ext>
            </p:extLst>
          </p:nvPr>
        </p:nvGraphicFramePr>
        <p:xfrm>
          <a:off x="2017863" y="1580475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ZA" b="0" dirty="0" smtClean="0"/>
                        <a:t>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6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7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8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9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10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11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12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13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14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/>
                        <a:t>15</a:t>
                      </a:r>
                      <a:endParaRPr lang="en-ZA" b="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3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212</TotalTime>
  <Words>3217</Words>
  <Application>Microsoft Office PowerPoint</Application>
  <PresentationFormat>Widescreen</PresentationFormat>
  <Paragraphs>1111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Calisto MT</vt:lpstr>
      <vt:lpstr>Ink Free</vt:lpstr>
      <vt:lpstr>Trebuchet MS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 Wessels</dc:creator>
  <cp:lastModifiedBy>Adri Wessels</cp:lastModifiedBy>
  <cp:revision>121</cp:revision>
  <dcterms:created xsi:type="dcterms:W3CDTF">2019-03-04T16:36:35Z</dcterms:created>
  <dcterms:modified xsi:type="dcterms:W3CDTF">2019-03-08T17:37:43Z</dcterms:modified>
</cp:coreProperties>
</file>