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2" r:id="rId41"/>
    <p:sldId id="296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8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BC0586-FEC2-4C85-AE0F-46422FF89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A4AF5F-D236-4B1A-BC71-DE5E250E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DD675F-F7C5-4138-B537-D649594D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99DA54-745A-4E38-9446-B352CD21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34229D-68B5-45B1-9254-F48382F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4457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02BF5-CBAC-4ADF-B959-A05A537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C711D2-C31B-47AB-A0DD-0DCB3B90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4D1629-A61F-49B4-81CE-9D172996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9D528F-C035-4359-B56F-AC6F363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8DCCA0-004F-4708-9D54-E565B30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28267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B6B19B-A40E-4D50-8C39-C307EFB86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D40AB1-F169-4F37-BD48-D74DF7AB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A508CD-F8F5-4C9B-97B1-EF346254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D36F76-8A51-494C-B6DA-28AFBA3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BFAB6-F530-493B-A299-AEA540F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14927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2EA62-91BD-49E5-A356-427517E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2D566-4F80-4450-B3A0-DDA4D826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1DB8C3-D7BA-4FD4-8B1E-E56D1739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EA6411-6F5E-4934-9672-44342952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1F3D8C-B117-4588-83E5-8474117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42789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F1F46D-CC35-4B22-88C8-71A1B379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833E65-E32B-4686-9808-A98A659B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14A975-B873-41A6-A577-24CF54F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7859E6-C719-4CB0-9BD8-8ED3DE8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FE4EE-9608-4507-90BB-B0E64651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948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2A2B1F-5B89-48C5-A5FF-8B3ABCEE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7E4E6-AE95-4E34-A4BE-AD3D8AB8F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945C86E-7112-491E-A637-A2189564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D48879-B6EC-433F-8E7C-431126FA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6A7FE4-97DB-45BA-A2DE-8CAE13C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4D1EC6-EB93-4872-932B-39E759F0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8061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E9BCB-3CAA-4E32-BBF9-E111EF66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E49952-927A-4109-A333-2B671964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7B75FB-1093-467F-98C7-15F2CDD9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BA7DEFA-DC79-453F-A91C-1FE7896D8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D98AD8-FCE5-4B4E-BFE7-B1BA776AB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98A1C6-4012-4084-AB12-55BFC778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D0BE5DE-414A-429A-9707-47E5ADEC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ED840D1-FB77-44C6-822C-B10E96B0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353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711FF-A3D5-4BC6-9076-82E0F4DF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1F01A8-0723-4129-9C62-009E0433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CDA41B-E105-4C5C-988C-CC5A03D6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679251-9BA7-4B99-8EF2-668C44E9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162045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0E3178-9FE5-4D4D-81D6-293B01C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DEB5828-7F91-4D82-853B-E2DD6A2F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B619FA-B9B6-4A0F-B385-9218C69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0831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FA8219-7E09-4DA7-9673-6CA98936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C55000-AEA9-4DED-B958-51165AFE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CC8CEC-9E29-495F-92C2-88F897AC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A66250-7476-4CF6-BFB4-7882E762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5E44342-F111-4B17-9F49-52D156B5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898B22-A2DC-44E3-ADAF-522891B8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23272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11DA66-D784-48A2-B8AF-270213CD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552BFD1-988A-4348-AE45-16F1718F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C7D734A-9C24-464B-9426-0DB9DD17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BBBC24-0B2F-44DB-AB1F-1AD2F48F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C2B911-B35F-4CC6-AF87-A08D5432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9D01C1-70AB-4342-A6F7-E04BED5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932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F2038A7-FEE2-4CE1-B578-9EF2A3BE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65DDFB-447A-4638-8DE6-880D460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D562A5-D79E-40BC-89D9-0C928373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153C-CA72-4179-B6C1-17479B12156D}" type="datetimeFigureOut">
              <a:rPr lang="en-ZA" smtClean="0"/>
              <a:pPr/>
              <a:t>2019/03/30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BCAD82-48FC-4BD7-8A23-8DAD95A7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E3BBA6-7763-4897-A4C1-518D10994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CDAC-8664-46C7-B553-C5415012563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88763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uth%E2%80%93Morris%E2%80%93Pratt_algorithm" TargetMode="External"/><Relationship Id="rId2" Type="http://schemas.openxmlformats.org/officeDocument/2006/relationships/hyperlink" Target="https://www.geeksforgeeks.org/kmp-algorithm-for-pattern-searchin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9CECB2-AC4B-4997-AE61-1ABD45A4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858"/>
            <a:ext cx="9144000" cy="2387600"/>
          </a:xfrm>
        </p:spPr>
        <p:txBody>
          <a:bodyPr/>
          <a:lstStyle/>
          <a:p>
            <a:r>
              <a:rPr lang="en-ZA" dirty="0"/>
              <a:t>Finding substrings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574313-F8C7-49E5-A35D-34245A4B6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 Taariq Mowzer</a:t>
            </a:r>
          </a:p>
        </p:txBody>
      </p:sp>
    </p:spTree>
    <p:extLst>
      <p:ext uri="{BB962C8B-B14F-4D97-AF65-F5344CB8AC3E}">
        <p14:creationId xmlns="" xmlns:p14="http://schemas.microsoft.com/office/powerpoint/2010/main" val="221935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ACABABACABAD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85066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CABABACABAD</a:t>
            </a:r>
          </a:p>
          <a:p>
            <a:pPr marL="0" indent="0">
              <a:buNone/>
            </a:pPr>
            <a:r>
              <a:rPr lang="en-ZA" dirty="0"/>
              <a:t>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76419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</a:t>
            </a:r>
            <a:r>
              <a:rPr lang="en-ZA" dirty="0">
                <a:solidFill>
                  <a:srgbClr val="FF0000"/>
                </a:solidFill>
              </a:rPr>
              <a:t>C</a:t>
            </a:r>
            <a:r>
              <a:rPr lang="en-ZA" dirty="0"/>
              <a:t>ABABACABAD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2118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BABACABAD</a:t>
            </a:r>
          </a:p>
          <a:p>
            <a:pPr marL="0" indent="0">
              <a:buNone/>
            </a:pPr>
            <a:r>
              <a:rPr lang="en-ZA" dirty="0"/>
              <a:t>ABACA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6791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ABACABAD</a:t>
            </a:r>
          </a:p>
          <a:p>
            <a:pPr marL="0" indent="0">
              <a:buNone/>
            </a:pPr>
            <a:r>
              <a:rPr lang="en-ZA" dirty="0"/>
              <a:t>ABACAB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35407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BACABAD</a:t>
            </a:r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131400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ACABAD         </a:t>
            </a:r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73688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ACABAD         instead of  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ACABABACABAD </a:t>
            </a:r>
          </a:p>
          <a:p>
            <a:pPr marL="0" indent="0">
              <a:buNone/>
            </a:pPr>
            <a:r>
              <a:rPr lang="en-ZA" dirty="0"/>
              <a:t>          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CABAD                                    </a:t>
            </a:r>
            <a:r>
              <a:rPr lang="en-ZA" dirty="0" err="1">
                <a:solidFill>
                  <a:schemeClr val="bg2">
                    <a:lumMod val="75000"/>
                  </a:schemeClr>
                </a:solidFill>
              </a:rPr>
              <a:t>ABACABAD</a:t>
            </a:r>
            <a:endParaRPr lang="en-ZA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ZA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73926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ACABAD</a:t>
            </a:r>
          </a:p>
          <a:p>
            <a:pPr marL="0" indent="0">
              <a:buNone/>
            </a:pPr>
            <a:r>
              <a:rPr lang="en-ZA" dirty="0"/>
              <a:t>               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38827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ACABAD</a:t>
            </a:r>
          </a:p>
          <a:p>
            <a:pPr marL="0" indent="0">
              <a:buNone/>
            </a:pPr>
            <a:r>
              <a:rPr lang="en-ZA" dirty="0"/>
              <a:t>               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18013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CC8A9D-B945-4098-A408-820277F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0D0700-F758-4A6A-B9EE-700BE45D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How many times does a string </a:t>
            </a:r>
            <a:r>
              <a:rPr lang="en-ZA" i="1" dirty="0"/>
              <a:t>L </a:t>
            </a:r>
            <a:r>
              <a:rPr lang="en-ZA" dirty="0"/>
              <a:t>appear in a string </a:t>
            </a:r>
            <a:r>
              <a:rPr lang="en-ZA" i="1" dirty="0"/>
              <a:t>S.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E.G How many times does AABA appear in ABABAABAABA.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In this case twice:</a:t>
            </a:r>
          </a:p>
          <a:p>
            <a:pPr marL="0" indent="0">
              <a:buNone/>
            </a:pPr>
            <a:r>
              <a:rPr lang="en-ZA" dirty="0"/>
              <a:t>ABAB</a:t>
            </a:r>
            <a:r>
              <a:rPr lang="en-ZA" dirty="0">
                <a:solidFill>
                  <a:srgbClr val="FF0000"/>
                </a:solidFill>
              </a:rPr>
              <a:t>|</a:t>
            </a:r>
            <a:r>
              <a:rPr lang="en-ZA" dirty="0"/>
              <a:t>AABA</a:t>
            </a:r>
            <a:r>
              <a:rPr lang="en-ZA" dirty="0">
                <a:solidFill>
                  <a:srgbClr val="FF0000"/>
                </a:solidFill>
              </a:rPr>
              <a:t>|</a:t>
            </a:r>
            <a:r>
              <a:rPr lang="en-ZA" dirty="0"/>
              <a:t>ABA</a:t>
            </a:r>
          </a:p>
          <a:p>
            <a:pPr marL="0" indent="0">
              <a:buNone/>
            </a:pPr>
            <a:r>
              <a:rPr lang="en-ZA" dirty="0"/>
              <a:t>ABABAAB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ZA" dirty="0"/>
              <a:t>AABA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ZA" dirty="0"/>
              <a:t>Notice the overlap ABAB</a:t>
            </a:r>
            <a:r>
              <a:rPr lang="en-ZA" dirty="0">
                <a:solidFill>
                  <a:srgbClr val="FF0000"/>
                </a:solidFill>
              </a:rPr>
              <a:t>|</a:t>
            </a:r>
            <a:r>
              <a:rPr lang="en-ZA" dirty="0"/>
              <a:t>AAB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ZA" dirty="0"/>
              <a:t>A</a:t>
            </a:r>
            <a:r>
              <a:rPr lang="en-ZA" dirty="0">
                <a:solidFill>
                  <a:srgbClr val="FF0000"/>
                </a:solidFill>
              </a:rPr>
              <a:t>|</a:t>
            </a:r>
            <a:r>
              <a:rPr lang="en-ZA" dirty="0"/>
              <a:t>ABA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="" xmlns:p14="http://schemas.microsoft.com/office/powerpoint/2010/main" val="161340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CABAD</a:t>
            </a:r>
          </a:p>
          <a:p>
            <a:pPr marL="0" indent="0">
              <a:buNone/>
            </a:pPr>
            <a:r>
              <a:rPr lang="en-ZA" dirty="0"/>
              <a:t>               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22117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ABACABABA</a:t>
            </a:r>
            <a:r>
              <a:rPr lang="en-ZA" dirty="0">
                <a:solidFill>
                  <a:srgbClr val="FF0000"/>
                </a:solidFill>
              </a:rPr>
              <a:t>C</a:t>
            </a:r>
            <a:r>
              <a:rPr lang="en-ZA" dirty="0"/>
              <a:t>ABAD</a:t>
            </a:r>
          </a:p>
          <a:p>
            <a:pPr marL="0" indent="0">
              <a:buNone/>
            </a:pPr>
            <a:r>
              <a:rPr lang="en-ZA" dirty="0"/>
              <a:t>               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05079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ABACABABAC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BAD</a:t>
            </a:r>
          </a:p>
          <a:p>
            <a:pPr marL="0" indent="0">
              <a:buNone/>
            </a:pPr>
            <a:r>
              <a:rPr lang="en-ZA" dirty="0"/>
              <a:t>               ABACA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82817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ABACABABACA</a:t>
            </a:r>
            <a:r>
              <a:rPr lang="en-ZA" dirty="0">
                <a:solidFill>
                  <a:srgbClr val="FF0000"/>
                </a:solidFill>
              </a:rPr>
              <a:t>B</a:t>
            </a:r>
            <a:r>
              <a:rPr lang="en-ZA" dirty="0"/>
              <a:t>AD</a:t>
            </a:r>
          </a:p>
          <a:p>
            <a:pPr marL="0" indent="0">
              <a:buNone/>
            </a:pPr>
            <a:r>
              <a:rPr lang="en-ZA" dirty="0"/>
              <a:t>               ABACAB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332502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ABACABABACAB</a:t>
            </a: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D</a:t>
            </a:r>
          </a:p>
          <a:p>
            <a:pPr marL="0" indent="0">
              <a:buNone/>
            </a:pPr>
            <a:r>
              <a:rPr lang="en-ZA" dirty="0"/>
              <a:t>               ABACABA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91704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/>
              <a:t>ABACABABACABA</a:t>
            </a:r>
            <a:r>
              <a:rPr lang="en-ZA" dirty="0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ZA" dirty="0"/>
              <a:t>               ABACABAD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74428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74554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ABACABAD        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3854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ABACABAD        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                                                  </a:t>
            </a:r>
            <a:r>
              <a:rPr lang="en-ZA" dirty="0"/>
              <a:t>M[1] = 0</a:t>
            </a:r>
          </a:p>
        </p:txBody>
      </p:sp>
    </p:spTree>
    <p:extLst>
      <p:ext uri="{BB962C8B-B14F-4D97-AF65-F5344CB8AC3E}">
        <p14:creationId xmlns="" xmlns:p14="http://schemas.microsoft.com/office/powerpoint/2010/main" val="83111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ABACABAD        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        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ACABAD                                                  </a:t>
            </a:r>
            <a:r>
              <a:rPr lang="en-ZA" dirty="0"/>
              <a:t>M[2] = 0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770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C6392-8A15-41FC-9643-2CCD1734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Rabin-Karp and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D9593-780F-43A7-8B8C-405A126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How to hash a string S?</a:t>
            </a:r>
          </a:p>
          <a:p>
            <a:pPr marL="0" indent="0">
              <a:buNone/>
            </a:pPr>
            <a:r>
              <a:rPr lang="en-ZA" dirty="0"/>
              <a:t>Let </a:t>
            </a:r>
            <a:r>
              <a:rPr lang="en-ZA" i="1" dirty="0"/>
              <a:t>p</a:t>
            </a:r>
            <a:r>
              <a:rPr lang="en-ZA" dirty="0"/>
              <a:t> = 1000000007 and </a:t>
            </a:r>
            <a:r>
              <a:rPr lang="en-ZA" i="1" dirty="0"/>
              <a:t>k</a:t>
            </a:r>
            <a:r>
              <a:rPr lang="en-ZA" dirty="0"/>
              <a:t> = 3247683247 (some other big prime)</a:t>
            </a:r>
          </a:p>
          <a:p>
            <a:pPr marL="0" indent="0">
              <a:buNone/>
            </a:pPr>
            <a:r>
              <a:rPr lang="en-ZA" dirty="0"/>
              <a:t>Let f(char </a:t>
            </a:r>
            <a:r>
              <a:rPr lang="en-ZA" i="1" dirty="0"/>
              <a:t>v</a:t>
            </a:r>
            <a:r>
              <a:rPr lang="en-ZA" dirty="0"/>
              <a:t>) = the position </a:t>
            </a:r>
            <a:r>
              <a:rPr lang="en-ZA" i="1" dirty="0"/>
              <a:t>v</a:t>
            </a:r>
            <a:r>
              <a:rPr lang="en-ZA" dirty="0"/>
              <a:t> is in the alphabet </a:t>
            </a:r>
            <a:r>
              <a:rPr lang="en-ZA" dirty="0" err="1"/>
              <a:t>e.g</a:t>
            </a:r>
            <a:r>
              <a:rPr lang="en-ZA" dirty="0"/>
              <a:t> f(a) = 1, f(e) = 5.</a:t>
            </a:r>
          </a:p>
          <a:p>
            <a:pPr marL="0" indent="0">
              <a:buNone/>
            </a:pPr>
            <a:endParaRPr lang="en-ZA" dirty="0"/>
          </a:p>
          <a:p>
            <a:pPr marL="0" indent="0" algn="just">
              <a:buNone/>
            </a:pPr>
            <a:r>
              <a:rPr lang="en-ZA" dirty="0"/>
              <a:t>hash (‘adeb’) = f(‘a’)*k</a:t>
            </a:r>
            <a:r>
              <a:rPr lang="en-ZA" baseline="30000" dirty="0"/>
              <a:t>3</a:t>
            </a:r>
            <a:r>
              <a:rPr lang="en-ZA" dirty="0"/>
              <a:t> + f(‘d’)*k</a:t>
            </a:r>
            <a:r>
              <a:rPr lang="en-ZA" baseline="30000" dirty="0"/>
              <a:t>2</a:t>
            </a:r>
            <a:r>
              <a:rPr lang="en-ZA" dirty="0"/>
              <a:t> + f(‘e’)*k + f(‘b’) (mod </a:t>
            </a:r>
            <a:r>
              <a:rPr lang="en-ZA" i="1" dirty="0"/>
              <a:t>p</a:t>
            </a:r>
            <a:r>
              <a:rPr lang="en-ZA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22062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ABACABAD        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        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ACABAD                                                  </a:t>
            </a:r>
            <a:r>
              <a:rPr lang="en-ZA" dirty="0"/>
              <a:t>M[2]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CABAD                                                  </a:t>
            </a:r>
            <a:r>
              <a:rPr lang="en-ZA" dirty="0"/>
              <a:t>M[3] 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99871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ABACABAD        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        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ACABAD                                                  </a:t>
            </a:r>
            <a:r>
              <a:rPr lang="en-ZA" dirty="0"/>
              <a:t>M[2]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CABAD                                                  </a:t>
            </a:r>
            <a:r>
              <a:rPr lang="en-ZA" dirty="0"/>
              <a:t>M[3] = 1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        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394925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        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        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09138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        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        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AD        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15382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        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        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AD        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D        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49328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is the length of the longest prefix that is also a suffix of L[:</a:t>
            </a:r>
            <a:r>
              <a:rPr lang="en-ZA" dirty="0" err="1"/>
              <a:t>i</a:t>
            </a:r>
            <a:r>
              <a:rPr lang="en-ZA" dirty="0"/>
              <a:t>],</a:t>
            </a:r>
          </a:p>
          <a:p>
            <a:pPr marL="0" indent="0">
              <a:buNone/>
            </a:pPr>
            <a:r>
              <a:rPr lang="en-ZA" dirty="0"/>
              <a:t>M[</a:t>
            </a:r>
            <a:r>
              <a:rPr lang="en-ZA" dirty="0" err="1"/>
              <a:t>i</a:t>
            </a:r>
            <a:r>
              <a:rPr lang="en-ZA" dirty="0"/>
              <a:t>] ≠ </a:t>
            </a:r>
            <a:r>
              <a:rPr lang="en-ZA" dirty="0" err="1"/>
              <a:t>i</a:t>
            </a:r>
            <a:endParaRPr lang="en-ZA" dirty="0"/>
          </a:p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dirty="0"/>
              <a:t>ABAC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ABAD        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BAD        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AD        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C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D        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r>
              <a:rPr lang="en-ZA" dirty="0"/>
              <a:t>ABACABAD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    </a:t>
            </a:r>
            <a:r>
              <a:rPr lang="en-ZA" dirty="0"/>
              <a:t>M[8] = 0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35279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79263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332938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031996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M[3] = 2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03683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E8D819-7643-43CF-AFC9-AA4F6691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What’s the point of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E6BFFC-FA31-44CA-9D30-E9ACCEDC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If hash(</a:t>
            </a:r>
            <a:r>
              <a:rPr lang="en-ZA" i="1" dirty="0"/>
              <a:t>P</a:t>
            </a:r>
            <a:r>
              <a:rPr lang="en-ZA" dirty="0"/>
              <a:t>) ≠ hash(</a:t>
            </a:r>
            <a:r>
              <a:rPr lang="en-ZA" i="1" dirty="0"/>
              <a:t>Q</a:t>
            </a:r>
            <a:r>
              <a:rPr lang="en-ZA" dirty="0"/>
              <a:t>) then </a:t>
            </a:r>
            <a:r>
              <a:rPr lang="en-ZA" i="1" dirty="0"/>
              <a:t>P</a:t>
            </a:r>
            <a:r>
              <a:rPr lang="en-ZA" dirty="0"/>
              <a:t> ≠ </a:t>
            </a:r>
            <a:r>
              <a:rPr lang="en-ZA" i="1" dirty="0"/>
              <a:t>Q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That means we can check less cases.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Notice that if hash(</a:t>
            </a:r>
            <a:r>
              <a:rPr lang="en-ZA" i="1" dirty="0"/>
              <a:t>P</a:t>
            </a:r>
            <a:r>
              <a:rPr lang="en-ZA" dirty="0"/>
              <a:t>) = hash(</a:t>
            </a:r>
            <a:r>
              <a:rPr lang="en-ZA" i="1" dirty="0"/>
              <a:t>Q</a:t>
            </a:r>
            <a:r>
              <a:rPr lang="en-ZA" dirty="0"/>
              <a:t>) does not mean </a:t>
            </a:r>
            <a:r>
              <a:rPr lang="en-ZA" i="1" dirty="0"/>
              <a:t>P</a:t>
            </a:r>
            <a:r>
              <a:rPr lang="en-ZA" dirty="0"/>
              <a:t> = </a:t>
            </a:r>
            <a:r>
              <a:rPr lang="en-ZA" i="1" dirty="0"/>
              <a:t>Q</a:t>
            </a:r>
            <a:r>
              <a:rPr lang="en-ZA" dirty="0"/>
              <a:t>, so you still have to check if </a:t>
            </a:r>
            <a:r>
              <a:rPr lang="en-ZA" i="1" dirty="0"/>
              <a:t>P</a:t>
            </a:r>
            <a:r>
              <a:rPr lang="en-ZA" dirty="0"/>
              <a:t> = </a:t>
            </a:r>
            <a:r>
              <a:rPr lang="en-ZA" i="1" dirty="0"/>
              <a:t>Q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6327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M[3] = 2</a:t>
            </a:r>
          </a:p>
          <a:p>
            <a:pPr marL="0" indent="0">
              <a:buNone/>
            </a:pPr>
            <a:r>
              <a:rPr lang="en-ZA" dirty="0"/>
              <a:t>ABABB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35359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M[3] = 2</a:t>
            </a:r>
          </a:p>
          <a:p>
            <a:pPr marL="0" indent="0">
              <a:buNone/>
            </a:pPr>
            <a:r>
              <a:rPr lang="en-ZA" dirty="0"/>
              <a:t>ABABB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47851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M[3] = 2</a:t>
            </a:r>
          </a:p>
          <a:p>
            <a:pPr marL="0" indent="0">
              <a:buNone/>
            </a:pPr>
            <a:r>
              <a:rPr lang="en-ZA" dirty="0"/>
              <a:t>ABABB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5908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M[0] = 0</a:t>
            </a:r>
          </a:p>
          <a:p>
            <a:pPr marL="0" indent="0">
              <a:buNone/>
            </a:pPr>
            <a:r>
              <a:rPr lang="en-ZA" dirty="0"/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M[1]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M[2]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M[3] = 2</a:t>
            </a:r>
          </a:p>
          <a:p>
            <a:pPr marL="0" indent="0">
              <a:buNone/>
            </a:pPr>
            <a:r>
              <a:rPr lang="en-ZA" dirty="0"/>
              <a:t>ABABB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M[4] = 0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95642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ABAB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M[8] = 4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188539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ABAB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M[8] = 4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M[9] = 3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5657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36552-370C-4163-9F05-5185B37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to fall-back?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773595-3BFB-4FC1-8115-5536AB35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ABABBABABAA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M[5] = 1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</a:t>
            </a:r>
            <a:r>
              <a:rPr lang="en-ZA" dirty="0"/>
              <a:t>ABB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M[6] = 2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M[7] = 3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ABAB</a:t>
            </a:r>
            <a:r>
              <a:rPr lang="en-ZA" dirty="0"/>
              <a:t>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ABAB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M[8] = 4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ABA</a:t>
            </a:r>
            <a:r>
              <a:rPr lang="en-ZA" dirty="0"/>
              <a:t>BBAB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ABA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     </a:t>
            </a:r>
            <a:r>
              <a:rPr lang="en-ZA" dirty="0"/>
              <a:t>M[9] = 3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BABBABABA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ZA" dirty="0"/>
              <a:t>    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                                    </a:t>
            </a:r>
            <a:r>
              <a:rPr lang="en-ZA" dirty="0"/>
              <a:t>M[10] = 1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715733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04091-667A-4016-B926-FB9A93B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E5078B-19A0-41DA-8A1A-D98656D6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 0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1"/>
                </a:solidFill>
              </a:rPr>
              <a:t>\\len is the longest prefix of L that currently matches up to S[</a:t>
            </a:r>
            <a:r>
              <a:rPr lang="en-ZA" dirty="0" err="1">
                <a:solidFill>
                  <a:schemeClr val="accent1"/>
                </a:solidFill>
              </a:rPr>
              <a:t>i</a:t>
            </a:r>
            <a:r>
              <a:rPr lang="en-ZA" dirty="0">
                <a:solidFill>
                  <a:schemeClr val="accent1"/>
                </a:solidFill>
              </a:rPr>
              <a:t>]</a:t>
            </a: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ZA" dirty="0"/>
              <a:t> </a:t>
            </a:r>
            <a:r>
              <a:rPr lang="en-ZA" dirty="0" err="1"/>
              <a:t>i</a:t>
            </a:r>
            <a:r>
              <a:rPr lang="en-ZA" dirty="0"/>
              <a:t> in </a:t>
            </a:r>
            <a:r>
              <a:rPr lang="en-ZA" dirty="0">
                <a:solidFill>
                  <a:srgbClr val="7030A0"/>
                </a:solidFill>
              </a:rPr>
              <a:t>range</a:t>
            </a:r>
            <a:r>
              <a:rPr lang="en-ZA" dirty="0"/>
              <a:t>(</a:t>
            </a:r>
            <a:r>
              <a:rPr lang="en-ZA" dirty="0" err="1"/>
              <a:t>len</a:t>
            </a:r>
            <a:r>
              <a:rPr lang="en-ZA" dirty="0"/>
              <a:t>(S)):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sz="29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ZA" dirty="0"/>
              <a:t> (</a:t>
            </a:r>
            <a:r>
              <a:rPr lang="en-ZA" dirty="0" smtClean="0"/>
              <a:t>L[</a:t>
            </a:r>
            <a:r>
              <a:rPr lang="en-ZA" dirty="0" err="1" smtClean="0"/>
              <a:t>lenn</a:t>
            </a:r>
            <a:r>
              <a:rPr lang="en-ZA" dirty="0" smtClean="0"/>
              <a:t>] </a:t>
            </a:r>
            <a:r>
              <a:rPr lang="en-ZA" dirty="0"/>
              <a:t>!= S[</a:t>
            </a:r>
            <a:r>
              <a:rPr lang="en-ZA" dirty="0" err="1"/>
              <a:t>i</a:t>
            </a:r>
            <a:r>
              <a:rPr lang="en-ZA" dirty="0"/>
              <a:t>] and 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&gt; 0):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1"/>
                </a:solidFill>
              </a:rPr>
              <a:t>		\\Change the start until it matches S[</a:t>
            </a:r>
            <a:r>
              <a:rPr lang="en-ZA" dirty="0" err="1">
                <a:solidFill>
                  <a:schemeClr val="accent1"/>
                </a:solidFill>
              </a:rPr>
              <a:t>i</a:t>
            </a:r>
            <a:r>
              <a:rPr lang="en-ZA" dirty="0">
                <a:solidFill>
                  <a:schemeClr val="accent1"/>
                </a:solidFill>
              </a:rPr>
              <a:t>] or is 0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 </a:t>
            </a:r>
            <a:r>
              <a:rPr lang="en-ZA" dirty="0" smtClean="0"/>
              <a:t>M[</a:t>
            </a:r>
            <a:r>
              <a:rPr lang="en-ZA" dirty="0" err="1" smtClean="0"/>
              <a:t>lenn</a:t>
            </a:r>
            <a:r>
              <a:rPr lang="en-ZA" dirty="0" smtClean="0"/>
              <a:t>- </a:t>
            </a:r>
            <a:r>
              <a:rPr lang="en-ZA" dirty="0"/>
              <a:t>1]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1"/>
                </a:solidFill>
              </a:rPr>
              <a:t>		\\Off by 1 errors will make you suicidal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sz="29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ZA" dirty="0"/>
              <a:t> (</a:t>
            </a:r>
            <a:r>
              <a:rPr lang="en-ZA" dirty="0" smtClean="0"/>
              <a:t>L[</a:t>
            </a:r>
            <a:r>
              <a:rPr lang="en-ZA" dirty="0" err="1" smtClean="0"/>
              <a:t>lenn</a:t>
            </a:r>
            <a:r>
              <a:rPr lang="en-ZA" dirty="0" smtClean="0"/>
              <a:t>] </a:t>
            </a:r>
            <a:r>
              <a:rPr lang="en-ZA" dirty="0"/>
              <a:t>== S[</a:t>
            </a:r>
            <a:r>
              <a:rPr lang="en-ZA" dirty="0" err="1"/>
              <a:t>i</a:t>
            </a:r>
            <a:r>
              <a:rPr lang="en-ZA" dirty="0"/>
              <a:t>]):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/>
              <a:t>len</a:t>
            </a:r>
            <a:r>
              <a:rPr lang="en-ZA" dirty="0"/>
              <a:t>++</a:t>
            </a:r>
          </a:p>
          <a:p>
            <a:pPr marL="0" indent="0">
              <a:buNone/>
            </a:pPr>
            <a:r>
              <a:rPr lang="en-ZA" sz="2900" dirty="0">
                <a:solidFill>
                  <a:schemeClr val="accent2">
                    <a:lumMod val="75000"/>
                  </a:schemeClr>
                </a:solidFill>
              </a:rPr>
              <a:t>	If </a:t>
            </a:r>
            <a:r>
              <a:rPr lang="en-ZA" dirty="0"/>
              <a:t>(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== </a:t>
            </a:r>
            <a:r>
              <a:rPr lang="en-ZA" dirty="0" err="1"/>
              <a:t>L.size</a:t>
            </a:r>
            <a:r>
              <a:rPr lang="en-ZA" dirty="0"/>
              <a:t>()):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>
                <a:solidFill>
                  <a:schemeClr val="accent1"/>
                </a:solidFill>
              </a:rPr>
              <a:t>\\The entire L has been found in S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/>
              <a:t>ans</a:t>
            </a:r>
            <a:r>
              <a:rPr lang="en-ZA" dirty="0"/>
              <a:t>++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 </a:t>
            </a:r>
            <a:r>
              <a:rPr lang="en-ZA" dirty="0" smtClean="0"/>
              <a:t>M[</a:t>
            </a:r>
            <a:r>
              <a:rPr lang="en-ZA" smtClean="0"/>
              <a:t>lenn </a:t>
            </a:r>
            <a:r>
              <a:rPr lang="en-ZA" dirty="0"/>
              <a:t>- 1]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96772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04091-667A-4016-B926-FB9A93B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find 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E5078B-19A0-41DA-8A1A-D98656D6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You can do the O(n</a:t>
            </a:r>
            <a:r>
              <a:rPr lang="en-ZA" baseline="30000" dirty="0"/>
              <a:t>2</a:t>
            </a:r>
            <a:r>
              <a:rPr lang="en-ZA" dirty="0"/>
              <a:t>) which isn’t too bad.</a:t>
            </a:r>
          </a:p>
          <a:p>
            <a:pPr marL="0" indent="0">
              <a:buNone/>
            </a:pPr>
            <a:r>
              <a:rPr lang="en-ZA" dirty="0"/>
              <a:t>There is a O(n) which is similar to the previous code .</a:t>
            </a:r>
          </a:p>
        </p:txBody>
      </p:sp>
    </p:spTree>
    <p:extLst>
      <p:ext uri="{BB962C8B-B14F-4D97-AF65-F5344CB8AC3E}">
        <p14:creationId xmlns="" xmlns:p14="http://schemas.microsoft.com/office/powerpoint/2010/main" val="2758825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04091-667A-4016-B926-FB9A93B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find 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E5078B-19A0-41DA-8A1A-D98656D6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M = [0, 0]</a:t>
            </a:r>
            <a:endParaRPr lang="en-ZA" dirty="0"/>
          </a:p>
          <a:p>
            <a:pPr marL="0" indent="0">
              <a:buNone/>
            </a:pP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 0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ZA" dirty="0"/>
              <a:t> </a:t>
            </a:r>
            <a:r>
              <a:rPr lang="en-ZA" dirty="0" err="1"/>
              <a:t>i</a:t>
            </a:r>
            <a:r>
              <a:rPr lang="en-ZA" dirty="0"/>
              <a:t> in </a:t>
            </a:r>
            <a:r>
              <a:rPr lang="en-ZA" dirty="0" smtClean="0">
                <a:solidFill>
                  <a:srgbClr val="7030A0"/>
                </a:solidFill>
              </a:rPr>
              <a:t>range</a:t>
            </a:r>
            <a:r>
              <a:rPr lang="en-ZA" dirty="0" smtClean="0"/>
              <a:t>(1, </a:t>
            </a:r>
            <a:r>
              <a:rPr lang="en-ZA" dirty="0" err="1" smtClean="0"/>
              <a:t>len</a:t>
            </a:r>
            <a:r>
              <a:rPr lang="en-ZA" dirty="0" smtClean="0"/>
              <a:t>(L</a:t>
            </a:r>
            <a:r>
              <a:rPr lang="en-ZA" dirty="0"/>
              <a:t>)):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ZA" dirty="0"/>
              <a:t> (</a:t>
            </a:r>
            <a:r>
              <a:rPr lang="en-ZA" dirty="0" smtClean="0"/>
              <a:t>L[</a:t>
            </a:r>
            <a:r>
              <a:rPr lang="en-ZA" dirty="0" err="1" smtClean="0"/>
              <a:t>lenn</a:t>
            </a:r>
            <a:r>
              <a:rPr lang="en-ZA" dirty="0" smtClean="0"/>
              <a:t>] </a:t>
            </a:r>
            <a:r>
              <a:rPr lang="en-ZA" dirty="0"/>
              <a:t>!= L[</a:t>
            </a:r>
            <a:r>
              <a:rPr lang="en-ZA" dirty="0" err="1"/>
              <a:t>i</a:t>
            </a:r>
            <a:r>
              <a:rPr lang="en-ZA" dirty="0"/>
              <a:t>] and 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&gt; 0):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 smtClean="0"/>
              <a:t>lenn</a:t>
            </a:r>
            <a:r>
              <a:rPr lang="en-ZA" dirty="0" smtClean="0"/>
              <a:t> </a:t>
            </a:r>
            <a:r>
              <a:rPr lang="en-ZA" dirty="0"/>
              <a:t>= </a:t>
            </a:r>
            <a:r>
              <a:rPr lang="en-ZA" dirty="0" smtClean="0"/>
              <a:t>M[</a:t>
            </a:r>
            <a:r>
              <a:rPr lang="en-ZA" dirty="0" err="1" smtClean="0"/>
              <a:t>lenn</a:t>
            </a:r>
            <a:r>
              <a:rPr lang="en-ZA" dirty="0" smtClean="0"/>
              <a:t>- </a:t>
            </a:r>
            <a:r>
              <a:rPr lang="en-ZA" dirty="0"/>
              <a:t>1]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ZA" dirty="0"/>
              <a:t> (</a:t>
            </a:r>
            <a:r>
              <a:rPr lang="en-ZA" dirty="0" smtClean="0"/>
              <a:t>L[</a:t>
            </a:r>
            <a:r>
              <a:rPr lang="en-ZA" dirty="0" err="1" smtClean="0"/>
              <a:t>lenn</a:t>
            </a:r>
            <a:r>
              <a:rPr lang="en-ZA" dirty="0" smtClean="0"/>
              <a:t>] </a:t>
            </a:r>
            <a:r>
              <a:rPr lang="en-ZA" dirty="0"/>
              <a:t>== L[</a:t>
            </a:r>
            <a:r>
              <a:rPr lang="en-ZA" dirty="0" err="1"/>
              <a:t>i</a:t>
            </a:r>
            <a:r>
              <a:rPr lang="en-ZA" dirty="0"/>
              <a:t>]):</a:t>
            </a:r>
          </a:p>
          <a:p>
            <a:pPr marL="0" indent="0">
              <a:buNone/>
            </a:pPr>
            <a:r>
              <a:rPr lang="en-ZA" dirty="0"/>
              <a:t>		</a:t>
            </a:r>
            <a:r>
              <a:rPr lang="en-ZA" dirty="0" err="1" smtClean="0"/>
              <a:t>lenn</a:t>
            </a:r>
            <a:r>
              <a:rPr lang="en-ZA" dirty="0" smtClean="0"/>
              <a:t>++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err="1" smtClean="0"/>
              <a:t>M.append</a:t>
            </a:r>
            <a:r>
              <a:rPr lang="en-ZA" dirty="0" smtClean="0"/>
              <a:t>(</a:t>
            </a:r>
            <a:r>
              <a:rPr lang="en-ZA" dirty="0" err="1" smtClean="0"/>
              <a:t>lenn</a:t>
            </a:r>
            <a:r>
              <a:rPr lang="en-ZA" dirty="0" smtClean="0"/>
              <a:t>)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2859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F9366C-FE31-4B91-B099-CA94DD58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Rolling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2BA63-CCBF-4012-ABA0-A4B01689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Suppose we’re hashing length </a:t>
            </a:r>
            <a:r>
              <a:rPr lang="en-ZA" i="1" dirty="0"/>
              <a:t>n</a:t>
            </a:r>
            <a:r>
              <a:rPr lang="en-ZA" dirty="0"/>
              <a:t> = 4.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‘</a:t>
            </a:r>
            <a:r>
              <a:rPr lang="en-ZA" dirty="0" err="1"/>
              <a:t>abbaaccd</a:t>
            </a:r>
            <a:r>
              <a:rPr lang="en-ZA" dirty="0"/>
              <a:t>’</a:t>
            </a:r>
          </a:p>
          <a:p>
            <a:pPr marL="0" indent="0">
              <a:buNone/>
            </a:pPr>
            <a:r>
              <a:rPr lang="en-ZA" dirty="0"/>
              <a:t>hash(‘</a:t>
            </a:r>
            <a:r>
              <a:rPr lang="en-ZA" dirty="0" err="1"/>
              <a:t>abba</a:t>
            </a:r>
            <a:r>
              <a:rPr lang="en-ZA" dirty="0"/>
              <a:t>’) = 1k</a:t>
            </a:r>
            <a:r>
              <a:rPr lang="en-ZA" baseline="30000" dirty="0"/>
              <a:t>3</a:t>
            </a:r>
            <a:r>
              <a:rPr lang="en-ZA" dirty="0"/>
              <a:t> + 2k</a:t>
            </a:r>
            <a:r>
              <a:rPr lang="en-ZA" baseline="30000" dirty="0"/>
              <a:t>2</a:t>
            </a:r>
            <a:r>
              <a:rPr lang="en-ZA" dirty="0"/>
              <a:t> + 2k + 1                                              ALL mod p</a:t>
            </a:r>
            <a:endParaRPr lang="en-ZA" baseline="30000" dirty="0"/>
          </a:p>
          <a:p>
            <a:pPr marL="0" indent="0">
              <a:buNone/>
            </a:pPr>
            <a:r>
              <a:rPr lang="en-ZA" dirty="0"/>
              <a:t>hash(‘</a:t>
            </a:r>
            <a:r>
              <a:rPr lang="en-ZA" dirty="0" err="1"/>
              <a:t>bbaa</a:t>
            </a:r>
            <a:r>
              <a:rPr lang="en-ZA" dirty="0"/>
              <a:t>’) =           2k</a:t>
            </a:r>
            <a:r>
              <a:rPr lang="en-ZA" baseline="30000" dirty="0"/>
              <a:t>3</a:t>
            </a:r>
            <a:r>
              <a:rPr lang="en-ZA" dirty="0"/>
              <a:t> + 2k</a:t>
            </a:r>
            <a:r>
              <a:rPr lang="en-ZA" baseline="30000" dirty="0"/>
              <a:t>2</a:t>
            </a:r>
            <a:r>
              <a:rPr lang="en-ZA" dirty="0"/>
              <a:t>+1k +  1</a:t>
            </a:r>
          </a:p>
          <a:p>
            <a:pPr marL="0" indent="0">
              <a:buNone/>
            </a:pPr>
            <a:r>
              <a:rPr lang="en-ZA" dirty="0"/>
              <a:t>hash(‘</a:t>
            </a:r>
            <a:r>
              <a:rPr lang="en-ZA" dirty="0" err="1"/>
              <a:t>baac</a:t>
            </a:r>
            <a:r>
              <a:rPr lang="en-ZA" dirty="0"/>
              <a:t>’)</a:t>
            </a:r>
            <a:r>
              <a:rPr lang="en-ZA" baseline="30000" dirty="0"/>
              <a:t>  </a:t>
            </a:r>
            <a:r>
              <a:rPr lang="en-ZA" dirty="0"/>
              <a:t>=                     2k</a:t>
            </a:r>
            <a:r>
              <a:rPr lang="en-ZA" baseline="30000" dirty="0"/>
              <a:t>3</a:t>
            </a:r>
            <a:r>
              <a:rPr lang="en-ZA" dirty="0"/>
              <a:t> + 1k</a:t>
            </a:r>
            <a:r>
              <a:rPr lang="en-ZA" baseline="30000" dirty="0"/>
              <a:t>2</a:t>
            </a:r>
            <a:r>
              <a:rPr lang="en-ZA" dirty="0"/>
              <a:t>+1k + 3</a:t>
            </a:r>
          </a:p>
          <a:p>
            <a:pPr marL="0" indent="0">
              <a:buNone/>
            </a:pPr>
            <a:endParaRPr lang="en-ZA" baseline="30000" dirty="0"/>
          </a:p>
          <a:p>
            <a:pPr marL="0" indent="0">
              <a:buNone/>
            </a:pPr>
            <a:r>
              <a:rPr lang="en-ZA" dirty="0"/>
              <a:t>To go from one hash to another:</a:t>
            </a:r>
            <a:r>
              <a:rPr lang="en-ZA" baseline="30000" dirty="0"/>
              <a:t> </a:t>
            </a:r>
            <a:r>
              <a:rPr lang="en-ZA" dirty="0"/>
              <a:t>Remove the first letter</a:t>
            </a:r>
            <a:br>
              <a:rPr lang="en-ZA" dirty="0"/>
            </a:br>
            <a:r>
              <a:rPr lang="en-ZA" dirty="0"/>
              <a:t>                                                           times k</a:t>
            </a:r>
            <a:br>
              <a:rPr lang="en-ZA" dirty="0"/>
            </a:br>
            <a:r>
              <a:rPr lang="en-ZA" dirty="0"/>
              <a:t>                                                           add the next letter</a:t>
            </a:r>
            <a:r>
              <a:rPr lang="en-ZA" baseline="30000" dirty="0"/>
              <a:t> 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28412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A7174-07AA-427D-BA94-B693D162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CCAC3F-7009-43AF-A0A5-9B487280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For some reason my code is a lot simpler than other sites.</a:t>
            </a:r>
          </a:p>
          <a:p>
            <a:pPr marL="0" indent="0">
              <a:buNone/>
            </a:pPr>
            <a:r>
              <a:rPr lang="en-ZA" dirty="0"/>
              <a:t>So maybe my code is slow or doesn’t work.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hlinkClick r:id="rId2"/>
              </a:rPr>
              <a:t>https://www.geeksforgeeks.org/kmp-algorithm-for-pattern-searching/</a:t>
            </a:r>
            <a:endParaRPr lang="en-ZA" dirty="0"/>
          </a:p>
          <a:p>
            <a:pPr marL="0" indent="0">
              <a:buNone/>
            </a:pPr>
            <a:r>
              <a:rPr lang="en-ZA" dirty="0">
                <a:hlinkClick r:id="rId3"/>
              </a:rPr>
              <a:t>https://en.wikipedia.org/wiki/Knuth%E2%80%93Morris%E2%80%93Pratt_algorithm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If you need code.</a:t>
            </a:r>
          </a:p>
        </p:txBody>
      </p:sp>
    </p:spTree>
    <p:extLst>
      <p:ext uri="{BB962C8B-B14F-4D97-AF65-F5344CB8AC3E}">
        <p14:creationId xmlns="" xmlns:p14="http://schemas.microsoft.com/office/powerpoint/2010/main" val="2806288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233F3-F2C9-4E80-B956-99639FDD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 complexity of 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20ADFE-EF32-48CE-AC4D-899E0D12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O(n) </a:t>
            </a:r>
            <a:r>
              <a:rPr lang="en-ZA" dirty="0" err="1"/>
              <a:t>preprocessing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O(m) matching time</a:t>
            </a:r>
          </a:p>
          <a:p>
            <a:pPr marL="0" indent="0">
              <a:buNone/>
            </a:pPr>
            <a:r>
              <a:rPr lang="en-ZA" dirty="0"/>
              <a:t>O(n + m) total time</a:t>
            </a:r>
          </a:p>
        </p:txBody>
      </p:sp>
    </p:spTree>
    <p:extLst>
      <p:ext uri="{BB962C8B-B14F-4D97-AF65-F5344CB8AC3E}">
        <p14:creationId xmlns="" xmlns:p14="http://schemas.microsoft.com/office/powerpoint/2010/main" val="51276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929D3-DC69-40C5-B3EE-5D7049B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Rabin-Karp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E2E6F-F79A-47B2-972E-29112686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Robin- Karp is using the rolling hash and comparing it to our original string to see if they have the same hash.</a:t>
            </a:r>
          </a:p>
          <a:p>
            <a:pPr marL="0" indent="0">
              <a:buNone/>
            </a:pPr>
            <a:r>
              <a:rPr lang="en-ZA" dirty="0"/>
              <a:t>Where n is length of </a:t>
            </a:r>
            <a:r>
              <a:rPr lang="en-ZA" i="1" dirty="0"/>
              <a:t>L </a:t>
            </a:r>
            <a:r>
              <a:rPr lang="en-ZA" dirty="0"/>
              <a:t>and m is length of </a:t>
            </a:r>
            <a:r>
              <a:rPr lang="en-ZA" i="1" dirty="0"/>
              <a:t>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Average running time of O(n + m)</a:t>
            </a:r>
          </a:p>
          <a:p>
            <a:pPr marL="0" indent="0">
              <a:buNone/>
            </a:pPr>
            <a:r>
              <a:rPr lang="en-ZA" dirty="0"/>
              <a:t>Worst case: O(nm)</a:t>
            </a:r>
          </a:p>
          <a:p>
            <a:pPr marL="0" indent="0">
              <a:buNone/>
            </a:pPr>
            <a:r>
              <a:rPr lang="en-ZA" dirty="0"/>
              <a:t>e.g. </a:t>
            </a:r>
            <a:r>
              <a:rPr lang="en-ZA" i="1" dirty="0"/>
              <a:t>L</a:t>
            </a:r>
            <a:r>
              <a:rPr lang="en-ZA" dirty="0"/>
              <a:t> = ‘AAA’, </a:t>
            </a:r>
            <a:r>
              <a:rPr lang="en-ZA" i="1" dirty="0"/>
              <a:t>S</a:t>
            </a:r>
            <a:r>
              <a:rPr lang="en-ZA" dirty="0"/>
              <a:t> = ‘AAAAAAAAAAAAAAAAAAAAAAAAAH’ </a:t>
            </a:r>
          </a:p>
        </p:txBody>
      </p:sp>
    </p:spTree>
    <p:extLst>
      <p:ext uri="{BB962C8B-B14F-4D97-AF65-F5344CB8AC3E}">
        <p14:creationId xmlns="" xmlns:p14="http://schemas.microsoft.com/office/powerpoint/2010/main" val="37964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6B7AB-E285-4A10-BCEA-99DFB68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deal with AAAAAAAAAAAAAAAAAH?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A779D-8DD1-4B2D-ABDD-3360C417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Use KMP</a:t>
            </a:r>
          </a:p>
        </p:txBody>
      </p:sp>
    </p:spTree>
    <p:extLst>
      <p:ext uri="{BB962C8B-B14F-4D97-AF65-F5344CB8AC3E}">
        <p14:creationId xmlns="" xmlns:p14="http://schemas.microsoft.com/office/powerpoint/2010/main" val="30307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26A734-E0D4-4E8B-AA34-261B0A91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Knuth-Morris-Pratt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7C0904-037E-4327-A26D-E9D3CA29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How many times does a string </a:t>
            </a:r>
            <a:r>
              <a:rPr lang="en-ZA" i="1" dirty="0"/>
              <a:t>L </a:t>
            </a:r>
            <a:r>
              <a:rPr lang="en-ZA" dirty="0"/>
              <a:t>appear in a string </a:t>
            </a:r>
            <a:r>
              <a:rPr lang="en-ZA" i="1" dirty="0"/>
              <a:t>S.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We use pre-processing.</a:t>
            </a:r>
          </a:p>
          <a:p>
            <a:pPr marL="0" indent="0">
              <a:buNone/>
            </a:pPr>
            <a:r>
              <a:rPr lang="en-ZA" dirty="0"/>
              <a:t>When a mistake occurs we do not start from over but to the shortest prefix that ‘works’.</a:t>
            </a:r>
          </a:p>
        </p:txBody>
      </p:sp>
    </p:spTree>
    <p:extLst>
      <p:ext uri="{BB962C8B-B14F-4D97-AF65-F5344CB8AC3E}">
        <p14:creationId xmlns="" xmlns:p14="http://schemas.microsoft.com/office/powerpoint/2010/main" val="339952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93FE2-3C8D-48BD-A642-795288F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7F4A6-92F8-4622-B436-80DFDF3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i="1" dirty="0"/>
              <a:t>L </a:t>
            </a:r>
            <a:r>
              <a:rPr lang="en-ZA" dirty="0"/>
              <a:t> = ABACABAD</a:t>
            </a:r>
          </a:p>
          <a:p>
            <a:pPr marL="0" indent="0">
              <a:buNone/>
            </a:pPr>
            <a:r>
              <a:rPr lang="en-ZA" i="1" dirty="0"/>
              <a:t>S </a:t>
            </a:r>
            <a:r>
              <a:rPr lang="en-ZA" dirty="0"/>
              <a:t>= ABACABABACABAD</a:t>
            </a:r>
          </a:p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</a:t>
            </a:r>
            <a:r>
              <a:rPr lang="en-ZA" dirty="0"/>
              <a:t>BACABABACABAD</a:t>
            </a:r>
          </a:p>
          <a:p>
            <a:pPr marL="0" indent="0">
              <a:buNone/>
            </a:pPr>
            <a:r>
              <a:rPr lang="en-ZA" dirty="0"/>
              <a:t>A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BACABAD</a:t>
            </a:r>
          </a:p>
          <a:p>
            <a:pPr marL="0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="" xmlns:p14="http://schemas.microsoft.com/office/powerpoint/2010/main" val="27771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1414</Words>
  <Application>Microsoft Office PowerPoint</Application>
  <PresentationFormat>Custom</PresentationFormat>
  <Paragraphs>448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Finding substrings</vt:lpstr>
      <vt:lpstr>What are we doing?</vt:lpstr>
      <vt:lpstr>Rabin-Karp and hashing</vt:lpstr>
      <vt:lpstr>What’s the point of hashing?</vt:lpstr>
      <vt:lpstr>Rolling hash</vt:lpstr>
      <vt:lpstr>Rabin-Karp</vt:lpstr>
      <vt:lpstr>How to deal with AAAAAAAAAAAAAAAAAH?</vt:lpstr>
      <vt:lpstr>Knuth-Morris-Pratt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Where to fall-back?</vt:lpstr>
      <vt:lpstr>How to implement?</vt:lpstr>
      <vt:lpstr>How to find M?</vt:lpstr>
      <vt:lpstr>How to find M?</vt:lpstr>
      <vt:lpstr>Note:</vt:lpstr>
      <vt:lpstr>Time complexity of KMP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substrings</dc:title>
  <dc:creator>Yaseen Mowzer</dc:creator>
  <cp:lastModifiedBy>Robin</cp:lastModifiedBy>
  <cp:revision>23</cp:revision>
  <dcterms:created xsi:type="dcterms:W3CDTF">2019-03-04T16:30:18Z</dcterms:created>
  <dcterms:modified xsi:type="dcterms:W3CDTF">2019-03-30T16:33:17Z</dcterms:modified>
</cp:coreProperties>
</file>