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5" r:id="rId3"/>
    <p:sldId id="278" r:id="rId4"/>
    <p:sldId id="286" r:id="rId5"/>
    <p:sldId id="287" r:id="rId6"/>
    <p:sldId id="288" r:id="rId7"/>
    <p:sldId id="290" r:id="rId8"/>
    <p:sldId id="289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3" r:id="rId22"/>
    <p:sldId id="292" r:id="rId23"/>
    <p:sldId id="285" r:id="rId24"/>
    <p:sldId id="29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962"/>
    <a:srgbClr val="0E2138"/>
    <a:srgbClr val="3366CC"/>
    <a:srgbClr val="08121E"/>
    <a:srgbClr val="FF0137"/>
    <a:srgbClr val="4FA7FF"/>
    <a:srgbClr val="1872E1"/>
    <a:srgbClr val="58BBFE"/>
    <a:srgbClr val="8ACFFE"/>
    <a:srgbClr val="0A9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1" autoAdjust="0"/>
    <p:restoredTop sz="90378" autoAdjust="0"/>
  </p:normalViewPr>
  <p:slideViewPr>
    <p:cSldViewPr>
      <p:cViewPr>
        <p:scale>
          <a:sx n="66" d="100"/>
          <a:sy n="66" d="100"/>
        </p:scale>
        <p:origin x="-1724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401F-5A93-4155-94A1-883DB5A0377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F352-6901-40F6-A412-D83723C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0F352-6901-40F6-A412-D83723CD56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7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83">
              <a:schemeClr val="bg1"/>
            </a:gs>
            <a:gs pos="0">
              <a:schemeClr val="bg1">
                <a:lumMod val="85000"/>
              </a:schemeClr>
            </a:gs>
            <a:gs pos="49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25B8-81BC-4063-8087-B70693F965B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im501\Desktop\배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55676" y="2710473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한강에서 놀자</a:t>
            </a:r>
            <a:r>
              <a:rPr lang="en-US" altLang="ko-KR" sz="4000" b="1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!</a:t>
            </a:r>
            <a:endParaRPr lang="ko-KR" altLang="en-US" sz="4000" b="1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7074" y="3861048"/>
            <a:ext cx="590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9</a:t>
            </a:r>
            <a:r>
              <a:rPr lang="ko-KR" altLang="en-US" sz="22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조  강예은  곽민기  </a:t>
            </a:r>
            <a:r>
              <a:rPr lang="ko-KR" altLang="en-US" sz="2200" dirty="0" err="1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이철헌</a:t>
            </a:r>
            <a:r>
              <a:rPr lang="ko-KR" altLang="en-US" sz="22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  </a:t>
            </a:r>
            <a:r>
              <a:rPr lang="ko-KR" altLang="en-US" sz="2200" dirty="0" err="1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최슬아</a:t>
            </a:r>
            <a:r>
              <a:rPr lang="ko-KR" altLang="en-US" sz="22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  최종윤</a:t>
            </a:r>
            <a:endParaRPr lang="ko-KR" altLang="en-US" sz="2200" dirty="0">
              <a:solidFill>
                <a:schemeClr val="tx2">
                  <a:lumMod val="50000"/>
                </a:scheme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98884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프로그래밍언어론 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/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지정희 교수님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2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_x481734560" descr="EMB000024ec5a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5881687" cy="3848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12" name="TextBox 11"/>
          <p:cNvSpPr txBox="1"/>
          <p:nvPr/>
        </p:nvSpPr>
        <p:spPr>
          <a:xfrm>
            <a:off x="2174339" y="5661248"/>
            <a:ext cx="667264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일반 사용자로 나누어 관리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8136904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정보에 따라 권한을 나누고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권한 별로 다른 메뉴 구성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2232248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공지 사항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037" y="2507420"/>
            <a:ext cx="6413196" cy="1438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관리자가 등록한 공지사항을 확인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관리자는 공지사항 등록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아티스트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일반사용자는 공지사항을 확인할 수 있음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3600400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 스케줄 확인 및 신청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5520" descr="EMB000024ec5a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3" y="1976817"/>
            <a:ext cx="4903486" cy="4088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5293029" y="1308487"/>
            <a:ext cx="3719165" cy="2336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스케줄 확인</a:t>
            </a:r>
            <a:r>
              <a:rPr lang="en-US" altLang="ko-KR" sz="280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달력에서 날짜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팀별</a:t>
            </a: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>
                <a:latin typeface="휴먼모음T" panose="02030504000101010101" pitchFamily="18" charset="-127"/>
                <a:ea typeface="휴먼모음T" panose="02030504000101010101" pitchFamily="18" charset="-127"/>
              </a:rPr>
              <a:t>확인 </a:t>
            </a: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해당 팀 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>
                <a:latin typeface="휴먼모음T" panose="02030504000101010101" pitchFamily="18" charset="-127"/>
                <a:ea typeface="휴먼모음T" panose="02030504000101010101" pitchFamily="18" charset="-127"/>
              </a:rPr>
              <a:t>공원별 확인 </a:t>
            </a: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해당 공원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해당 날짜의 스케줄이 표시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3029" y="3789040"/>
            <a:ext cx="3719165" cy="2785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 신청</a:t>
            </a:r>
            <a:r>
              <a:rPr lang="en-US" altLang="ko-KR" sz="280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희망하는 공원 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지도에서 장소 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시작 시간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종료 시간 설정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해당 </a:t>
            </a: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날짜의 스케줄 등록</a:t>
            </a:r>
            <a:r>
              <a:rPr lang="en-US" altLang="ko-KR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b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중복 시</a:t>
            </a:r>
            <a:r>
              <a:rPr lang="en-US" altLang="ko-KR" sz="2200" b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b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선택 안됨</a:t>
            </a:r>
            <a:endParaRPr lang="ko-KR" altLang="en-US" sz="22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2952328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응원하기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사용자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4720" descr="EMB000024ec5a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4" y="2017852"/>
            <a:ext cx="2277728" cy="4219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3762804" y="2676639"/>
            <a:ext cx="4913652" cy="2336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공연을 본 시민들의 후기 작성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응원하려는 팀 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응원 메시지 작성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팀에 상관 없이 모든 팀 대상도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해당 팀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블로그에서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확인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3312368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전체 공연 팀 확인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4720" descr="EMB000024ec5a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8" y="2132856"/>
            <a:ext cx="2261192" cy="4006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3347864" y="2515830"/>
            <a:ext cx="5515016" cy="2785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한강사업본부에 등록된 전체 팀 확인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전체 팀 목록을 보여줌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팀 명을 클릭하면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블로그로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이동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즐겨 찾는 팀 선택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추가된 팀은 상단에 출력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즐겨 찾는 팀의 정보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푸시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알림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4608512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 팀 아이디 권한 부여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4640" descr="EMB000024ec5a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" y="2068530"/>
            <a:ext cx="2311116" cy="4095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3275856" y="2854241"/>
            <a:ext cx="5712728" cy="1438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 신청자에게 권한 부여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선발된 거리공연 예술가에게 권한 부여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한강사업본부 관리자가 이용할 수 있는 기능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3600400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공연 확인 및 신청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4560" descr="EMB000024ec5a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88840"/>
            <a:ext cx="3738563" cy="314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4483400" y="2394577"/>
            <a:ext cx="4108150" cy="2336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공연 확인 선택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각 공원을 선택하는 메뉴가 뜸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공원 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 진행 중인 팀 목록 출력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 예정인 팀 목록 출력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_x481734080" descr="EMB000024ec5a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261883"/>
            <a:ext cx="3738563" cy="314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9" name="TextBox 8"/>
          <p:cNvSpPr txBox="1"/>
          <p:nvPr/>
        </p:nvSpPr>
        <p:spPr>
          <a:xfrm>
            <a:off x="4400551" y="3315195"/>
            <a:ext cx="4638674" cy="32342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 신청 권한 있는 아이디로 로그인 시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 시작 버튼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예정된 장소 시작 시 정보 업데이트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다른 장소 시작 시 장소 선택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 시작 시 </a:t>
            </a:r>
            <a:r>
              <a:rPr lang="ko-KR" altLang="en-US" sz="2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빨간색 </a:t>
            </a:r>
            <a:r>
              <a:rPr lang="ko-KR" altLang="en-US" sz="2200" dirty="0" err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마커</a:t>
            </a:r>
            <a:endParaRPr lang="en-US" altLang="ko-KR" sz="2200" dirty="0" smtClean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 예정 시 </a:t>
            </a:r>
            <a:r>
              <a:rPr lang="ko-KR" altLang="en-US" sz="2200" dirty="0" smtClean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파란색 </a:t>
            </a:r>
            <a:r>
              <a:rPr lang="ko-KR" altLang="en-US" sz="2200" dirty="0" err="1" smtClean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마커</a:t>
            </a:r>
            <a:endParaRPr lang="en-US" altLang="ko-KR" sz="2200" dirty="0" smtClean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2664296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설정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037" y="2507420"/>
            <a:ext cx="6413196" cy="1438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전반적인 것들을 설정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로그인 계정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 변경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푸시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알림 메시지 설정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5832648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활동 보고서 확인 및 작성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1734560" descr="EMB000024ec5a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5497"/>
            <a:ext cx="4839236" cy="374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7" name="TextBox 6"/>
          <p:cNvSpPr txBox="1"/>
          <p:nvPr/>
        </p:nvSpPr>
        <p:spPr>
          <a:xfrm>
            <a:off x="5297435" y="2338228"/>
            <a:ext cx="3719165" cy="36830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아티스트들이 활동보고서 작성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현재 카페에서 운영 중임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팀명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날짜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장소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인원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관객 수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공연사진 업로드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관리자가 확인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우수 팀 선정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실적 작성 등에 활용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3816424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질의응답 확인 및 작성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_x485502824" descr="EMB000024ec5a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08" y="2004094"/>
            <a:ext cx="4076700" cy="351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pic>
        <p:nvPicPr>
          <p:cNvPr id="7" name="_x485504264" descr="EMB000024ec5a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4" y="1988840"/>
            <a:ext cx="4191000" cy="3513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2279365" y="3972783"/>
            <a:ext cx="4418870" cy="2336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질의응답 확인</a:t>
            </a:r>
            <a:endParaRPr lang="en-US" altLang="ko-KR" sz="2800" dirty="0" smtClean="0">
              <a:solidFill>
                <a:srgbClr val="18396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제목 선택 시 게시 내용 확인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답변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Q&amp;A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작성하기 클릭 시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양식에 맞춰 질문 작성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im501\Desktop\배경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그룹 147"/>
          <p:cNvGrpSpPr/>
          <p:nvPr/>
        </p:nvGrpSpPr>
        <p:grpSpPr>
          <a:xfrm>
            <a:off x="2922349" y="660252"/>
            <a:ext cx="1112564" cy="1112564"/>
            <a:chOff x="3603452" y="1196752"/>
            <a:chExt cx="1112564" cy="1112564"/>
          </a:xfrm>
        </p:grpSpPr>
        <p:sp>
          <p:nvSpPr>
            <p:cNvPr id="15" name="타원 14"/>
            <p:cNvSpPr/>
            <p:nvPr/>
          </p:nvSpPr>
          <p:spPr>
            <a:xfrm>
              <a:off x="3603452" y="119675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39124" y="1450152"/>
              <a:ext cx="659216" cy="542374"/>
              <a:chOff x="2256636" y="2617190"/>
              <a:chExt cx="875204" cy="720080"/>
            </a:xfrm>
            <a:solidFill>
              <a:schemeClr val="bg1">
                <a:lumMod val="65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2256636" y="2617190"/>
                <a:ext cx="83928" cy="720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415813" y="2852936"/>
                <a:ext cx="83928" cy="4843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573556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730992" y="2780928"/>
                <a:ext cx="83928" cy="556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0169" y="3095102"/>
                <a:ext cx="83928" cy="2421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047912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cxnSp>
        <p:nvCxnSpPr>
          <p:cNvPr id="14" name="직선 화살표 연결선 13"/>
          <p:cNvCxnSpPr/>
          <p:nvPr/>
        </p:nvCxnSpPr>
        <p:spPr>
          <a:xfrm rot="5400000" flipV="1">
            <a:off x="2353927" y="926628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241565" y="923229"/>
            <a:ext cx="2850715" cy="523220"/>
            <a:chOff x="2179558" y="2587124"/>
            <a:chExt cx="1726590" cy="895856"/>
          </a:xfrm>
        </p:grpSpPr>
        <p:sp>
          <p:nvSpPr>
            <p:cNvPr id="21" name="TextBox 20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1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5988" y="2748925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팀원 소개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 rot="5400000" flipV="1">
            <a:off x="3707904" y="3292104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825741" y="3265820"/>
            <a:ext cx="2850715" cy="523220"/>
            <a:chOff x="2179558" y="2587124"/>
            <a:chExt cx="1726590" cy="895856"/>
          </a:xfrm>
        </p:grpSpPr>
        <p:sp>
          <p:nvSpPr>
            <p:cNvPr id="38" name="TextBox 37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3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65988" y="2769661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프로그램 기능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rot="5400000" flipV="1">
            <a:off x="3656774" y="4692700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5685321" y="4691437"/>
            <a:ext cx="2775111" cy="523220"/>
            <a:chOff x="2179558" y="2587124"/>
            <a:chExt cx="1680799" cy="895856"/>
          </a:xfrm>
        </p:grpSpPr>
        <p:sp>
          <p:nvSpPr>
            <p:cNvPr id="52" name="TextBox 51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4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20197" y="2745216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개발 방법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rot="5400000" flipV="1">
            <a:off x="2865422" y="5811832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4997313" y="5961749"/>
            <a:ext cx="2850715" cy="523220"/>
            <a:chOff x="2179558" y="2587124"/>
            <a:chExt cx="1726590" cy="895856"/>
          </a:xfrm>
        </p:grpSpPr>
        <p:sp>
          <p:nvSpPr>
            <p:cNvPr id="66" name="TextBox 65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5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65988" y="2732960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기대 효과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27984" y="3036516"/>
            <a:ext cx="1112564" cy="1112564"/>
            <a:chOff x="4271654" y="2564904"/>
            <a:chExt cx="1112564" cy="1112564"/>
          </a:xfrm>
        </p:grpSpPr>
        <p:sp>
          <p:nvSpPr>
            <p:cNvPr id="40" name="타원 39"/>
            <p:cNvSpPr/>
            <p:nvPr/>
          </p:nvSpPr>
          <p:spPr>
            <a:xfrm>
              <a:off x="4271654" y="2564904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498297" y="3002357"/>
              <a:ext cx="659277" cy="329634"/>
              <a:chOff x="1403648" y="1457265"/>
              <a:chExt cx="4752528" cy="1755711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1403648" y="1484784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695983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99593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43609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123728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416063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4716016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4293640" y="4437112"/>
            <a:ext cx="1112564" cy="1112564"/>
            <a:chOff x="4416778" y="4077072"/>
            <a:chExt cx="1112564" cy="1112564"/>
          </a:xfrm>
        </p:grpSpPr>
        <p:sp>
          <p:nvSpPr>
            <p:cNvPr id="54" name="타원 53"/>
            <p:cNvSpPr/>
            <p:nvPr/>
          </p:nvSpPr>
          <p:spPr>
            <a:xfrm>
              <a:off x="4416778" y="407707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684668" y="4355679"/>
              <a:ext cx="607412" cy="553045"/>
              <a:chOff x="1414981" y="2119372"/>
              <a:chExt cx="4141635" cy="3013032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85" name="그룹 84"/>
              <p:cNvGrpSpPr/>
              <p:nvPr/>
            </p:nvGrpSpPr>
            <p:grpSpPr>
              <a:xfrm>
                <a:off x="1414981" y="2119372"/>
                <a:ext cx="912608" cy="3013032"/>
                <a:chOff x="1414981" y="2119372"/>
                <a:chExt cx="912608" cy="3013032"/>
              </a:xfrm>
              <a:grpFill/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1414981" y="266170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1414981" y="211937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2483768" y="2661700"/>
                <a:ext cx="912608" cy="2470704"/>
                <a:chOff x="1414981" y="2661700"/>
                <a:chExt cx="912608" cy="2470704"/>
              </a:xfrm>
              <a:grpFill/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14981" y="266170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563888" y="3678760"/>
                <a:ext cx="912608" cy="1453644"/>
                <a:chOff x="1414981" y="3678760"/>
                <a:chExt cx="912608" cy="1453644"/>
              </a:xfrm>
              <a:grpFill/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644008" y="3174704"/>
                <a:ext cx="912608" cy="1957700"/>
                <a:chOff x="1414981" y="3174704"/>
                <a:chExt cx="912608" cy="1957700"/>
              </a:xfrm>
              <a:grpFill/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</p:grpSp>
      <p:sp>
        <p:nvSpPr>
          <p:cNvPr id="68" name="타원 67"/>
          <p:cNvSpPr/>
          <p:nvPr/>
        </p:nvSpPr>
        <p:spPr>
          <a:xfrm>
            <a:off x="3553058" y="5707424"/>
            <a:ext cx="1112564" cy="1112564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801526" y="6014683"/>
            <a:ext cx="604019" cy="550746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108" name="모서리가 둥근 직사각형 107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1370617" y="908720"/>
            <a:ext cx="533963" cy="57965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1528163" y="1070667"/>
            <a:ext cx="218870" cy="2326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865422" y="3253423"/>
            <a:ext cx="533963" cy="579653"/>
            <a:chOff x="2865422" y="2925827"/>
            <a:chExt cx="533963" cy="579653"/>
          </a:xfrm>
        </p:grpSpPr>
        <p:sp>
          <p:nvSpPr>
            <p:cNvPr id="155" name="타원 154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2632848" y="4698061"/>
            <a:ext cx="533963" cy="579653"/>
            <a:chOff x="2865422" y="2925827"/>
            <a:chExt cx="533963" cy="579653"/>
          </a:xfrm>
        </p:grpSpPr>
        <p:sp>
          <p:nvSpPr>
            <p:cNvPr id="163" name="타원 162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1806262" y="5810037"/>
            <a:ext cx="533963" cy="579653"/>
            <a:chOff x="2865422" y="2925827"/>
            <a:chExt cx="533963" cy="579653"/>
          </a:xfrm>
        </p:grpSpPr>
        <p:sp>
          <p:nvSpPr>
            <p:cNvPr id="166" name="타원 165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 rot="5400000" flipV="1">
            <a:off x="3491880" y="2023932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2454988" y="1985251"/>
            <a:ext cx="533963" cy="579653"/>
            <a:chOff x="2865422" y="2925827"/>
            <a:chExt cx="533963" cy="579653"/>
          </a:xfrm>
        </p:grpSpPr>
        <p:sp>
          <p:nvSpPr>
            <p:cNvPr id="115" name="타원 114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609717" y="1981772"/>
            <a:ext cx="2850715" cy="523220"/>
            <a:chOff x="2179558" y="2587124"/>
            <a:chExt cx="1726590" cy="895856"/>
          </a:xfrm>
        </p:grpSpPr>
        <p:sp>
          <p:nvSpPr>
            <p:cNvPr id="127" name="TextBox 126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2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65988" y="2769661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개발 배경 및 동기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29" name="타원 128"/>
          <p:cNvSpPr/>
          <p:nvPr/>
        </p:nvSpPr>
        <p:spPr>
          <a:xfrm>
            <a:off x="4072169" y="1718795"/>
            <a:ext cx="1112564" cy="1112564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 rot="5400000">
            <a:off x="4326441" y="1999704"/>
            <a:ext cx="604019" cy="550746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131" name="모서리가 둥근 직사각형 130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1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515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프로그램 기능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77752"/>
            <a:ext cx="4392488" cy="477054"/>
          </a:xfrm>
          <a:prstGeom prst="rect">
            <a:avLst/>
          </a:prstGeom>
          <a:solidFill>
            <a:srgbClr val="183962"/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 </a:t>
            </a:r>
            <a:r>
              <a:rPr lang="ko-KR" altLang="en-US" sz="2500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블로그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사용자</a:t>
            </a:r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_x481734880" descr="EMB000024ec5a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8840"/>
            <a:ext cx="6119813" cy="2157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50000"/>
              </a:schemeClr>
            </a:solidFill>
          </a:ln>
          <a:effectLst/>
          <a:extLst/>
        </p:spPr>
      </p:pic>
      <p:sp>
        <p:nvSpPr>
          <p:cNvPr id="10" name="TextBox 9"/>
          <p:cNvSpPr txBox="1"/>
          <p:nvPr/>
        </p:nvSpPr>
        <p:spPr>
          <a:xfrm>
            <a:off x="2963728" y="4116799"/>
            <a:ext cx="5712728" cy="2336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공연 팀의 개인 페이지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r>
              <a:rPr lang="en-US" altLang="ko-KR" sz="2800" dirty="0" smtClean="0">
                <a:solidFill>
                  <a:srgbClr val="18396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블로그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홈 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 로고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소개글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링크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예정 공연 스케줄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공연 스케줄 제공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시민들이 작성한 후기를 확인할 수 있음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팀 프로필 작성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링크 등록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im501\Desktop\배경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378" y="3212976"/>
            <a:ext cx="52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1F497D">
                    <a:lumMod val="75000"/>
                  </a:srgb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개발 방법</a:t>
            </a:r>
            <a:endParaRPr lang="ko-KR" altLang="en-US" sz="4800" b="1" dirty="0">
              <a:solidFill>
                <a:srgbClr val="1F497D">
                  <a:lumMod val="75000"/>
                </a:srgb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54322" y="3975447"/>
            <a:ext cx="3835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안드로이드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, DB,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서버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+ α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19666" y="2094781"/>
            <a:ext cx="1359083" cy="1133962"/>
            <a:chOff x="1414981" y="2119372"/>
            <a:chExt cx="4141635" cy="3013032"/>
          </a:xfrm>
          <a:solidFill>
            <a:schemeClr val="bg1">
              <a:lumMod val="65000"/>
            </a:schemeClr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1414981" y="2119372"/>
              <a:ext cx="912608" cy="3013032"/>
              <a:chOff x="1414981" y="2119372"/>
              <a:chExt cx="912608" cy="3013032"/>
            </a:xfrm>
            <a:grpFill/>
          </p:grpSpPr>
          <p:sp>
            <p:nvSpPr>
              <p:cNvPr id="29" name="직사각형 28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14981" y="266170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414981" y="211937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483768" y="2661700"/>
              <a:ext cx="912608" cy="2470704"/>
              <a:chOff x="1414981" y="2661700"/>
              <a:chExt cx="912608" cy="2470704"/>
            </a:xfrm>
            <a:grpFill/>
          </p:grpSpPr>
          <p:sp>
            <p:nvSpPr>
              <p:cNvPr id="24" name="직사각형 23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414981" y="266170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563888" y="3678760"/>
              <a:ext cx="912608" cy="1453644"/>
              <a:chOff x="1414981" y="3678760"/>
              <a:chExt cx="912608" cy="1453644"/>
            </a:xfrm>
            <a:grpFill/>
          </p:grpSpPr>
          <p:sp>
            <p:nvSpPr>
              <p:cNvPr id="21" name="직사각형 20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644008" y="3174704"/>
              <a:ext cx="912608" cy="1957700"/>
              <a:chOff x="1414981" y="3174704"/>
              <a:chExt cx="912608" cy="1957700"/>
            </a:xfrm>
            <a:grpFill/>
          </p:grpSpPr>
          <p:sp>
            <p:nvSpPr>
              <p:cNvPr id="17" name="직사각형 16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1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5" descr="D:\Users\im501\Desktop\프로그래밍언어론 제안서\ti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48" y="3504752"/>
            <a:ext cx="2434548" cy="2684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0E2138"/>
            </a:solidFill>
          </a:ln>
          <a:effectLst/>
          <a:extLst/>
        </p:spPr>
      </p:pic>
      <p:pic>
        <p:nvPicPr>
          <p:cNvPr id="12" name="Picture 2" descr="D:\Users\im501\Desktop\프로그래밍언어론 제안서\안드로이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68" y="3621008"/>
            <a:ext cx="1847850" cy="2171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3" name="Picture 3" descr="D:\Users\im501\Desktop\프로그래밍언어론 제안서\파이썬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83" y="1845494"/>
            <a:ext cx="4219578" cy="1217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4" name="Picture 4" descr="D:\Users\im501\Desktop\프로그래밍언어론 제안서\SQ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02" y="3630533"/>
            <a:ext cx="1857989" cy="2171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15" name="모서리가 둥근 직사각형 14"/>
          <p:cNvSpPr/>
          <p:nvPr/>
        </p:nvSpPr>
        <p:spPr>
          <a:xfrm>
            <a:off x="3536714" y="1268760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15404" y="5840267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DATABASE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4628" y="5841348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ANDROID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553444" y="4254546"/>
            <a:ext cx="1021370" cy="9048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5457229" y="4254546"/>
            <a:ext cx="1021370" cy="9048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3999302" y="2885626"/>
            <a:ext cx="1021370" cy="9048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23893" y="2726085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Naver</a:t>
            </a:r>
            <a:r>
              <a:rPr lang="en-US" altLang="ko-KR" dirty="0" smtClean="0">
                <a:solidFill>
                  <a:schemeClr val="bg1"/>
                </a:solidFill>
              </a:rPr>
              <a:t> Map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5577" y="2726085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Slide Menu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View Pager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5576" y="2170559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Fragment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23893" y="2170559"/>
            <a:ext cx="1920515" cy="50838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GCM PUSH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2700000">
            <a:off x="2553444" y="2827562"/>
            <a:ext cx="1021370" cy="9048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오른쪽 화살표 25"/>
          <p:cNvSpPr/>
          <p:nvPr/>
        </p:nvSpPr>
        <p:spPr>
          <a:xfrm rot="8100000">
            <a:off x="5457229" y="2827563"/>
            <a:ext cx="1021370" cy="9048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8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im501\Desktop\배경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053" y="3212975"/>
            <a:ext cx="52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1F497D">
                    <a:lumMod val="75000"/>
                  </a:srgb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기대 효과</a:t>
            </a:r>
            <a:endParaRPr lang="ko-KR" altLang="en-US" sz="4800" b="1" dirty="0">
              <a:solidFill>
                <a:srgbClr val="1F497D">
                  <a:lumMod val="75000"/>
                </a:srgb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9832" y="3975447"/>
            <a:ext cx="30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유저 권한 별 기대효과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17623" y="2132856"/>
            <a:ext cx="1308754" cy="1080120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3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기대 효과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548" y="1743319"/>
            <a:ext cx="6001977" cy="32342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lang="en-US" altLang="ko-KR" sz="2800" dirty="0" smtClean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공연 시간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장소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문화 공연과의 중복 문제 해결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기존에는 수동으로 계획서 검토 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계획표 작성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프로그램화되어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자동 스케줄링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실적 관리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보고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등이 용이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우수 팀 선정 등에 활용 가능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소속 팀들을 체계적으로 관리 가능 </a:t>
            </a:r>
            <a:endParaRPr lang="en-US" altLang="ko-KR" sz="2200" dirty="0" smtClean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5798" y="1743319"/>
            <a:ext cx="6001977" cy="36830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</a:t>
            </a:r>
            <a:endParaRPr lang="en-US" altLang="ko-KR" sz="2800" dirty="0" smtClean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0" indent="-457200">
              <a:lnSpc>
                <a:spcPts val="3500"/>
              </a:lnSpc>
              <a:buAutoNum type="arabicPeriod"/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장소와 시간에 대한 예외사항 해결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원활한 관람 유도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관객 수 증가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아티스트와 시민 간 소통 채널로써의 기능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피드백 증가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공연의 질 상승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시민들의 참여 유도</a:t>
            </a:r>
            <a:endParaRPr lang="en-US" altLang="ko-KR" sz="220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1823" y="3730006"/>
            <a:ext cx="6001977" cy="23365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800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사용자</a:t>
            </a:r>
            <a:endParaRPr lang="en-US" altLang="ko-KR" sz="2800" dirty="0" smtClean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좋아하는 팀의 공연을 골라 볼 수 있음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푸시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알림을 통해 정보를 얻을 수 있음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>
              <a:lnSpc>
                <a:spcPts val="3500"/>
              </a:lnSpc>
              <a:defRPr lang="ko-KR" altLang="en-US"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아티스트와 소통함으로써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공연에 직접적으로 영향을 줄 수 있음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3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im501\Desktop\배경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0325" y="2708920"/>
            <a:ext cx="641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Thank you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im501\Desktop\배경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704" y="3212976"/>
            <a:ext cx="52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팀원 소개</a:t>
            </a:r>
            <a:endParaRPr lang="ko-KR" altLang="en-US" sz="4800" b="1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3977" y="3975447"/>
            <a:ext cx="3278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프로그래밍언어론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38660" y="2031289"/>
            <a:ext cx="1282466" cy="1181687"/>
            <a:chOff x="2256636" y="2617190"/>
            <a:chExt cx="875204" cy="720080"/>
          </a:xfrm>
          <a:solidFill>
            <a:schemeClr val="bg1">
              <a:lumMod val="65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2256636" y="2617190"/>
              <a:ext cx="83928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5813" y="2852936"/>
              <a:ext cx="83928" cy="4843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3556" y="2924944"/>
              <a:ext cx="83928" cy="4123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30992" y="2780928"/>
              <a:ext cx="83928" cy="5563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90169" y="3095102"/>
              <a:ext cx="83928" cy="242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47912" y="2924944"/>
              <a:ext cx="83928" cy="4123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팀원 소개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178437"/>
            <a:ext cx="6768752" cy="3554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201011284      </a:t>
            </a:r>
            <a:r>
              <a:rPr lang="ko-KR" altLang="en-US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 철 헌</a:t>
            </a:r>
            <a:endParaRPr lang="en-US" altLang="ko-KR" sz="3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201011301      </a:t>
            </a:r>
            <a:r>
              <a:rPr lang="ko-KR" altLang="en-US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 종 윤</a:t>
            </a:r>
            <a:endParaRPr lang="en-US" altLang="ko-KR" sz="3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201111261      </a:t>
            </a:r>
            <a:r>
              <a:rPr lang="ko-KR" altLang="en-US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곽 민 기</a:t>
            </a:r>
            <a:endParaRPr lang="en-US" altLang="ko-KR" sz="3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201311190      </a:t>
            </a:r>
            <a:r>
              <a:rPr lang="ko-KR" altLang="en-US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강 예 은</a:t>
            </a:r>
            <a:endParaRPr lang="en-US" altLang="ko-KR" sz="3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201311254      </a:t>
            </a:r>
            <a:r>
              <a:rPr lang="ko-KR" altLang="en-US" sz="3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 슬 아</a:t>
            </a:r>
            <a:endParaRPr lang="en-US" altLang="ko-KR" sz="3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27584" y="1712838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06713" y="1824082"/>
            <a:ext cx="2122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프로그래밍언어론 </a:t>
            </a:r>
            <a:r>
              <a:rPr lang="en-US" altLang="ko-KR" sz="1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1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3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im501\Desktop\배경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378" y="3212975"/>
            <a:ext cx="52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1F497D">
                    <a:lumMod val="75000"/>
                  </a:srgb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개발 배경 및 동기</a:t>
            </a:r>
            <a:endParaRPr lang="ko-KR" altLang="en-US" sz="4800" b="1" dirty="0">
              <a:solidFill>
                <a:srgbClr val="1F497D">
                  <a:lumMod val="75000"/>
                </a:srgb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65985" y="3975447"/>
            <a:ext cx="3278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실생활에서의 불편함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6200000">
            <a:off x="3917623" y="1887134"/>
            <a:ext cx="1308754" cy="1080120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7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 배경 및 동기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2" descr="D:\Users\im501\Desktop\프로그래밍언어론 제안서\공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410200" cy="3043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65000"/>
              </a:schemeClr>
            </a:solidFill>
          </a:ln>
          <a:effectLst/>
          <a:extLst/>
        </p:spPr>
      </p:pic>
      <p:sp>
        <p:nvSpPr>
          <p:cNvPr id="12" name="TextBox 11"/>
          <p:cNvSpPr txBox="1"/>
          <p:nvPr/>
        </p:nvSpPr>
        <p:spPr>
          <a:xfrm>
            <a:off x="687938" y="4996821"/>
            <a:ext cx="6275656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아티스트 팀들 간 지나친 공연 장소 경쟁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8169" y="5657931"/>
            <a:ext cx="730567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무거운 악기들을 짊어 다니며 느꼈던 애로사항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...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 배경 및 동기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Picture 2" descr="D:\Users\im501\Desktop\프로그래밍언어론 제안서\활동보고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12776"/>
            <a:ext cx="5600700" cy="4242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65000"/>
              </a:schemeClr>
            </a:solidFill>
          </a:ln>
          <a:effectLst/>
          <a:extLst/>
        </p:spPr>
      </p:pic>
      <p:sp>
        <p:nvSpPr>
          <p:cNvPr id="9" name="TextBox 8"/>
          <p:cNvSpPr txBox="1"/>
          <p:nvPr/>
        </p:nvSpPr>
        <p:spPr>
          <a:xfrm>
            <a:off x="1925369" y="5224063"/>
            <a:ext cx="6923356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매 공연이 끝난 뒤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제출해야 하는 활동보고서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806" y="5856598"/>
            <a:ext cx="86487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관리자는 각 보고서들을 수동으로 검토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취합하는 불편함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...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im501\Desktop\배경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1840038" y="904603"/>
            <a:ext cx="24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 배경 및 동기</a:t>
            </a:r>
            <a:endParaRPr lang="ko-KR" altLang="en-US" sz="14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75656" y="8994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Picture 2" descr="D:\Users\im501\Desktop\프로그래밍언어론 제안서\공연신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2" y="1556792"/>
            <a:ext cx="5654108" cy="3865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1">
                <a:lumMod val="65000"/>
              </a:schemeClr>
            </a:solidFill>
          </a:ln>
          <a:effectLst/>
          <a:extLst/>
        </p:spPr>
      </p:pic>
      <p:sp>
        <p:nvSpPr>
          <p:cNvPr id="9" name="TextBox 8"/>
          <p:cNvSpPr txBox="1"/>
          <p:nvPr/>
        </p:nvSpPr>
        <p:spPr>
          <a:xfrm>
            <a:off x="528818" y="5714092"/>
            <a:ext cx="848677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공연 신청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취소 시 매번 카페에 등록해야 하는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불편함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...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im501\Desktop\배경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053" y="3212975"/>
            <a:ext cx="52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1F497D">
                    <a:lumMod val="75000"/>
                  </a:srgbClr>
                </a:solidFill>
                <a:latin typeface="휴먼모음T" pitchFamily="18" charset="-127"/>
                <a:ea typeface="휴먼모음T" pitchFamily="18" charset="-127"/>
                <a:cs typeface="Arial Unicode MS" panose="020B0604020202020204" pitchFamily="50" charset="-127"/>
              </a:rPr>
              <a:t>프로그램 기능</a:t>
            </a:r>
            <a:endParaRPr lang="ko-KR" altLang="en-US" sz="4800" b="1" dirty="0">
              <a:solidFill>
                <a:srgbClr val="1F497D">
                  <a:lumMod val="75000"/>
                </a:srgbClr>
              </a:solidFill>
              <a:latin typeface="휴먼모음T" pitchFamily="18" charset="-127"/>
              <a:ea typeface="휴먼모음T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7862" y="3975447"/>
            <a:ext cx="1892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모음T" pitchFamily="18" charset="-127"/>
                <a:ea typeface="휴먼모음T" pitchFamily="18" charset="-127"/>
              </a:rPr>
              <a:t>가지 기능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67862" y="2348880"/>
            <a:ext cx="1808276" cy="803661"/>
            <a:chOff x="1403648" y="1457265"/>
            <a:chExt cx="4752528" cy="1755711"/>
          </a:xfrm>
        </p:grpSpPr>
        <p:sp>
          <p:nvSpPr>
            <p:cNvPr id="36" name="타원 35"/>
            <p:cNvSpPr/>
            <p:nvPr/>
          </p:nvSpPr>
          <p:spPr>
            <a:xfrm>
              <a:off x="1403648" y="1484784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695983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995936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436096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123728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416063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716016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9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728</Words>
  <Application>Microsoft Office PowerPoint</Application>
  <PresentationFormat>화면 슬라이드 쇼(4:3)</PresentationFormat>
  <Paragraphs>163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nkak's navy simple template</dc:title>
  <dc:creator>park</dc:creator>
  <cp:lastModifiedBy>Roddick</cp:lastModifiedBy>
  <cp:revision>51</cp:revision>
  <dcterms:created xsi:type="dcterms:W3CDTF">2015-08-19T16:56:35Z</dcterms:created>
  <dcterms:modified xsi:type="dcterms:W3CDTF">2015-11-11T03:15:29Z</dcterms:modified>
</cp:coreProperties>
</file>