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60" r:id="rId6"/>
    <p:sldId id="259" r:id="rId7"/>
    <p:sldId id="261" r:id="rId8"/>
    <p:sldId id="262" r:id="rId9"/>
    <p:sldId id="27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Old Standard TT" panose="020B0604020202020204" charset="0"/>
      <p:regular r:id="rId21"/>
      <p:bold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5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d0993aa1_0_1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d0993aa1_0_1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bd0993aa1_0_1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bd0993aa1_0_1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d0993aa1_0_1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bd0993aa1_0_1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d0993aa1_0_1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bd0993aa1_0_1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d0993aa1_0_1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bd0993aa1_0_1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bd0993aa1_0_1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bd0993aa1_0_1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bd0993aa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bd0993aa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bd0993aa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bd0993aa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bd0993aa1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bd0993aa1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bd0993aa1_0_1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bd0993aa1_0_1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d0993aa1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d0993aa1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bd0993aa1_0_1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bd0993aa1_0_1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bd0993aa1_0_1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bd0993aa1_0_1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bd0993aa1_0_1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bd0993aa1_0_1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Blendenpik: Supercharging LAPACK'S Least-Squares Solver</a:t>
            </a:r>
            <a:endParaRPr sz="36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Brandon, Jacob, Adam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 Sampling and QR Factorization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Google Shape;102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71600"/>
                <a:ext cx="8520600" cy="3397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matrix, be a uniform random sample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a reduced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en-US" dirty="0"/>
                  <a:t> factorization, then we find that with probability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pPr marL="114300" lvl="0" indent="0" algn="ctr" rtl="0"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114300" lvl="0" indent="0" rtl="0"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rad>
                  </m:oMath>
                </a14:m>
                <a:endParaRPr lang="en-US" dirty="0"/>
              </a:p>
              <a:p>
                <a:pPr marL="114300" lvl="0" indent="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endParaRPr lang="en-US" dirty="0"/>
              </a:p>
              <a:p>
                <a:pPr marL="857250" lvl="1" indent="-285750">
                  <a:spcBef>
                    <a:spcPts val="0"/>
                  </a:spcBef>
                  <a:buSzPts val="1800"/>
                </a:pPr>
                <a:r>
                  <a:rPr lang="en-US" dirty="0"/>
                  <a:t>Need to sample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with high probability.</a:t>
                </a:r>
              </a:p>
              <a:p>
                <a:pPr marL="400050" indent="-285750"/>
                <a:r>
                  <a:rPr lang="en-US" dirty="0"/>
                  <a:t> QR Factorization of sampled rows is computed using LAPACK’s DGEQRF</a:t>
                </a:r>
              </a:p>
            </p:txBody>
          </p:sp>
        </mc:Choice>
        <mc:Fallback>
          <p:sp>
            <p:nvSpPr>
              <p:cNvPr id="102" name="Google Shape;102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00"/>
                <a:ext cx="8520600" cy="339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Solution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LSQR is used on the sampled rows to approximate the solution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algorithm is about as stable as a QR-based solver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of the running time is spent on multiplying vectors by A and A</a:t>
            </a:r>
            <a:r>
              <a:rPr lang="en" baseline="30000" dirty="0"/>
              <a:t>T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Cost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Row Mixing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Θ(mn log m)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Row Sampling and QR Factorization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Θ(n</a:t>
            </a:r>
            <a:r>
              <a:rPr lang="en" baseline="30000" dirty="0"/>
              <a:t>3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Iterative Solution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Most costly phase of algorithm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Each iteration is Θ(mn)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Number of iterations grows slowly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to Prior Algorithms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LAPACK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Blendenpik outperforms LAPACK on most matrices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Faster least squares approximation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444444"/>
                </a:solidFill>
              </a:rPr>
              <a:t>Proposes a more sophisticated algorithm that leads to a small residual for any matrix</a:t>
            </a:r>
            <a:endParaRPr>
              <a:solidFill>
                <a:srgbClr val="444444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444444"/>
                </a:solidFill>
              </a:rPr>
              <a:t>Small uniform sample does not work on any matrix</a:t>
            </a:r>
            <a:endParaRPr>
              <a:solidFill>
                <a:srgbClr val="44444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fast randomized algorithm for overdetermined linear least-squares regression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a uniform random sample of the rows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not work in matrices with high coherence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Unitary Transformations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Transformation used in the algorithm is the discrete cosine transform (DCT)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Other transformations are available: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Walsh-Hadamard transform (WHT)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Discrete Hartley transform (DHT)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WHT is </a:t>
            </a:r>
            <a:r>
              <a:rPr lang="en-US" dirty="0"/>
              <a:t>the best in theory</a:t>
            </a:r>
            <a:r>
              <a:rPr lang="en" dirty="0"/>
              <a:t>, but </a:t>
            </a:r>
            <a:r>
              <a:rPr lang="en-US" dirty="0"/>
              <a:t>sometimes fails to mix rows well enough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DHT and DCT </a:t>
            </a:r>
            <a:r>
              <a:rPr lang="en-US" dirty="0"/>
              <a:t>work better in practice and are easier to apply to arbitrary matrices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 Mixing Evaluation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Larger sample size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Greater probability of getting a good preconditioner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Makes other parts of the algorithm take more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 time was found to decrease, then increase as sample size increased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Ill-Conditioned Matrices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algorithm beats the unpreconditioned LSQR for ill-conditioned matrices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unpreconditioned LSQR beats Blendenpik for well conditioned matrices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Coherence Evaluation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 runs longer on matrices with high coherence compared to matrices with low coherence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Blendenpik beast LAPACK in both cases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Paper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Blendenpik: Supercharging LAPACK'S Least-Squares Solver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Authors:</a:t>
            </a:r>
            <a:endParaRPr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Haim Avron, Petar Maymounkov, Sivan Toledo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SIAM Journal on Scientific Computing, Vol. 32, No. 3, 2010</a:t>
            </a: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Google Shape;72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71600"/>
                <a:ext cx="8520600" cy="3397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Solving a system of linear equations on an overdetermined system</a:t>
                </a:r>
              </a:p>
              <a:p>
                <a:pPr lvl="1" indent="-342900">
                  <a:spcBef>
                    <a:spcPts val="0"/>
                  </a:spcBef>
                  <a:buSzPct val="100000"/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lim>
                    </m:limLow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Can randomization be used to beat current state-of-the-art algorithms?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LAPACK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Can a randomly chosen sample of rows be used to create a good approximation of the solution?</a:t>
                </a:r>
              </a:p>
            </p:txBody>
          </p:sp>
        </mc:Choice>
        <mc:Fallback xmlns="">
          <p:sp>
            <p:nvSpPr>
              <p:cNvPr id="72" name="Google Shape;72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00"/>
                <a:ext cx="8520600" cy="339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DAE4-E69F-4038-9E91-D021A5E8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a Least Squares Solver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3B5EDD-6463-4C27-8340-EB30CBB11C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71600"/>
                <a:ext cx="8520600" cy="339720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The runtime of iterative algorithms depend on the distribution of singular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which we can describe with the condition number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b="0" dirty="0"/>
                  <a:t> is large, iterative solvers will usually converge slowly.</a:t>
                </a:r>
              </a:p>
              <a:p>
                <a:pPr marL="11430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11430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We can change the problem to try and avoid the large condition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by introducing a ‘preconditioner’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 marL="11430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pPr marL="114300" indent="0" algn="ctr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11430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3B5EDD-6463-4C27-8340-EB30CBB11C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00"/>
                <a:ext cx="8520600" cy="3397200"/>
              </a:xfrm>
              <a:blipFill>
                <a:blip r:embed="rId2"/>
                <a:stretch>
                  <a:fillRect r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30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Google Shape;84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71600"/>
                <a:ext cx="8520600" cy="3397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The idea of the algorithm is to take a random sample of rows from an overdetermined matrix and use the sample to create a reduced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en-US" dirty="0"/>
                  <a:t> factorization, then take the upper triangular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to be the preconditioner.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A uniform random sample doesn’t always produce a good preconditioner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Algorithm uses pre-processing steps to ensure a random sample will be a good preconditioner with high probability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Three main steps: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Row Mixing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Row sampling and QR factorization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Iterative Solution</a:t>
                </a:r>
                <a:endParaRPr dirty="0"/>
              </a:p>
            </p:txBody>
          </p:sp>
        </mc:Choice>
        <mc:Fallback xmlns="">
          <p:sp>
            <p:nvSpPr>
              <p:cNvPr id="84" name="Google Shape;84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00"/>
                <a:ext cx="8520600" cy="3397200"/>
              </a:xfrm>
              <a:prstGeom prst="rect">
                <a:avLst/>
              </a:prstGeom>
              <a:blipFill>
                <a:blip r:embed="rId3"/>
                <a:stretch>
                  <a:fillRect r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Blendenpik beats LAPACK on any tall, dense matrix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Blendenpik is slower on tiny matrices, nearly square matrices, and some sparse matrices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Blendenpik is numerically-backwards stable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Achieves residuals similar to direct QR factorization-based solvers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Scales significantly better than any other QR-based solver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Theory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Google Shape;90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71600"/>
                <a:ext cx="8520600" cy="3397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The quality of the random sample is dependent on the coherence of the matrix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Coherence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is the measure of how dependent the solution is on specific rows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If coherence is 1, then there exists a row that must be included in the sample to be full-rank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The coherence determines how many rows need to be sampled to bound the condition number with high probability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If coherence is large, then more rows need to be sampled to get a good preconditioner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A uniform sample of the rows works well for incoherent matrices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Want to make a coherent matrix incoherent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dirty="0"/>
                  <a:t>Achieve low coherence through row mixing</a:t>
                </a:r>
                <a:endParaRPr dirty="0"/>
              </a:p>
            </p:txBody>
          </p:sp>
        </mc:Choice>
        <mc:Fallback xmlns="">
          <p:sp>
            <p:nvSpPr>
              <p:cNvPr id="90" name="Google Shape;90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00"/>
                <a:ext cx="8520600" cy="339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Row Mixing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Google Shape;96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71600"/>
                <a:ext cx="8520600" cy="3397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US" dirty="0"/>
                  <a:t>A unitary transform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en-US" dirty="0"/>
                  <a:t> preserves singular values but can reduced coherence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The paper uses the following algorithm to reduce coherence:</a:t>
                </a:r>
              </a:p>
              <a:p>
                <a:pPr marL="914400" lvl="1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sz="1200" dirty="0">
                    <a:solidFill>
                      <a:srgbClr val="444444"/>
                    </a:solidFill>
                  </a:rPr>
                  <a:t>Randomly multiply each row by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sz="1200" dirty="0">
                    <a:solidFill>
                      <a:srgbClr val="444444"/>
                    </a:solidFill>
                  </a:rPr>
                  <a:t> with equal probability</a:t>
                </a:r>
              </a:p>
              <a:p>
                <a:pPr marL="914400" lvl="1" indent="-3048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44444"/>
                  </a:buClr>
                  <a:buSzPts val="1200"/>
                  <a:buChar char="○"/>
                </a:pPr>
                <a:r>
                  <a:rPr lang="en-US" sz="1200" dirty="0">
                    <a:solidFill>
                      <a:srgbClr val="444444"/>
                    </a:solidFill>
                  </a:rPr>
                  <a:t>Apply a discrete cosine transform to each column</a:t>
                </a:r>
              </a:p>
              <a:p>
                <a:pPr marL="914400" lvl="1" indent="-3048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44444"/>
                  </a:buClr>
                  <a:buSzPts val="1200"/>
                  <a:buChar char="○"/>
                </a:pPr>
                <a:r>
                  <a:rPr lang="en-US" sz="1200" dirty="0">
                    <a:solidFill>
                      <a:srgbClr val="444444"/>
                    </a:solidFill>
                  </a:rPr>
                  <a:t>Divide the first row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2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200" b="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200" dirty="0">
                    <a:solidFill>
                      <a:srgbClr val="444444"/>
                    </a:solidFill>
                  </a:rPr>
                  <a:t> to make the transformation orthogonal</a:t>
                </a:r>
              </a:p>
              <a:p>
                <a:pPr lvl="0">
                  <a:lnSpc>
                    <a:spcPct val="150000"/>
                  </a:lnSpc>
                  <a:buClr>
                    <a:srgbClr val="444444"/>
                  </a:buClr>
                </a:pPr>
                <a:r>
                  <a:rPr lang="en-US" dirty="0"/>
                  <a:t>With high probability, the resulting coherence will be small</a:t>
                </a:r>
              </a:p>
              <a:p>
                <a:pPr>
                  <a:lnSpc>
                    <a:spcPct val="150000"/>
                  </a:lnSpc>
                  <a:buClr>
                    <a:srgbClr val="444444"/>
                  </a:buClr>
                </a:pPr>
                <a:r>
                  <a:rPr lang="en-US" dirty="0"/>
                  <a:t>A uniform sample of the rows from this matrix will produce a good preconditioner with high probability</a:t>
                </a:r>
              </a:p>
            </p:txBody>
          </p:sp>
        </mc:Choice>
        <mc:Fallback>
          <p:sp>
            <p:nvSpPr>
              <p:cNvPr id="96" name="Google Shape;96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00"/>
                <a:ext cx="8520600" cy="339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3FBC-5B3A-4A64-A7B1-C405941F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Row Mixing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7D8C169-AA06-4850-BA6F-BA02A48C166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dirty="0"/>
                  <a:t>Let A be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full rank matrix,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be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unitary matrix,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be a diagonal matrix whose diagonal entries are independent and identically distributed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±1,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With a probability of at least 0.95, we have</a:t>
                </a:r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max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7D8C169-AA06-4850-BA6F-BA02A48C1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014269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3194</TotalTime>
  <Words>929</Words>
  <Application>Microsoft Office PowerPoint</Application>
  <PresentationFormat>On-screen Show (16:9)</PresentationFormat>
  <Paragraphs>104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Cambria Math</vt:lpstr>
      <vt:lpstr>Arial</vt:lpstr>
      <vt:lpstr>Courier New</vt:lpstr>
      <vt:lpstr>Old Standard TT</vt:lpstr>
      <vt:lpstr>Paperback</vt:lpstr>
      <vt:lpstr>Blendenpik: Supercharging LAPACK'S Least-Squares Solver</vt:lpstr>
      <vt:lpstr>The Paper</vt:lpstr>
      <vt:lpstr>The Problem</vt:lpstr>
      <vt:lpstr>Ideas for a Least Squares Solver</vt:lpstr>
      <vt:lpstr>The Algorithm</vt:lpstr>
      <vt:lpstr>The Result</vt:lpstr>
      <vt:lpstr>The Theory</vt:lpstr>
      <vt:lpstr>Row Mixing</vt:lpstr>
      <vt:lpstr>Row Mixing</vt:lpstr>
      <vt:lpstr>Row Sampling and QR Factorization</vt:lpstr>
      <vt:lpstr>Iterative Solution</vt:lpstr>
      <vt:lpstr>The Cost</vt:lpstr>
      <vt:lpstr>Comparison to Prior Algorithms</vt:lpstr>
      <vt:lpstr>Different Unitary Transformations</vt:lpstr>
      <vt:lpstr>Row Mixing Evaluation</vt:lpstr>
      <vt:lpstr>Ill-Conditioned Matrices</vt:lpstr>
      <vt:lpstr>Coherence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Blendenpik: Supercharging LAPACK'S Least-Squares Solver</dc:title>
  <cp:lastModifiedBy>Libsman, Jacob</cp:lastModifiedBy>
  <cp:revision>73</cp:revision>
  <dcterms:modified xsi:type="dcterms:W3CDTF">2019-12-04T23:44:14Z</dcterms:modified>
</cp:coreProperties>
</file>