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68" r:id="rId18"/>
    <p:sldId id="273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DF9"/>
          </a:solidFill>
        </a:fill>
      </a:tcStyle>
    </a:wholeTbl>
    <a:band2H>
      <a:tcTxStyle/>
      <a:tcStyle>
        <a:tcBdr/>
        <a:fill>
          <a:solidFill>
            <a:srgbClr val="FFFE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DACA"/>
          </a:solidFill>
        </a:fill>
      </a:tcStyle>
    </a:wholeTbl>
    <a:band2H>
      <a:tcTxStyle/>
      <a:tcStyle>
        <a:tcBdr/>
        <a:fill>
          <a:solidFill>
            <a:srgbClr val="FEED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BDB"/>
          </a:solidFill>
        </a:fill>
      </a:tcStyle>
    </a:wholeTbl>
    <a:band2H>
      <a:tcTxStyle/>
      <a:tcStyle>
        <a:tcBdr/>
        <a:fill>
          <a:solidFill>
            <a:srgbClr val="FD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289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780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rgbClr val="26A69A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" name="Google Shape;11;p2"/>
          <p:cNvSpPr/>
          <p:nvPr/>
        </p:nvSpPr>
        <p:spPr>
          <a:xfrm>
            <a:off x="641933" y="3597500"/>
            <a:ext cx="390301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512700" y="1893299"/>
            <a:ext cx="8118600" cy="1522801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12700" y="3840638"/>
            <a:ext cx="8118600" cy="787501"/>
          </a:xfrm>
          <a:prstGeom prst="rect">
            <a:avLst/>
          </a:prstGeom>
        </p:spPr>
        <p:txBody>
          <a:bodyPr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2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2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2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2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311699" y="1039650"/>
            <a:ext cx="8520602" cy="2106300"/>
          </a:xfrm>
          <a:prstGeom prst="rect">
            <a:avLst/>
          </a:prstGeom>
        </p:spPr>
        <p:txBody>
          <a:bodyPr anchor="b"/>
          <a:lstStyle>
            <a:lvl1pPr algn="ctr">
              <a:defRPr sz="14000" b="1"/>
            </a:lvl1pPr>
          </a:lstStyle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2284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6;p3"/>
          <p:cNvSpPr/>
          <p:nvPr/>
        </p:nvSpPr>
        <p:spPr>
          <a:xfrm>
            <a:off x="641933" y="3597500"/>
            <a:ext cx="390301" cy="1"/>
          </a:xfrm>
          <a:prstGeom prst="line">
            <a:avLst/>
          </a:prstGeom>
          <a:ln w="28575">
            <a:solidFill>
              <a:srgbClr val="26A69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512700" y="1893299"/>
            <a:ext cx="8118600" cy="1522801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71674"/>
            <a:ext cx="3999902" cy="33972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Google Shape;27;p5"/>
          <p:cNvSpPr txBox="1">
            <a:spLocks noGrp="1"/>
          </p:cNvSpPr>
          <p:nvPr>
            <p:ph type="body" sz="half" idx="13"/>
          </p:nvPr>
        </p:nvSpPr>
        <p:spPr>
          <a:xfrm>
            <a:off x="4832399" y="1171674"/>
            <a:ext cx="3999902" cy="3397201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6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bg>
      <p:bgPr>
        <a:solidFill>
          <a:srgbClr val="26A6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490250" y="526349"/>
            <a:ext cx="5604001" cy="4090801"/>
          </a:xfrm>
          <a:prstGeom prst="rect">
            <a:avLst/>
          </a:prstGeom>
        </p:spPr>
        <p:txBody>
          <a:bodyPr anchor="ctr"/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40;p9"/>
          <p:cNvSpPr/>
          <p:nvPr/>
        </p:nvSpPr>
        <p:spPr>
          <a:xfrm>
            <a:off x="4572000" y="-25"/>
            <a:ext cx="4572000" cy="5143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7" name="Google Shape;41;p9"/>
          <p:cNvSpPr/>
          <p:nvPr/>
        </p:nvSpPr>
        <p:spPr>
          <a:xfrm>
            <a:off x="5029675" y="4495500"/>
            <a:ext cx="686401" cy="1"/>
          </a:xfrm>
          <a:prstGeom prst="line">
            <a:avLst/>
          </a:prstGeom>
          <a:ln w="19050">
            <a:solidFill>
              <a:srgbClr val="26A69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1"/>
          </a:xfrm>
          <a:prstGeom prst="rect">
            <a:avLst/>
          </a:prstGeom>
        </p:spPr>
        <p:txBody>
          <a:bodyPr anchor="b"/>
          <a:lstStyle>
            <a:lvl1pPr algn="ctr">
              <a:defRPr sz="4200">
                <a:solidFill>
                  <a:srgbClr val="26A69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769000"/>
            <a:ext cx="4045200" cy="13455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Google Shape;44;p9"/>
          <p:cNvSpPr txBox="1">
            <a:spLocks noGrp="1"/>
          </p:cNvSpPr>
          <p:nvPr>
            <p:ph type="body" sz="half" idx="13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chemeClr val="accent1"/>
              </a:buClr>
              <a:defRPr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;p4"/>
          <p:cNvSpPr/>
          <p:nvPr/>
        </p:nvSpPr>
        <p:spPr>
          <a:xfrm>
            <a:off x="0" y="5045700"/>
            <a:ext cx="9144000" cy="97801"/>
          </a:xfrm>
          <a:prstGeom prst="rect">
            <a:avLst/>
          </a:prstGeom>
          <a:solidFill>
            <a:srgbClr val="26A69A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Old Standard TT"/>
                <a:ea typeface="Old Standard TT"/>
                <a:cs typeface="Old Standard TT"/>
                <a:sym typeface="Old Standard T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299"/>
            <a:ext cx="8118600" cy="15228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Blendenpik: Supercharging LAPACK'S Least-Squares Solver</a:t>
            </a:r>
          </a:p>
        </p:txBody>
      </p:sp>
      <p:sp>
        <p:nvSpPr>
          <p:cNvPr id="115" name="Google Shape;60;p13"/>
          <p:cNvSpPr txBox="1">
            <a:spLocks noGrp="1"/>
          </p:cNvSpPr>
          <p:nvPr>
            <p:ph type="subTitle" sz="quarter" idx="1"/>
          </p:nvPr>
        </p:nvSpPr>
        <p:spPr>
          <a:xfrm>
            <a:off x="512700" y="3840638"/>
            <a:ext cx="8118600" cy="7875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t>Brandon, Jacob, Adam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01;p2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Row Sampling and QR Factorization</a:t>
            </a:r>
          </a:p>
        </p:txBody>
      </p:sp>
      <p:sp>
        <p:nvSpPr>
          <p:cNvPr id="14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13;p2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The Cost</a:t>
            </a:r>
          </a:p>
        </p:txBody>
      </p:sp>
      <p:sp>
        <p:nvSpPr>
          <p:cNvPr id="148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r>
              <a:t>Row Mixing</a:t>
            </a:r>
          </a:p>
          <a:p>
            <a:pPr marL="914400" lvl="1" indent="-317500">
              <a:buSzPts val="1400"/>
              <a:defRPr sz="1400"/>
            </a:pPr>
            <a:r>
              <a:t>Θ(mn log m)</a:t>
            </a:r>
          </a:p>
          <a:p>
            <a:r>
              <a:t>Row Sampling and QR Factorization</a:t>
            </a:r>
          </a:p>
          <a:p>
            <a:pPr marL="914400" lvl="1" indent="-317500">
              <a:buSzPts val="1400"/>
              <a:defRPr sz="1400"/>
            </a:pPr>
            <a:r>
              <a:t>Θ(n</a:t>
            </a:r>
            <a:r>
              <a:rPr baseline="30000"/>
              <a:t>3</a:t>
            </a:r>
            <a:r>
              <a:t>)</a:t>
            </a:r>
          </a:p>
          <a:p>
            <a:r>
              <a:t>Iterative Solution</a:t>
            </a:r>
          </a:p>
          <a:p>
            <a:pPr marL="914400" lvl="1" indent="-317500">
              <a:buSzPts val="1400"/>
              <a:defRPr sz="1400"/>
            </a:pPr>
            <a:r>
              <a:t>Most costly phase of algorithm</a:t>
            </a:r>
          </a:p>
          <a:p>
            <a:pPr marL="914400" lvl="1" indent="-317500">
              <a:buSzPts val="1400"/>
              <a:defRPr sz="1400"/>
            </a:pPr>
            <a:r>
              <a:t>Each iteration is Θ(mn)</a:t>
            </a:r>
          </a:p>
          <a:p>
            <a:pPr marL="914400" lvl="1" indent="-317500">
              <a:buSzPts val="1400"/>
              <a:defRPr sz="1400"/>
            </a:pPr>
            <a:r>
              <a:t>Number of iterations grows slowly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8F9DF61-0E56-40E1-943A-6650C2EFF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49" y="0"/>
            <a:ext cx="3022081" cy="5029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07;p2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Iterative Solution</a:t>
            </a:r>
          </a:p>
        </p:txBody>
      </p:sp>
      <p:sp>
        <p:nvSpPr>
          <p:cNvPr id="145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r>
              <a:t>LSQR is used on the sampled rows to approximate the solution</a:t>
            </a:r>
          </a:p>
          <a:p>
            <a:r>
              <a:t>This algorithm is about as stable as a QR-based solver</a:t>
            </a:r>
          </a:p>
          <a:p>
            <a:r>
              <a:t>Most of the running time is spent on multiplying vectors by A and A</a:t>
            </a:r>
            <a:r>
              <a:rPr baseline="30000"/>
              <a:t>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0C00DB5-3CF0-413F-8CCD-8051772C5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17" y="2272478"/>
            <a:ext cx="6341165" cy="242599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25;p24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Different Unitary Transformations</a:t>
            </a:r>
          </a:p>
        </p:txBody>
      </p:sp>
      <p:sp>
        <p:nvSpPr>
          <p:cNvPr id="154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r>
              <a:rPr dirty="0"/>
              <a:t>Transformation used in the algorithm is the discrete cosine transform (DCT)</a:t>
            </a:r>
          </a:p>
          <a:p>
            <a:r>
              <a:rPr dirty="0"/>
              <a:t>Other transformations are available:</a:t>
            </a:r>
          </a:p>
          <a:p>
            <a:pPr marL="914400" lvl="1" indent="-317500">
              <a:buSzPts val="1400"/>
              <a:defRPr sz="1400"/>
            </a:pPr>
            <a:r>
              <a:rPr dirty="0"/>
              <a:t>Walsh-Hadamard transform (WHT)</a:t>
            </a:r>
          </a:p>
          <a:p>
            <a:pPr marL="914400" lvl="1" indent="-317500">
              <a:buSzPts val="1400"/>
              <a:defRPr sz="1400"/>
            </a:pPr>
            <a:r>
              <a:rPr dirty="0"/>
              <a:t>Discrete Hartley transform (DHT)</a:t>
            </a:r>
          </a:p>
          <a:p>
            <a:r>
              <a:rPr dirty="0"/>
              <a:t>WHT is the best in theory, but sometimes </a:t>
            </a:r>
            <a:r>
              <a:rPr lang="en-US" dirty="0" smtClean="0"/>
              <a:t>                                                    </a:t>
            </a:r>
            <a:r>
              <a:rPr dirty="0" smtClean="0"/>
              <a:t>fails</a:t>
            </a:r>
            <a:r>
              <a:rPr lang="en-US" dirty="0" smtClean="0"/>
              <a:t> </a:t>
            </a:r>
            <a:r>
              <a:rPr dirty="0" smtClean="0"/>
              <a:t>to </a:t>
            </a:r>
            <a:r>
              <a:rPr dirty="0"/>
              <a:t>mix rows well enough</a:t>
            </a:r>
          </a:p>
          <a:p>
            <a:r>
              <a:rPr dirty="0"/>
              <a:t>DHT and DCT work better in practice </a:t>
            </a:r>
            <a:r>
              <a:rPr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</a:t>
            </a:r>
            <a:r>
              <a:rPr dirty="0" smtClean="0"/>
              <a:t>are</a:t>
            </a:r>
            <a:r>
              <a:rPr lang="en-US" dirty="0" smtClean="0"/>
              <a:t> </a:t>
            </a:r>
            <a:r>
              <a:rPr dirty="0"/>
              <a:t>easier to apply to arbitrary matrices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4C8C44C-0818-4F4D-A972-E5E25711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57" y="1779169"/>
            <a:ext cx="3673299" cy="291930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31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rPr dirty="0"/>
              <a:t>Row Mixing Evaluation</a:t>
            </a:r>
          </a:p>
        </p:txBody>
      </p:sp>
      <p:sp>
        <p:nvSpPr>
          <p:cNvPr id="157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r>
              <a:rPr dirty="0"/>
              <a:t>Larger sample size</a:t>
            </a:r>
          </a:p>
          <a:p>
            <a:pPr marL="914400" lvl="1" indent="-317500">
              <a:buSzPts val="1400"/>
              <a:defRPr sz="1400"/>
            </a:pPr>
            <a:r>
              <a:rPr dirty="0"/>
              <a:t>Greater probability of getting a good preconditioner</a:t>
            </a:r>
          </a:p>
          <a:p>
            <a:pPr marL="914400" lvl="1" indent="-317500">
              <a:buSzPts val="1400"/>
              <a:defRPr sz="1400"/>
            </a:pPr>
            <a:r>
              <a:rPr dirty="0"/>
              <a:t>Makes other parts of the algorithm take more time</a:t>
            </a:r>
          </a:p>
          <a:p>
            <a:r>
              <a:rPr dirty="0"/>
              <a:t>Computation time was found to decrease, then increase as sample size increased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4E94463-8213-45CE-BE70-67980C8E42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" y="2419941"/>
            <a:ext cx="2882348" cy="2390832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A8065C6-611D-476F-8FFB-A2B7C0E2F0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02" y="2419941"/>
            <a:ext cx="2882348" cy="2405952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1232AD2B-F638-473D-8F8A-F299D6B08A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953" y="2419941"/>
            <a:ext cx="2882348" cy="23626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37;p2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Ill-Conditioned Matrices</a:t>
            </a:r>
          </a:p>
        </p:txBody>
      </p:sp>
      <p:sp>
        <p:nvSpPr>
          <p:cNvPr id="160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r>
              <a:t>This algorithm beats the unpreconditioned LSQR for ill-conditioned matrices</a:t>
            </a:r>
          </a:p>
          <a:p>
            <a:r>
              <a:t>The unpreconditioned LSQR beats Blendenpik for well conditioned matrices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A68C329-8942-41F5-9D00-DD61A396A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4" y="2254925"/>
            <a:ext cx="9027052" cy="2443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43;p2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Coherence Evaluation</a:t>
            </a:r>
          </a:p>
        </p:txBody>
      </p:sp>
      <p:sp>
        <p:nvSpPr>
          <p:cNvPr id="163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r>
              <a:rPr dirty="0"/>
              <a:t>Algorithm runs longer on matrices with high coherence compared to matrices with low coherence</a:t>
            </a:r>
          </a:p>
          <a:p>
            <a:r>
              <a:rPr dirty="0" err="1"/>
              <a:t>Blendenpik</a:t>
            </a:r>
            <a:r>
              <a:rPr dirty="0"/>
              <a:t> beast LAPACK in both </a:t>
            </a:r>
            <a:r>
              <a:rPr lang="en-US" dirty="0" smtClean="0"/>
              <a:t>                                                                      </a:t>
            </a:r>
            <a:r>
              <a:rPr dirty="0" smtClean="0"/>
              <a:t>cases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561C45-4FB5-4873-9419-940F5CAA4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186" y="1683153"/>
            <a:ext cx="4239049" cy="33525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19;p2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Comparison to Prior Algorithms</a:t>
            </a:r>
          </a:p>
        </p:txBody>
      </p:sp>
      <p:sp>
        <p:nvSpPr>
          <p:cNvPr id="151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r>
              <a:t>LAPACK</a:t>
            </a:r>
          </a:p>
          <a:p>
            <a:pPr marL="914400" lvl="1" indent="-317500">
              <a:buSzPts val="1400"/>
              <a:defRPr sz="1400"/>
            </a:pPr>
            <a:r>
              <a:t>Blendenpik outperforms LAPACK on most matrices</a:t>
            </a:r>
          </a:p>
          <a:p>
            <a:r>
              <a:t>Faster least squares approximation</a:t>
            </a:r>
          </a:p>
          <a:p>
            <a:pPr marL="914400" lvl="1" indent="-317500">
              <a:lnSpc>
                <a:spcPct val="150000"/>
              </a:lnSpc>
              <a:buSzPts val="1400"/>
              <a:defRPr sz="1400">
                <a:solidFill>
                  <a:srgbClr val="444444"/>
                </a:solidFill>
              </a:defRPr>
            </a:pPr>
            <a:r>
              <a:t>Proposes a more sophisticated algorithm that leads to a small residual for any matrix</a:t>
            </a:r>
          </a:p>
          <a:p>
            <a:pPr marL="914400" lvl="1" indent="-317500">
              <a:lnSpc>
                <a:spcPct val="150000"/>
              </a:lnSpc>
              <a:buSzPts val="1400"/>
              <a:defRPr sz="1400">
                <a:solidFill>
                  <a:srgbClr val="444444"/>
                </a:solidFill>
              </a:defRPr>
            </a:pPr>
            <a:r>
              <a:t>Small uniform sample does not work on any matrix</a:t>
            </a:r>
          </a:p>
          <a:p>
            <a:r>
              <a:t>A fast randomized algorithm for overdetermined linear least-squares regression</a:t>
            </a:r>
          </a:p>
          <a:p>
            <a:pPr marL="914400" lvl="1" indent="-317500">
              <a:buSzPts val="1400"/>
              <a:defRPr sz="1400"/>
            </a:pPr>
            <a:r>
              <a:t>Uses a uniform random sample of the rows</a:t>
            </a:r>
          </a:p>
          <a:p>
            <a:pPr marL="914400" lvl="1" indent="-317500">
              <a:buSzPts val="1400"/>
              <a:defRPr sz="1400"/>
            </a:pPr>
            <a:r>
              <a:t>May not work in matrices with high coherence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mpirical Evalu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850391">
              <a:defRPr sz="2790"/>
            </a:pPr>
            <a:r>
              <a:t>Empirical Evaluation</a:t>
            </a:r>
          </a:p>
        </p:txBody>
      </p:sp>
      <p:sp>
        <p:nvSpPr>
          <p:cNvPr id="166" name="25 runs of randomly generated sparse matric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ts val="2000"/>
              <a:defRPr sz="2000"/>
            </a:pPr>
            <a:r>
              <a:t>25 runs of randomly generated sparse matrices</a:t>
            </a:r>
          </a:p>
          <a:p>
            <a:pPr marL="939800" lvl="1" indent="-342900">
              <a:buSzPts val="2000"/>
              <a:buChar char="●"/>
              <a:defRPr sz="2000"/>
            </a:pPr>
            <a:r>
              <a:t>Each matrix with a random number of rows, m, between 10,000 and 20,000, number of columns, n, equal to m/40, and density randomly in [0,1)</a:t>
            </a:r>
          </a:p>
          <a:p>
            <a:pPr>
              <a:buSzPts val="2000"/>
              <a:defRPr sz="2000"/>
            </a:pPr>
            <a:r>
              <a:t>Average Blendenpik time: 3.160 s</a:t>
            </a:r>
          </a:p>
          <a:p>
            <a:pPr>
              <a:buSzPts val="2000"/>
              <a:defRPr sz="2000"/>
            </a:pPr>
            <a:r>
              <a:t>Average Numpy time: 17.026 s</a:t>
            </a:r>
          </a:p>
          <a:p>
            <a:pPr>
              <a:buSzPts val="2000"/>
              <a:defRPr sz="2000"/>
            </a:pPr>
            <a:r>
              <a:t>Average Blendenpik residual: .00000070455</a:t>
            </a:r>
          </a:p>
          <a:p>
            <a:pPr>
              <a:buSzPts val="2000"/>
              <a:defRPr sz="2000"/>
            </a:pPr>
            <a:r>
              <a:t>Average Numpy residual: .000000028423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65;p14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The Paper</a:t>
            </a:r>
          </a:p>
        </p:txBody>
      </p:sp>
      <p:sp>
        <p:nvSpPr>
          <p:cNvPr id="118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dirty="0"/>
              <a:t>Blendenpik: Supercharging LAPACK'S Least-Squares Solver</a:t>
            </a:r>
          </a:p>
          <a:p>
            <a:pPr>
              <a:lnSpc>
                <a:spcPct val="100000"/>
              </a:lnSpc>
            </a:pPr>
            <a:r>
              <a:rPr dirty="0"/>
              <a:t>Authors:</a:t>
            </a:r>
          </a:p>
          <a:p>
            <a:pPr marL="914400" lvl="1" indent="-342900">
              <a:lnSpc>
                <a:spcPct val="150000"/>
              </a:lnSpc>
            </a:pPr>
            <a:r>
              <a:rPr dirty="0"/>
              <a:t>Haim </a:t>
            </a:r>
            <a:r>
              <a:rPr dirty="0" err="1"/>
              <a:t>Avron</a:t>
            </a:r>
            <a:r>
              <a:rPr dirty="0"/>
              <a:t>, </a:t>
            </a:r>
            <a:r>
              <a:rPr dirty="0" err="1"/>
              <a:t>Petar</a:t>
            </a:r>
            <a:r>
              <a:rPr dirty="0"/>
              <a:t> </a:t>
            </a:r>
            <a:r>
              <a:rPr dirty="0" err="1"/>
              <a:t>Maymounkov</a:t>
            </a:r>
            <a:r>
              <a:rPr dirty="0"/>
              <a:t>, Sivan Toledo</a:t>
            </a:r>
            <a:endParaRPr sz="1400" dirty="0"/>
          </a:p>
          <a:p>
            <a:pPr>
              <a:lnSpc>
                <a:spcPct val="150000"/>
              </a:lnSpc>
            </a:pPr>
            <a:r>
              <a:rPr dirty="0"/>
              <a:t>SIAM Journal on Scientific Computing, Vol. 32, No. 3, 2010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71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The Problem</a:t>
            </a:r>
          </a:p>
        </p:txBody>
      </p:sp>
      <p:sp>
        <p:nvSpPr>
          <p:cNvPr id="121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Ideas for a Least Squares Solver</a:t>
            </a:r>
          </a:p>
        </p:txBody>
      </p:sp>
      <p:sp>
        <p:nvSpPr>
          <p:cNvPr id="124" name="Text Placeholder 2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83;p1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The Algorithm</a:t>
            </a:r>
          </a:p>
        </p:txBody>
      </p:sp>
      <p:sp>
        <p:nvSpPr>
          <p:cNvPr id="127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77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The Result</a:t>
            </a:r>
          </a:p>
        </p:txBody>
      </p:sp>
      <p:sp>
        <p:nvSpPr>
          <p:cNvPr id="130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r>
              <a:rPr dirty="0"/>
              <a:t>Blendenpik beats LAPACK on any tall, dense matrix</a:t>
            </a:r>
          </a:p>
          <a:p>
            <a:r>
              <a:rPr dirty="0"/>
              <a:t>Blendenpik is slower on tiny matrices, nearly square matrices, and some sparse matrices</a:t>
            </a:r>
          </a:p>
          <a:p>
            <a:r>
              <a:rPr dirty="0"/>
              <a:t>Blendenpik is numerically-backwards stable</a:t>
            </a:r>
          </a:p>
          <a:p>
            <a:r>
              <a:rPr dirty="0"/>
              <a:t>Achieves residuals similar to direct </a:t>
            </a:r>
            <a:r>
              <a:rPr lang="en-US" dirty="0"/>
              <a:t>				               </a:t>
            </a:r>
            <a:r>
              <a:rPr dirty="0"/>
              <a:t>QR factorization-based solvers</a:t>
            </a:r>
          </a:p>
          <a:p>
            <a:r>
              <a:rPr dirty="0"/>
              <a:t>Scales significantly better than any other </a:t>
            </a:r>
            <a:r>
              <a:rPr lang="en-US" dirty="0"/>
              <a:t>				             </a:t>
            </a:r>
            <a:r>
              <a:rPr dirty="0"/>
              <a:t>QR-based solver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918F6A6-1BA7-4608-9A73-35CE292B1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25" y="2017149"/>
            <a:ext cx="3785488" cy="296038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89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The Theory</a:t>
            </a:r>
          </a:p>
        </p:txBody>
      </p:sp>
      <p:sp>
        <p:nvSpPr>
          <p:cNvPr id="133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95;p1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Row Mixing</a:t>
            </a:r>
          </a:p>
        </p:txBody>
      </p:sp>
      <p:sp>
        <p:nvSpPr>
          <p:cNvPr id="13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D2CB-875C-44C9-9E94-8684C2C2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Row Mixing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D8EA0DC-3CE0-4E2A-984E-4ED0FE8363F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full rank matrix,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unitary matrix,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be a diagonal matrix whose entries are independent and identically distributed Rademacher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With a probability of at least 0.95 we have</a:t>
                </a: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some constant that increases with our probability of success.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The minimal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with our choice of row mixing we expect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D8EA0DC-3CE0-4E2A-984E-4ED0FE836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696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0000FF"/>
      </a:hlink>
      <a:folHlink>
        <a:srgbClr val="FF00FF"/>
      </a:folHlink>
    </a:clrScheme>
    <a:fontScheme name="Paperbac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aperb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0000FF"/>
      </a:hlink>
      <a:folHlink>
        <a:srgbClr val="FF00FF"/>
      </a:folHlink>
    </a:clrScheme>
    <a:fontScheme name="Paperbac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aperb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481</Words>
  <Application>Microsoft Office PowerPoint</Application>
  <PresentationFormat>On-screen Show (16:9)</PresentationFormat>
  <Paragraphs>78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Helvetica</vt:lpstr>
      <vt:lpstr>Old Standard TT</vt:lpstr>
      <vt:lpstr>Paperback</vt:lpstr>
      <vt:lpstr>Blendenpik: Supercharging LAPACK'S Least-Squares Solver</vt:lpstr>
      <vt:lpstr>The Paper</vt:lpstr>
      <vt:lpstr>The Problem</vt:lpstr>
      <vt:lpstr>Ideas for a Least Squares Solver</vt:lpstr>
      <vt:lpstr>The Algorithm</vt:lpstr>
      <vt:lpstr>The Result</vt:lpstr>
      <vt:lpstr>The Theory</vt:lpstr>
      <vt:lpstr>Row Mixing</vt:lpstr>
      <vt:lpstr>Row Mixing</vt:lpstr>
      <vt:lpstr>Row Sampling and QR Factorization</vt:lpstr>
      <vt:lpstr>The Cost</vt:lpstr>
      <vt:lpstr>Iterative Solution</vt:lpstr>
      <vt:lpstr>Different Unitary Transformations</vt:lpstr>
      <vt:lpstr>Row Mixing Evaluation</vt:lpstr>
      <vt:lpstr>Ill-Conditioned Matrices</vt:lpstr>
      <vt:lpstr>Coherence Evaluation</vt:lpstr>
      <vt:lpstr>Comparison to Prior Algorithms</vt:lpstr>
      <vt:lpstr>Empirical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Blendenpik: Supercharging LAPACK'S Least-Squares Solver</dc:title>
  <cp:lastModifiedBy>student1a</cp:lastModifiedBy>
  <cp:revision>19</cp:revision>
  <dcterms:modified xsi:type="dcterms:W3CDTF">2019-12-09T14:42:00Z</dcterms:modified>
</cp:coreProperties>
</file>