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DF9"/>
          </a:solidFill>
        </a:fill>
      </a:tcStyle>
    </a:wholeTbl>
    <a:band2H>
      <a:tcTxStyle b="def" i="def"/>
      <a:tcStyle>
        <a:tcBdr/>
        <a:fill>
          <a:solidFill>
            <a:srgbClr val="FFFE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A"/>
          </a:solidFill>
        </a:fill>
      </a:tcStyle>
    </a:wholeTbl>
    <a:band2H>
      <a:tcTxStyle b="def" i="def"/>
      <a:tcStyle>
        <a:tcBdr/>
        <a:fill>
          <a:solidFill>
            <a:srgbClr val="FEED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DB"/>
          </a:solidFill>
        </a:fill>
      </a:tcStyle>
    </a:wholeTbl>
    <a:band2H>
      <a:tcTxStyle b="def" i="def"/>
      <a:tcStyle>
        <a:tcBdr/>
        <a:fill>
          <a:solidFill>
            <a:srgbClr val="FD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Google Shape;11;p2"/>
          <p:cNvSpPr/>
          <p:nvPr/>
        </p:nvSpPr>
        <p:spPr>
          <a:xfrm>
            <a:off x="641933" y="3597500"/>
            <a:ext cx="390301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512700" y="3840638"/>
            <a:ext cx="8118600" cy="7875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311699" y="1039650"/>
            <a:ext cx="8520602" cy="2106300"/>
          </a:xfrm>
          <a:prstGeom prst="rect">
            <a:avLst/>
          </a:prstGeom>
        </p:spPr>
        <p:txBody>
          <a:bodyPr anchor="b"/>
          <a:lstStyle>
            <a:lvl1pPr algn="ctr">
              <a:defRPr b="1" sz="14000"/>
            </a:lvl1pPr>
          </a:lstStyle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>
            <a:off x="641933" y="3597500"/>
            <a:ext cx="390301" cy="1"/>
          </a:xfrm>
          <a:prstGeom prst="line">
            <a:avLst/>
          </a:prstGeom>
          <a:ln w="28575">
            <a:solidFill>
              <a:srgbClr val="26A69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311699" y="1171674"/>
            <a:ext cx="3999902" cy="33972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sz="half" idx="13"/>
          </p:nvPr>
        </p:nvSpPr>
        <p:spPr>
          <a:xfrm>
            <a:off x="4832399" y="1171674"/>
            <a:ext cx="3999902" cy="33972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bg>
      <p:bgPr>
        <a:solidFill>
          <a:srgbClr val="26A6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490250" y="526349"/>
            <a:ext cx="5604001" cy="4090801"/>
          </a:xfrm>
          <a:prstGeom prst="rect">
            <a:avLst/>
          </a:prstGeom>
        </p:spPr>
        <p:txBody>
          <a:bodyPr anchor="ctr"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-25"/>
            <a:ext cx="4572000" cy="5143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686401" cy="1"/>
          </a:xfrm>
          <a:prstGeom prst="line">
            <a:avLst/>
          </a:prstGeom>
          <a:ln w="19050">
            <a:solidFill>
              <a:srgbClr val="26A69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65500" y="1382350"/>
            <a:ext cx="4045200" cy="13332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26A69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171599"/>
            <a:ext cx="8520602" cy="339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Old Standard TT"/>
                <a:ea typeface="Old Standard TT"/>
                <a:cs typeface="Old Standard TT"/>
                <a:sym typeface="Old Standard T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9;p13"/>
          <p:cNvSpPr txBox="1"/>
          <p:nvPr>
            <p:ph type="ctr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Blendenpik: Supercharging LAPACK'S Least-Squares Solver</a:t>
            </a:r>
          </a:p>
        </p:txBody>
      </p:sp>
      <p:sp>
        <p:nvSpPr>
          <p:cNvPr id="115" name="Google Shape;60;p13"/>
          <p:cNvSpPr txBox="1"/>
          <p:nvPr>
            <p:ph type="subTitle" sz="quarter" idx="1"/>
          </p:nvPr>
        </p:nvSpPr>
        <p:spPr>
          <a:xfrm>
            <a:off x="512700" y="3840638"/>
            <a:ext cx="8118600" cy="7875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Brandon, Jacob, Adam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01;p20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Row Sampling and QR Factorization</a:t>
            </a:r>
          </a:p>
        </p:txBody>
      </p:sp>
      <p:sp>
        <p:nvSpPr>
          <p:cNvPr id="142" name="Google Shape;102;p20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7;p21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Iterative Solution</a:t>
            </a:r>
          </a:p>
        </p:txBody>
      </p:sp>
      <p:sp>
        <p:nvSpPr>
          <p:cNvPr id="145" name="Google Shape;108;p21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LSQR is used on the sampled rows to approximate the solution</a:t>
            </a:r>
          </a:p>
          <a:p>
            <a:pPr/>
            <a:r>
              <a:t>This algorithm is about as stable as a QR-based solver</a:t>
            </a:r>
          </a:p>
          <a:p>
            <a:pPr/>
            <a:r>
              <a:t>Most of the running time is spent on multiplying vectors by A and A</a:t>
            </a:r>
            <a:r>
              <a:rPr baseline="30000"/>
              <a:t>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3;p22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The Cost</a:t>
            </a:r>
          </a:p>
        </p:txBody>
      </p:sp>
      <p:sp>
        <p:nvSpPr>
          <p:cNvPr id="148" name="Google Shape;114;p22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Row Mixing</a:t>
            </a:r>
          </a:p>
          <a:p>
            <a:pPr lvl="1" marL="914400" indent="-317500">
              <a:buSzPts val="1400"/>
              <a:defRPr sz="1400"/>
            </a:pPr>
            <a:r>
              <a:t>Θ(mn log m)</a:t>
            </a:r>
          </a:p>
          <a:p>
            <a:pPr/>
            <a:r>
              <a:t>Row Sampling and QR Factorization</a:t>
            </a:r>
          </a:p>
          <a:p>
            <a:pPr lvl="1" marL="914400" indent="-317500">
              <a:buSzPts val="1400"/>
              <a:defRPr sz="1400"/>
            </a:pPr>
            <a:r>
              <a:t>Θ(n</a:t>
            </a:r>
            <a:r>
              <a:rPr baseline="30000"/>
              <a:t>3</a:t>
            </a:r>
            <a:r>
              <a:t>)</a:t>
            </a:r>
          </a:p>
          <a:p>
            <a:pPr/>
            <a:r>
              <a:t>Iterative Solution</a:t>
            </a:r>
          </a:p>
          <a:p>
            <a:pPr lvl="1" marL="914400" indent="-317500">
              <a:buSzPts val="1400"/>
              <a:defRPr sz="1400"/>
            </a:pPr>
            <a:r>
              <a:t>Most costly phase of algorithm</a:t>
            </a:r>
          </a:p>
          <a:p>
            <a:pPr lvl="1" marL="914400" indent="-317500">
              <a:buSzPts val="1400"/>
              <a:defRPr sz="1400"/>
            </a:pPr>
            <a:r>
              <a:t>Each iteration is Θ(mn)</a:t>
            </a:r>
          </a:p>
          <a:p>
            <a:pPr lvl="1" marL="914400" indent="-317500">
              <a:buSzPts val="1400"/>
              <a:defRPr sz="1400"/>
            </a:pPr>
            <a:r>
              <a:t>Number of iterations grows slowly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9;p23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Comparison to Prior Algorithms</a:t>
            </a:r>
          </a:p>
        </p:txBody>
      </p:sp>
      <p:sp>
        <p:nvSpPr>
          <p:cNvPr id="151" name="Google Shape;120;p23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LAPACK</a:t>
            </a:r>
          </a:p>
          <a:p>
            <a:pPr lvl="1" marL="914400" indent="-317500">
              <a:buSzPts val="1400"/>
              <a:defRPr sz="1400"/>
            </a:pPr>
            <a:r>
              <a:t>Blendenpik outperforms LAPACK on most matrices</a:t>
            </a:r>
          </a:p>
          <a:p>
            <a:pPr/>
            <a:r>
              <a:t>Faster least squares approximation</a:t>
            </a:r>
          </a:p>
          <a:p>
            <a:pPr lvl="1" marL="914400" indent="-317500">
              <a:lnSpc>
                <a:spcPct val="150000"/>
              </a:lnSpc>
              <a:buSzPts val="1400"/>
              <a:defRPr sz="1400">
                <a:solidFill>
                  <a:srgbClr val="444444"/>
                </a:solidFill>
              </a:defRPr>
            </a:pPr>
            <a:r>
              <a:t>Proposes a more sophisticated algorithm that leads to a small residual for any matrix</a:t>
            </a:r>
          </a:p>
          <a:p>
            <a:pPr lvl="1" marL="914400" indent="-317500">
              <a:lnSpc>
                <a:spcPct val="150000"/>
              </a:lnSpc>
              <a:buSzPts val="1400"/>
              <a:defRPr sz="1400">
                <a:solidFill>
                  <a:srgbClr val="444444"/>
                </a:solidFill>
              </a:defRPr>
            </a:pPr>
            <a:r>
              <a:t>Small uniform sample does not work on any matrix</a:t>
            </a:r>
          </a:p>
          <a:p>
            <a:pPr/>
            <a:r>
              <a:t>A fast randomized algorithm for overdetermined linear least-squares regression</a:t>
            </a:r>
          </a:p>
          <a:p>
            <a:pPr lvl="1" marL="914400" indent="-317500">
              <a:buSzPts val="1400"/>
              <a:defRPr sz="1400"/>
            </a:pPr>
            <a:r>
              <a:t>Uses a uniform random sample of the rows</a:t>
            </a:r>
          </a:p>
          <a:p>
            <a:pPr lvl="1" marL="914400" indent="-317500">
              <a:buSzPts val="1400"/>
              <a:defRPr sz="1400"/>
            </a:pPr>
            <a:r>
              <a:t>May not work in matrices with high coherence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25;p24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Different Unitary Transformations</a:t>
            </a:r>
          </a:p>
        </p:txBody>
      </p:sp>
      <p:sp>
        <p:nvSpPr>
          <p:cNvPr id="154" name="Google Shape;126;p24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Transformation used in the algorithm is the discrete cosine transform (DCT)</a:t>
            </a:r>
          </a:p>
          <a:p>
            <a:pPr/>
            <a:r>
              <a:t>Other transformations are available:</a:t>
            </a:r>
          </a:p>
          <a:p>
            <a:pPr lvl="1" marL="914400" indent="-317500">
              <a:buSzPts val="1400"/>
              <a:defRPr sz="1400"/>
            </a:pPr>
            <a:r>
              <a:t>Walsh-Hadamard transform (WHT)</a:t>
            </a:r>
          </a:p>
          <a:p>
            <a:pPr lvl="1" marL="914400" indent="-317500">
              <a:buSzPts val="1400"/>
              <a:defRPr sz="1400"/>
            </a:pPr>
            <a:r>
              <a:t>Discrete Hartley transform (DHT)</a:t>
            </a:r>
          </a:p>
          <a:p>
            <a:pPr/>
            <a:r>
              <a:t>WHT is the best in theory, but sometimes fails to mix rows well enough</a:t>
            </a:r>
          </a:p>
          <a:p>
            <a:pPr/>
            <a:r>
              <a:t>DHT and DCT work better in practice and are easier to apply to arbitrary matrices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31;p25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Row Mixing Evaluation</a:t>
            </a:r>
          </a:p>
        </p:txBody>
      </p:sp>
      <p:sp>
        <p:nvSpPr>
          <p:cNvPr id="157" name="Google Shape;132;p25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Larger sample size</a:t>
            </a:r>
          </a:p>
          <a:p>
            <a:pPr lvl="1" marL="914400" indent="-317500">
              <a:buSzPts val="1400"/>
              <a:defRPr sz="1400"/>
            </a:pPr>
            <a:r>
              <a:t>Greater probability of getting a good preconditioner</a:t>
            </a:r>
          </a:p>
          <a:p>
            <a:pPr lvl="1" marL="914400" indent="-317500">
              <a:buSzPts val="1400"/>
              <a:defRPr sz="1400"/>
            </a:pPr>
            <a:r>
              <a:t>Makes other parts of the algorithm take more time</a:t>
            </a:r>
          </a:p>
          <a:p>
            <a:pPr/>
            <a:r>
              <a:t>Computation time was found to decrease, then increase as sample size increased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37;p26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Ill-Conditioned Matrices</a:t>
            </a:r>
          </a:p>
        </p:txBody>
      </p:sp>
      <p:sp>
        <p:nvSpPr>
          <p:cNvPr id="160" name="Google Shape;138;p26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This algorithm beats the unpreconditioned LSQR for ill-conditioned matrices</a:t>
            </a:r>
          </a:p>
          <a:p>
            <a:pPr/>
            <a:r>
              <a:t>The unpreconditioned LSQR beats Blendenpik for well conditioned matrices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43;p27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Coherence Evaluation</a:t>
            </a:r>
          </a:p>
        </p:txBody>
      </p:sp>
      <p:sp>
        <p:nvSpPr>
          <p:cNvPr id="163" name="Google Shape;144;p27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Algorithm runs longer on matrices with high coherence compared to matrices with low coherence</a:t>
            </a:r>
          </a:p>
          <a:p>
            <a:pPr/>
            <a:r>
              <a:t>Blendenpik beast LAPACK in both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mpirical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850391">
              <a:defRPr sz="2790"/>
            </a:pPr>
            <a:r>
              <a:t>Empirical Evaluation</a:t>
            </a:r>
          </a:p>
        </p:txBody>
      </p:sp>
      <p:sp>
        <p:nvSpPr>
          <p:cNvPr id="166" name="25 runs of randomly generated sparse matr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ts val="2000"/>
              <a:defRPr sz="2000"/>
            </a:pPr>
            <a:r>
              <a:t>25 runs of randomly generated sparse matrices</a:t>
            </a:r>
          </a:p>
          <a:p>
            <a:pPr lvl="1" marL="939800" indent="-342900">
              <a:buSzPts val="2000"/>
              <a:buChar char="●"/>
              <a:defRPr sz="2000"/>
            </a:pPr>
            <a:r>
              <a:t>Each matrix with a random number of rows, m, between 10,000 and 20,000, number of columns, n, equal to m/40, and density randomly in [0,1)</a:t>
            </a:r>
          </a:p>
          <a:p>
            <a:pPr>
              <a:buSzPts val="2000"/>
              <a:defRPr sz="2000"/>
            </a:pPr>
            <a:r>
              <a:t>Average Blendenpik time: 3.160 s</a:t>
            </a:r>
          </a:p>
          <a:p>
            <a:pPr>
              <a:buSzPts val="2000"/>
              <a:defRPr sz="2000"/>
            </a:pPr>
            <a:r>
              <a:t>Average Numpy time: 17.026 s</a:t>
            </a:r>
          </a:p>
          <a:p>
            <a:pPr>
              <a:buSzPts val="2000"/>
              <a:defRPr sz="2000"/>
            </a:pPr>
            <a:r>
              <a:t>Average Blendenpik residual: .00000070455</a:t>
            </a:r>
          </a:p>
          <a:p>
            <a:pPr>
              <a:buSzPts val="2000"/>
              <a:defRPr sz="2000"/>
            </a:pPr>
            <a:r>
              <a:t>Average Numpy residual: .000000028423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5;p14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The Paper</a:t>
            </a:r>
          </a:p>
        </p:txBody>
      </p:sp>
      <p:sp>
        <p:nvSpPr>
          <p:cNvPr id="118" name="Google Shape;66;p14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t>Blendenpik: Supercharging LAPACK'S Least-Squares Solver</a:t>
            </a:r>
          </a:p>
          <a:p>
            <a:pPr>
              <a:lnSpc>
                <a:spcPct val="100000"/>
              </a:lnSpc>
            </a:pPr>
            <a:r>
              <a:t>Authors:</a:t>
            </a:r>
          </a:p>
          <a:p>
            <a:pPr lvl="1" marL="914400" indent="-342900">
              <a:lnSpc>
                <a:spcPct val="150000"/>
              </a:lnSpc>
            </a:pPr>
            <a:r>
              <a:t>Haim Avron, Petar Maymounkov, Sivan Toledo</a:t>
            </a:r>
            <a:endParaRPr sz="1400"/>
          </a:p>
          <a:p>
            <a:pPr>
              <a:lnSpc>
                <a:spcPct val="150000"/>
              </a:lnSpc>
            </a:pPr>
            <a:r>
              <a:t>SIAM Journal on Scientific Computing, Vol. 32, No. 3, 2010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1;p15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The Problem</a:t>
            </a:r>
          </a:p>
        </p:txBody>
      </p:sp>
      <p:sp>
        <p:nvSpPr>
          <p:cNvPr id="121" name="Google Shape;72;p15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Ideas for a Least Squares Solver</a:t>
            </a:r>
          </a:p>
        </p:txBody>
      </p:sp>
      <p:sp>
        <p:nvSpPr>
          <p:cNvPr id="124" name="Text Placeholder 2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3;p17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The Algorithm</a:t>
            </a:r>
          </a:p>
        </p:txBody>
      </p:sp>
      <p:sp>
        <p:nvSpPr>
          <p:cNvPr id="127" name="Google Shape;84;p17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7;p16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The Result</a:t>
            </a:r>
          </a:p>
        </p:txBody>
      </p:sp>
      <p:sp>
        <p:nvSpPr>
          <p:cNvPr id="130" name="Google Shape;78;p16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Blendenpik beats LAPACK on any tall, dense matrix</a:t>
            </a:r>
          </a:p>
          <a:p>
            <a:pPr/>
            <a:r>
              <a:t>Blendenpik is slower on tiny matrices, nearly square matrices, and some sparse matrices</a:t>
            </a:r>
          </a:p>
          <a:p>
            <a:pPr/>
            <a:r>
              <a:t>Blendenpik is numerically-backwards stable</a:t>
            </a:r>
          </a:p>
          <a:p>
            <a:pPr/>
            <a:r>
              <a:t>Achieves residuals similar to direct QR factorization-based solvers</a:t>
            </a:r>
          </a:p>
          <a:p>
            <a:pPr/>
            <a:r>
              <a:t>Scales significantly better than any other QR-based 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89;p18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The Theory</a:t>
            </a:r>
          </a:p>
        </p:txBody>
      </p:sp>
      <p:sp>
        <p:nvSpPr>
          <p:cNvPr id="133" name="Google Shape;90;p18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95;p19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Row Mixing</a:t>
            </a:r>
          </a:p>
        </p:txBody>
      </p:sp>
      <p:sp>
        <p:nvSpPr>
          <p:cNvPr id="136" name="Google Shape;96;p19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Row Mixing</a:t>
            </a:r>
          </a:p>
        </p:txBody>
      </p:sp>
      <p:sp>
        <p:nvSpPr>
          <p:cNvPr id="139" name="Text Placeholder 2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