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</p:sldMasterIdLst>
  <p:notesMasterIdLst>
    <p:notesMasterId r:id="rId22"/>
  </p:notesMasterIdLst>
  <p:sldIdLst>
    <p:sldId id="256" r:id="rId2"/>
    <p:sldId id="257" r:id="rId3"/>
    <p:sldId id="258" r:id="rId4"/>
    <p:sldId id="313" r:id="rId5"/>
    <p:sldId id="327" r:id="rId6"/>
    <p:sldId id="328" r:id="rId7"/>
    <p:sldId id="260" r:id="rId8"/>
    <p:sldId id="316" r:id="rId9"/>
    <p:sldId id="317" r:id="rId10"/>
    <p:sldId id="318" r:id="rId11"/>
    <p:sldId id="325" r:id="rId12"/>
    <p:sldId id="319" r:id="rId13"/>
    <p:sldId id="320" r:id="rId14"/>
    <p:sldId id="321" r:id="rId15"/>
    <p:sldId id="322" r:id="rId16"/>
    <p:sldId id="323" r:id="rId17"/>
    <p:sldId id="324" r:id="rId18"/>
    <p:sldId id="264" r:id="rId19"/>
    <p:sldId id="326" r:id="rId20"/>
    <p:sldId id="283" r:id="rId21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Ebrima" panose="02000000000000000000" pitchFamily="2" charset="0"/>
      <p:regular r:id="rId28"/>
      <p:bold r:id="rId29"/>
    </p:embeddedFont>
    <p:embeddedFont>
      <p:font typeface="黑体" panose="02010600030101010101" pitchFamily="2" charset="-122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igh Tower Text" panose="02040502050506030303" pitchFamily="18" charset="0"/>
      <p:regular r:id="rId35"/>
      <p:italic r:id="rId36"/>
    </p:embeddedFont>
    <p:embeddedFont>
      <p:font typeface="ＭＳ Ｐゴシック" panose="020B0600070205080204" pitchFamily="34" charset="-128"/>
      <p:regular r:id="rId37"/>
    </p:embeddedFont>
    <p:embeddedFont>
      <p:font typeface="微軟正黑體" panose="020B0604030504040204" pitchFamily="34" charset="-120"/>
      <p:regular r:id="rId38"/>
      <p:bold r:id="rId39"/>
    </p:embeddedFont>
    <p:embeddedFont>
      <p:font typeface="宋体" panose="02010600030101010101" pitchFamily="2" charset="-122"/>
      <p:regular r:id="rId4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8EC"/>
    <a:srgbClr val="E6F3E1"/>
    <a:srgbClr val="EEEEEE"/>
    <a:srgbClr val="E2E2E2"/>
    <a:srgbClr val="35975D"/>
    <a:srgbClr val="00361B"/>
    <a:srgbClr val="FFFFFF"/>
    <a:srgbClr val="666666"/>
    <a:srgbClr val="7F7F7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9" autoAdjust="0"/>
  </p:normalViewPr>
  <p:slideViewPr>
    <p:cSldViewPr>
      <p:cViewPr varScale="1">
        <p:scale>
          <a:sx n="82" d="100"/>
          <a:sy n="82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080;&#26696;&#22577;&#21578;\&#20154;&#22781;&#36890;&#36335;&#26989;&#3231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080;&#26696;&#22577;&#21578;\&#20154;&#22781;&#36890;&#36335;&#26989;&#3231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080;&#26696;&#22577;&#21578;\&#20154;&#22781;&#36890;&#36335;&#26989;&#32318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080;&#26696;&#22577;&#21578;\&#20154;&#22781;&#36890;&#36335;&#26989;&#32318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080;&#26696;&#22577;&#21578;\&#20154;&#22781;&#36890;&#36335;&#26989;&#32318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0ac1030\Documents\&#25237;&#20449;&#22283;&#22781;&#23450;&#26399;&#23450;&#38989;\&#32318;&#25928;&#25351;&#27161;201807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624706853663913E-2"/>
          <c:y val="3.5331214158745655E-2"/>
          <c:w val="0.92317260519200328"/>
          <c:h val="0.74174551763503727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基金規模合計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dLbls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工作表1!$B$1:$G$1</c:f>
              <c:strCache>
                <c:ptCount val="6"/>
                <c:pt idx="0">
                  <c:v>102/12</c:v>
                </c:pt>
                <c:pt idx="1">
                  <c:v>103/12</c:v>
                </c:pt>
                <c:pt idx="2">
                  <c:v>104/12</c:v>
                </c:pt>
                <c:pt idx="3">
                  <c:v>105/12</c:v>
                </c:pt>
                <c:pt idx="4">
                  <c:v>106/12</c:v>
                </c:pt>
                <c:pt idx="5">
                  <c:v>107/06</c:v>
                </c:pt>
              </c:strCache>
            </c:strRef>
          </c:cat>
          <c:val>
            <c:numRef>
              <c:f>工作表1!$B$2:$G$2</c:f>
              <c:numCache>
                <c:formatCode>General</c:formatCode>
                <c:ptCount val="6"/>
                <c:pt idx="0">
                  <c:v>483</c:v>
                </c:pt>
                <c:pt idx="1">
                  <c:v>468</c:v>
                </c:pt>
                <c:pt idx="2">
                  <c:v>472</c:v>
                </c:pt>
                <c:pt idx="3">
                  <c:v>566</c:v>
                </c:pt>
                <c:pt idx="4">
                  <c:v>612</c:v>
                </c:pt>
                <c:pt idx="5">
                  <c:v>588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代銷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工作表1!$B$1:$G$1</c:f>
              <c:strCache>
                <c:ptCount val="6"/>
                <c:pt idx="0">
                  <c:v>102/12</c:v>
                </c:pt>
                <c:pt idx="1">
                  <c:v>103/12</c:v>
                </c:pt>
                <c:pt idx="2">
                  <c:v>104/12</c:v>
                </c:pt>
                <c:pt idx="3">
                  <c:v>105/12</c:v>
                </c:pt>
                <c:pt idx="4">
                  <c:v>106/12</c:v>
                </c:pt>
                <c:pt idx="5">
                  <c:v>107/06</c:v>
                </c:pt>
              </c:strCache>
            </c:strRef>
          </c:cat>
          <c:val>
            <c:numRef>
              <c:f>工作表1!$B$3:$G$3</c:f>
              <c:numCache>
                <c:formatCode>General</c:formatCode>
                <c:ptCount val="6"/>
                <c:pt idx="0">
                  <c:v>140</c:v>
                </c:pt>
                <c:pt idx="1">
                  <c:v>154</c:v>
                </c:pt>
                <c:pt idx="2">
                  <c:v>149</c:v>
                </c:pt>
                <c:pt idx="3">
                  <c:v>139</c:v>
                </c:pt>
                <c:pt idx="4">
                  <c:v>140</c:v>
                </c:pt>
                <c:pt idx="5">
                  <c:v>136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投資型及類全委保單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dLbls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工作表1!$B$1:$G$1</c:f>
              <c:strCache>
                <c:ptCount val="6"/>
                <c:pt idx="0">
                  <c:v>102/12</c:v>
                </c:pt>
                <c:pt idx="1">
                  <c:v>103/12</c:v>
                </c:pt>
                <c:pt idx="2">
                  <c:v>104/12</c:v>
                </c:pt>
                <c:pt idx="3">
                  <c:v>105/12</c:v>
                </c:pt>
                <c:pt idx="4">
                  <c:v>106/12</c:v>
                </c:pt>
                <c:pt idx="5">
                  <c:v>107/06</c:v>
                </c:pt>
              </c:strCache>
            </c:strRef>
          </c:cat>
          <c:val>
            <c:numRef>
              <c:f>工作表1!$B$4:$G$4</c:f>
              <c:numCache>
                <c:formatCode>General</c:formatCode>
                <c:ptCount val="6"/>
                <c:pt idx="0">
                  <c:v>343</c:v>
                </c:pt>
                <c:pt idx="1">
                  <c:v>314</c:v>
                </c:pt>
                <c:pt idx="2">
                  <c:v>323</c:v>
                </c:pt>
                <c:pt idx="3">
                  <c:v>427</c:v>
                </c:pt>
                <c:pt idx="4">
                  <c:v>472</c:v>
                </c:pt>
                <c:pt idx="5">
                  <c:v>452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649088"/>
        <c:axId val="589869568"/>
      </c:lineChart>
      <c:catAx>
        <c:axId val="610649088"/>
        <c:scaling>
          <c:orientation val="minMax"/>
        </c:scaling>
        <c:delete val="0"/>
        <c:axPos val="b"/>
        <c:majorTickMark val="out"/>
        <c:minorTickMark val="none"/>
        <c:tickLblPos val="nextTo"/>
        <c:crossAx val="589869568"/>
        <c:crosses val="autoZero"/>
        <c:auto val="1"/>
        <c:lblAlgn val="ctr"/>
        <c:lblOffset val="100"/>
        <c:noMultiLvlLbl val="0"/>
      </c:catAx>
      <c:valAx>
        <c:axId val="589869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10649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4.0922248236644178E-2"/>
          <c:y val="0.90693464219008335"/>
          <c:w val="0.9283380802324791"/>
          <c:h val="7.3983765913228791E-2"/>
        </c:manualLayout>
      </c:layout>
      <c:overlay val="0"/>
      <c:txPr>
        <a:bodyPr/>
        <a:lstStyle/>
        <a:p>
          <a:pPr>
            <a:defRPr sz="1200">
              <a:latin typeface="+mj-ea"/>
              <a:ea typeface="+mj-ea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>
          <a:latin typeface="Calibri" panose="020F0502020204030204" pitchFamily="34" charset="0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76478043622624E-2"/>
          <c:y val="7.1679453703356016E-2"/>
          <c:w val="0.92243814208692321"/>
          <c:h val="0.71975782631671981"/>
        </c:manualLayout>
      </c:layout>
      <c:lineChart>
        <c:grouping val="standard"/>
        <c:varyColors val="0"/>
        <c:ser>
          <c:idx val="0"/>
          <c:order val="0"/>
          <c:tx>
            <c:strRef>
              <c:f>定期定額!$N$36</c:f>
              <c:strCache>
                <c:ptCount val="1"/>
                <c:pt idx="0">
                  <c:v>申購金額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4.5059036806230385E-2"/>
                  <c:y val="-5.34339172190244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4582853643409671E-2"/>
                  <c:y val="6.73545173641150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2600025868522198E-2"/>
                  <c:y val="9.2455907849076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定期定額!$M$37:$M$42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定期定額!$N$37:$N$42</c:f>
              <c:numCache>
                <c:formatCode>0</c:formatCode>
                <c:ptCount val="6"/>
                <c:pt idx="0">
                  <c:v>26.86123886</c:v>
                </c:pt>
                <c:pt idx="1">
                  <c:v>29.772991900000001</c:v>
                </c:pt>
                <c:pt idx="2">
                  <c:v>31.421875</c:v>
                </c:pt>
                <c:pt idx="3">
                  <c:v>26.116020000000002</c:v>
                </c:pt>
                <c:pt idx="4">
                  <c:v>27.386399999999998</c:v>
                </c:pt>
                <c:pt idx="5">
                  <c:v>15.576449999999999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定期定額!$O$36</c:f>
              <c:strCache>
                <c:ptCount val="1"/>
                <c:pt idx="0">
                  <c:v>贖回金額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5059156791203467E-2"/>
                  <c:y val="-3.342920807362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6106662801550705E-2"/>
                  <c:y val="-6.73545173641150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2600025868522198E-2"/>
                  <c:y val="5.87538157329550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定期定額!$M$37:$M$42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定期定額!$O$37:$O$42</c:f>
              <c:numCache>
                <c:formatCode>0</c:formatCode>
                <c:ptCount val="6"/>
                <c:pt idx="0">
                  <c:v>43.101476980000001</c:v>
                </c:pt>
                <c:pt idx="1">
                  <c:v>36.589876989999993</c:v>
                </c:pt>
                <c:pt idx="2">
                  <c:v>32.225086779999998</c:v>
                </c:pt>
                <c:pt idx="3">
                  <c:v>25.440950180000002</c:v>
                </c:pt>
                <c:pt idx="4">
                  <c:v>47.166200000000003</c:v>
                </c:pt>
                <c:pt idx="5">
                  <c:v>13.218390970000002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定期定額!$P$36</c:f>
              <c:strCache>
                <c:ptCount val="1"/>
                <c:pt idx="0">
                  <c:v>期末AUM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>
                    <a:solidFill>
                      <a:schemeClr val="accent3">
                        <a:lumMod val="75000"/>
                      </a:schemeClr>
                    </a:solidFill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定期定額!$M$37:$M$42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定期定額!$P$37:$P$42</c:f>
              <c:numCache>
                <c:formatCode>0</c:formatCode>
                <c:ptCount val="6"/>
                <c:pt idx="0">
                  <c:v>59.288555729999999</c:v>
                </c:pt>
                <c:pt idx="1">
                  <c:v>57.494878049999997</c:v>
                </c:pt>
                <c:pt idx="2">
                  <c:v>57.138639170000005</c:v>
                </c:pt>
                <c:pt idx="3">
                  <c:v>60.117517640000003</c:v>
                </c:pt>
                <c:pt idx="4">
                  <c:v>53.823878599999993</c:v>
                </c:pt>
                <c:pt idx="5">
                  <c:v>55.004461789999993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016448"/>
        <c:axId val="589871872"/>
      </c:lineChart>
      <c:catAx>
        <c:axId val="591016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pPr>
            <a:endParaRPr lang="zh-TW"/>
          </a:p>
        </c:txPr>
        <c:crossAx val="589871872"/>
        <c:crosses val="autoZero"/>
        <c:auto val="1"/>
        <c:lblAlgn val="ctr"/>
        <c:lblOffset val="100"/>
        <c:noMultiLvlLbl val="0"/>
      </c:catAx>
      <c:valAx>
        <c:axId val="589871872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591016448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411144805228869E-2"/>
          <c:y val="4.8873905725306206E-2"/>
          <c:w val="0.91573702781516308"/>
          <c:h val="0.76516975263247289"/>
        </c:manualLayout>
      </c:layout>
      <c:lineChart>
        <c:grouping val="standard"/>
        <c:varyColors val="0"/>
        <c:ser>
          <c:idx val="0"/>
          <c:order val="0"/>
          <c:tx>
            <c:strRef>
              <c:f>定期定額!$N$46</c:f>
              <c:strCache>
                <c:ptCount val="1"/>
                <c:pt idx="0">
                  <c:v>申購金額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4"/>
              <c:layout>
                <c:manualLayout>
                  <c:x val="-2.6170620078841567E-2"/>
                  <c:y val="4.40205530922532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0788964798638269E-3"/>
                  <c:y val="3.012742715567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定期定額!$M$47:$M$52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定期定額!$N$47:$N$52</c:f>
              <c:numCache>
                <c:formatCode>0</c:formatCode>
                <c:ptCount val="6"/>
                <c:pt idx="0">
                  <c:v>113.18343050999999</c:v>
                </c:pt>
                <c:pt idx="1">
                  <c:v>131.04026254000001</c:v>
                </c:pt>
                <c:pt idx="2">
                  <c:v>87.191365750000003</c:v>
                </c:pt>
                <c:pt idx="3">
                  <c:v>72.036539030000014</c:v>
                </c:pt>
                <c:pt idx="4">
                  <c:v>109.4551</c:v>
                </c:pt>
                <c:pt idx="5">
                  <c:v>46.376200569999995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定期定額!$O$46</c:f>
              <c:strCache>
                <c:ptCount val="1"/>
                <c:pt idx="0">
                  <c:v>贖回金額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dLbls>
            <c:dLbl>
              <c:idx val="4"/>
              <c:layout>
                <c:manualLayout>
                  <c:x val="1.5394482399318571E-3"/>
                  <c:y val="-5.7226719019929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定期定額!$M$47:$M$52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定期定額!$O$47:$O$52</c:f>
              <c:numCache>
                <c:formatCode>0</c:formatCode>
                <c:ptCount val="6"/>
                <c:pt idx="0">
                  <c:v>147.59158018999997</c:v>
                </c:pt>
                <c:pt idx="1">
                  <c:v>159.30047860000002</c:v>
                </c:pt>
                <c:pt idx="2">
                  <c:v>122.9989382</c:v>
                </c:pt>
                <c:pt idx="3">
                  <c:v>121.32449675000001</c:v>
                </c:pt>
                <c:pt idx="4">
                  <c:v>112.98666741</c:v>
                </c:pt>
                <c:pt idx="5">
                  <c:v>55.594575759999998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定期定額!$P$46</c:f>
              <c:strCache>
                <c:ptCount val="1"/>
                <c:pt idx="0">
                  <c:v>期末AUM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dLbls>
            <c:dLbl>
              <c:idx val="5"/>
              <c:layout>
                <c:manualLayout>
                  <c:x val="-2.2429760855807043E-2"/>
                  <c:y val="-6.56626088738795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3">
                        <a:lumMod val="75000"/>
                      </a:schemeClr>
                    </a:solidFill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定期定額!$M$47:$M$52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定期定額!$P$47:$P$52</c:f>
              <c:numCache>
                <c:formatCode>0</c:formatCode>
                <c:ptCount val="6"/>
                <c:pt idx="0">
                  <c:v>80.328899340000007</c:v>
                </c:pt>
                <c:pt idx="1">
                  <c:v>96.275012129999993</c:v>
                </c:pt>
                <c:pt idx="2">
                  <c:v>92.042997110000002</c:v>
                </c:pt>
                <c:pt idx="3">
                  <c:v>79.236252570000005</c:v>
                </c:pt>
                <c:pt idx="4">
                  <c:v>86.445247300000005</c:v>
                </c:pt>
                <c:pt idx="5">
                  <c:v>81.440251919999994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017472"/>
        <c:axId val="610460224"/>
      </c:lineChart>
      <c:catAx>
        <c:axId val="591017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pPr>
            <a:endParaRPr lang="zh-TW"/>
          </a:p>
        </c:txPr>
        <c:crossAx val="610460224"/>
        <c:crosses val="autoZero"/>
        <c:auto val="1"/>
        <c:lblAlgn val="ctr"/>
        <c:lblOffset val="100"/>
        <c:noMultiLvlLbl val="0"/>
      </c:catAx>
      <c:valAx>
        <c:axId val="61046022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591017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061646634366438E-2"/>
          <c:y val="5.1400554097404488E-2"/>
          <c:w val="0.91326422770351312"/>
          <c:h val="0.92034703995333922"/>
        </c:manualLayout>
      </c:layout>
      <c:lineChart>
        <c:grouping val="standard"/>
        <c:varyColors val="0"/>
        <c:ser>
          <c:idx val="0"/>
          <c:order val="0"/>
          <c:tx>
            <c:strRef>
              <c:f>工作表2!$G$3</c:f>
              <c:strCache>
                <c:ptCount val="1"/>
                <c:pt idx="0">
                  <c:v>員工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工作表2!$F$4:$F$9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工作表2!$G$4:$G$9</c:f>
              <c:numCache>
                <c:formatCode>0_ </c:formatCode>
                <c:ptCount val="6"/>
                <c:pt idx="0">
                  <c:v>17.697448959999999</c:v>
                </c:pt>
                <c:pt idx="1">
                  <c:v>19.730030509999999</c:v>
                </c:pt>
                <c:pt idx="2">
                  <c:v>20.063589999999998</c:v>
                </c:pt>
                <c:pt idx="3">
                  <c:v>17.03004</c:v>
                </c:pt>
                <c:pt idx="4">
                  <c:v>17.685199999999998</c:v>
                </c:pt>
                <c:pt idx="5">
                  <c:v>9.859869999999999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工作表2!$H$3</c:f>
              <c:strCache>
                <c:ptCount val="1"/>
                <c:pt idx="0">
                  <c:v>非員工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  <c:marker>
            <c:symbol val="none"/>
          </c:marker>
          <c:dLbls>
            <c:dLbl>
              <c:idx val="5"/>
              <c:layout>
                <c:manualLayout>
                  <c:x val="-1.1761756569847856E-2"/>
                  <c:y val="2.3343189964157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工作表2!$F$4:$F$9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工作表2!$H$4:$H$9</c:f>
              <c:numCache>
                <c:formatCode>0_ </c:formatCode>
                <c:ptCount val="6"/>
                <c:pt idx="0">
                  <c:v>9.1637899000000012</c:v>
                </c:pt>
                <c:pt idx="1">
                  <c:v>10.04296139</c:v>
                </c:pt>
                <c:pt idx="2">
                  <c:v>11.358285</c:v>
                </c:pt>
                <c:pt idx="3">
                  <c:v>9.0859800000000011</c:v>
                </c:pt>
                <c:pt idx="4">
                  <c:v>9.7012</c:v>
                </c:pt>
                <c:pt idx="5">
                  <c:v>5.7165799999999996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工作表2!$I$3</c:f>
              <c:strCache>
                <c:ptCount val="1"/>
                <c:pt idx="0">
                  <c:v>員工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4"/>
              <c:layout>
                <c:manualLayout>
                  <c:x val="-2.2103503918856616E-2"/>
                  <c:y val="3.47231182795698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工作表2!$F$4:$F$9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工作表2!$I$4:$I$9</c:f>
              <c:numCache>
                <c:formatCode>0_ </c:formatCode>
                <c:ptCount val="6"/>
                <c:pt idx="0">
                  <c:v>-27.778232040000002</c:v>
                </c:pt>
                <c:pt idx="1">
                  <c:v>-23.249729460000001</c:v>
                </c:pt>
                <c:pt idx="2">
                  <c:v>-21.325049379999999</c:v>
                </c:pt>
                <c:pt idx="3">
                  <c:v>-16.614862220000003</c:v>
                </c:pt>
                <c:pt idx="4">
                  <c:v>-30.511099999999999</c:v>
                </c:pt>
                <c:pt idx="5">
                  <c:v>-8.4947653499999998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工作表2!$J$3</c:f>
              <c:strCache>
                <c:ptCount val="1"/>
                <c:pt idx="0">
                  <c:v>非員工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  <c:marker>
            <c:symbol val="none"/>
          </c:marker>
          <c:dLbls>
            <c:dLbl>
              <c:idx val="5"/>
              <c:layout>
                <c:manualLayout>
                  <c:x val="-1.1073766712770862E-2"/>
                  <c:y val="-1.19632616487455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工作表2!$F$4:$F$9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工作表2!$J$4:$J$9</c:f>
              <c:numCache>
                <c:formatCode>0_ </c:formatCode>
                <c:ptCount val="6"/>
                <c:pt idx="0">
                  <c:v>-15.32324494</c:v>
                </c:pt>
                <c:pt idx="1">
                  <c:v>-13.340147529999999</c:v>
                </c:pt>
                <c:pt idx="2">
                  <c:v>-10.9000374</c:v>
                </c:pt>
                <c:pt idx="3">
                  <c:v>-8.8260879600000006</c:v>
                </c:pt>
                <c:pt idx="4">
                  <c:v>-16.655100000000001</c:v>
                </c:pt>
                <c:pt idx="5">
                  <c:v>-4.72362562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687040"/>
        <c:axId val="610462528"/>
      </c:lineChart>
      <c:catAx>
        <c:axId val="609687040"/>
        <c:scaling>
          <c:orientation val="minMax"/>
        </c:scaling>
        <c:delete val="1"/>
        <c:axPos val="b"/>
        <c:majorTickMark val="out"/>
        <c:minorTickMark val="none"/>
        <c:tickLblPos val="nextTo"/>
        <c:crossAx val="610462528"/>
        <c:crosses val="autoZero"/>
        <c:auto val="1"/>
        <c:lblAlgn val="ctr"/>
        <c:lblOffset val="100"/>
        <c:noMultiLvlLbl val="0"/>
      </c:catAx>
      <c:valAx>
        <c:axId val="610462528"/>
        <c:scaling>
          <c:orientation val="minMax"/>
        </c:scaling>
        <c:delete val="0"/>
        <c:axPos val="l"/>
        <c:majorGridlines>
          <c:spPr>
            <a:ln w="3175">
              <a:solidFill>
                <a:schemeClr val="accent3">
                  <a:lumMod val="20000"/>
                  <a:lumOff val="80000"/>
                </a:schemeClr>
              </a:solidFill>
              <a:prstDash val="sysDot"/>
            </a:ln>
          </c:spPr>
        </c:majorGridlines>
        <c:numFmt formatCode="0_ " sourceLinked="1"/>
        <c:majorTickMark val="out"/>
        <c:minorTickMark val="none"/>
        <c:tickLblPos val="nextTo"/>
        <c:crossAx val="609687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alibri" panose="020F0502020204030204" pitchFamily="34" charset="0"/>
        </a:defRPr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61354756878865E-2"/>
          <c:y val="5.1400554097404488E-2"/>
          <c:w val="0.91471236992186056"/>
          <c:h val="0.92034703995333922"/>
        </c:manualLayout>
      </c:layout>
      <c:lineChart>
        <c:grouping val="standard"/>
        <c:varyColors val="0"/>
        <c:ser>
          <c:idx val="0"/>
          <c:order val="0"/>
          <c:tx>
            <c:strRef>
              <c:f>工作表2!$B$3</c:f>
              <c:strCache>
                <c:ptCount val="1"/>
                <c:pt idx="0">
                  <c:v>員工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工作表2!$A$4:$A$9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工作表2!$B$4:$B$9</c:f>
              <c:numCache>
                <c:formatCode>0_ </c:formatCode>
                <c:ptCount val="6"/>
                <c:pt idx="0">
                  <c:v>17.96435434</c:v>
                </c:pt>
                <c:pt idx="1">
                  <c:v>20.058295380000001</c:v>
                </c:pt>
                <c:pt idx="2">
                  <c:v>29.500275339999998</c:v>
                </c:pt>
                <c:pt idx="3">
                  <c:v>18.275483090000002</c:v>
                </c:pt>
                <c:pt idx="4">
                  <c:v>27.333001510000003</c:v>
                </c:pt>
                <c:pt idx="5">
                  <c:v>7.2238160499999999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工作表2!$C$3</c:f>
              <c:strCache>
                <c:ptCount val="1"/>
                <c:pt idx="0">
                  <c:v>非員工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3.982974910394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9394882050142578E-3"/>
                  <c:y val="-5.68996415770609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3.4139784946236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工作表2!$A$4:$A$9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工作表2!$C$4:$C$9</c:f>
              <c:numCache>
                <c:formatCode>0_ </c:formatCode>
                <c:ptCount val="6"/>
                <c:pt idx="0">
                  <c:v>95.219076170000008</c:v>
                </c:pt>
                <c:pt idx="1">
                  <c:v>110.98196716</c:v>
                </c:pt>
                <c:pt idx="2">
                  <c:v>57.691090410000001</c:v>
                </c:pt>
                <c:pt idx="3">
                  <c:v>53.761055940000006</c:v>
                </c:pt>
                <c:pt idx="4">
                  <c:v>82.122100000000003</c:v>
                </c:pt>
                <c:pt idx="5">
                  <c:v>39.152384520000005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工作表2!$D$3</c:f>
              <c:strCache>
                <c:ptCount val="1"/>
                <c:pt idx="0">
                  <c:v>員工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5.1209677419354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6.258960573476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6.2589605734767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9394882050142578E-3"/>
                  <c:y val="3.41397849462365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7.3487205125356446E-3"/>
                  <c:y val="4.5519713261648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工作表2!$A$4:$A$9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工作表2!$D$4:$D$9</c:f>
              <c:numCache>
                <c:formatCode>0_ </c:formatCode>
                <c:ptCount val="6"/>
                <c:pt idx="0">
                  <c:v>-31.99052292</c:v>
                </c:pt>
                <c:pt idx="1">
                  <c:v>-27.685534360000002</c:v>
                </c:pt>
                <c:pt idx="2">
                  <c:v>-28.441257010000001</c:v>
                </c:pt>
                <c:pt idx="3">
                  <c:v>-25.872613819999998</c:v>
                </c:pt>
                <c:pt idx="4">
                  <c:v>-23.75069628</c:v>
                </c:pt>
                <c:pt idx="5">
                  <c:v>-8.5028013899999983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工作表2!$E$3</c:f>
              <c:strCache>
                <c:ptCount val="1"/>
                <c:pt idx="0">
                  <c:v>非員工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工作表2!$A$4:$A$9</c:f>
              <c:strCache>
                <c:ptCount val="6"/>
                <c:pt idx="0">
                  <c:v>102年</c:v>
                </c:pt>
                <c:pt idx="1">
                  <c:v>103年</c:v>
                </c:pt>
                <c:pt idx="2">
                  <c:v>104年</c:v>
                </c:pt>
                <c:pt idx="3">
                  <c:v>105年</c:v>
                </c:pt>
                <c:pt idx="4">
                  <c:v>106年</c:v>
                </c:pt>
                <c:pt idx="5">
                  <c:v>107年1~6月</c:v>
                </c:pt>
              </c:strCache>
            </c:strRef>
          </c:cat>
          <c:val>
            <c:numRef>
              <c:f>工作表2!$E$4:$E$9</c:f>
              <c:numCache>
                <c:formatCode>0_ </c:formatCode>
                <c:ptCount val="6"/>
                <c:pt idx="0">
                  <c:v>-115.60105726999998</c:v>
                </c:pt>
                <c:pt idx="1">
                  <c:v>-131.61494424</c:v>
                </c:pt>
                <c:pt idx="2">
                  <c:v>-94.557681189999997</c:v>
                </c:pt>
                <c:pt idx="3">
                  <c:v>-95.451882929999996</c:v>
                </c:pt>
                <c:pt idx="4">
                  <c:v>-89.23597113000001</c:v>
                </c:pt>
                <c:pt idx="5">
                  <c:v>-47.091774369999996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687552"/>
        <c:axId val="610464256"/>
      </c:lineChart>
      <c:catAx>
        <c:axId val="609687552"/>
        <c:scaling>
          <c:orientation val="minMax"/>
        </c:scaling>
        <c:delete val="1"/>
        <c:axPos val="b"/>
        <c:majorTickMark val="out"/>
        <c:minorTickMark val="none"/>
        <c:tickLblPos val="nextTo"/>
        <c:crossAx val="610464256"/>
        <c:crosses val="autoZero"/>
        <c:auto val="1"/>
        <c:lblAlgn val="ctr"/>
        <c:lblOffset val="100"/>
        <c:noMultiLvlLbl val="0"/>
      </c:catAx>
      <c:valAx>
        <c:axId val="610464256"/>
        <c:scaling>
          <c:orientation val="minMax"/>
        </c:scaling>
        <c:delete val="0"/>
        <c:axPos val="l"/>
        <c:majorGridlines>
          <c:spPr>
            <a:ln w="3175">
              <a:solidFill>
                <a:schemeClr val="accent3">
                  <a:lumMod val="20000"/>
                  <a:lumOff val="80000"/>
                </a:schemeClr>
              </a:solidFill>
              <a:prstDash val="sysDot"/>
            </a:ln>
          </c:spPr>
        </c:majorGridlines>
        <c:numFmt formatCode="0_ " sourceLinked="1"/>
        <c:majorTickMark val="out"/>
        <c:minorTickMark val="none"/>
        <c:tickLblPos val="nextTo"/>
        <c:crossAx val="609687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alibri" panose="020F0502020204030204" pitchFamily="34" charset="0"/>
        </a:defRPr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7174103237096E-2"/>
          <c:y val="0.11874640967546678"/>
          <c:w val="0.82207874015748028"/>
          <c:h val="0.7093456388560824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CRM查詢績效同意書!$M$2</c:f>
              <c:strCache>
                <c:ptCount val="1"/>
                <c:pt idx="0">
                  <c:v>每月開戶數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63000"/>
              </a:schemeClr>
            </a:solidFill>
          </c:spPr>
          <c:invertIfNegative val="0"/>
          <c:cat>
            <c:strRef>
              <c:f>CRM查詢績效同意書!$K$3:$K$17</c:f>
              <c:strCache>
                <c:ptCount val="15"/>
                <c:pt idx="0">
                  <c:v>106/11</c:v>
                </c:pt>
                <c:pt idx="1">
                  <c:v>106/12</c:v>
                </c:pt>
                <c:pt idx="2">
                  <c:v>107/1</c:v>
                </c:pt>
                <c:pt idx="3">
                  <c:v>107/2</c:v>
                </c:pt>
                <c:pt idx="4">
                  <c:v>107/3</c:v>
                </c:pt>
                <c:pt idx="5">
                  <c:v>107/4</c:v>
                </c:pt>
                <c:pt idx="6">
                  <c:v>107/5</c:v>
                </c:pt>
                <c:pt idx="7">
                  <c:v>107/6</c:v>
                </c:pt>
                <c:pt idx="8">
                  <c:v>107/7</c:v>
                </c:pt>
                <c:pt idx="9">
                  <c:v>107/8</c:v>
                </c:pt>
                <c:pt idx="10">
                  <c:v>107/9</c:v>
                </c:pt>
                <c:pt idx="11">
                  <c:v>107/10</c:v>
                </c:pt>
                <c:pt idx="12">
                  <c:v>107/11</c:v>
                </c:pt>
                <c:pt idx="13">
                  <c:v>107/12</c:v>
                </c:pt>
                <c:pt idx="14">
                  <c:v>108/1</c:v>
                </c:pt>
              </c:strCache>
            </c:strRef>
          </c:cat>
          <c:val>
            <c:numRef>
              <c:f>CRM查詢績效同意書!$M$3:$M$17</c:f>
              <c:numCache>
                <c:formatCode>#,##0</c:formatCode>
                <c:ptCount val="15"/>
                <c:pt idx="0">
                  <c:v>818</c:v>
                </c:pt>
                <c:pt idx="1">
                  <c:v>723</c:v>
                </c:pt>
                <c:pt idx="2">
                  <c:v>486</c:v>
                </c:pt>
                <c:pt idx="3">
                  <c:v>690</c:v>
                </c:pt>
                <c:pt idx="4">
                  <c:v>600</c:v>
                </c:pt>
                <c:pt idx="5">
                  <c:v>479</c:v>
                </c:pt>
                <c:pt idx="6">
                  <c:v>613</c:v>
                </c:pt>
                <c:pt idx="7">
                  <c:v>597</c:v>
                </c:pt>
                <c:pt idx="8">
                  <c:v>585</c:v>
                </c:pt>
                <c:pt idx="9">
                  <c:v>317</c:v>
                </c:pt>
                <c:pt idx="10">
                  <c:v>611</c:v>
                </c:pt>
                <c:pt idx="11">
                  <c:v>425</c:v>
                </c:pt>
                <c:pt idx="12">
                  <c:v>380</c:v>
                </c:pt>
                <c:pt idx="13">
                  <c:v>311</c:v>
                </c:pt>
                <c:pt idx="14">
                  <c:v>167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612614144"/>
        <c:axId val="610466560"/>
      </c:barChart>
      <c:lineChart>
        <c:grouping val="standard"/>
        <c:varyColors val="0"/>
        <c:ser>
          <c:idx val="0"/>
          <c:order val="0"/>
          <c:tx>
            <c:strRef>
              <c:f>CRM查詢績效同意書!$L$2</c:f>
              <c:strCache>
                <c:ptCount val="1"/>
                <c:pt idx="0">
                  <c:v>每月新戶同意比率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dLbl>
              <c:idx val="14"/>
              <c:layout>
                <c:manualLayout>
                  <c:x val="-3.7756763010022211E-2"/>
                  <c:y val="-4.0802793352807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CRM查詢績效同意書!$K$3:$K$17</c:f>
              <c:strCache>
                <c:ptCount val="15"/>
                <c:pt idx="0">
                  <c:v>106/11</c:v>
                </c:pt>
                <c:pt idx="1">
                  <c:v>106/12</c:v>
                </c:pt>
                <c:pt idx="2">
                  <c:v>107/1</c:v>
                </c:pt>
                <c:pt idx="3">
                  <c:v>107/2</c:v>
                </c:pt>
                <c:pt idx="4">
                  <c:v>107/3</c:v>
                </c:pt>
                <c:pt idx="5">
                  <c:v>107/4</c:v>
                </c:pt>
                <c:pt idx="6">
                  <c:v>107/5</c:v>
                </c:pt>
                <c:pt idx="7">
                  <c:v>107/6</c:v>
                </c:pt>
                <c:pt idx="8">
                  <c:v>107/7</c:v>
                </c:pt>
                <c:pt idx="9">
                  <c:v>107/8</c:v>
                </c:pt>
                <c:pt idx="10">
                  <c:v>107/9</c:v>
                </c:pt>
                <c:pt idx="11">
                  <c:v>107/10</c:v>
                </c:pt>
                <c:pt idx="12">
                  <c:v>107/11</c:v>
                </c:pt>
                <c:pt idx="13">
                  <c:v>107/12</c:v>
                </c:pt>
                <c:pt idx="14">
                  <c:v>108/1</c:v>
                </c:pt>
              </c:strCache>
            </c:strRef>
          </c:cat>
          <c:val>
            <c:numRef>
              <c:f>CRM查詢績效同意書!$L$3:$L$17</c:f>
              <c:numCache>
                <c:formatCode>0%</c:formatCode>
                <c:ptCount val="15"/>
                <c:pt idx="0">
                  <c:v>1.1002444987775062E-2</c:v>
                </c:pt>
                <c:pt idx="1">
                  <c:v>7.1922544951590589E-2</c:v>
                </c:pt>
                <c:pt idx="2">
                  <c:v>8.4362139917695478E-2</c:v>
                </c:pt>
                <c:pt idx="3">
                  <c:v>6.8115942028985507E-2</c:v>
                </c:pt>
                <c:pt idx="4">
                  <c:v>0.105</c:v>
                </c:pt>
                <c:pt idx="5">
                  <c:v>0.11273486430062631</c:v>
                </c:pt>
                <c:pt idx="6">
                  <c:v>0.2267536704730832</c:v>
                </c:pt>
                <c:pt idx="7">
                  <c:v>0.48743718592964824</c:v>
                </c:pt>
                <c:pt idx="8">
                  <c:v>0.53162393162393162</c:v>
                </c:pt>
                <c:pt idx="9">
                  <c:v>0.55520504731861198</c:v>
                </c:pt>
                <c:pt idx="10">
                  <c:v>0.44844517184942717</c:v>
                </c:pt>
                <c:pt idx="11">
                  <c:v>0.60705882352941176</c:v>
                </c:pt>
                <c:pt idx="12">
                  <c:v>0.65263157894736845</c:v>
                </c:pt>
                <c:pt idx="13">
                  <c:v>0.6237942122186495</c:v>
                </c:pt>
                <c:pt idx="14">
                  <c:v>0.71856287425149701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615680"/>
        <c:axId val="610467136"/>
      </c:lineChart>
      <c:catAx>
        <c:axId val="612614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zh-TW"/>
          </a:p>
        </c:txPr>
        <c:crossAx val="610466560"/>
        <c:crosses val="autoZero"/>
        <c:auto val="1"/>
        <c:lblAlgn val="ctr"/>
        <c:lblOffset val="100"/>
        <c:tickLblSkip val="3"/>
        <c:noMultiLvlLbl val="0"/>
      </c:catAx>
      <c:valAx>
        <c:axId val="6104665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pPr>
            <a:endParaRPr lang="zh-TW"/>
          </a:p>
        </c:txPr>
        <c:crossAx val="612614144"/>
        <c:crosses val="autoZero"/>
        <c:crossBetween val="between"/>
      </c:valAx>
      <c:valAx>
        <c:axId val="61046713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pPr>
            <a:endParaRPr lang="zh-TW"/>
          </a:p>
        </c:txPr>
        <c:crossAx val="612615680"/>
        <c:crosses val="max"/>
        <c:crossBetween val="between"/>
      </c:valAx>
      <c:catAx>
        <c:axId val="612615680"/>
        <c:scaling>
          <c:orientation val="minMax"/>
        </c:scaling>
        <c:delete val="1"/>
        <c:axPos val="b"/>
        <c:majorTickMark val="out"/>
        <c:minorTickMark val="none"/>
        <c:tickLblPos val="nextTo"/>
        <c:crossAx val="6104671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A6615-B274-4C4A-B864-E52316D84BBE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AD674-6964-443E-92D4-6FEBE6D36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4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305">
            <a:extLst>
              <a:ext uri="{FF2B5EF4-FFF2-40B4-BE49-F238E27FC236}">
                <a16:creationId xmlns="" xmlns:a16="http://schemas.microsoft.com/office/drawing/2014/main" id="{7F929FFB-24CE-43CE-814E-815B3A63D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108575" cy="5517232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4">
              <a:alpha val="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AA36BE2C-1382-468F-881F-EEE4F6713505}"/>
              </a:ext>
            </a:extLst>
          </p:cNvPr>
          <p:cNvSpPr>
            <a:spLocks/>
          </p:cNvSpPr>
          <p:nvPr userDrawn="1"/>
        </p:nvSpPr>
        <p:spPr bwMode="auto">
          <a:xfrm>
            <a:off x="666942" y="1054124"/>
            <a:ext cx="2232000" cy="223224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>
            <a:extLst>
              <a:ext uri="{FF2B5EF4-FFF2-40B4-BE49-F238E27FC236}">
                <a16:creationId xmlns="" xmlns:a16="http://schemas.microsoft.com/office/drawing/2014/main" id="{1D3D3CEF-08CB-4A4E-B712-70B3C234E138}"/>
              </a:ext>
            </a:extLst>
          </p:cNvPr>
          <p:cNvSpPr>
            <a:spLocks/>
          </p:cNvSpPr>
          <p:nvPr userDrawn="1"/>
        </p:nvSpPr>
        <p:spPr bwMode="auto">
          <a:xfrm>
            <a:off x="678093" y="3275216"/>
            <a:ext cx="2232000" cy="2230865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="" xmlns:a16="http://schemas.microsoft.com/office/drawing/2014/main" id="{75C6C2BE-C40C-4C0E-A77C-98D270BBAC2D}"/>
              </a:ext>
            </a:extLst>
          </p:cNvPr>
          <p:cNvSpPr>
            <a:spLocks/>
          </p:cNvSpPr>
          <p:nvPr userDrawn="1"/>
        </p:nvSpPr>
        <p:spPr bwMode="auto">
          <a:xfrm>
            <a:off x="1780998" y="2169558"/>
            <a:ext cx="2230865" cy="2232243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菱形 6"/>
          <p:cNvSpPr/>
          <p:nvPr userDrawn="1"/>
        </p:nvSpPr>
        <p:spPr>
          <a:xfrm>
            <a:off x="120599" y="1612185"/>
            <a:ext cx="3346987" cy="3346987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9502"/>
            <a:ext cx="1777412" cy="3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菱形 8"/>
          <p:cNvSpPr/>
          <p:nvPr userDrawn="1"/>
        </p:nvSpPr>
        <p:spPr>
          <a:xfrm>
            <a:off x="2603490" y="758553"/>
            <a:ext cx="1728192" cy="1728192"/>
          </a:xfrm>
          <a:prstGeom prst="diamond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2711766" y="4301263"/>
            <a:ext cx="1073470" cy="1073470"/>
          </a:xfrm>
          <a:prstGeom prst="diamond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72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305">
            <a:extLst>
              <a:ext uri="{FF2B5EF4-FFF2-40B4-BE49-F238E27FC236}">
                <a16:creationId xmlns="" xmlns:a16="http://schemas.microsoft.com/office/drawing/2014/main" id="{7F929FFB-24CE-43CE-814E-815B3A63D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108575" cy="5517232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4">
              <a:alpha val="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301">
            <a:extLst>
              <a:ext uri="{FF2B5EF4-FFF2-40B4-BE49-F238E27FC236}">
                <a16:creationId xmlns="" xmlns:a16="http://schemas.microsoft.com/office/drawing/2014/main" id="{3EFCBE47-E6A2-464D-9D13-CD9E22F00884}"/>
              </a:ext>
            </a:extLst>
          </p:cNvPr>
          <p:cNvSpPr>
            <a:spLocks/>
          </p:cNvSpPr>
          <p:nvPr userDrawn="1"/>
        </p:nvSpPr>
        <p:spPr bwMode="auto">
          <a:xfrm>
            <a:off x="3064913" y="-1505210"/>
            <a:ext cx="2994058" cy="299684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301">
            <a:extLst>
              <a:ext uri="{FF2B5EF4-FFF2-40B4-BE49-F238E27FC236}">
                <a16:creationId xmlns="" xmlns:a16="http://schemas.microsoft.com/office/drawing/2014/main" id="{3EFCBE47-E6A2-464D-9D13-CD9E22F00884}"/>
              </a:ext>
            </a:extLst>
          </p:cNvPr>
          <p:cNvSpPr>
            <a:spLocks/>
          </p:cNvSpPr>
          <p:nvPr userDrawn="1"/>
        </p:nvSpPr>
        <p:spPr bwMode="auto">
          <a:xfrm>
            <a:off x="6516216" y="5364652"/>
            <a:ext cx="1807085" cy="1808764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4004027" y="1345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 smtClean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101600" stA="48000" endPos="44000" dist="38100" dir="5400000" sy="-100000" algn="bl" rotWithShape="0"/>
                </a:effectLst>
                <a:latin typeface="+mj-ea"/>
                <a:ea typeface="+mj-ea"/>
              </a:rPr>
              <a:t>目錄</a:t>
            </a:r>
            <a:endParaRPr lang="zh-TW" altLang="en-US" sz="3600" b="1" dirty="0">
              <a:ln w="9525"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101600" stA="48000" endPos="44000" dist="38100" dir="5400000" sy="-100000" algn="bl" rotWithShape="0"/>
              </a:effectLst>
              <a:latin typeface="+mj-ea"/>
              <a:ea typeface="+mj-ea"/>
            </a:endParaRPr>
          </a:p>
        </p:txBody>
      </p:sp>
      <p:sp>
        <p:nvSpPr>
          <p:cNvPr id="8" name="菱形 7"/>
          <p:cNvSpPr/>
          <p:nvPr userDrawn="1"/>
        </p:nvSpPr>
        <p:spPr>
          <a:xfrm>
            <a:off x="5418896" y="4648034"/>
            <a:ext cx="1728192" cy="1728192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7840996" y="5146264"/>
            <a:ext cx="1073470" cy="1073470"/>
          </a:xfrm>
          <a:prstGeom prst="diamond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0458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5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5" grpId="0" animBg="1"/>
          <p:bldP spid="7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305">
            <a:extLst>
              <a:ext uri="{FF2B5EF4-FFF2-40B4-BE49-F238E27FC236}">
                <a16:creationId xmlns="" xmlns:a16="http://schemas.microsoft.com/office/drawing/2014/main" id="{7F929FFB-24CE-43CE-814E-815B3A63D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108575" cy="5517232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4">
              <a:alpha val="8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群組 8"/>
          <p:cNvGrpSpPr/>
          <p:nvPr userDrawn="1"/>
        </p:nvGrpSpPr>
        <p:grpSpPr>
          <a:xfrm>
            <a:off x="1151680" y="1340976"/>
            <a:ext cx="2805636" cy="3727955"/>
            <a:chOff x="733848" y="1337025"/>
            <a:chExt cx="2805636" cy="3727955"/>
          </a:xfrm>
        </p:grpSpPr>
        <p:sp>
          <p:nvSpPr>
            <p:cNvPr id="4" name="Freeform 5">
              <a:extLst>
                <a:ext uri="{FF2B5EF4-FFF2-40B4-BE49-F238E27FC236}">
                  <a16:creationId xmlns="" xmlns:a16="http://schemas.microsoft.com/office/drawing/2014/main" id="{AA36BE2C-1382-468F-881F-EEE4F67135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848" y="1337025"/>
              <a:ext cx="1872000" cy="1872000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75C6C2BE-C40C-4C0E-A77C-98D270BB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7484" y="2269917"/>
              <a:ext cx="1872000" cy="1872000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75C6C2BE-C40C-4C0E-A77C-98D270BB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45" y="3192980"/>
              <a:ext cx="1872000" cy="1872000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菱形 1"/>
          <p:cNvSpPr/>
          <p:nvPr userDrawn="1"/>
        </p:nvSpPr>
        <p:spPr>
          <a:xfrm>
            <a:off x="-45374" y="1710953"/>
            <a:ext cx="2988000" cy="29880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 w="889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0" dirty="0">
              <a:latin typeface="High Tower Text" panose="02040502050506030303" pitchFamily="18" charset="0"/>
            </a:endParaRPr>
          </a:p>
        </p:txBody>
      </p:sp>
      <p:sp>
        <p:nvSpPr>
          <p:cNvPr id="11" name="Freeform 3301">
            <a:extLst>
              <a:ext uri="{FF2B5EF4-FFF2-40B4-BE49-F238E27FC236}">
                <a16:creationId xmlns="" xmlns:a16="http://schemas.microsoft.com/office/drawing/2014/main" id="{3EFCBE47-E6A2-464D-9D13-CD9E22F00884}"/>
              </a:ext>
            </a:extLst>
          </p:cNvPr>
          <p:cNvSpPr>
            <a:spLocks/>
          </p:cNvSpPr>
          <p:nvPr userDrawn="1"/>
        </p:nvSpPr>
        <p:spPr bwMode="auto">
          <a:xfrm>
            <a:off x="6516216" y="5364652"/>
            <a:ext cx="1807085" cy="1808764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菱形 11"/>
          <p:cNvSpPr/>
          <p:nvPr userDrawn="1"/>
        </p:nvSpPr>
        <p:spPr>
          <a:xfrm>
            <a:off x="5418896" y="4648034"/>
            <a:ext cx="1728192" cy="1728192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菱形 12"/>
          <p:cNvSpPr/>
          <p:nvPr userDrawn="1"/>
        </p:nvSpPr>
        <p:spPr>
          <a:xfrm>
            <a:off x="7840996" y="5146264"/>
            <a:ext cx="1073470" cy="1073470"/>
          </a:xfrm>
          <a:prstGeom prst="diamond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6806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802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zh-CN" altLang="en-US"/>
          </a:p>
        </p:txBody>
      </p:sp>
      <p:sp>
        <p:nvSpPr>
          <p:cNvPr id="34" name="矩形 14"/>
          <p:cNvSpPr/>
          <p:nvPr userDrawn="1"/>
        </p:nvSpPr>
        <p:spPr>
          <a:xfrm>
            <a:off x="7452322" y="488276"/>
            <a:ext cx="1728000" cy="648000"/>
          </a:xfrm>
          <a:custGeom>
            <a:avLst/>
            <a:gdLst>
              <a:gd name="connsiteX0" fmla="*/ 0 w 1686407"/>
              <a:gd name="connsiteY0" fmla="*/ 0 h 426825"/>
              <a:gd name="connsiteX1" fmla="*/ 1686407 w 1686407"/>
              <a:gd name="connsiteY1" fmla="*/ 0 h 426825"/>
              <a:gd name="connsiteX2" fmla="*/ 1686407 w 1686407"/>
              <a:gd name="connsiteY2" fmla="*/ 426825 h 426825"/>
              <a:gd name="connsiteX3" fmla="*/ 0 w 1686407"/>
              <a:gd name="connsiteY3" fmla="*/ 426825 h 426825"/>
              <a:gd name="connsiteX4" fmla="*/ 0 w 1686407"/>
              <a:gd name="connsiteY4" fmla="*/ 0 h 426825"/>
              <a:gd name="connsiteX0" fmla="*/ 0 w 1686407"/>
              <a:gd name="connsiteY0" fmla="*/ 0 h 428364"/>
              <a:gd name="connsiteX1" fmla="*/ 1686407 w 1686407"/>
              <a:gd name="connsiteY1" fmla="*/ 0 h 428364"/>
              <a:gd name="connsiteX2" fmla="*/ 1686407 w 1686407"/>
              <a:gd name="connsiteY2" fmla="*/ 426825 h 428364"/>
              <a:gd name="connsiteX3" fmla="*/ 144234 w 1686407"/>
              <a:gd name="connsiteY3" fmla="*/ 428364 h 428364"/>
              <a:gd name="connsiteX4" fmla="*/ 0 w 1686407"/>
              <a:gd name="connsiteY4" fmla="*/ 426825 h 428364"/>
              <a:gd name="connsiteX5" fmla="*/ 0 w 1686407"/>
              <a:gd name="connsiteY5" fmla="*/ 0 h 428364"/>
              <a:gd name="connsiteX0" fmla="*/ 0 w 1686407"/>
              <a:gd name="connsiteY0" fmla="*/ 0 h 428364"/>
              <a:gd name="connsiteX1" fmla="*/ 1686407 w 1686407"/>
              <a:gd name="connsiteY1" fmla="*/ 0 h 428364"/>
              <a:gd name="connsiteX2" fmla="*/ 1686407 w 1686407"/>
              <a:gd name="connsiteY2" fmla="*/ 426825 h 428364"/>
              <a:gd name="connsiteX3" fmla="*/ 144234 w 1686407"/>
              <a:gd name="connsiteY3" fmla="*/ 428364 h 428364"/>
              <a:gd name="connsiteX4" fmla="*/ 0 w 1686407"/>
              <a:gd name="connsiteY4" fmla="*/ 0 h 42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07" h="428364">
                <a:moveTo>
                  <a:pt x="0" y="0"/>
                </a:moveTo>
                <a:lnTo>
                  <a:pt x="1686407" y="0"/>
                </a:lnTo>
                <a:lnTo>
                  <a:pt x="1686407" y="426825"/>
                </a:lnTo>
                <a:lnTo>
                  <a:pt x="144234" y="4283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sym typeface="微软雅黑"/>
            </a:endParaRPr>
          </a:p>
        </p:txBody>
      </p:sp>
      <p:sp>
        <p:nvSpPr>
          <p:cNvPr id="35" name="矩形 2"/>
          <p:cNvSpPr/>
          <p:nvPr userDrawn="1"/>
        </p:nvSpPr>
        <p:spPr>
          <a:xfrm>
            <a:off x="3" y="449828"/>
            <a:ext cx="7683879" cy="648000"/>
          </a:xfrm>
          <a:custGeom>
            <a:avLst/>
            <a:gdLst>
              <a:gd name="connsiteX0" fmla="*/ 0 w 7683879"/>
              <a:gd name="connsiteY0" fmla="*/ 0 h 426825"/>
              <a:gd name="connsiteX1" fmla="*/ 7683879 w 7683879"/>
              <a:gd name="connsiteY1" fmla="*/ 0 h 426825"/>
              <a:gd name="connsiteX2" fmla="*/ 7683879 w 7683879"/>
              <a:gd name="connsiteY2" fmla="*/ 426825 h 426825"/>
              <a:gd name="connsiteX3" fmla="*/ 0 w 7683879"/>
              <a:gd name="connsiteY3" fmla="*/ 426825 h 426825"/>
              <a:gd name="connsiteX4" fmla="*/ 0 w 7683879"/>
              <a:gd name="connsiteY4" fmla="*/ 0 h 426825"/>
              <a:gd name="connsiteX0" fmla="*/ 0 w 7683879"/>
              <a:gd name="connsiteY0" fmla="*/ 848 h 427673"/>
              <a:gd name="connsiteX1" fmla="*/ 7526215 w 7683879"/>
              <a:gd name="connsiteY1" fmla="*/ 0 h 427673"/>
              <a:gd name="connsiteX2" fmla="*/ 7683879 w 7683879"/>
              <a:gd name="connsiteY2" fmla="*/ 848 h 427673"/>
              <a:gd name="connsiteX3" fmla="*/ 7683879 w 7683879"/>
              <a:gd name="connsiteY3" fmla="*/ 427673 h 427673"/>
              <a:gd name="connsiteX4" fmla="*/ 0 w 7683879"/>
              <a:gd name="connsiteY4" fmla="*/ 427673 h 427673"/>
              <a:gd name="connsiteX5" fmla="*/ 0 w 7683879"/>
              <a:gd name="connsiteY5" fmla="*/ 848 h 427673"/>
              <a:gd name="connsiteX0" fmla="*/ 0 w 7683879"/>
              <a:gd name="connsiteY0" fmla="*/ 848 h 427673"/>
              <a:gd name="connsiteX1" fmla="*/ 7526215 w 7683879"/>
              <a:gd name="connsiteY1" fmla="*/ 0 h 427673"/>
              <a:gd name="connsiteX2" fmla="*/ 7683879 w 7683879"/>
              <a:gd name="connsiteY2" fmla="*/ 427673 h 427673"/>
              <a:gd name="connsiteX3" fmla="*/ 0 w 7683879"/>
              <a:gd name="connsiteY3" fmla="*/ 427673 h 427673"/>
              <a:gd name="connsiteX4" fmla="*/ 0 w 7683879"/>
              <a:gd name="connsiteY4" fmla="*/ 848 h 42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3879" h="427673">
                <a:moveTo>
                  <a:pt x="0" y="848"/>
                </a:moveTo>
                <a:lnTo>
                  <a:pt x="7526215" y="0"/>
                </a:lnTo>
                <a:lnTo>
                  <a:pt x="7683879" y="427673"/>
                </a:lnTo>
                <a:lnTo>
                  <a:pt x="0" y="427673"/>
                </a:lnTo>
                <a:lnTo>
                  <a:pt x="0" y="8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sym typeface="微软雅黑"/>
            </a:endParaRPr>
          </a:p>
        </p:txBody>
      </p:sp>
      <p:sp>
        <p:nvSpPr>
          <p:cNvPr id="37" name="菱形 36"/>
          <p:cNvSpPr/>
          <p:nvPr userDrawn="1"/>
        </p:nvSpPr>
        <p:spPr>
          <a:xfrm>
            <a:off x="326635" y="657424"/>
            <a:ext cx="226997" cy="297625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+mn-ea"/>
              <a:sym typeface="微软雅黑"/>
            </a:endParaRPr>
          </a:p>
        </p:txBody>
      </p:sp>
      <p:sp>
        <p:nvSpPr>
          <p:cNvPr id="38" name="菱形 37"/>
          <p:cNvSpPr/>
          <p:nvPr userDrawn="1"/>
        </p:nvSpPr>
        <p:spPr>
          <a:xfrm>
            <a:off x="251523" y="633806"/>
            <a:ext cx="176643" cy="231603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+mn-ea"/>
              <a:sym typeface="微软雅黑"/>
            </a:endParaRPr>
          </a:p>
        </p:txBody>
      </p:sp>
      <p:pic>
        <p:nvPicPr>
          <p:cNvPr id="10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33" y="620688"/>
            <a:ext cx="1260496" cy="2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880" y="535009"/>
            <a:ext cx="6861448" cy="561271"/>
          </a:xfrm>
          <a:prstGeom prst="rect">
            <a:avLst/>
          </a:prstGeom>
        </p:spPr>
        <p:txBody>
          <a:bodyPr/>
          <a:lstStyle>
            <a:lvl1pPr algn="l">
              <a:defRPr sz="3400" b="0" i="0">
                <a:ln>
                  <a:noFill/>
                </a:ln>
                <a:solidFill>
                  <a:schemeClr val="bg1"/>
                </a:solidFill>
                <a:latin typeface="Noto Sans CJK TC Bold" pitchFamily="34" charset="-120"/>
                <a:ea typeface="Noto Sans CJK TC Bold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29414" y="886358"/>
            <a:ext cx="432048" cy="259444"/>
          </a:xfrm>
          <a:prstGeom prst="rect">
            <a:avLst/>
          </a:prstGeom>
        </p:spPr>
        <p:txBody>
          <a:bodyPr lIns="72000" tIns="36000" rIns="72000" bIns="36000" anchor="b"/>
          <a:lstStyle>
            <a:lvl1pPr algn="r">
              <a:defRPr sz="1200" i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853483" y="6514458"/>
            <a:ext cx="216000" cy="404641"/>
            <a:chOff x="2555776" y="6840783"/>
            <a:chExt cx="216000" cy="404641"/>
          </a:xfrm>
        </p:grpSpPr>
        <p:sp>
          <p:nvSpPr>
            <p:cNvPr id="13" name="橢圓 12"/>
            <p:cNvSpPr/>
            <p:nvPr/>
          </p:nvSpPr>
          <p:spPr>
            <a:xfrm>
              <a:off x="2555776" y="6930654"/>
              <a:ext cx="216000" cy="216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Picture 6" descr="C:\Users\i0ac1030\Documents\淡江大學保險學系「壽險實務講座」\png\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830" y="6840783"/>
              <a:ext cx="199286" cy="40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 userDrawn="1"/>
        </p:nvGrpSpPr>
        <p:grpSpPr>
          <a:xfrm>
            <a:off x="648772" y="6514458"/>
            <a:ext cx="220527" cy="404641"/>
            <a:chOff x="2335225" y="6840783"/>
            <a:chExt cx="220527" cy="404641"/>
          </a:xfrm>
        </p:grpSpPr>
        <p:sp>
          <p:nvSpPr>
            <p:cNvPr id="16" name="橢圓 15"/>
            <p:cNvSpPr/>
            <p:nvPr/>
          </p:nvSpPr>
          <p:spPr>
            <a:xfrm>
              <a:off x="2339752" y="6930654"/>
              <a:ext cx="216000" cy="216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Picture 3" descr="C:\Users\i0ac1030\Documents\淡江大學保險學系「壽險實務講座」\png\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225" y="6840783"/>
              <a:ext cx="211088" cy="40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/>
          <p:cNvGrpSpPr/>
          <p:nvPr userDrawn="1"/>
        </p:nvGrpSpPr>
        <p:grpSpPr>
          <a:xfrm>
            <a:off x="448586" y="6514458"/>
            <a:ext cx="216000" cy="404641"/>
            <a:chOff x="2123728" y="6840783"/>
            <a:chExt cx="216000" cy="404641"/>
          </a:xfrm>
        </p:grpSpPr>
        <p:sp>
          <p:nvSpPr>
            <p:cNvPr id="19" name="橢圓 18"/>
            <p:cNvSpPr/>
            <p:nvPr/>
          </p:nvSpPr>
          <p:spPr>
            <a:xfrm>
              <a:off x="2123728" y="6930654"/>
              <a:ext cx="216000" cy="216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Picture 7" descr="C:\Users\i0ac1030\Documents\淡江大學保險學系「壽險實務講座」\png\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255" y="6840783"/>
              <a:ext cx="203333" cy="40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群組 20"/>
          <p:cNvGrpSpPr/>
          <p:nvPr userDrawn="1"/>
        </p:nvGrpSpPr>
        <p:grpSpPr>
          <a:xfrm>
            <a:off x="248400" y="6514458"/>
            <a:ext cx="216000" cy="404641"/>
            <a:chOff x="1907704" y="6840783"/>
            <a:chExt cx="216000" cy="404641"/>
          </a:xfrm>
        </p:grpSpPr>
        <p:sp>
          <p:nvSpPr>
            <p:cNvPr id="22" name="橢圓 21"/>
            <p:cNvSpPr/>
            <p:nvPr/>
          </p:nvSpPr>
          <p:spPr>
            <a:xfrm>
              <a:off x="1907704" y="6930654"/>
              <a:ext cx="216000" cy="216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3" name="Picture 4" descr="C:\Users\i0ac1030\Documents\淡江大學保險學系「壽險實務講座」\png\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6840783"/>
              <a:ext cx="209740" cy="40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群組 23"/>
          <p:cNvGrpSpPr/>
          <p:nvPr userDrawn="1"/>
        </p:nvGrpSpPr>
        <p:grpSpPr>
          <a:xfrm>
            <a:off x="48214" y="6514458"/>
            <a:ext cx="216000" cy="404641"/>
            <a:chOff x="1691680" y="6840783"/>
            <a:chExt cx="216000" cy="404641"/>
          </a:xfrm>
        </p:grpSpPr>
        <p:sp>
          <p:nvSpPr>
            <p:cNvPr id="25" name="橢圓 24"/>
            <p:cNvSpPr/>
            <p:nvPr/>
          </p:nvSpPr>
          <p:spPr>
            <a:xfrm>
              <a:off x="1691680" y="6930654"/>
              <a:ext cx="216000" cy="216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Picture 5" descr="C:\Users\i0ac1030\Documents\淡江大學保險學系「壽險實務講座」\png\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252" y="6840783"/>
              <a:ext cx="196925" cy="404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46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4D8CA-E6D9-429B-B9CF-F15A132B75EC}" type="datetime1">
              <a:rPr lang="zh-CN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05512-4C85-44C0-BD9B-66BE3EDF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98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37957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1" r:id="rId2"/>
    <p:sldLayoutId id="2147483705" r:id="rId3"/>
    <p:sldLayoutId id="2147483700" r:id="rId4"/>
    <p:sldLayoutId id="2147483702" r:id="rId5"/>
    <p:sldLayoutId id="2147483706" r:id="rId6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10232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717" indent="-383717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392" indent="-319759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2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68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31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940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564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188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8819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879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50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128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7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37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003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hyperlink" Target="https://www.google.com.tw/url?sa=i&amp;rct=j&amp;q=&amp;esrc=s&amp;source=images&amp;cd=&amp;cad=rja&amp;uact=8&amp;ved=2ahUKEwj0tsmkor7cAhWFULwKHR05DpQQjRx6BAgBEAU&amp;url=https://detail.youzan.com/show/goods?alias%3D3f1m2scjkuxu5&amp;psig=AOvVaw1gLJWxeQnGzTPiuTgamMxN&amp;ust=1532746072793334" TargetMode="External"/><Relationship Id="rId12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hyperlink" Target="https://www.google.com.tw/url?sa=i&amp;rct=j&amp;q=&amp;esrc=s&amp;source=images&amp;cd=&amp;cad=rja&amp;uact=8&amp;ved=2ahUKEwiW-7aqo77cAhVFWbwKHVCwCIAQjRx6BAgBEAU&amp;url=https://www.beclass.com/rid%3D193a12957a9628721490&amp;psig=AOvVaw0lGL5YZ_wRr9GJwDSM4WnQ&amp;ust=1532746366202500" TargetMode="External"/><Relationship Id="rId4" Type="http://schemas.openxmlformats.org/officeDocument/2006/relationships/hyperlink" Target="https://www.google.com.tw/url?sa=i&amp;rct=j&amp;q=&amp;esrc=s&amp;source=images&amp;cd=&amp;cad=rja&amp;uact=8&amp;ved=2ahUKEwiupZLVob7cAhVEXrwKHYj8A00QjRx6BAgBEAU&amp;url=https://www.taipei-101.com.tw/observatory-souvenir-detail.aspx?id%3D509&amp;psig=AOvVaw0A6tTIJ5v1UJSKKkxl5r45&amp;ust=1532745919274318" TargetMode="External"/><Relationship Id="rId9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3968" y="2374588"/>
            <a:ext cx="4392488" cy="9387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5500" b="1" dirty="0" smtClean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投信整合契機</a:t>
            </a:r>
            <a:endParaRPr lang="zh-CN" altLang="en-US" sz="5500" b="1" dirty="0">
              <a:ln w="12700">
                <a:noFill/>
              </a:ln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  <a:cs typeface="+mn-ea"/>
              <a:sym typeface="微软雅黑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283968" y="3430778"/>
            <a:ext cx="43924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微软雅黑"/>
              </a:rPr>
              <a:t>行銷規劃處整合行銷部</a:t>
            </a:r>
            <a:endParaRPr lang="zh-CN" altLang="en-US" sz="28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  <a:cs typeface="+mn-ea"/>
              <a:sym typeface="微软雅黑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283968" y="4279917"/>
            <a:ext cx="43924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n w="1270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  <a:cs typeface="+mn-ea"/>
                <a:sym typeface="微软雅黑"/>
              </a:rPr>
              <a:t>2019.3.14</a:t>
            </a:r>
            <a:endParaRPr lang="zh-CN" altLang="en-US" sz="2800" b="1" dirty="0">
              <a:ln w="1270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  <a:cs typeface="+mn-ea"/>
              <a:sym typeface="微软雅黑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669794" y="4039931"/>
            <a:ext cx="1620837" cy="1163593"/>
            <a:chOff x="-2848673" y="4670445"/>
            <a:chExt cx="1620837" cy="1163593"/>
          </a:xfrm>
        </p:grpSpPr>
        <p:pic>
          <p:nvPicPr>
            <p:cNvPr id="27653" name="Picture 5" descr="C:\Users\i0ac1030\Documents\淡江大學保險學系「壽險實務講座」\png\hsu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320"/>
            <a:stretch/>
          </p:blipFill>
          <p:spPr bwMode="auto">
            <a:xfrm>
              <a:off x="-2848673" y="4670445"/>
              <a:ext cx="1620837" cy="332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Users\i0ac1030\Documents\淡江大學保險學系「壽險實務講座」\png\hsu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680"/>
            <a:stretch/>
          </p:blipFill>
          <p:spPr bwMode="auto">
            <a:xfrm>
              <a:off x="-2848673" y="5349056"/>
              <a:ext cx="1620837" cy="484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05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肘形接點 24"/>
          <p:cNvCxnSpPr/>
          <p:nvPr/>
        </p:nvCxnSpPr>
        <p:spPr>
          <a:xfrm rot="16200000" flipH="1">
            <a:off x="1745774" y="4970669"/>
            <a:ext cx="1620000" cy="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183137" y="1141435"/>
            <a:ext cx="0" cy="568863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835696" y="1141435"/>
            <a:ext cx="0" cy="568863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提案行動開戶可行性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cxnSp>
        <p:nvCxnSpPr>
          <p:cNvPr id="4" name="直線單箭頭接點 3"/>
          <p:cNvCxnSpPr>
            <a:stCxn id="10" idx="2"/>
          </p:cNvCxnSpPr>
          <p:nvPr/>
        </p:nvCxnSpPr>
        <p:spPr>
          <a:xfrm>
            <a:off x="3955976" y="4168908"/>
            <a:ext cx="0" cy="12178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960973" y="16643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開戶申請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092561" y="1664308"/>
            <a:ext cx="1723550" cy="4001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TW" altLang="en-US" sz="20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國泰世華驗證</a:t>
            </a:r>
            <a:endParaRPr lang="zh-TW" altLang="en-US" sz="20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4420" y="1664308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開戶填資料程序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547401" y="16643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投信驗證</a:t>
            </a:r>
            <a:endParaRPr lang="en-US" altLang="zh-TW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071033" y="3281761"/>
            <a:ext cx="982063" cy="887147"/>
          </a:xfrm>
          <a:prstGeom prst="flowChartProcess">
            <a:avLst/>
          </a:prstGeom>
          <a:solidFill>
            <a:schemeClr val="accent2">
              <a:lumMod val="20000"/>
              <a:lumOff val="80000"/>
              <a:alpha val="68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3303765" y="3281761"/>
            <a:ext cx="1304421" cy="887147"/>
          </a:xfrm>
          <a:prstGeom prst="flowChartProcess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驗證碼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4849967" y="2908269"/>
            <a:ext cx="2232000" cy="1634131"/>
          </a:xfrm>
          <a:prstGeom prst="flowChartProcess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3525" indent="-263525" defTabSz="584200" hangingPunct="0">
              <a:spcBef>
                <a:spcPts val="4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拍照、上傳證件</a:t>
            </a: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Helvetica Light"/>
            </a:endParaRPr>
          </a:p>
          <a:p>
            <a:pPr marL="263525" indent="-263525" defTabSz="584200" hangingPunct="0">
              <a:spcBef>
                <a:spcPts val="4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填寫開戶資料</a:t>
            </a:r>
            <a:endParaRPr lang="en-US" altLang="zh-TW" sz="16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Helvetica Light"/>
            </a:endParaRPr>
          </a:p>
          <a:p>
            <a:pPr marL="263525" indent="-263525" defTabSz="584200" hangingPunct="0">
              <a:spcBef>
                <a:spcPts val="4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簽署投信開戶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契約</a:t>
            </a:r>
            <a:endParaRPr lang="en-US" altLang="zh-TW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Helvetica Light"/>
            </a:endParaRPr>
          </a:p>
          <a:p>
            <a:pPr marL="263525" indent="-263525" defTabSz="584200" hangingPunct="0">
              <a:spcBef>
                <a:spcPts val="400"/>
              </a:spcBef>
              <a:buFont typeface="+mj-lt"/>
              <a:buAutoNum type="arabicPeriod"/>
            </a:pP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簽名</a:t>
            </a: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(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原留印鑑</a:t>
            </a: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)</a:t>
            </a:r>
          </a:p>
          <a:p>
            <a:pPr marL="263525" indent="-263525" defTabSz="584200" hangingPunct="0">
              <a:spcBef>
                <a:spcPts val="4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預約得來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速</a:t>
            </a: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(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非必要</a:t>
            </a:r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Helvetica Light"/>
              </a:rPr>
              <a:t>)</a:t>
            </a:r>
          </a:p>
        </p:txBody>
      </p:sp>
      <p:sp>
        <p:nvSpPr>
          <p:cNvPr id="12" name="流程圖: 程序 11"/>
          <p:cNvSpPr/>
          <p:nvPr/>
        </p:nvSpPr>
        <p:spPr>
          <a:xfrm>
            <a:off x="7346603" y="3266964"/>
            <a:ext cx="1609196" cy="88714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證件檢核</a:t>
            </a:r>
            <a:endParaRPr lang="en-US" altLang="zh-TW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Call out</a:t>
            </a:r>
            <a:r>
              <a:rPr lang="zh-TW" altLang="en-US" sz="1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en-US" altLang="zh-TW" sz="16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58041" y="4297274"/>
            <a:ext cx="8002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驗證失敗</a:t>
            </a:r>
          </a:p>
        </p:txBody>
      </p:sp>
      <p:sp>
        <p:nvSpPr>
          <p:cNvPr id="14" name="流程圖: 程序 13"/>
          <p:cNvSpPr/>
          <p:nvPr/>
        </p:nvSpPr>
        <p:spPr>
          <a:xfrm>
            <a:off x="3402585" y="5387349"/>
            <a:ext cx="1106781" cy="75407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回歸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紙本開戸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57114" y="1664308"/>
            <a:ext cx="12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zh-TW" altLang="en-US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zh-TW" altLang="en-US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/>
          <p:nvPr/>
        </p:nvCxnSpPr>
        <p:spPr>
          <a:xfrm flipV="1">
            <a:off x="2551959" y="5779555"/>
            <a:ext cx="864000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283324" y="2487264"/>
            <a:ext cx="1426224" cy="2468269"/>
            <a:chOff x="283324" y="2938921"/>
            <a:chExt cx="1426224" cy="2468269"/>
          </a:xfrm>
        </p:grpSpPr>
        <p:sp>
          <p:nvSpPr>
            <p:cNvPr id="16" name="流程圖: 程序 15"/>
            <p:cNvSpPr/>
            <p:nvPr/>
          </p:nvSpPr>
          <p:spPr>
            <a:xfrm>
              <a:off x="429517" y="2938921"/>
              <a:ext cx="1132814" cy="834138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URL</a:t>
              </a:r>
            </a:p>
            <a:p>
              <a:pPr algn="ctr"/>
              <a:r>
                <a:rPr lang="zh-TW" altLang="en-US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專屬連結</a:t>
              </a:r>
              <a:endPara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29517" y="3757236"/>
              <a:ext cx="111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prstClr val="black"/>
                  </a:solidFill>
                  <a:latin typeface="+mj-ea"/>
                  <a:ea typeface="+mj-ea"/>
                </a:rPr>
                <a:t>可直接</a:t>
              </a:r>
              <a:r>
                <a:rPr lang="zh-TW" altLang="en-US" sz="1200" dirty="0">
                  <a:solidFill>
                    <a:prstClr val="black"/>
                  </a:solidFill>
                  <a:latin typeface="+mj-ea"/>
                  <a:ea typeface="+mj-ea"/>
                </a:rPr>
                <a:t>帶入推薦人姓名</a:t>
              </a:r>
            </a:p>
          </p:txBody>
        </p:sp>
        <p:sp>
          <p:nvSpPr>
            <p:cNvPr id="20" name="左中括弧 19"/>
            <p:cNvSpPr/>
            <p:nvPr/>
          </p:nvSpPr>
          <p:spPr>
            <a:xfrm>
              <a:off x="283324" y="3358642"/>
              <a:ext cx="144000" cy="1620000"/>
            </a:xfrm>
            <a:prstGeom prst="leftBracket">
              <a:avLst>
                <a:gd name="adj" fmla="val 7711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C0000"/>
                </a:solidFill>
              </a:endParaRPr>
            </a:p>
          </p:txBody>
        </p:sp>
        <p:sp>
          <p:nvSpPr>
            <p:cNvPr id="21" name="流程圖: 程序 20"/>
            <p:cNvSpPr/>
            <p:nvPr/>
          </p:nvSpPr>
          <p:spPr>
            <a:xfrm>
              <a:off x="429517" y="4573052"/>
              <a:ext cx="1132814" cy="834138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一般連結</a:t>
              </a:r>
              <a:endPara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左中括弧 21"/>
            <p:cNvSpPr/>
            <p:nvPr/>
          </p:nvSpPr>
          <p:spPr>
            <a:xfrm flipH="1">
              <a:off x="1565548" y="3358983"/>
              <a:ext cx="144000" cy="1620000"/>
            </a:xfrm>
            <a:prstGeom prst="leftBracket">
              <a:avLst>
                <a:gd name="adj" fmla="val 7711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C0000"/>
                </a:solidFill>
              </a:endParaRPr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1707582" y="3725863"/>
            <a:ext cx="36000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049166" y="3738070"/>
            <a:ext cx="245677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003551" y="4242050"/>
            <a:ext cx="110799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在銀行開戶</a:t>
            </a:r>
          </a:p>
          <a:p>
            <a:pPr algn="ctr"/>
            <a:r>
              <a: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或未留</a:t>
            </a:r>
            <a:r>
              <a:rPr lang="zh-TW" alt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604290" y="3738070"/>
            <a:ext cx="245677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094880" y="3710538"/>
            <a:ext cx="245677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6408381" y="6307495"/>
            <a:ext cx="2304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300906" y="602128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提案至金管會證期局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8851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行動開戶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95" name="群組 94"/>
          <p:cNvGrpSpPr/>
          <p:nvPr/>
        </p:nvGrpSpPr>
        <p:grpSpPr>
          <a:xfrm>
            <a:off x="6272935" y="3237171"/>
            <a:ext cx="2371354" cy="1283706"/>
            <a:chOff x="6377110" y="3237171"/>
            <a:chExt cx="2371354" cy="1283706"/>
          </a:xfrm>
        </p:grpSpPr>
        <p:grpSp>
          <p:nvGrpSpPr>
            <p:cNvPr id="46" name="Group 46"/>
            <p:cNvGrpSpPr>
              <a:grpSpLocks/>
            </p:cNvGrpSpPr>
            <p:nvPr/>
          </p:nvGrpSpPr>
          <p:grpSpPr bwMode="auto">
            <a:xfrm rot="6300000">
              <a:off x="6711708" y="2902573"/>
              <a:ext cx="989111" cy="165830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7" name="Oval 52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9" name="Oval 54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0" name="Oval 55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2" name="Freeform 57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7560464" y="4089990"/>
              <a:ext cx="1188000" cy="430887"/>
              <a:chOff x="7380312" y="3816189"/>
              <a:chExt cx="1188000" cy="430887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7467360" y="4143523"/>
                <a:ext cx="792000" cy="0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矩形 72"/>
              <p:cNvSpPr/>
              <p:nvPr/>
            </p:nvSpPr>
            <p:spPr>
              <a:xfrm>
                <a:off x="7380312" y="3816189"/>
                <a:ext cx="1188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准</a:t>
                </a:r>
                <a:r>
                  <a:rPr lang="zh-TW" altLang="en-US" sz="2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了！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8" name="Straight Connector 69"/>
            <p:cNvCxnSpPr/>
            <p:nvPr/>
          </p:nvCxnSpPr>
          <p:spPr>
            <a:xfrm>
              <a:off x="7570971" y="4065345"/>
              <a:ext cx="0" cy="1800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21637" y="1268760"/>
            <a:ext cx="7128888" cy="2917806"/>
            <a:chOff x="225812" y="1268760"/>
            <a:chExt cx="7128888" cy="2917806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 rot="6300000">
              <a:off x="998123" y="3228183"/>
              <a:ext cx="716033" cy="1200733"/>
              <a:chOff x="2761515" y="2286000"/>
              <a:chExt cx="1645174" cy="2760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Oval 7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" name="Oval 10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" name="Freeform 12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61" name="Straight Connector 69"/>
            <p:cNvCxnSpPr/>
            <p:nvPr/>
          </p:nvCxnSpPr>
          <p:spPr>
            <a:xfrm flipV="1">
              <a:off x="1223805" y="1701008"/>
              <a:ext cx="0" cy="180000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群組 90"/>
            <p:cNvGrpSpPr/>
            <p:nvPr/>
          </p:nvGrpSpPr>
          <p:grpSpPr>
            <a:xfrm>
              <a:off x="225812" y="1268760"/>
              <a:ext cx="7128888" cy="338554"/>
              <a:chOff x="225812" y="1268760"/>
              <a:chExt cx="7128888" cy="33855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矩形 62"/>
              <p:cNvSpPr/>
              <p:nvPr/>
            </p:nvSpPr>
            <p:spPr>
              <a:xfrm>
                <a:off x="262700" y="1268760"/>
                <a:ext cx="7092000" cy="338554"/>
              </a:xfrm>
              <a:prstGeom prst="rect">
                <a:avLst/>
              </a:prstGeom>
              <a:solidFill>
                <a:srgbClr val="EFF8EC"/>
              </a:solidFill>
              <a:effectLst>
                <a:reflection blurRad="6350" stA="52000" endA="300" endPos="35000" dir="5400000" sy="-100000" algn="bl" rotWithShape="0"/>
              </a:effectLst>
            </p:spPr>
            <p:txBody>
              <a:bodyPr wrap="square">
                <a:spAutoFit/>
              </a:bodyPr>
              <a:lstStyle/>
              <a:p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提案至公會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目標客戶為國泰世華銀行活存戶，規劃透過客戶手機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OTP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驗證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25812" y="1268760"/>
                <a:ext cx="72000" cy="338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2091560" y="1753362"/>
            <a:ext cx="4352648" cy="2498049"/>
            <a:chOff x="2195735" y="1753362"/>
            <a:chExt cx="4352648" cy="2498049"/>
          </a:xfrm>
        </p:grpSpPr>
        <p:grpSp>
          <p:nvGrpSpPr>
            <p:cNvPr id="18" name="Group 23"/>
            <p:cNvGrpSpPr>
              <a:grpSpLocks/>
            </p:cNvGrpSpPr>
            <p:nvPr/>
          </p:nvGrpSpPr>
          <p:grpSpPr bwMode="auto">
            <a:xfrm rot="6300000">
              <a:off x="2892038" y="3205930"/>
              <a:ext cx="780878" cy="1310084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2" name="Oval 27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4" name="Freeform 29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3168134" y="2421008"/>
              <a:ext cx="0" cy="108000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2195735" y="1753362"/>
              <a:ext cx="4352648" cy="584775"/>
              <a:chOff x="2195735" y="1628800"/>
              <a:chExt cx="4352648" cy="5847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矩形 66"/>
              <p:cNvSpPr/>
              <p:nvPr/>
            </p:nvSpPr>
            <p:spPr>
              <a:xfrm>
                <a:off x="2241255" y="1628800"/>
                <a:ext cx="4307128" cy="584775"/>
              </a:xfrm>
              <a:prstGeom prst="rect">
                <a:avLst/>
              </a:prstGeom>
              <a:solidFill>
                <a:srgbClr val="EFF8EC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投信端</a:t>
                </a:r>
                <a:r>
                  <a:rPr lang="zh-TW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已提請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法管會討論銀行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OTP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驗證客戶身分模式，係屬業務合作，可酌收驗證費用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195735" y="1628800"/>
                <a:ext cx="72008" cy="583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4" name="群組 93"/>
          <p:cNvGrpSpPr/>
          <p:nvPr/>
        </p:nvGrpSpPr>
        <p:grpSpPr>
          <a:xfrm>
            <a:off x="4247285" y="2484185"/>
            <a:ext cx="4088051" cy="1699132"/>
            <a:chOff x="4351460" y="2484185"/>
            <a:chExt cx="4088051" cy="1699132"/>
          </a:xfrm>
        </p:grpSpPr>
        <p:grpSp>
          <p:nvGrpSpPr>
            <p:cNvPr id="32" name="Group 32"/>
            <p:cNvGrpSpPr>
              <a:grpSpLocks/>
            </p:cNvGrpSpPr>
            <p:nvPr/>
          </p:nvGrpSpPr>
          <p:grpSpPr bwMode="auto">
            <a:xfrm rot="6300000">
              <a:off x="4647442" y="3014214"/>
              <a:ext cx="873121" cy="1465086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33" name="Oval 38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5" name="Oval 40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6" name="Oval 41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7" name="Oval 42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8" name="Freeform 43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71" name="Straight Connector 69"/>
            <p:cNvCxnSpPr/>
            <p:nvPr/>
          </p:nvCxnSpPr>
          <p:spPr>
            <a:xfrm flipV="1">
              <a:off x="4997338" y="3140992"/>
              <a:ext cx="0" cy="21600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4467825" y="2484185"/>
              <a:ext cx="3971686" cy="584775"/>
              <a:chOff x="4469829" y="2132856"/>
              <a:chExt cx="4315447" cy="5847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矩形 68"/>
              <p:cNvSpPr/>
              <p:nvPr/>
            </p:nvSpPr>
            <p:spPr>
              <a:xfrm>
                <a:off x="4499034" y="2132856"/>
                <a:ext cx="4286242" cy="584775"/>
              </a:xfrm>
              <a:prstGeom prst="rect">
                <a:avLst/>
              </a:prstGeom>
              <a:solidFill>
                <a:srgbClr val="EFF8EC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zh-TW" sz="1600" dirty="0">
                    <a:latin typeface="+mj-ea"/>
                    <a:ea typeface="+mj-ea"/>
                  </a:rPr>
                  <a:t>投</a:t>
                </a:r>
                <a:r>
                  <a:rPr lang="zh-TW" altLang="en-US" sz="1600" dirty="0">
                    <a:latin typeface="+mj-ea"/>
                    <a:ea typeface="+mj-ea"/>
                  </a:rPr>
                  <a:t>信對證期局</a:t>
                </a:r>
                <a:r>
                  <a:rPr lang="zh-TW" altLang="zh-TW" sz="1600" dirty="0">
                    <a:latin typeface="+mj-ea"/>
                    <a:ea typeface="+mj-ea"/>
                  </a:rPr>
                  <a:t>驗證機制強度仍存有疑慮</a:t>
                </a:r>
                <a:r>
                  <a:rPr lang="zh-TW" altLang="en-US" sz="1600" dirty="0">
                    <a:latin typeface="+mj-ea"/>
                    <a:ea typeface="+mj-ea"/>
                  </a:rPr>
                  <a:t>問題補正</a:t>
                </a:r>
                <a:r>
                  <a:rPr lang="zh-TW" altLang="zh-TW" sz="1600" dirty="0">
                    <a:latin typeface="+mj-ea"/>
                    <a:ea typeface="+mj-ea"/>
                  </a:rPr>
                  <a:t>，</a:t>
                </a:r>
                <a:r>
                  <a:rPr lang="zh-TW" altLang="en-US" sz="1600" dirty="0">
                    <a:latin typeface="+mj-ea"/>
                    <a:ea typeface="+mj-ea"/>
                  </a:rPr>
                  <a:t>增加電話 </a:t>
                </a:r>
                <a:r>
                  <a:rPr lang="en-US" altLang="zh-TW" sz="1600" dirty="0">
                    <a:latin typeface="+mj-ea"/>
                    <a:ea typeface="+mj-ea"/>
                  </a:rPr>
                  <a:t>Call Out </a:t>
                </a:r>
                <a:r>
                  <a:rPr lang="zh-TW" altLang="en-US" sz="1600" dirty="0">
                    <a:latin typeface="+mj-ea"/>
                    <a:ea typeface="+mj-ea"/>
                  </a:rPr>
                  <a:t>驗證機制。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469829" y="2132856"/>
                <a:ext cx="72008" cy="583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8" name="群組 97"/>
          <p:cNvGrpSpPr/>
          <p:nvPr/>
        </p:nvGrpSpPr>
        <p:grpSpPr>
          <a:xfrm>
            <a:off x="382770" y="3999100"/>
            <a:ext cx="2707655" cy="1662148"/>
            <a:chOff x="486945" y="3999100"/>
            <a:chExt cx="2707655" cy="1662148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 rot="15300000" flipV="1">
              <a:off x="1592852" y="3756750"/>
              <a:ext cx="716033" cy="1200733"/>
              <a:chOff x="2761515" y="2286000"/>
              <a:chExt cx="1645174" cy="2760228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3" name="Oval 15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4" name="Oval 16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7" name="Freeform 22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66" name="Straight Connector 69"/>
            <p:cNvCxnSpPr/>
            <p:nvPr/>
          </p:nvCxnSpPr>
          <p:spPr>
            <a:xfrm>
              <a:off x="1835696" y="4725200"/>
              <a:ext cx="0" cy="504000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486945" y="5322694"/>
              <a:ext cx="2707655" cy="338554"/>
              <a:chOff x="486945" y="5322694"/>
              <a:chExt cx="2707655" cy="33855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矩形 64"/>
              <p:cNvSpPr/>
              <p:nvPr/>
            </p:nvSpPr>
            <p:spPr>
              <a:xfrm>
                <a:off x="547722" y="5322694"/>
                <a:ext cx="2646878" cy="338554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pPr algn="r"/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公會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提案至金管會證期局。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86945" y="5322694"/>
                <a:ext cx="72008" cy="338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7" name="群組 96"/>
          <p:cNvGrpSpPr/>
          <p:nvPr/>
        </p:nvGrpSpPr>
        <p:grpSpPr>
          <a:xfrm>
            <a:off x="2342310" y="3962560"/>
            <a:ext cx="3740205" cy="2648925"/>
            <a:chOff x="2446485" y="3962560"/>
            <a:chExt cx="3740205" cy="2648925"/>
          </a:xfrm>
        </p:grpSpPr>
        <p:grpSp>
          <p:nvGrpSpPr>
            <p:cNvPr id="25" name="Group 25"/>
            <p:cNvGrpSpPr>
              <a:grpSpLocks/>
            </p:cNvGrpSpPr>
            <p:nvPr/>
          </p:nvGrpSpPr>
          <p:grpSpPr bwMode="auto">
            <a:xfrm rot="15300000" flipV="1">
              <a:off x="3484657" y="3697957"/>
              <a:ext cx="780878" cy="1310084"/>
              <a:chOff x="2761515" y="2286000"/>
              <a:chExt cx="1645174" cy="2760228"/>
            </a:xfrm>
            <a:solidFill>
              <a:schemeClr val="bg1">
                <a:lumMod val="50000"/>
              </a:schemeClr>
            </a:solidFill>
          </p:grpSpPr>
          <p:sp>
            <p:nvSpPr>
              <p:cNvPr id="26" name="Oval 31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7" name="Oval 32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8" name="Oval 33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1" name="Freeform 36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74" name="Straight Connector 69"/>
            <p:cNvCxnSpPr/>
            <p:nvPr/>
          </p:nvCxnSpPr>
          <p:spPr>
            <a:xfrm>
              <a:off x="3772021" y="4797336"/>
              <a:ext cx="0" cy="1152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群組 89"/>
            <p:cNvGrpSpPr/>
            <p:nvPr/>
          </p:nvGrpSpPr>
          <p:grpSpPr>
            <a:xfrm>
              <a:off x="2446485" y="6026710"/>
              <a:ext cx="3740205" cy="584775"/>
              <a:chOff x="2446485" y="6026710"/>
              <a:chExt cx="3740205" cy="5847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矩形 67"/>
              <p:cNvSpPr/>
              <p:nvPr/>
            </p:nvSpPr>
            <p:spPr>
              <a:xfrm>
                <a:off x="2514957" y="6026710"/>
                <a:ext cx="3671733" cy="584775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投信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拜會銀行國外部，說明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OTP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身分驗證流程，銀行內部將進行後續評估。</a:t>
                </a:r>
                <a:endParaRPr lang="zh-TW" altLang="en-US" sz="160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446485" y="6026710"/>
                <a:ext cx="72008" cy="583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6" name="群組 95"/>
          <p:cNvGrpSpPr/>
          <p:nvPr/>
        </p:nvGrpSpPr>
        <p:grpSpPr>
          <a:xfrm>
            <a:off x="4479400" y="3954724"/>
            <a:ext cx="4503994" cy="1890052"/>
            <a:chOff x="4583575" y="3954724"/>
            <a:chExt cx="4503994" cy="1890052"/>
          </a:xfrm>
        </p:grpSpPr>
        <p:grpSp>
          <p:nvGrpSpPr>
            <p:cNvPr id="39" name="Group 39"/>
            <p:cNvGrpSpPr>
              <a:grpSpLocks/>
            </p:cNvGrpSpPr>
            <p:nvPr/>
          </p:nvGrpSpPr>
          <p:grpSpPr bwMode="auto">
            <a:xfrm rot="15300000" flipV="1">
              <a:off x="5373106" y="3658742"/>
              <a:ext cx="873121" cy="1465086"/>
              <a:chOff x="2761515" y="2286000"/>
              <a:chExt cx="1645174" cy="276022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0" name="Oval 45"/>
              <p:cNvSpPr>
                <a:spLocks noChangeArrowheads="1"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Oval 46"/>
              <p:cNvSpPr>
                <a:spLocks noChangeArrowheads="1"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2" name="Oval 47"/>
              <p:cNvSpPr>
                <a:spLocks noChangeArrowheads="1"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Oval 48"/>
              <p:cNvSpPr>
                <a:spLocks noChangeArrowheads="1"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4" name="Oval 49"/>
              <p:cNvSpPr>
                <a:spLocks noChangeArrowheads="1"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5" name="Freeform 50"/>
              <p:cNvSpPr>
                <a:spLocks noChangeArrowheads="1"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id-ID" altLang="id-ID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cxnSp>
          <p:nvCxnSpPr>
            <p:cNvPr id="75" name="Straight Connector 69"/>
            <p:cNvCxnSpPr/>
            <p:nvPr/>
          </p:nvCxnSpPr>
          <p:spPr>
            <a:xfrm>
              <a:off x="5660061" y="4774042"/>
              <a:ext cx="0" cy="1800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4583575" y="5013176"/>
              <a:ext cx="4503994" cy="831600"/>
              <a:chOff x="4583575" y="5118283"/>
              <a:chExt cx="4503994" cy="831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矩形 71"/>
              <p:cNvSpPr/>
              <p:nvPr/>
            </p:nvSpPr>
            <p:spPr>
              <a:xfrm>
                <a:off x="4644008" y="5118283"/>
                <a:ext cx="4443561" cy="83099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>
                <a:spAutoFit/>
              </a:bodyPr>
              <a:lstStyle/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投信針對證期局第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次提問，回答個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資抛轉至國泰世華銀行的詳細流程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zh-TW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若與他行合作，銀行是否願意配合辦理涉及個資資料傳遞及驗證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583575" y="5118283"/>
                <a:ext cx="72008" cy="831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8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輔導考照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71" name="群組 70"/>
          <p:cNvGrpSpPr/>
          <p:nvPr/>
        </p:nvGrpSpPr>
        <p:grpSpPr>
          <a:xfrm>
            <a:off x="3230987" y="2921076"/>
            <a:ext cx="2675307" cy="2969704"/>
            <a:chOff x="1042253" y="3141000"/>
            <a:chExt cx="2377619" cy="2639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圓角化同側角落矩形 68"/>
            <p:cNvSpPr/>
            <p:nvPr/>
          </p:nvSpPr>
          <p:spPr>
            <a:xfrm>
              <a:off x="1042253" y="3141000"/>
              <a:ext cx="2377619" cy="576000"/>
            </a:xfrm>
            <a:prstGeom prst="round2SameRect">
              <a:avLst>
                <a:gd name="adj1" fmla="val 26266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latin typeface="Noto Sans CJK TC Black" pitchFamily="34" charset="-120"/>
                  <a:ea typeface="Noto Sans CJK TC Black" pitchFamily="34" charset="-120"/>
                </a:rPr>
                <a:t>線上課程</a:t>
              </a:r>
              <a:endParaRPr lang="zh-TW" altLang="en-US" sz="24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70" name="圓角化同側角落矩形 69"/>
            <p:cNvSpPr/>
            <p:nvPr/>
          </p:nvSpPr>
          <p:spPr>
            <a:xfrm>
              <a:off x="1042253" y="3700635"/>
              <a:ext cx="2377619" cy="2079621"/>
            </a:xfrm>
            <a:prstGeom prst="round2SameRect">
              <a:avLst>
                <a:gd name="adj1" fmla="val 0"/>
                <a:gd name="adj2" fmla="val 7682"/>
              </a:avLst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08000" rIns="108000" rtlCol="0" anchor="t" anchorCtr="0"/>
            <a:lstStyle/>
            <a:p>
              <a:pPr>
                <a:lnSpc>
                  <a:spcPts val="2800"/>
                </a:lnSpc>
              </a:pPr>
              <a:r>
                <a:rPr lang="zh-TW" altLang="zh-TW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</a:t>
              </a:r>
              <a:r>
                <a:rPr lang="zh-TW" altLang="zh-TW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上單元系列課程：規劃於國泰學習網上架基金單元系列課程，讓業務員可自主學習，培養基礎理財觀念</a:t>
              </a:r>
              <a:r>
                <a:rPr lang="zh-TW" altLang="zh-TW" sz="2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6224271" y="3307928"/>
            <a:ext cx="2232000" cy="2196000"/>
            <a:chOff x="1042253" y="3141000"/>
            <a:chExt cx="2377619" cy="23678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圓角化同側角落矩形 75"/>
            <p:cNvSpPr/>
            <p:nvPr/>
          </p:nvSpPr>
          <p:spPr>
            <a:xfrm>
              <a:off x="1042253" y="3141000"/>
              <a:ext cx="2377619" cy="576000"/>
            </a:xfrm>
            <a:prstGeom prst="round2SameRect">
              <a:avLst>
                <a:gd name="adj1" fmla="val 26266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b="1" dirty="0">
                  <a:latin typeface="Noto Sans CJK TC Bold" pitchFamily="34" charset="-120"/>
                  <a:ea typeface="Noto Sans CJK TC Bold" pitchFamily="34" charset="-120"/>
                </a:rPr>
                <a:t>模擬考</a:t>
              </a:r>
              <a:endParaRPr lang="zh-TW" altLang="en-US" sz="2200" b="1" dirty="0">
                <a:latin typeface="Noto Sans CJK TC Bold" pitchFamily="34" charset="-120"/>
                <a:ea typeface="Noto Sans CJK TC Bold" pitchFamily="34" charset="-120"/>
              </a:endParaRPr>
            </a:p>
          </p:txBody>
        </p:sp>
        <p:sp>
          <p:nvSpPr>
            <p:cNvPr id="77" name="圓角化同側角落矩形 76"/>
            <p:cNvSpPr/>
            <p:nvPr/>
          </p:nvSpPr>
          <p:spPr>
            <a:xfrm>
              <a:off x="1042253" y="3700636"/>
              <a:ext cx="2377619" cy="1808169"/>
            </a:xfrm>
            <a:prstGeom prst="round2SameRect">
              <a:avLst>
                <a:gd name="adj1" fmla="val 0"/>
                <a:gd name="adj2" fmla="val 7682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r>
                <a:rPr lang="zh-TW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模擬測驗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</a:t>
              </a:r>
              <a:r>
                <a:rPr lang="zh-TW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國泰學習網上線，業務員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可自行</a:t>
              </a:r>
              <a:r>
                <a:rPr lang="zh-TW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進行考照</a:t>
              </a:r>
              <a:r>
                <a:rPr lang="zh-TW" altLang="zh-TW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610655" y="1440841"/>
            <a:ext cx="6912768" cy="920124"/>
            <a:chOff x="1610655" y="1440841"/>
            <a:chExt cx="6912768" cy="920124"/>
          </a:xfrm>
        </p:grpSpPr>
        <p:sp>
          <p:nvSpPr>
            <p:cNvPr id="66" name="矩形 65"/>
            <p:cNvSpPr/>
            <p:nvPr/>
          </p:nvSpPr>
          <p:spPr>
            <a:xfrm>
              <a:off x="1610655" y="1440841"/>
              <a:ext cx="6912768" cy="92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ts val="3400"/>
                </a:lnSpc>
                <a:buFont typeface="Wingdings" panose="05000000000000000000" pitchFamily="2" charset="2"/>
                <a:buChar char="ü"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於國泰學習網建置法規線上課程及模擬考測驗</a:t>
              </a:r>
              <a:endPara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ts val="3400"/>
                </a:lnSpc>
                <a:buFont typeface="Wingdings" panose="05000000000000000000" pitchFamily="2" charset="2"/>
                <a:buChar char="ü"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規劃定期定額系列課程短影片，建立壽險養客觀念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Freeform: Shape 1"/>
            <p:cNvSpPr>
              <a:spLocks noChangeAspect="1"/>
            </p:cNvSpPr>
            <p:nvPr/>
          </p:nvSpPr>
          <p:spPr>
            <a:xfrm>
              <a:off x="1654397" y="1515689"/>
              <a:ext cx="288000" cy="32112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  <p:sp>
          <p:nvSpPr>
            <p:cNvPr id="80" name="Freeform: Shape 1"/>
            <p:cNvSpPr>
              <a:spLocks noChangeAspect="1"/>
            </p:cNvSpPr>
            <p:nvPr/>
          </p:nvSpPr>
          <p:spPr>
            <a:xfrm>
              <a:off x="1654397" y="1955748"/>
              <a:ext cx="288000" cy="32112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  <p:sp>
        <p:nvSpPr>
          <p:cNvPr id="81" name="teacher-teaching-with-a-stick_10990"/>
          <p:cNvSpPr>
            <a:spLocks noChangeAspect="1"/>
          </p:cNvSpPr>
          <p:nvPr/>
        </p:nvSpPr>
        <p:spPr bwMode="auto">
          <a:xfrm>
            <a:off x="674551" y="1413495"/>
            <a:ext cx="803122" cy="902297"/>
          </a:xfrm>
          <a:custGeom>
            <a:avLst/>
            <a:gdLst>
              <a:gd name="connsiteX0" fmla="*/ 193734 w 510595"/>
              <a:gd name="connsiteY0" fmla="*/ 363674 h 573646"/>
              <a:gd name="connsiteX1" fmla="*/ 162736 w 510595"/>
              <a:gd name="connsiteY1" fmla="*/ 409236 h 573646"/>
              <a:gd name="connsiteX2" fmla="*/ 200622 w 510595"/>
              <a:gd name="connsiteY2" fmla="*/ 446201 h 573646"/>
              <a:gd name="connsiteX3" fmla="*/ 201483 w 510595"/>
              <a:gd name="connsiteY3" fmla="*/ 364533 h 573646"/>
              <a:gd name="connsiteX4" fmla="*/ 222148 w 510595"/>
              <a:gd name="connsiteY4" fmla="*/ 245040 h 573646"/>
              <a:gd name="connsiteX5" fmla="*/ 211815 w 510595"/>
              <a:gd name="connsiteY5" fmla="*/ 252777 h 573646"/>
              <a:gd name="connsiteX6" fmla="*/ 219565 w 510595"/>
              <a:gd name="connsiteY6" fmla="*/ 263093 h 573646"/>
              <a:gd name="connsiteX7" fmla="*/ 229897 w 510595"/>
              <a:gd name="connsiteY7" fmla="*/ 255356 h 573646"/>
              <a:gd name="connsiteX8" fmla="*/ 222148 w 510595"/>
              <a:gd name="connsiteY8" fmla="*/ 245040 h 573646"/>
              <a:gd name="connsiteX9" fmla="*/ 281559 w 510595"/>
              <a:gd name="connsiteY9" fmla="*/ 218390 h 573646"/>
              <a:gd name="connsiteX10" fmla="*/ 280698 w 510595"/>
              <a:gd name="connsiteY10" fmla="*/ 222689 h 573646"/>
              <a:gd name="connsiteX11" fmla="*/ 272088 w 510595"/>
              <a:gd name="connsiteY11" fmla="*/ 288023 h 573646"/>
              <a:gd name="connsiteX12" fmla="*/ 297919 w 510595"/>
              <a:gd name="connsiteY12" fmla="*/ 242461 h 573646"/>
              <a:gd name="connsiteX13" fmla="*/ 281559 w 510595"/>
              <a:gd name="connsiteY13" fmla="*/ 218390 h 573646"/>
              <a:gd name="connsiteX14" fmla="*/ 225592 w 510595"/>
              <a:gd name="connsiteY14" fmla="*/ 218390 h 573646"/>
              <a:gd name="connsiteX15" fmla="*/ 216121 w 510595"/>
              <a:gd name="connsiteY15" fmla="*/ 226127 h 573646"/>
              <a:gd name="connsiteX16" fmla="*/ 223009 w 510595"/>
              <a:gd name="connsiteY16" fmla="*/ 236443 h 573646"/>
              <a:gd name="connsiteX17" fmla="*/ 233341 w 510595"/>
              <a:gd name="connsiteY17" fmla="*/ 228706 h 573646"/>
              <a:gd name="connsiteX18" fmla="*/ 225592 w 510595"/>
              <a:gd name="connsiteY18" fmla="*/ 218390 h 573646"/>
              <a:gd name="connsiteX19" fmla="*/ 236355 w 510595"/>
              <a:gd name="connsiteY19" fmla="*/ 60241 h 573646"/>
              <a:gd name="connsiteX20" fmla="*/ 279875 w 510595"/>
              <a:gd name="connsiteY20" fmla="*/ 103208 h 573646"/>
              <a:gd name="connsiteX21" fmla="*/ 236355 w 510595"/>
              <a:gd name="connsiteY21" fmla="*/ 146175 h 573646"/>
              <a:gd name="connsiteX22" fmla="*/ 192835 w 510595"/>
              <a:gd name="connsiteY22" fmla="*/ 103208 h 573646"/>
              <a:gd name="connsiteX23" fmla="*/ 236355 w 510595"/>
              <a:gd name="connsiteY23" fmla="*/ 60241 h 573646"/>
              <a:gd name="connsiteX24" fmla="*/ 3444 w 510595"/>
              <a:gd name="connsiteY24" fmla="*/ 895 h 573646"/>
              <a:gd name="connsiteX25" fmla="*/ 11194 w 510595"/>
              <a:gd name="connsiteY25" fmla="*/ 2615 h 573646"/>
              <a:gd name="connsiteX26" fmla="*/ 68883 w 510595"/>
              <a:gd name="connsiteY26" fmla="*/ 95458 h 573646"/>
              <a:gd name="connsiteX27" fmla="*/ 93853 w 510595"/>
              <a:gd name="connsiteY27" fmla="*/ 107494 h 573646"/>
              <a:gd name="connsiteX28" fmla="*/ 117962 w 510595"/>
              <a:gd name="connsiteY28" fmla="*/ 154775 h 573646"/>
              <a:gd name="connsiteX29" fmla="*/ 175652 w 510595"/>
              <a:gd name="connsiteY29" fmla="*/ 150477 h 573646"/>
              <a:gd name="connsiteX30" fmla="*/ 205788 w 510595"/>
              <a:gd name="connsiteY30" fmla="*/ 152196 h 573646"/>
              <a:gd name="connsiteX31" fmla="*/ 223009 w 510595"/>
              <a:gd name="connsiteY31" fmla="*/ 203776 h 573646"/>
              <a:gd name="connsiteX32" fmla="*/ 223009 w 510595"/>
              <a:gd name="connsiteY32" fmla="*/ 160793 h 573646"/>
              <a:gd name="connsiteX33" fmla="*/ 222148 w 510595"/>
              <a:gd name="connsiteY33" fmla="*/ 160793 h 573646"/>
              <a:gd name="connsiteX34" fmla="*/ 223009 w 510595"/>
              <a:gd name="connsiteY34" fmla="*/ 153916 h 573646"/>
              <a:gd name="connsiteX35" fmla="*/ 240230 w 510595"/>
              <a:gd name="connsiteY35" fmla="*/ 156495 h 573646"/>
              <a:gd name="connsiteX36" fmla="*/ 239369 w 510595"/>
              <a:gd name="connsiteY36" fmla="*/ 163372 h 573646"/>
              <a:gd name="connsiteX37" fmla="*/ 238508 w 510595"/>
              <a:gd name="connsiteY37" fmla="*/ 163372 h 573646"/>
              <a:gd name="connsiteX38" fmla="*/ 228175 w 510595"/>
              <a:gd name="connsiteY38" fmla="*/ 203776 h 573646"/>
              <a:gd name="connsiteX39" fmla="*/ 257450 w 510595"/>
              <a:gd name="connsiteY39" fmla="*/ 160793 h 573646"/>
              <a:gd name="connsiteX40" fmla="*/ 285865 w 510595"/>
              <a:gd name="connsiteY40" fmla="*/ 165951 h 573646"/>
              <a:gd name="connsiteX41" fmla="*/ 285865 w 510595"/>
              <a:gd name="connsiteY41" fmla="*/ 166811 h 573646"/>
              <a:gd name="connsiteX42" fmla="*/ 294475 w 510595"/>
              <a:gd name="connsiteY42" fmla="*/ 171969 h 573646"/>
              <a:gd name="connsiteX43" fmla="*/ 347859 w 510595"/>
              <a:gd name="connsiteY43" fmla="*/ 244180 h 573646"/>
              <a:gd name="connsiteX44" fmla="*/ 303946 w 510595"/>
              <a:gd name="connsiteY44" fmla="*/ 313813 h 573646"/>
              <a:gd name="connsiteX45" fmla="*/ 268644 w 510595"/>
              <a:gd name="connsiteY45" fmla="*/ 312954 h 573646"/>
              <a:gd name="connsiteX46" fmla="*/ 266061 w 510595"/>
              <a:gd name="connsiteY46" fmla="*/ 329287 h 573646"/>
              <a:gd name="connsiteX47" fmla="*/ 510595 w 510595"/>
              <a:gd name="connsiteY47" fmla="*/ 329287 h 573646"/>
              <a:gd name="connsiteX48" fmla="*/ 510595 w 510595"/>
              <a:gd name="connsiteY48" fmla="*/ 349059 h 573646"/>
              <a:gd name="connsiteX49" fmla="*/ 500263 w 510595"/>
              <a:gd name="connsiteY49" fmla="*/ 349059 h 573646"/>
              <a:gd name="connsiteX50" fmla="*/ 500263 w 510595"/>
              <a:gd name="connsiteY50" fmla="*/ 561396 h 573646"/>
              <a:gd name="connsiteX51" fmla="*/ 285865 w 510595"/>
              <a:gd name="connsiteY51" fmla="*/ 561396 h 573646"/>
              <a:gd name="connsiteX52" fmla="*/ 285865 w 510595"/>
              <a:gd name="connsiteY52" fmla="*/ 349059 h 573646"/>
              <a:gd name="connsiteX53" fmla="*/ 263478 w 510595"/>
              <a:gd name="connsiteY53" fmla="*/ 349059 h 573646"/>
              <a:gd name="connsiteX54" fmla="*/ 260033 w 510595"/>
              <a:gd name="connsiteY54" fmla="*/ 372270 h 573646"/>
              <a:gd name="connsiteX55" fmla="*/ 258311 w 510595"/>
              <a:gd name="connsiteY55" fmla="*/ 372270 h 573646"/>
              <a:gd name="connsiteX56" fmla="*/ 255728 w 510595"/>
              <a:gd name="connsiteY56" fmla="*/ 545923 h 573646"/>
              <a:gd name="connsiteX57" fmla="*/ 198900 w 510595"/>
              <a:gd name="connsiteY57" fmla="*/ 545923 h 573646"/>
              <a:gd name="connsiteX58" fmla="*/ 199761 w 510595"/>
              <a:gd name="connsiteY58" fmla="*/ 525291 h 573646"/>
              <a:gd name="connsiteX59" fmla="*/ 196317 w 510595"/>
              <a:gd name="connsiteY59" fmla="*/ 521852 h 573646"/>
              <a:gd name="connsiteX60" fmla="*/ 105908 w 510595"/>
              <a:gd name="connsiteY60" fmla="*/ 433307 h 573646"/>
              <a:gd name="connsiteX61" fmla="*/ 101603 w 510595"/>
              <a:gd name="connsiteY61" fmla="*/ 398920 h 573646"/>
              <a:gd name="connsiteX62" fmla="*/ 144655 w 510595"/>
              <a:gd name="connsiteY62" fmla="*/ 333585 h 573646"/>
              <a:gd name="connsiteX63" fmla="*/ 163597 w 510595"/>
              <a:gd name="connsiteY63" fmla="*/ 204636 h 573646"/>
              <a:gd name="connsiteX64" fmla="*/ 160153 w 510595"/>
              <a:gd name="connsiteY64" fmla="*/ 192601 h 573646"/>
              <a:gd name="connsiteX65" fmla="*/ 97297 w 510595"/>
              <a:gd name="connsiteY65" fmla="*/ 200337 h 573646"/>
              <a:gd name="connsiteX66" fmla="*/ 55107 w 510595"/>
              <a:gd name="connsiteY66" fmla="*/ 121248 h 573646"/>
              <a:gd name="connsiteX67" fmla="*/ 58551 w 510595"/>
              <a:gd name="connsiteY67" fmla="*/ 101476 h 573646"/>
              <a:gd name="connsiteX68" fmla="*/ 861 w 510595"/>
              <a:gd name="connsiteY68" fmla="*/ 8632 h 573646"/>
              <a:gd name="connsiteX69" fmla="*/ 3444 w 510595"/>
              <a:gd name="connsiteY69" fmla="*/ 895 h 57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0595" h="573646">
                <a:moveTo>
                  <a:pt x="193734" y="363674"/>
                </a:moveTo>
                <a:cubicBezTo>
                  <a:pt x="183401" y="379148"/>
                  <a:pt x="173069" y="393762"/>
                  <a:pt x="162736" y="409236"/>
                </a:cubicBezTo>
                <a:cubicBezTo>
                  <a:pt x="175652" y="421271"/>
                  <a:pt x="187706" y="433307"/>
                  <a:pt x="200622" y="446201"/>
                </a:cubicBezTo>
                <a:cubicBezTo>
                  <a:pt x="199761" y="418692"/>
                  <a:pt x="199761" y="392043"/>
                  <a:pt x="201483" y="364533"/>
                </a:cubicBezTo>
                <a:close/>
                <a:moveTo>
                  <a:pt x="222148" y="245040"/>
                </a:moveTo>
                <a:cubicBezTo>
                  <a:pt x="216982" y="244180"/>
                  <a:pt x="212676" y="247619"/>
                  <a:pt x="211815" y="252777"/>
                </a:cubicBezTo>
                <a:cubicBezTo>
                  <a:pt x="210954" y="257075"/>
                  <a:pt x="214399" y="262233"/>
                  <a:pt x="219565" y="263093"/>
                </a:cubicBezTo>
                <a:cubicBezTo>
                  <a:pt x="224731" y="263093"/>
                  <a:pt x="229036" y="259654"/>
                  <a:pt x="229897" y="255356"/>
                </a:cubicBezTo>
                <a:cubicBezTo>
                  <a:pt x="230758" y="250198"/>
                  <a:pt x="227314" y="245900"/>
                  <a:pt x="222148" y="245040"/>
                </a:cubicBezTo>
                <a:close/>
                <a:moveTo>
                  <a:pt x="281559" y="218390"/>
                </a:moveTo>
                <a:lnTo>
                  <a:pt x="280698" y="222689"/>
                </a:lnTo>
                <a:cubicBezTo>
                  <a:pt x="278976" y="234724"/>
                  <a:pt x="275532" y="261374"/>
                  <a:pt x="272088" y="288023"/>
                </a:cubicBezTo>
                <a:cubicBezTo>
                  <a:pt x="280698" y="273409"/>
                  <a:pt x="289309" y="257935"/>
                  <a:pt x="297919" y="242461"/>
                </a:cubicBezTo>
                <a:cubicBezTo>
                  <a:pt x="292753" y="234724"/>
                  <a:pt x="287587" y="226127"/>
                  <a:pt x="281559" y="218390"/>
                </a:cubicBezTo>
                <a:close/>
                <a:moveTo>
                  <a:pt x="225592" y="218390"/>
                </a:moveTo>
                <a:cubicBezTo>
                  <a:pt x="221287" y="217531"/>
                  <a:pt x="216121" y="220969"/>
                  <a:pt x="216121" y="226127"/>
                </a:cubicBezTo>
                <a:cubicBezTo>
                  <a:pt x="215260" y="231285"/>
                  <a:pt x="218704" y="235584"/>
                  <a:pt x="223009" y="236443"/>
                </a:cubicBezTo>
                <a:cubicBezTo>
                  <a:pt x="228175" y="236443"/>
                  <a:pt x="232480" y="233005"/>
                  <a:pt x="233341" y="228706"/>
                </a:cubicBezTo>
                <a:cubicBezTo>
                  <a:pt x="234202" y="223548"/>
                  <a:pt x="230758" y="219250"/>
                  <a:pt x="225592" y="218390"/>
                </a:cubicBezTo>
                <a:close/>
                <a:moveTo>
                  <a:pt x="236355" y="60241"/>
                </a:moveTo>
                <a:cubicBezTo>
                  <a:pt x="260390" y="60241"/>
                  <a:pt x="279875" y="79478"/>
                  <a:pt x="279875" y="103208"/>
                </a:cubicBezTo>
                <a:cubicBezTo>
                  <a:pt x="279875" y="126938"/>
                  <a:pt x="260390" y="146175"/>
                  <a:pt x="236355" y="146175"/>
                </a:cubicBezTo>
                <a:cubicBezTo>
                  <a:pt x="212320" y="146175"/>
                  <a:pt x="192835" y="126938"/>
                  <a:pt x="192835" y="103208"/>
                </a:cubicBezTo>
                <a:cubicBezTo>
                  <a:pt x="192835" y="79478"/>
                  <a:pt x="212320" y="60241"/>
                  <a:pt x="236355" y="60241"/>
                </a:cubicBezTo>
                <a:close/>
                <a:moveTo>
                  <a:pt x="3444" y="895"/>
                </a:moveTo>
                <a:cubicBezTo>
                  <a:pt x="6028" y="-824"/>
                  <a:pt x="9472" y="36"/>
                  <a:pt x="11194" y="2615"/>
                </a:cubicBezTo>
                <a:lnTo>
                  <a:pt x="68883" y="95458"/>
                </a:lnTo>
                <a:cubicBezTo>
                  <a:pt x="78355" y="92879"/>
                  <a:pt x="89548" y="95458"/>
                  <a:pt x="93853" y="107494"/>
                </a:cubicBezTo>
                <a:cubicBezTo>
                  <a:pt x="99881" y="124687"/>
                  <a:pt x="108491" y="140161"/>
                  <a:pt x="117962" y="154775"/>
                </a:cubicBezTo>
                <a:cubicBezTo>
                  <a:pt x="137766" y="153056"/>
                  <a:pt x="156709" y="151337"/>
                  <a:pt x="175652" y="150477"/>
                </a:cubicBezTo>
                <a:cubicBezTo>
                  <a:pt x="200622" y="144459"/>
                  <a:pt x="205788" y="152196"/>
                  <a:pt x="205788" y="152196"/>
                </a:cubicBezTo>
                <a:cubicBezTo>
                  <a:pt x="207510" y="152196"/>
                  <a:pt x="223009" y="203776"/>
                  <a:pt x="223009" y="203776"/>
                </a:cubicBezTo>
                <a:lnTo>
                  <a:pt x="223009" y="160793"/>
                </a:lnTo>
                <a:lnTo>
                  <a:pt x="222148" y="160793"/>
                </a:lnTo>
                <a:lnTo>
                  <a:pt x="223009" y="153916"/>
                </a:lnTo>
                <a:lnTo>
                  <a:pt x="240230" y="156495"/>
                </a:lnTo>
                <a:lnTo>
                  <a:pt x="239369" y="163372"/>
                </a:lnTo>
                <a:lnTo>
                  <a:pt x="238508" y="163372"/>
                </a:lnTo>
                <a:lnTo>
                  <a:pt x="228175" y="203776"/>
                </a:lnTo>
                <a:lnTo>
                  <a:pt x="257450" y="160793"/>
                </a:lnTo>
                <a:cubicBezTo>
                  <a:pt x="257450" y="160793"/>
                  <a:pt x="266061" y="158214"/>
                  <a:pt x="285865" y="165951"/>
                </a:cubicBezTo>
                <a:lnTo>
                  <a:pt x="285865" y="166811"/>
                </a:lnTo>
                <a:cubicBezTo>
                  <a:pt x="289309" y="167670"/>
                  <a:pt x="291892" y="169390"/>
                  <a:pt x="294475" y="171969"/>
                </a:cubicBezTo>
                <a:cubicBezTo>
                  <a:pt x="309974" y="187443"/>
                  <a:pt x="347859" y="244180"/>
                  <a:pt x="347859" y="244180"/>
                </a:cubicBezTo>
                <a:cubicBezTo>
                  <a:pt x="347859" y="244180"/>
                  <a:pt x="315140" y="294041"/>
                  <a:pt x="303946" y="313813"/>
                </a:cubicBezTo>
                <a:cubicBezTo>
                  <a:pt x="295336" y="330147"/>
                  <a:pt x="275532" y="324989"/>
                  <a:pt x="268644" y="312954"/>
                </a:cubicBezTo>
                <a:cubicBezTo>
                  <a:pt x="267783" y="318112"/>
                  <a:pt x="266922" y="324129"/>
                  <a:pt x="266061" y="329287"/>
                </a:cubicBezTo>
                <a:lnTo>
                  <a:pt x="510595" y="329287"/>
                </a:lnTo>
                <a:lnTo>
                  <a:pt x="510595" y="349059"/>
                </a:lnTo>
                <a:lnTo>
                  <a:pt x="500263" y="349059"/>
                </a:lnTo>
                <a:lnTo>
                  <a:pt x="500263" y="561396"/>
                </a:lnTo>
                <a:lnTo>
                  <a:pt x="285865" y="561396"/>
                </a:lnTo>
                <a:lnTo>
                  <a:pt x="285865" y="349059"/>
                </a:lnTo>
                <a:lnTo>
                  <a:pt x="263478" y="349059"/>
                </a:lnTo>
                <a:cubicBezTo>
                  <a:pt x="260895" y="362814"/>
                  <a:pt x="260033" y="372270"/>
                  <a:pt x="260033" y="372270"/>
                </a:cubicBezTo>
                <a:lnTo>
                  <a:pt x="258311" y="372270"/>
                </a:lnTo>
                <a:cubicBezTo>
                  <a:pt x="255728" y="430728"/>
                  <a:pt x="260033" y="488325"/>
                  <a:pt x="255728" y="545923"/>
                </a:cubicBezTo>
                <a:cubicBezTo>
                  <a:pt x="253145" y="582888"/>
                  <a:pt x="195456" y="582888"/>
                  <a:pt x="198900" y="545923"/>
                </a:cubicBezTo>
                <a:cubicBezTo>
                  <a:pt x="198900" y="539045"/>
                  <a:pt x="199761" y="532168"/>
                  <a:pt x="199761" y="525291"/>
                </a:cubicBezTo>
                <a:cubicBezTo>
                  <a:pt x="198900" y="524431"/>
                  <a:pt x="197178" y="523571"/>
                  <a:pt x="196317" y="521852"/>
                </a:cubicBezTo>
                <a:cubicBezTo>
                  <a:pt x="166180" y="492623"/>
                  <a:pt x="136044" y="462535"/>
                  <a:pt x="105908" y="433307"/>
                </a:cubicBezTo>
                <a:cubicBezTo>
                  <a:pt x="97297" y="424710"/>
                  <a:pt x="93853" y="409236"/>
                  <a:pt x="101603" y="398920"/>
                </a:cubicBezTo>
                <a:cubicBezTo>
                  <a:pt x="115379" y="377428"/>
                  <a:pt x="130017" y="355077"/>
                  <a:pt x="144655" y="333585"/>
                </a:cubicBezTo>
                <a:lnTo>
                  <a:pt x="163597" y="204636"/>
                </a:lnTo>
                <a:cubicBezTo>
                  <a:pt x="163597" y="204636"/>
                  <a:pt x="161875" y="199478"/>
                  <a:pt x="160153" y="192601"/>
                </a:cubicBezTo>
                <a:cubicBezTo>
                  <a:pt x="133461" y="196039"/>
                  <a:pt x="97297" y="200337"/>
                  <a:pt x="97297" y="200337"/>
                </a:cubicBezTo>
                <a:cubicBezTo>
                  <a:pt x="97297" y="200337"/>
                  <a:pt x="62856" y="141021"/>
                  <a:pt x="55107" y="121248"/>
                </a:cubicBezTo>
                <a:cubicBezTo>
                  <a:pt x="52524" y="113511"/>
                  <a:pt x="54246" y="106634"/>
                  <a:pt x="58551" y="101476"/>
                </a:cubicBezTo>
                <a:lnTo>
                  <a:pt x="861" y="8632"/>
                </a:lnTo>
                <a:cubicBezTo>
                  <a:pt x="-861" y="6053"/>
                  <a:pt x="0" y="2615"/>
                  <a:pt x="3444" y="89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sp>
      <p:grpSp>
        <p:nvGrpSpPr>
          <p:cNvPr id="82" name="群組 81"/>
          <p:cNvGrpSpPr/>
          <p:nvPr/>
        </p:nvGrpSpPr>
        <p:grpSpPr>
          <a:xfrm>
            <a:off x="681010" y="3307928"/>
            <a:ext cx="2232000" cy="2196000"/>
            <a:chOff x="1042253" y="3141000"/>
            <a:chExt cx="2377619" cy="23678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圓角化同側角落矩形 82"/>
            <p:cNvSpPr/>
            <p:nvPr/>
          </p:nvSpPr>
          <p:spPr>
            <a:xfrm>
              <a:off x="1042253" y="3141000"/>
              <a:ext cx="2377619" cy="576000"/>
            </a:xfrm>
            <a:prstGeom prst="round2SameRect">
              <a:avLst>
                <a:gd name="adj1" fmla="val 26266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b="1" dirty="0">
                  <a:latin typeface="Noto Sans CJK TC Bold" pitchFamily="34" charset="-120"/>
                  <a:ea typeface="Noto Sans CJK TC Bold" pitchFamily="34" charset="-120"/>
                </a:rPr>
                <a:t>題庫</a:t>
              </a:r>
            </a:p>
          </p:txBody>
        </p:sp>
        <p:sp>
          <p:nvSpPr>
            <p:cNvPr id="84" name="圓角化同側角落矩形 83"/>
            <p:cNvSpPr/>
            <p:nvPr/>
          </p:nvSpPr>
          <p:spPr>
            <a:xfrm>
              <a:off x="1042253" y="3700636"/>
              <a:ext cx="2377619" cy="1808169"/>
            </a:xfrm>
            <a:prstGeom prst="round2SameRect">
              <a:avLst>
                <a:gd name="adj1" fmla="val 0"/>
                <a:gd name="adj2" fmla="val 7682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r>
                <a:rPr lang="zh-TW" altLang="zh-TW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</a:t>
              </a:r>
              <a:r>
                <a:rPr lang="zh-TW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題庫與法規速記摘要教材整理</a:t>
              </a:r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4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單位輔導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sp>
        <p:nvSpPr>
          <p:cNvPr id="49" name="等腰三角形 48"/>
          <p:cNvSpPr/>
          <p:nvPr/>
        </p:nvSpPr>
        <p:spPr>
          <a:xfrm>
            <a:off x="444394" y="1807625"/>
            <a:ext cx="2412000" cy="1293560"/>
          </a:xfrm>
          <a:custGeom>
            <a:avLst/>
            <a:gdLst/>
            <a:ahLst/>
            <a:cxnLst/>
            <a:rect l="l" t="t" r="r" b="b"/>
            <a:pathLst>
              <a:path w="2304000" h="1293560">
                <a:moveTo>
                  <a:pt x="1152000" y="0"/>
                </a:moveTo>
                <a:lnTo>
                  <a:pt x="2304000" y="1293560"/>
                </a:lnTo>
                <a:lnTo>
                  <a:pt x="1841027" y="1293560"/>
                </a:lnTo>
                <a:lnTo>
                  <a:pt x="1152000" y="519864"/>
                </a:lnTo>
                <a:lnTo>
                  <a:pt x="462973" y="1293560"/>
                </a:lnTo>
                <a:lnTo>
                  <a:pt x="0" y="12935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2388610" y="1807625"/>
            <a:ext cx="2412000" cy="1293560"/>
          </a:xfrm>
          <a:custGeom>
            <a:avLst/>
            <a:gdLst/>
            <a:ahLst/>
            <a:cxnLst/>
            <a:rect l="l" t="t" r="r" b="b"/>
            <a:pathLst>
              <a:path w="2304000" h="1293560">
                <a:moveTo>
                  <a:pt x="1152000" y="0"/>
                </a:moveTo>
                <a:lnTo>
                  <a:pt x="2304000" y="1293560"/>
                </a:lnTo>
                <a:lnTo>
                  <a:pt x="1841027" y="1293560"/>
                </a:lnTo>
                <a:lnTo>
                  <a:pt x="1152000" y="519864"/>
                </a:lnTo>
                <a:lnTo>
                  <a:pt x="462973" y="1293560"/>
                </a:lnTo>
                <a:lnTo>
                  <a:pt x="0" y="12935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/>
          <p:cNvSpPr/>
          <p:nvPr/>
        </p:nvSpPr>
        <p:spPr>
          <a:xfrm>
            <a:off x="4313232" y="1807625"/>
            <a:ext cx="2412000" cy="1293560"/>
          </a:xfrm>
          <a:custGeom>
            <a:avLst/>
            <a:gdLst/>
            <a:ahLst/>
            <a:cxnLst/>
            <a:rect l="l" t="t" r="r" b="b"/>
            <a:pathLst>
              <a:path w="2304000" h="1293560">
                <a:moveTo>
                  <a:pt x="1152000" y="0"/>
                </a:moveTo>
                <a:lnTo>
                  <a:pt x="2304000" y="1293560"/>
                </a:lnTo>
                <a:lnTo>
                  <a:pt x="1841027" y="1293560"/>
                </a:lnTo>
                <a:lnTo>
                  <a:pt x="1152000" y="519864"/>
                </a:lnTo>
                <a:lnTo>
                  <a:pt x="462973" y="1293560"/>
                </a:lnTo>
                <a:lnTo>
                  <a:pt x="0" y="12935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6241306" y="1807625"/>
            <a:ext cx="2412000" cy="1293560"/>
          </a:xfrm>
          <a:custGeom>
            <a:avLst/>
            <a:gdLst/>
            <a:ahLst/>
            <a:cxnLst/>
            <a:rect l="l" t="t" r="r" b="b"/>
            <a:pathLst>
              <a:path w="2304000" h="1293560">
                <a:moveTo>
                  <a:pt x="1152000" y="0"/>
                </a:moveTo>
                <a:lnTo>
                  <a:pt x="2304000" y="1293560"/>
                </a:lnTo>
                <a:lnTo>
                  <a:pt x="1841027" y="1293560"/>
                </a:lnTo>
                <a:lnTo>
                  <a:pt x="1152000" y="519864"/>
                </a:lnTo>
                <a:lnTo>
                  <a:pt x="462973" y="1293560"/>
                </a:lnTo>
                <a:lnTo>
                  <a:pt x="0" y="129356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6618199" y="3497944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zh-TW" altLang="en-US" sz="1600" b="1" dirty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尚未定期定額</a:t>
            </a:r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，未</a:t>
            </a:r>
            <a:r>
              <a:rPr lang="zh-TW" altLang="en-US" sz="1600" b="1" dirty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持證</a:t>
            </a:r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endParaRPr lang="en-US" altLang="zh-TW" sz="1600" b="1" dirty="0">
              <a:solidFill>
                <a:srgbClr val="64646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96093" y="3497944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長期以各種理財工具經營客戶者</a:t>
            </a:r>
            <a:endParaRPr lang="en-US" altLang="zh-TW" sz="16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21013" y="3497944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定期定額未滿兩年</a:t>
            </a:r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未曾代銷</a:t>
            </a:r>
            <a:r>
              <a:rPr lang="zh-TW" altLang="en-US" sz="16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endParaRPr lang="en-US" altLang="zh-TW" sz="16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681703" y="3497944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zh-TW" altLang="en-US" sz="1600" b="1" dirty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定期定額超過兩年</a:t>
            </a:r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zh-TW" altLang="en-US" sz="1600" b="1" dirty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代銷較少</a:t>
            </a:r>
            <a:r>
              <a:rPr lang="zh-TW" altLang="en-US" sz="1600" b="1" dirty="0" smtClean="0">
                <a:solidFill>
                  <a:srgbClr val="6464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endParaRPr lang="zh-TW" altLang="en-US" sz="20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1167" y="14371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代銷穩定者</a:t>
            </a:r>
            <a:endParaRPr lang="en-US" altLang="zh-TW" sz="20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67321" y="14371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代銷突破者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85698" y="14371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代銷初嘗者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720017" y="14371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代銷陌路者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>
            <a:off x="2616209" y="3045619"/>
            <a:ext cx="0" cy="2160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4572000" y="3045619"/>
            <a:ext cx="0" cy="2160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478933" y="3045619"/>
            <a:ext cx="0" cy="216000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696093" y="4472072"/>
            <a:ext cx="180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蒐集與經驗分享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2681703" y="4472072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輔導考照與養客觀念培養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4621013" y="4472072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輔導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增強財經知識與理財心態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618199" y="4472072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培養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定期定額理財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696093" y="5431091"/>
            <a:ext cx="1800000" cy="4616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精修班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2681703" y="5431091"/>
            <a:ext cx="1800000" cy="4616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核心班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621013" y="5431091"/>
            <a:ext cx="3708000" cy="4616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+mj-ea"/>
                <a:ea typeface="+mj-ea"/>
              </a:rPr>
              <a:t>考照班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72303" y="5892748"/>
            <a:ext cx="20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輔導考照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影音系列課程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746508" y="5892748"/>
            <a:ext cx="16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名單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至區部層級，精準溝通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34644" y="5892748"/>
            <a:ext cx="16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提供名單，與壽險本業結合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7141126" y="2577322"/>
            <a:ext cx="612000" cy="720000"/>
            <a:chOff x="-1083011" y="2939556"/>
            <a:chExt cx="612000" cy="720000"/>
          </a:xfrm>
        </p:grpSpPr>
        <p:sp>
          <p:nvSpPr>
            <p:cNvPr id="104" name="Freeform: Shape 1"/>
            <p:cNvSpPr/>
            <p:nvPr/>
          </p:nvSpPr>
          <p:spPr>
            <a:xfrm>
              <a:off x="-1083011" y="2939556"/>
              <a:ext cx="612000" cy="72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  <p:sp>
          <p:nvSpPr>
            <p:cNvPr id="105" name="student-reading_43540"/>
            <p:cNvSpPr>
              <a:spLocks noChangeAspect="1"/>
            </p:cNvSpPr>
            <p:nvPr/>
          </p:nvSpPr>
          <p:spPr bwMode="auto">
            <a:xfrm>
              <a:off x="-926147" y="3065556"/>
              <a:ext cx="298272" cy="468000"/>
            </a:xfrm>
            <a:custGeom>
              <a:avLst/>
              <a:gdLst>
                <a:gd name="connsiteX0" fmla="*/ 182308 w 384617"/>
                <a:gd name="connsiteY0" fmla="*/ 567613 h 603477"/>
                <a:gd name="connsiteX1" fmla="*/ 198049 w 384617"/>
                <a:gd name="connsiteY1" fmla="*/ 567613 h 603477"/>
                <a:gd name="connsiteX2" fmla="*/ 198049 w 384617"/>
                <a:gd name="connsiteY2" fmla="*/ 592009 h 603477"/>
                <a:gd name="connsiteX3" fmla="*/ 248288 w 384617"/>
                <a:gd name="connsiteY3" fmla="*/ 592009 h 603477"/>
                <a:gd name="connsiteX4" fmla="*/ 248288 w 384617"/>
                <a:gd name="connsiteY4" fmla="*/ 593361 h 603477"/>
                <a:gd name="connsiteX5" fmla="*/ 182308 w 384617"/>
                <a:gd name="connsiteY5" fmla="*/ 593361 h 603477"/>
                <a:gd name="connsiteX6" fmla="*/ 93108 w 384617"/>
                <a:gd name="connsiteY6" fmla="*/ 567613 h 603477"/>
                <a:gd name="connsiteX7" fmla="*/ 103330 w 384617"/>
                <a:gd name="connsiteY7" fmla="*/ 567613 h 603477"/>
                <a:gd name="connsiteX8" fmla="*/ 103330 w 384617"/>
                <a:gd name="connsiteY8" fmla="*/ 592009 h 603477"/>
                <a:gd name="connsiteX9" fmla="*/ 159318 w 384617"/>
                <a:gd name="connsiteY9" fmla="*/ 592009 h 603477"/>
                <a:gd name="connsiteX10" fmla="*/ 159318 w 384617"/>
                <a:gd name="connsiteY10" fmla="*/ 593361 h 603477"/>
                <a:gd name="connsiteX11" fmla="*/ 93108 w 384617"/>
                <a:gd name="connsiteY11" fmla="*/ 593361 h 603477"/>
                <a:gd name="connsiteX12" fmla="*/ 126292 w 384617"/>
                <a:gd name="connsiteY12" fmla="*/ 282380 h 603477"/>
                <a:gd name="connsiteX13" fmla="*/ 133468 w 384617"/>
                <a:gd name="connsiteY13" fmla="*/ 302448 h 603477"/>
                <a:gd name="connsiteX14" fmla="*/ 144949 w 384617"/>
                <a:gd name="connsiteY14" fmla="*/ 316783 h 603477"/>
                <a:gd name="connsiteX15" fmla="*/ 142079 w 384617"/>
                <a:gd name="connsiteY15" fmla="*/ 328251 h 603477"/>
                <a:gd name="connsiteX16" fmla="*/ 144949 w 384617"/>
                <a:gd name="connsiteY16" fmla="*/ 335418 h 603477"/>
                <a:gd name="connsiteX17" fmla="*/ 212401 w 384617"/>
                <a:gd name="connsiteY17" fmla="*/ 335418 h 603477"/>
                <a:gd name="connsiteX18" fmla="*/ 215271 w 384617"/>
                <a:gd name="connsiteY18" fmla="*/ 325384 h 603477"/>
                <a:gd name="connsiteX19" fmla="*/ 213836 w 384617"/>
                <a:gd name="connsiteY19" fmla="*/ 316783 h 603477"/>
                <a:gd name="connsiteX20" fmla="*/ 223882 w 384617"/>
                <a:gd name="connsiteY20" fmla="*/ 302448 h 603477"/>
                <a:gd name="connsiteX21" fmla="*/ 225317 w 384617"/>
                <a:gd name="connsiteY21" fmla="*/ 302448 h 603477"/>
                <a:gd name="connsiteX22" fmla="*/ 233928 w 384617"/>
                <a:gd name="connsiteY22" fmla="*/ 282380 h 603477"/>
                <a:gd name="connsiteX23" fmla="*/ 86108 w 384617"/>
                <a:gd name="connsiteY23" fmla="*/ 213573 h 603477"/>
                <a:gd name="connsiteX24" fmla="*/ 96154 w 384617"/>
                <a:gd name="connsiteY24" fmla="*/ 213573 h 603477"/>
                <a:gd name="connsiteX25" fmla="*/ 117681 w 384617"/>
                <a:gd name="connsiteY25" fmla="*/ 213573 h 603477"/>
                <a:gd name="connsiteX26" fmla="*/ 134903 w 384617"/>
                <a:gd name="connsiteY26" fmla="*/ 213573 h 603477"/>
                <a:gd name="connsiteX27" fmla="*/ 179392 w 384617"/>
                <a:gd name="connsiteY27" fmla="*/ 250843 h 603477"/>
                <a:gd name="connsiteX28" fmla="*/ 222447 w 384617"/>
                <a:gd name="connsiteY28" fmla="*/ 213573 h 603477"/>
                <a:gd name="connsiteX29" fmla="*/ 284157 w 384617"/>
                <a:gd name="connsiteY29" fmla="*/ 213573 h 603477"/>
                <a:gd name="connsiteX30" fmla="*/ 261195 w 384617"/>
                <a:gd name="connsiteY30" fmla="*/ 333985 h 603477"/>
                <a:gd name="connsiteX31" fmla="*/ 261195 w 384617"/>
                <a:gd name="connsiteY31" fmla="*/ 335418 h 603477"/>
                <a:gd name="connsiteX32" fmla="*/ 384617 w 384617"/>
                <a:gd name="connsiteY32" fmla="*/ 335418 h 603477"/>
                <a:gd name="connsiteX33" fmla="*/ 384617 w 384617"/>
                <a:gd name="connsiteY33" fmla="*/ 375555 h 603477"/>
                <a:gd name="connsiteX34" fmla="*/ 354479 w 384617"/>
                <a:gd name="connsiteY34" fmla="*/ 375555 h 603477"/>
                <a:gd name="connsiteX35" fmla="*/ 354479 w 384617"/>
                <a:gd name="connsiteY35" fmla="*/ 603477 h 603477"/>
                <a:gd name="connsiteX36" fmla="*/ 335822 w 384617"/>
                <a:gd name="connsiteY36" fmla="*/ 603477 h 603477"/>
                <a:gd name="connsiteX37" fmla="*/ 335822 w 384617"/>
                <a:gd name="connsiteY37" fmla="*/ 375555 h 603477"/>
                <a:gd name="connsiteX38" fmla="*/ 264066 w 384617"/>
                <a:gd name="connsiteY38" fmla="*/ 375555 h 603477"/>
                <a:gd name="connsiteX39" fmla="*/ 266936 w 384617"/>
                <a:gd name="connsiteY39" fmla="*/ 402791 h 603477"/>
                <a:gd name="connsiteX40" fmla="*/ 284157 w 384617"/>
                <a:gd name="connsiteY40" fmla="*/ 402791 h 603477"/>
                <a:gd name="connsiteX41" fmla="*/ 284157 w 384617"/>
                <a:gd name="connsiteY41" fmla="*/ 417126 h 603477"/>
                <a:gd name="connsiteX42" fmla="*/ 256890 w 384617"/>
                <a:gd name="connsiteY42" fmla="*/ 417126 h 603477"/>
                <a:gd name="connsiteX43" fmla="*/ 256890 w 384617"/>
                <a:gd name="connsiteY43" fmla="*/ 592009 h 603477"/>
                <a:gd name="connsiteX44" fmla="*/ 248288 w 384617"/>
                <a:gd name="connsiteY44" fmla="*/ 592009 h 603477"/>
                <a:gd name="connsiteX45" fmla="*/ 248288 w 384617"/>
                <a:gd name="connsiteY45" fmla="*/ 567613 h 603477"/>
                <a:gd name="connsiteX46" fmla="*/ 198049 w 384617"/>
                <a:gd name="connsiteY46" fmla="*/ 567613 h 603477"/>
                <a:gd name="connsiteX47" fmla="*/ 198049 w 384617"/>
                <a:gd name="connsiteY47" fmla="*/ 417126 h 603477"/>
                <a:gd name="connsiteX48" fmla="*/ 163606 w 384617"/>
                <a:gd name="connsiteY48" fmla="*/ 417126 h 603477"/>
                <a:gd name="connsiteX49" fmla="*/ 163606 w 384617"/>
                <a:gd name="connsiteY49" fmla="*/ 592009 h 603477"/>
                <a:gd name="connsiteX50" fmla="*/ 159318 w 384617"/>
                <a:gd name="connsiteY50" fmla="*/ 592009 h 603477"/>
                <a:gd name="connsiteX51" fmla="*/ 159318 w 384617"/>
                <a:gd name="connsiteY51" fmla="*/ 567613 h 603477"/>
                <a:gd name="connsiteX52" fmla="*/ 103330 w 384617"/>
                <a:gd name="connsiteY52" fmla="*/ 567613 h 603477"/>
                <a:gd name="connsiteX53" fmla="*/ 103330 w 384617"/>
                <a:gd name="connsiteY53" fmla="*/ 417126 h 603477"/>
                <a:gd name="connsiteX54" fmla="*/ 74627 w 384617"/>
                <a:gd name="connsiteY54" fmla="*/ 417126 h 603477"/>
                <a:gd name="connsiteX55" fmla="*/ 74627 w 384617"/>
                <a:gd name="connsiteY55" fmla="*/ 402791 h 603477"/>
                <a:gd name="connsiteX56" fmla="*/ 96154 w 384617"/>
                <a:gd name="connsiteY56" fmla="*/ 402791 h 603477"/>
                <a:gd name="connsiteX57" fmla="*/ 97590 w 384617"/>
                <a:gd name="connsiteY57" fmla="*/ 375555 h 603477"/>
                <a:gd name="connsiteX58" fmla="*/ 44489 w 384617"/>
                <a:gd name="connsiteY58" fmla="*/ 375555 h 603477"/>
                <a:gd name="connsiteX59" fmla="*/ 44489 w 384617"/>
                <a:gd name="connsiteY59" fmla="*/ 603477 h 603477"/>
                <a:gd name="connsiteX60" fmla="*/ 24397 w 384617"/>
                <a:gd name="connsiteY60" fmla="*/ 603477 h 603477"/>
                <a:gd name="connsiteX61" fmla="*/ 24397 w 384617"/>
                <a:gd name="connsiteY61" fmla="*/ 375555 h 603477"/>
                <a:gd name="connsiteX62" fmla="*/ 0 w 384617"/>
                <a:gd name="connsiteY62" fmla="*/ 375555 h 603477"/>
                <a:gd name="connsiteX63" fmla="*/ 0 w 384617"/>
                <a:gd name="connsiteY63" fmla="*/ 335418 h 603477"/>
                <a:gd name="connsiteX64" fmla="*/ 100460 w 384617"/>
                <a:gd name="connsiteY64" fmla="*/ 335418 h 603477"/>
                <a:gd name="connsiteX65" fmla="*/ 101895 w 384617"/>
                <a:gd name="connsiteY65" fmla="*/ 321083 h 603477"/>
                <a:gd name="connsiteX66" fmla="*/ 197999 w 384617"/>
                <a:gd name="connsiteY66" fmla="*/ 0 h 603477"/>
                <a:gd name="connsiteX67" fmla="*/ 215241 w 384617"/>
                <a:gd name="connsiteY67" fmla="*/ 35839 h 603477"/>
                <a:gd name="connsiteX68" fmla="*/ 252600 w 384617"/>
                <a:gd name="connsiteY68" fmla="*/ 25804 h 603477"/>
                <a:gd name="connsiteX69" fmla="*/ 246852 w 384617"/>
                <a:gd name="connsiteY69" fmla="*/ 55909 h 603477"/>
                <a:gd name="connsiteX70" fmla="*/ 277026 w 384617"/>
                <a:gd name="connsiteY70" fmla="*/ 67378 h 603477"/>
                <a:gd name="connsiteX71" fmla="*/ 259784 w 384617"/>
                <a:gd name="connsiteY71" fmla="*/ 90315 h 603477"/>
                <a:gd name="connsiteX72" fmla="*/ 264094 w 384617"/>
                <a:gd name="connsiteY72" fmla="*/ 117552 h 603477"/>
                <a:gd name="connsiteX73" fmla="*/ 180757 w 384617"/>
                <a:gd name="connsiteY73" fmla="*/ 200699 h 603477"/>
                <a:gd name="connsiteX74" fmla="*/ 95982 w 384617"/>
                <a:gd name="connsiteY74" fmla="*/ 117552 h 603477"/>
                <a:gd name="connsiteX75" fmla="*/ 97419 w 384617"/>
                <a:gd name="connsiteY75" fmla="*/ 103217 h 603477"/>
                <a:gd name="connsiteX76" fmla="*/ 100293 w 384617"/>
                <a:gd name="connsiteY76" fmla="*/ 93182 h 603477"/>
                <a:gd name="connsiteX77" fmla="*/ 75866 w 384617"/>
                <a:gd name="connsiteY77" fmla="*/ 70245 h 603477"/>
                <a:gd name="connsiteX78" fmla="*/ 104603 w 384617"/>
                <a:gd name="connsiteY78" fmla="*/ 63077 h 603477"/>
                <a:gd name="connsiteX79" fmla="*/ 90234 w 384617"/>
                <a:gd name="connsiteY79" fmla="*/ 30105 h 603477"/>
                <a:gd name="connsiteX80" fmla="*/ 129030 w 384617"/>
                <a:gd name="connsiteY80" fmla="*/ 43007 h 603477"/>
                <a:gd name="connsiteX81" fmla="*/ 140525 w 384617"/>
                <a:gd name="connsiteY81" fmla="*/ 4301 h 603477"/>
                <a:gd name="connsiteX82" fmla="*/ 166388 w 384617"/>
                <a:gd name="connsiteY82" fmla="*/ 32972 h 6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84617" h="603477">
                  <a:moveTo>
                    <a:pt x="182308" y="567613"/>
                  </a:moveTo>
                  <a:lnTo>
                    <a:pt x="198049" y="567613"/>
                  </a:lnTo>
                  <a:lnTo>
                    <a:pt x="198049" y="592009"/>
                  </a:lnTo>
                  <a:lnTo>
                    <a:pt x="248288" y="592009"/>
                  </a:lnTo>
                  <a:lnTo>
                    <a:pt x="248288" y="593361"/>
                  </a:lnTo>
                  <a:lnTo>
                    <a:pt x="182308" y="593361"/>
                  </a:lnTo>
                  <a:close/>
                  <a:moveTo>
                    <a:pt x="93108" y="567613"/>
                  </a:moveTo>
                  <a:lnTo>
                    <a:pt x="103330" y="567613"/>
                  </a:lnTo>
                  <a:lnTo>
                    <a:pt x="103330" y="592009"/>
                  </a:lnTo>
                  <a:lnTo>
                    <a:pt x="159318" y="592009"/>
                  </a:lnTo>
                  <a:lnTo>
                    <a:pt x="159318" y="593361"/>
                  </a:lnTo>
                  <a:lnTo>
                    <a:pt x="93108" y="593361"/>
                  </a:lnTo>
                  <a:close/>
                  <a:moveTo>
                    <a:pt x="126292" y="282380"/>
                  </a:moveTo>
                  <a:lnTo>
                    <a:pt x="133468" y="302448"/>
                  </a:lnTo>
                  <a:cubicBezTo>
                    <a:pt x="140644" y="302448"/>
                    <a:pt x="144949" y="308182"/>
                    <a:pt x="144949" y="316783"/>
                  </a:cubicBezTo>
                  <a:cubicBezTo>
                    <a:pt x="144949" y="321083"/>
                    <a:pt x="143514" y="325384"/>
                    <a:pt x="142079" y="328251"/>
                  </a:cubicBezTo>
                  <a:lnTo>
                    <a:pt x="144949" y="335418"/>
                  </a:lnTo>
                  <a:lnTo>
                    <a:pt x="212401" y="335418"/>
                  </a:lnTo>
                  <a:lnTo>
                    <a:pt x="215271" y="325384"/>
                  </a:lnTo>
                  <a:cubicBezTo>
                    <a:pt x="213836" y="323950"/>
                    <a:pt x="213836" y="321083"/>
                    <a:pt x="213836" y="316783"/>
                  </a:cubicBezTo>
                  <a:cubicBezTo>
                    <a:pt x="213836" y="308182"/>
                    <a:pt x="218141" y="302448"/>
                    <a:pt x="223882" y="302448"/>
                  </a:cubicBezTo>
                  <a:cubicBezTo>
                    <a:pt x="225317" y="302448"/>
                    <a:pt x="225317" y="302448"/>
                    <a:pt x="225317" y="302448"/>
                  </a:cubicBezTo>
                  <a:lnTo>
                    <a:pt x="233928" y="282380"/>
                  </a:lnTo>
                  <a:close/>
                  <a:moveTo>
                    <a:pt x="86108" y="213573"/>
                  </a:moveTo>
                  <a:lnTo>
                    <a:pt x="96154" y="213573"/>
                  </a:lnTo>
                  <a:lnTo>
                    <a:pt x="117681" y="213573"/>
                  </a:lnTo>
                  <a:lnTo>
                    <a:pt x="134903" y="213573"/>
                  </a:lnTo>
                  <a:cubicBezTo>
                    <a:pt x="134903" y="213573"/>
                    <a:pt x="147819" y="252277"/>
                    <a:pt x="179392" y="250843"/>
                  </a:cubicBezTo>
                  <a:cubicBezTo>
                    <a:pt x="210965" y="249410"/>
                    <a:pt x="222447" y="213573"/>
                    <a:pt x="222447" y="213573"/>
                  </a:cubicBezTo>
                  <a:lnTo>
                    <a:pt x="284157" y="213573"/>
                  </a:lnTo>
                  <a:lnTo>
                    <a:pt x="261195" y="333985"/>
                  </a:lnTo>
                  <a:lnTo>
                    <a:pt x="261195" y="335418"/>
                  </a:lnTo>
                  <a:lnTo>
                    <a:pt x="384617" y="335418"/>
                  </a:lnTo>
                  <a:lnTo>
                    <a:pt x="384617" y="375555"/>
                  </a:lnTo>
                  <a:lnTo>
                    <a:pt x="354479" y="375555"/>
                  </a:lnTo>
                  <a:lnTo>
                    <a:pt x="354479" y="603477"/>
                  </a:lnTo>
                  <a:lnTo>
                    <a:pt x="335822" y="603477"/>
                  </a:lnTo>
                  <a:lnTo>
                    <a:pt x="335822" y="375555"/>
                  </a:lnTo>
                  <a:lnTo>
                    <a:pt x="264066" y="375555"/>
                  </a:lnTo>
                  <a:lnTo>
                    <a:pt x="266936" y="402791"/>
                  </a:lnTo>
                  <a:lnTo>
                    <a:pt x="284157" y="402791"/>
                  </a:lnTo>
                  <a:lnTo>
                    <a:pt x="284157" y="417126"/>
                  </a:lnTo>
                  <a:lnTo>
                    <a:pt x="256890" y="417126"/>
                  </a:lnTo>
                  <a:lnTo>
                    <a:pt x="256890" y="592009"/>
                  </a:lnTo>
                  <a:lnTo>
                    <a:pt x="248288" y="592009"/>
                  </a:lnTo>
                  <a:lnTo>
                    <a:pt x="248288" y="567613"/>
                  </a:lnTo>
                  <a:lnTo>
                    <a:pt x="198049" y="567613"/>
                  </a:lnTo>
                  <a:lnTo>
                    <a:pt x="198049" y="417126"/>
                  </a:lnTo>
                  <a:lnTo>
                    <a:pt x="163606" y="417126"/>
                  </a:lnTo>
                  <a:lnTo>
                    <a:pt x="163606" y="592009"/>
                  </a:lnTo>
                  <a:lnTo>
                    <a:pt x="159318" y="592009"/>
                  </a:lnTo>
                  <a:lnTo>
                    <a:pt x="159318" y="567613"/>
                  </a:lnTo>
                  <a:lnTo>
                    <a:pt x="103330" y="567613"/>
                  </a:lnTo>
                  <a:lnTo>
                    <a:pt x="103330" y="417126"/>
                  </a:lnTo>
                  <a:lnTo>
                    <a:pt x="74627" y="417126"/>
                  </a:lnTo>
                  <a:lnTo>
                    <a:pt x="74627" y="402791"/>
                  </a:lnTo>
                  <a:lnTo>
                    <a:pt x="96154" y="402791"/>
                  </a:lnTo>
                  <a:lnTo>
                    <a:pt x="97590" y="375555"/>
                  </a:lnTo>
                  <a:lnTo>
                    <a:pt x="44489" y="375555"/>
                  </a:lnTo>
                  <a:lnTo>
                    <a:pt x="44489" y="603477"/>
                  </a:lnTo>
                  <a:lnTo>
                    <a:pt x="24397" y="603477"/>
                  </a:lnTo>
                  <a:lnTo>
                    <a:pt x="24397" y="375555"/>
                  </a:lnTo>
                  <a:lnTo>
                    <a:pt x="0" y="375555"/>
                  </a:lnTo>
                  <a:lnTo>
                    <a:pt x="0" y="335418"/>
                  </a:lnTo>
                  <a:lnTo>
                    <a:pt x="100460" y="335418"/>
                  </a:lnTo>
                  <a:lnTo>
                    <a:pt x="101895" y="321083"/>
                  </a:lnTo>
                  <a:close/>
                  <a:moveTo>
                    <a:pt x="197999" y="0"/>
                  </a:moveTo>
                  <a:lnTo>
                    <a:pt x="215241" y="35839"/>
                  </a:lnTo>
                  <a:lnTo>
                    <a:pt x="252600" y="25804"/>
                  </a:lnTo>
                  <a:lnTo>
                    <a:pt x="246852" y="55909"/>
                  </a:lnTo>
                  <a:lnTo>
                    <a:pt x="277026" y="67378"/>
                  </a:lnTo>
                  <a:lnTo>
                    <a:pt x="259784" y="90315"/>
                  </a:lnTo>
                  <a:cubicBezTo>
                    <a:pt x="262658" y="98916"/>
                    <a:pt x="264094" y="107517"/>
                    <a:pt x="264094" y="117552"/>
                  </a:cubicBezTo>
                  <a:cubicBezTo>
                    <a:pt x="264094" y="163426"/>
                    <a:pt x="226736" y="200699"/>
                    <a:pt x="180757" y="200699"/>
                  </a:cubicBezTo>
                  <a:cubicBezTo>
                    <a:pt x="133340" y="200699"/>
                    <a:pt x="95982" y="163426"/>
                    <a:pt x="95982" y="117552"/>
                  </a:cubicBezTo>
                  <a:cubicBezTo>
                    <a:pt x="95982" y="111818"/>
                    <a:pt x="95982" y="107517"/>
                    <a:pt x="97419" y="103217"/>
                  </a:cubicBezTo>
                  <a:cubicBezTo>
                    <a:pt x="97419" y="98916"/>
                    <a:pt x="98856" y="96049"/>
                    <a:pt x="100293" y="93182"/>
                  </a:cubicBezTo>
                  <a:lnTo>
                    <a:pt x="75866" y="70245"/>
                  </a:lnTo>
                  <a:lnTo>
                    <a:pt x="104603" y="63077"/>
                  </a:lnTo>
                  <a:lnTo>
                    <a:pt x="90234" y="30105"/>
                  </a:lnTo>
                  <a:lnTo>
                    <a:pt x="129030" y="43007"/>
                  </a:lnTo>
                  <a:lnTo>
                    <a:pt x="140525" y="4301"/>
                  </a:lnTo>
                  <a:lnTo>
                    <a:pt x="166388" y="329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</p:grpSp>
      <p:grpSp>
        <p:nvGrpSpPr>
          <p:cNvPr id="111" name="群組 110"/>
          <p:cNvGrpSpPr/>
          <p:nvPr/>
        </p:nvGrpSpPr>
        <p:grpSpPr>
          <a:xfrm>
            <a:off x="3294855" y="2577322"/>
            <a:ext cx="612000" cy="720000"/>
            <a:chOff x="3294855" y="2585892"/>
            <a:chExt cx="612000" cy="720000"/>
          </a:xfrm>
        </p:grpSpPr>
        <p:sp>
          <p:nvSpPr>
            <p:cNvPr id="101" name="graduating-boy_75706"/>
            <p:cNvSpPr>
              <a:spLocks noChangeAspect="1"/>
            </p:cNvSpPr>
            <p:nvPr/>
          </p:nvSpPr>
          <p:spPr bwMode="auto">
            <a:xfrm>
              <a:off x="3493876" y="2693892"/>
              <a:ext cx="213959" cy="504000"/>
            </a:xfrm>
            <a:custGeom>
              <a:avLst/>
              <a:gdLst>
                <a:gd name="connsiteX0" fmla="*/ 79089 w 256609"/>
                <a:gd name="connsiteY0" fmla="*/ 209297 h 604464"/>
                <a:gd name="connsiteX1" fmla="*/ 178504 w 256609"/>
                <a:gd name="connsiteY1" fmla="*/ 209297 h 604464"/>
                <a:gd name="connsiteX2" fmla="*/ 202352 w 256609"/>
                <a:gd name="connsiteY2" fmla="*/ 225545 h 604464"/>
                <a:gd name="connsiteX3" fmla="*/ 254350 w 256609"/>
                <a:gd name="connsiteY3" fmla="*/ 345813 h 604464"/>
                <a:gd name="connsiteX4" fmla="*/ 254724 w 256609"/>
                <a:gd name="connsiteY4" fmla="*/ 366449 h 604464"/>
                <a:gd name="connsiteX5" fmla="*/ 240322 w 256609"/>
                <a:gd name="connsiteY5" fmla="*/ 381296 h 604464"/>
                <a:gd name="connsiteX6" fmla="*/ 229567 w 256609"/>
                <a:gd name="connsiteY6" fmla="*/ 383537 h 604464"/>
                <a:gd name="connsiteX7" fmla="*/ 204783 w 256609"/>
                <a:gd name="connsiteY7" fmla="*/ 367196 h 604464"/>
                <a:gd name="connsiteX8" fmla="*/ 193374 w 256609"/>
                <a:gd name="connsiteY8" fmla="*/ 340957 h 604464"/>
                <a:gd name="connsiteX9" fmla="*/ 193467 w 256609"/>
                <a:gd name="connsiteY9" fmla="*/ 574677 h 604464"/>
                <a:gd name="connsiteX10" fmla="*/ 163727 w 256609"/>
                <a:gd name="connsiteY10" fmla="*/ 604464 h 604464"/>
                <a:gd name="connsiteX11" fmla="*/ 133987 w 256609"/>
                <a:gd name="connsiteY11" fmla="*/ 574677 h 604464"/>
                <a:gd name="connsiteX12" fmla="*/ 133987 w 256609"/>
                <a:gd name="connsiteY12" fmla="*/ 416965 h 604464"/>
                <a:gd name="connsiteX13" fmla="*/ 121268 w 256609"/>
                <a:gd name="connsiteY13" fmla="*/ 416965 h 604464"/>
                <a:gd name="connsiteX14" fmla="*/ 121268 w 256609"/>
                <a:gd name="connsiteY14" fmla="*/ 574677 h 604464"/>
                <a:gd name="connsiteX15" fmla="*/ 91528 w 256609"/>
                <a:gd name="connsiteY15" fmla="*/ 604464 h 604464"/>
                <a:gd name="connsiteX16" fmla="*/ 61788 w 256609"/>
                <a:gd name="connsiteY16" fmla="*/ 574677 h 604464"/>
                <a:gd name="connsiteX17" fmla="*/ 61788 w 256609"/>
                <a:gd name="connsiteY17" fmla="*/ 367756 h 604464"/>
                <a:gd name="connsiteX18" fmla="*/ 61788 w 256609"/>
                <a:gd name="connsiteY18" fmla="*/ 344225 h 604464"/>
                <a:gd name="connsiteX19" fmla="*/ 51781 w 256609"/>
                <a:gd name="connsiteY19" fmla="*/ 367196 h 604464"/>
                <a:gd name="connsiteX20" fmla="*/ 26997 w 256609"/>
                <a:gd name="connsiteY20" fmla="*/ 383537 h 604464"/>
                <a:gd name="connsiteX21" fmla="*/ 16242 w 256609"/>
                <a:gd name="connsiteY21" fmla="*/ 381296 h 604464"/>
                <a:gd name="connsiteX22" fmla="*/ 2214 w 256609"/>
                <a:gd name="connsiteY22" fmla="*/ 345813 h 604464"/>
                <a:gd name="connsiteX23" fmla="*/ 54306 w 256609"/>
                <a:gd name="connsiteY23" fmla="*/ 225545 h 604464"/>
                <a:gd name="connsiteX24" fmla="*/ 79089 w 256609"/>
                <a:gd name="connsiteY24" fmla="*/ 209297 h 604464"/>
                <a:gd name="connsiteX25" fmla="*/ 125351 w 256609"/>
                <a:gd name="connsiteY25" fmla="*/ 63156 h 604464"/>
                <a:gd name="connsiteX26" fmla="*/ 191083 w 256609"/>
                <a:gd name="connsiteY26" fmla="*/ 128782 h 604464"/>
                <a:gd name="connsiteX27" fmla="*/ 125351 w 256609"/>
                <a:gd name="connsiteY27" fmla="*/ 194408 h 604464"/>
                <a:gd name="connsiteX28" fmla="*/ 59619 w 256609"/>
                <a:gd name="connsiteY28" fmla="*/ 128782 h 604464"/>
                <a:gd name="connsiteX29" fmla="*/ 125351 w 256609"/>
                <a:gd name="connsiteY29" fmla="*/ 63156 h 604464"/>
                <a:gd name="connsiteX30" fmla="*/ 125351 w 256609"/>
                <a:gd name="connsiteY30" fmla="*/ 0 h 604464"/>
                <a:gd name="connsiteX31" fmla="*/ 131522 w 256609"/>
                <a:gd name="connsiteY31" fmla="*/ 1961 h 604464"/>
                <a:gd name="connsiteX32" fmla="*/ 224008 w 256609"/>
                <a:gd name="connsiteY32" fmla="*/ 70777 h 604464"/>
                <a:gd name="connsiteX33" fmla="*/ 226532 w 256609"/>
                <a:gd name="connsiteY33" fmla="*/ 76193 h 604464"/>
                <a:gd name="connsiteX34" fmla="*/ 221296 w 256609"/>
                <a:gd name="connsiteY34" fmla="*/ 78994 h 604464"/>
                <a:gd name="connsiteX35" fmla="*/ 205118 w 256609"/>
                <a:gd name="connsiteY35" fmla="*/ 78994 h 604464"/>
                <a:gd name="connsiteX36" fmla="*/ 205118 w 256609"/>
                <a:gd name="connsiteY36" fmla="*/ 140527 h 604464"/>
                <a:gd name="connsiteX37" fmla="*/ 205679 w 256609"/>
                <a:gd name="connsiteY37" fmla="*/ 140527 h 604464"/>
                <a:gd name="connsiteX38" fmla="*/ 210635 w 256609"/>
                <a:gd name="connsiteY38" fmla="*/ 145475 h 604464"/>
                <a:gd name="connsiteX39" fmla="*/ 210635 w 256609"/>
                <a:gd name="connsiteY39" fmla="*/ 157894 h 604464"/>
                <a:gd name="connsiteX40" fmla="*/ 205679 w 256609"/>
                <a:gd name="connsiteY40" fmla="*/ 162936 h 604464"/>
                <a:gd name="connsiteX41" fmla="*/ 196327 w 256609"/>
                <a:gd name="connsiteY41" fmla="*/ 162936 h 604464"/>
                <a:gd name="connsiteX42" fmla="*/ 191278 w 256609"/>
                <a:gd name="connsiteY42" fmla="*/ 157894 h 604464"/>
                <a:gd name="connsiteX43" fmla="*/ 191278 w 256609"/>
                <a:gd name="connsiteY43" fmla="*/ 145475 h 604464"/>
                <a:gd name="connsiteX44" fmla="*/ 195766 w 256609"/>
                <a:gd name="connsiteY44" fmla="*/ 140527 h 604464"/>
                <a:gd name="connsiteX45" fmla="*/ 195766 w 256609"/>
                <a:gd name="connsiteY45" fmla="*/ 78994 h 604464"/>
                <a:gd name="connsiteX46" fmla="*/ 183610 w 256609"/>
                <a:gd name="connsiteY46" fmla="*/ 78994 h 604464"/>
                <a:gd name="connsiteX47" fmla="*/ 125351 w 256609"/>
                <a:gd name="connsiteY47" fmla="*/ 48274 h 604464"/>
                <a:gd name="connsiteX48" fmla="*/ 67091 w 256609"/>
                <a:gd name="connsiteY48" fmla="*/ 78994 h 604464"/>
                <a:gd name="connsiteX49" fmla="*/ 29405 w 256609"/>
                <a:gd name="connsiteY49" fmla="*/ 78994 h 604464"/>
                <a:gd name="connsiteX50" fmla="*/ 24169 w 256609"/>
                <a:gd name="connsiteY50" fmla="*/ 76193 h 604464"/>
                <a:gd name="connsiteX51" fmla="*/ 26693 w 256609"/>
                <a:gd name="connsiteY51" fmla="*/ 70777 h 604464"/>
                <a:gd name="connsiteX52" fmla="*/ 119085 w 256609"/>
                <a:gd name="connsiteY52" fmla="*/ 1961 h 604464"/>
                <a:gd name="connsiteX53" fmla="*/ 125351 w 256609"/>
                <a:gd name="connsiteY53" fmla="*/ 0 h 6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6609" h="604464">
                  <a:moveTo>
                    <a:pt x="79089" y="209297"/>
                  </a:moveTo>
                  <a:cubicBezTo>
                    <a:pt x="79370" y="209297"/>
                    <a:pt x="178317" y="209297"/>
                    <a:pt x="178504" y="209297"/>
                  </a:cubicBezTo>
                  <a:cubicBezTo>
                    <a:pt x="191129" y="209297"/>
                    <a:pt x="198143" y="216020"/>
                    <a:pt x="202352" y="225545"/>
                  </a:cubicBezTo>
                  <a:lnTo>
                    <a:pt x="254350" y="345813"/>
                  </a:lnTo>
                  <a:cubicBezTo>
                    <a:pt x="257249" y="352443"/>
                    <a:pt x="257343" y="359726"/>
                    <a:pt x="254724" y="366449"/>
                  </a:cubicBezTo>
                  <a:cubicBezTo>
                    <a:pt x="252012" y="373172"/>
                    <a:pt x="246962" y="378401"/>
                    <a:pt x="240322" y="381296"/>
                  </a:cubicBezTo>
                  <a:cubicBezTo>
                    <a:pt x="236862" y="382790"/>
                    <a:pt x="233308" y="383537"/>
                    <a:pt x="229567" y="383537"/>
                  </a:cubicBezTo>
                  <a:cubicBezTo>
                    <a:pt x="218812" y="383537"/>
                    <a:pt x="209085" y="377094"/>
                    <a:pt x="204783" y="367196"/>
                  </a:cubicBezTo>
                  <a:lnTo>
                    <a:pt x="193374" y="340957"/>
                  </a:lnTo>
                  <a:lnTo>
                    <a:pt x="193467" y="574677"/>
                  </a:lnTo>
                  <a:cubicBezTo>
                    <a:pt x="193467" y="591111"/>
                    <a:pt x="180093" y="604464"/>
                    <a:pt x="163727" y="604464"/>
                  </a:cubicBezTo>
                  <a:cubicBezTo>
                    <a:pt x="147267" y="604464"/>
                    <a:pt x="133987" y="591111"/>
                    <a:pt x="133987" y="574677"/>
                  </a:cubicBezTo>
                  <a:lnTo>
                    <a:pt x="133987" y="416965"/>
                  </a:lnTo>
                  <a:lnTo>
                    <a:pt x="121268" y="416965"/>
                  </a:lnTo>
                  <a:lnTo>
                    <a:pt x="121268" y="574677"/>
                  </a:lnTo>
                  <a:cubicBezTo>
                    <a:pt x="121268" y="591111"/>
                    <a:pt x="107894" y="604464"/>
                    <a:pt x="91528" y="604464"/>
                  </a:cubicBezTo>
                  <a:cubicBezTo>
                    <a:pt x="75068" y="604464"/>
                    <a:pt x="61788" y="591111"/>
                    <a:pt x="61788" y="574677"/>
                  </a:cubicBezTo>
                  <a:lnTo>
                    <a:pt x="61788" y="367756"/>
                  </a:lnTo>
                  <a:lnTo>
                    <a:pt x="61788" y="344225"/>
                  </a:lnTo>
                  <a:lnTo>
                    <a:pt x="51781" y="367196"/>
                  </a:lnTo>
                  <a:cubicBezTo>
                    <a:pt x="47479" y="377094"/>
                    <a:pt x="37752" y="383537"/>
                    <a:pt x="26997" y="383537"/>
                  </a:cubicBezTo>
                  <a:cubicBezTo>
                    <a:pt x="23256" y="383537"/>
                    <a:pt x="19703" y="382790"/>
                    <a:pt x="16242" y="381296"/>
                  </a:cubicBezTo>
                  <a:cubicBezTo>
                    <a:pt x="2588" y="375413"/>
                    <a:pt x="-3678" y="359446"/>
                    <a:pt x="2214" y="345813"/>
                  </a:cubicBezTo>
                  <a:lnTo>
                    <a:pt x="54306" y="225545"/>
                  </a:lnTo>
                  <a:cubicBezTo>
                    <a:pt x="58608" y="215647"/>
                    <a:pt x="66744" y="209297"/>
                    <a:pt x="79089" y="209297"/>
                  </a:cubicBezTo>
                  <a:close/>
                  <a:moveTo>
                    <a:pt x="125351" y="63156"/>
                  </a:moveTo>
                  <a:cubicBezTo>
                    <a:pt x="161654" y="63156"/>
                    <a:pt x="191083" y="92538"/>
                    <a:pt x="191083" y="128782"/>
                  </a:cubicBezTo>
                  <a:cubicBezTo>
                    <a:pt x="191083" y="165026"/>
                    <a:pt x="161654" y="194408"/>
                    <a:pt x="125351" y="194408"/>
                  </a:cubicBezTo>
                  <a:cubicBezTo>
                    <a:pt x="89048" y="194408"/>
                    <a:pt x="59619" y="165026"/>
                    <a:pt x="59619" y="128782"/>
                  </a:cubicBezTo>
                  <a:cubicBezTo>
                    <a:pt x="59619" y="92538"/>
                    <a:pt x="89048" y="63156"/>
                    <a:pt x="125351" y="63156"/>
                  </a:cubicBezTo>
                  <a:close/>
                  <a:moveTo>
                    <a:pt x="125351" y="0"/>
                  </a:moveTo>
                  <a:cubicBezTo>
                    <a:pt x="127688" y="0"/>
                    <a:pt x="129839" y="654"/>
                    <a:pt x="131522" y="1961"/>
                  </a:cubicBezTo>
                  <a:lnTo>
                    <a:pt x="224008" y="70777"/>
                  </a:lnTo>
                  <a:cubicBezTo>
                    <a:pt x="227000" y="73018"/>
                    <a:pt x="226813" y="75166"/>
                    <a:pt x="226532" y="76193"/>
                  </a:cubicBezTo>
                  <a:cubicBezTo>
                    <a:pt x="226158" y="77220"/>
                    <a:pt x="225036" y="78994"/>
                    <a:pt x="221296" y="78994"/>
                  </a:cubicBezTo>
                  <a:lnTo>
                    <a:pt x="205118" y="78994"/>
                  </a:lnTo>
                  <a:lnTo>
                    <a:pt x="205118" y="140527"/>
                  </a:lnTo>
                  <a:lnTo>
                    <a:pt x="205679" y="140527"/>
                  </a:lnTo>
                  <a:cubicBezTo>
                    <a:pt x="208391" y="140527"/>
                    <a:pt x="210635" y="142768"/>
                    <a:pt x="210635" y="145475"/>
                  </a:cubicBezTo>
                  <a:lnTo>
                    <a:pt x="210635" y="157894"/>
                  </a:lnTo>
                  <a:cubicBezTo>
                    <a:pt x="210635" y="160695"/>
                    <a:pt x="208391" y="162936"/>
                    <a:pt x="205679" y="162936"/>
                  </a:cubicBezTo>
                  <a:lnTo>
                    <a:pt x="196327" y="162936"/>
                  </a:lnTo>
                  <a:cubicBezTo>
                    <a:pt x="193616" y="162936"/>
                    <a:pt x="191278" y="160695"/>
                    <a:pt x="191278" y="157894"/>
                  </a:cubicBezTo>
                  <a:lnTo>
                    <a:pt x="191278" y="145475"/>
                  </a:lnTo>
                  <a:cubicBezTo>
                    <a:pt x="191278" y="142954"/>
                    <a:pt x="193242" y="140807"/>
                    <a:pt x="195766" y="140527"/>
                  </a:cubicBezTo>
                  <a:lnTo>
                    <a:pt x="195766" y="78994"/>
                  </a:lnTo>
                  <a:lnTo>
                    <a:pt x="183610" y="78994"/>
                  </a:lnTo>
                  <a:cubicBezTo>
                    <a:pt x="170892" y="60413"/>
                    <a:pt x="149477" y="48274"/>
                    <a:pt x="125351" y="48274"/>
                  </a:cubicBezTo>
                  <a:cubicBezTo>
                    <a:pt x="101130" y="48274"/>
                    <a:pt x="79809" y="60413"/>
                    <a:pt x="67091" y="78994"/>
                  </a:cubicBezTo>
                  <a:lnTo>
                    <a:pt x="29405" y="78994"/>
                  </a:lnTo>
                  <a:cubicBezTo>
                    <a:pt x="25665" y="78994"/>
                    <a:pt x="24543" y="77220"/>
                    <a:pt x="24169" y="76193"/>
                  </a:cubicBezTo>
                  <a:cubicBezTo>
                    <a:pt x="23795" y="75166"/>
                    <a:pt x="23701" y="73018"/>
                    <a:pt x="26693" y="70777"/>
                  </a:cubicBezTo>
                  <a:lnTo>
                    <a:pt x="119085" y="1961"/>
                  </a:lnTo>
                  <a:cubicBezTo>
                    <a:pt x="120768" y="654"/>
                    <a:pt x="123013" y="0"/>
                    <a:pt x="12535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107" name="Freeform: Shape 1"/>
            <p:cNvSpPr/>
            <p:nvPr/>
          </p:nvSpPr>
          <p:spPr>
            <a:xfrm>
              <a:off x="3294855" y="2585892"/>
              <a:ext cx="612000" cy="72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5215013" y="2577322"/>
            <a:ext cx="612000" cy="720000"/>
            <a:chOff x="5215013" y="2585892"/>
            <a:chExt cx="612000" cy="720000"/>
          </a:xfrm>
        </p:grpSpPr>
        <p:sp>
          <p:nvSpPr>
            <p:cNvPr id="100" name="student_185565"/>
            <p:cNvSpPr>
              <a:spLocks noChangeAspect="1"/>
            </p:cNvSpPr>
            <p:nvPr/>
          </p:nvSpPr>
          <p:spPr bwMode="auto">
            <a:xfrm>
              <a:off x="5305013" y="2756651"/>
              <a:ext cx="432000" cy="378482"/>
            </a:xfrm>
            <a:custGeom>
              <a:avLst/>
              <a:gdLst>
                <a:gd name="connsiteX0" fmla="*/ 234721 w 607619"/>
                <a:gd name="connsiteY0" fmla="*/ 365517 h 532345"/>
                <a:gd name="connsiteX1" fmla="*/ 208376 w 607619"/>
                <a:gd name="connsiteY1" fmla="*/ 365606 h 532345"/>
                <a:gd name="connsiteX2" fmla="*/ 218879 w 607619"/>
                <a:gd name="connsiteY2" fmla="*/ 383202 h 532345"/>
                <a:gd name="connsiteX3" fmla="*/ 199387 w 607619"/>
                <a:gd name="connsiteY3" fmla="*/ 403198 h 532345"/>
                <a:gd name="connsiteX4" fmla="*/ 209444 w 607619"/>
                <a:gd name="connsiteY4" fmla="*/ 429237 h 532345"/>
                <a:gd name="connsiteX5" fmla="*/ 237118 w 607619"/>
                <a:gd name="connsiteY5" fmla="*/ 266675 h 532345"/>
                <a:gd name="connsiteX6" fmla="*/ 377009 w 607619"/>
                <a:gd name="connsiteY6" fmla="*/ 266675 h 532345"/>
                <a:gd name="connsiteX7" fmla="*/ 390446 w 607619"/>
                <a:gd name="connsiteY7" fmla="*/ 280083 h 532345"/>
                <a:gd name="connsiteX8" fmla="*/ 377009 w 607619"/>
                <a:gd name="connsiteY8" fmla="*/ 293490 h 532345"/>
                <a:gd name="connsiteX9" fmla="*/ 237118 w 607619"/>
                <a:gd name="connsiteY9" fmla="*/ 293490 h 532345"/>
                <a:gd name="connsiteX10" fmla="*/ 223770 w 607619"/>
                <a:gd name="connsiteY10" fmla="*/ 280083 h 532345"/>
                <a:gd name="connsiteX11" fmla="*/ 237118 w 607619"/>
                <a:gd name="connsiteY11" fmla="*/ 266675 h 532345"/>
                <a:gd name="connsiteX12" fmla="*/ 364463 w 607619"/>
                <a:gd name="connsiteY12" fmla="*/ 78625 h 532345"/>
                <a:gd name="connsiteX13" fmla="*/ 379883 w 607619"/>
                <a:gd name="connsiteY13" fmla="*/ 89045 h 532345"/>
                <a:gd name="connsiteX14" fmla="*/ 373030 w 607619"/>
                <a:gd name="connsiteY14" fmla="*/ 122638 h 532345"/>
                <a:gd name="connsiteX15" fmla="*/ 270411 w 607619"/>
                <a:gd name="connsiteY15" fmla="*/ 190356 h 532345"/>
                <a:gd name="connsiteX16" fmla="*/ 260531 w 607619"/>
                <a:gd name="connsiteY16" fmla="*/ 194089 h 532345"/>
                <a:gd name="connsiteX17" fmla="*/ 168237 w 607619"/>
                <a:gd name="connsiteY17" fmla="*/ 207686 h 532345"/>
                <a:gd name="connsiteX18" fmla="*/ 212025 w 607619"/>
                <a:gd name="connsiteY18" fmla="*/ 213018 h 532345"/>
                <a:gd name="connsiteX19" fmla="*/ 210601 w 607619"/>
                <a:gd name="connsiteY19" fmla="*/ 307397 h 532345"/>
                <a:gd name="connsiteX20" fmla="*/ 277531 w 607619"/>
                <a:gd name="connsiteY20" fmla="*/ 307130 h 532345"/>
                <a:gd name="connsiteX21" fmla="*/ 277620 w 607619"/>
                <a:gd name="connsiteY21" fmla="*/ 307130 h 532345"/>
                <a:gd name="connsiteX22" fmla="*/ 301739 w 607619"/>
                <a:gd name="connsiteY22" fmla="*/ 319839 h 532345"/>
                <a:gd name="connsiteX23" fmla="*/ 304765 w 607619"/>
                <a:gd name="connsiteY23" fmla="*/ 346944 h 532345"/>
                <a:gd name="connsiteX24" fmla="*/ 238637 w 607619"/>
                <a:gd name="connsiteY24" fmla="*/ 513929 h 532345"/>
                <a:gd name="connsiteX25" fmla="*/ 200722 w 607619"/>
                <a:gd name="connsiteY25" fmla="*/ 530281 h 532345"/>
                <a:gd name="connsiteX26" fmla="*/ 184346 w 607619"/>
                <a:gd name="connsiteY26" fmla="*/ 492512 h 532345"/>
                <a:gd name="connsiteX27" fmla="*/ 194937 w 607619"/>
                <a:gd name="connsiteY27" fmla="*/ 465940 h 532345"/>
                <a:gd name="connsiteX28" fmla="*/ 170729 w 607619"/>
                <a:gd name="connsiteY28" fmla="*/ 403287 h 532345"/>
                <a:gd name="connsiteX29" fmla="*/ 86088 w 607619"/>
                <a:gd name="connsiteY29" fmla="*/ 403287 h 532345"/>
                <a:gd name="connsiteX30" fmla="*/ 43723 w 607619"/>
                <a:gd name="connsiteY30" fmla="*/ 512951 h 532345"/>
                <a:gd name="connsiteX31" fmla="*/ 26368 w 607619"/>
                <a:gd name="connsiteY31" fmla="*/ 520594 h 532345"/>
                <a:gd name="connsiteX32" fmla="*/ 18713 w 607619"/>
                <a:gd name="connsiteY32" fmla="*/ 503354 h 532345"/>
                <a:gd name="connsiteX33" fmla="*/ 57340 w 607619"/>
                <a:gd name="connsiteY33" fmla="*/ 403198 h 532345"/>
                <a:gd name="connsiteX34" fmla="*/ 38294 w 607619"/>
                <a:gd name="connsiteY34" fmla="*/ 387024 h 532345"/>
                <a:gd name="connsiteX35" fmla="*/ 379 w 607619"/>
                <a:gd name="connsiteY35" fmla="*/ 194711 h 532345"/>
                <a:gd name="connsiteX36" fmla="*/ 16221 w 607619"/>
                <a:gd name="connsiteY36" fmla="*/ 171160 h 532345"/>
                <a:gd name="connsiteX37" fmla="*/ 39896 w 607619"/>
                <a:gd name="connsiteY37" fmla="*/ 186979 h 532345"/>
                <a:gd name="connsiteX38" fmla="*/ 74518 w 607619"/>
                <a:gd name="connsiteY38" fmla="*/ 363118 h 532345"/>
                <a:gd name="connsiteX39" fmla="*/ 125694 w 607619"/>
                <a:gd name="connsiteY39" fmla="*/ 363118 h 532345"/>
                <a:gd name="connsiteX40" fmla="*/ 94098 w 607619"/>
                <a:gd name="connsiteY40" fmla="*/ 323660 h 532345"/>
                <a:gd name="connsiteX41" fmla="*/ 93653 w 607619"/>
                <a:gd name="connsiteY41" fmla="*/ 185913 h 532345"/>
                <a:gd name="connsiteX42" fmla="*/ 134683 w 607619"/>
                <a:gd name="connsiteY42" fmla="*/ 145122 h 532345"/>
                <a:gd name="connsiteX43" fmla="*/ 187728 w 607619"/>
                <a:gd name="connsiteY43" fmla="*/ 145566 h 532345"/>
                <a:gd name="connsiteX44" fmla="*/ 145630 w 607619"/>
                <a:gd name="connsiteY44" fmla="*/ 161918 h 532345"/>
                <a:gd name="connsiteX45" fmla="*/ 248071 w 607619"/>
                <a:gd name="connsiteY45" fmla="*/ 146899 h 532345"/>
                <a:gd name="connsiteX46" fmla="*/ 346240 w 607619"/>
                <a:gd name="connsiteY46" fmla="*/ 82202 h 532345"/>
                <a:gd name="connsiteX47" fmla="*/ 364463 w 607619"/>
                <a:gd name="connsiteY47" fmla="*/ 78625 h 532345"/>
                <a:gd name="connsiteX48" fmla="*/ 185030 w 607619"/>
                <a:gd name="connsiteY48" fmla="*/ 19696 h 532345"/>
                <a:gd name="connsiteX49" fmla="*/ 238660 w 607619"/>
                <a:gd name="connsiteY49" fmla="*/ 73255 h 532345"/>
                <a:gd name="connsiteX50" fmla="*/ 185030 w 607619"/>
                <a:gd name="connsiteY50" fmla="*/ 126814 h 532345"/>
                <a:gd name="connsiteX51" fmla="*/ 131400 w 607619"/>
                <a:gd name="connsiteY51" fmla="*/ 73255 h 532345"/>
                <a:gd name="connsiteX52" fmla="*/ 185030 w 607619"/>
                <a:gd name="connsiteY52" fmla="*/ 19696 h 532345"/>
                <a:gd name="connsiteX53" fmla="*/ 473421 w 607619"/>
                <a:gd name="connsiteY53" fmla="*/ 45 h 532345"/>
                <a:gd name="connsiteX54" fmla="*/ 605878 w 607619"/>
                <a:gd name="connsiteY54" fmla="*/ 19155 h 532345"/>
                <a:gd name="connsiteX55" fmla="*/ 606501 w 607619"/>
                <a:gd name="connsiteY55" fmla="*/ 22888 h 532345"/>
                <a:gd name="connsiteX56" fmla="*/ 460513 w 607619"/>
                <a:gd name="connsiteY56" fmla="*/ 93463 h 532345"/>
                <a:gd name="connsiteX57" fmla="*/ 454282 w 607619"/>
                <a:gd name="connsiteY57" fmla="*/ 90441 h 532345"/>
                <a:gd name="connsiteX58" fmla="*/ 443867 w 607619"/>
                <a:gd name="connsiteY58" fmla="*/ 45020 h 532345"/>
                <a:gd name="connsiteX59" fmla="*/ 445558 w 607619"/>
                <a:gd name="connsiteY59" fmla="*/ 42620 h 532345"/>
                <a:gd name="connsiteX60" fmla="*/ 549174 w 607619"/>
                <a:gd name="connsiteY60" fmla="*/ 28754 h 532345"/>
                <a:gd name="connsiteX61" fmla="*/ 446182 w 607619"/>
                <a:gd name="connsiteY61" fmla="*/ 24843 h 532345"/>
                <a:gd name="connsiteX62" fmla="*/ 444935 w 607619"/>
                <a:gd name="connsiteY62" fmla="*/ 21288 h 532345"/>
                <a:gd name="connsiteX63" fmla="*/ 470038 w 607619"/>
                <a:gd name="connsiteY63" fmla="*/ 1022 h 532345"/>
                <a:gd name="connsiteX64" fmla="*/ 473421 w 607619"/>
                <a:gd name="connsiteY64" fmla="*/ 45 h 53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19" h="532345">
                  <a:moveTo>
                    <a:pt x="234721" y="365517"/>
                  </a:moveTo>
                  <a:lnTo>
                    <a:pt x="208376" y="365606"/>
                  </a:lnTo>
                  <a:cubicBezTo>
                    <a:pt x="214606" y="368983"/>
                    <a:pt x="218879" y="375560"/>
                    <a:pt x="218879" y="383202"/>
                  </a:cubicBezTo>
                  <a:cubicBezTo>
                    <a:pt x="218879" y="394044"/>
                    <a:pt x="210245" y="402842"/>
                    <a:pt x="199387" y="403198"/>
                  </a:cubicBezTo>
                  <a:lnTo>
                    <a:pt x="209444" y="429237"/>
                  </a:lnTo>
                  <a:close/>
                  <a:moveTo>
                    <a:pt x="237118" y="266675"/>
                  </a:moveTo>
                  <a:lnTo>
                    <a:pt x="377009" y="266675"/>
                  </a:lnTo>
                  <a:cubicBezTo>
                    <a:pt x="384395" y="266675"/>
                    <a:pt x="390446" y="272713"/>
                    <a:pt x="390446" y="280083"/>
                  </a:cubicBezTo>
                  <a:cubicBezTo>
                    <a:pt x="390446" y="287452"/>
                    <a:pt x="384395" y="293490"/>
                    <a:pt x="377009" y="293490"/>
                  </a:cubicBezTo>
                  <a:lnTo>
                    <a:pt x="237118" y="293490"/>
                  </a:lnTo>
                  <a:cubicBezTo>
                    <a:pt x="229732" y="293490"/>
                    <a:pt x="223770" y="287452"/>
                    <a:pt x="223770" y="280083"/>
                  </a:cubicBezTo>
                  <a:cubicBezTo>
                    <a:pt x="223770" y="272713"/>
                    <a:pt x="229732" y="266675"/>
                    <a:pt x="237118" y="266675"/>
                  </a:cubicBezTo>
                  <a:close/>
                  <a:moveTo>
                    <a:pt x="364463" y="78625"/>
                  </a:moveTo>
                  <a:cubicBezTo>
                    <a:pt x="370560" y="79870"/>
                    <a:pt x="376190" y="83447"/>
                    <a:pt x="379883" y="89045"/>
                  </a:cubicBezTo>
                  <a:cubicBezTo>
                    <a:pt x="387270" y="100243"/>
                    <a:pt x="384155" y="115262"/>
                    <a:pt x="373030" y="122638"/>
                  </a:cubicBezTo>
                  <a:cubicBezTo>
                    <a:pt x="356653" y="133391"/>
                    <a:pt x="282604" y="182269"/>
                    <a:pt x="270411" y="190356"/>
                  </a:cubicBezTo>
                  <a:cubicBezTo>
                    <a:pt x="267385" y="192311"/>
                    <a:pt x="264002" y="193555"/>
                    <a:pt x="260531" y="194089"/>
                  </a:cubicBezTo>
                  <a:lnTo>
                    <a:pt x="168237" y="207686"/>
                  </a:lnTo>
                  <a:lnTo>
                    <a:pt x="212025" y="213018"/>
                  </a:lnTo>
                  <a:lnTo>
                    <a:pt x="210601" y="307397"/>
                  </a:lnTo>
                  <a:lnTo>
                    <a:pt x="277531" y="307130"/>
                  </a:lnTo>
                  <a:lnTo>
                    <a:pt x="277620" y="307130"/>
                  </a:lnTo>
                  <a:cubicBezTo>
                    <a:pt x="287321" y="307130"/>
                    <a:pt x="296310" y="311929"/>
                    <a:pt x="301739" y="319839"/>
                  </a:cubicBezTo>
                  <a:cubicBezTo>
                    <a:pt x="307168" y="327837"/>
                    <a:pt x="308325" y="337968"/>
                    <a:pt x="304765" y="346944"/>
                  </a:cubicBezTo>
                  <a:lnTo>
                    <a:pt x="238637" y="513929"/>
                  </a:lnTo>
                  <a:cubicBezTo>
                    <a:pt x="232674" y="528859"/>
                    <a:pt x="215763" y="536235"/>
                    <a:pt x="200722" y="530281"/>
                  </a:cubicBezTo>
                  <a:cubicBezTo>
                    <a:pt x="185770" y="524416"/>
                    <a:pt x="178472" y="507442"/>
                    <a:pt x="184346" y="492512"/>
                  </a:cubicBezTo>
                  <a:lnTo>
                    <a:pt x="194937" y="465940"/>
                  </a:lnTo>
                  <a:lnTo>
                    <a:pt x="170729" y="403287"/>
                  </a:lnTo>
                  <a:lnTo>
                    <a:pt x="86088" y="403287"/>
                  </a:lnTo>
                  <a:lnTo>
                    <a:pt x="43723" y="512951"/>
                  </a:lnTo>
                  <a:cubicBezTo>
                    <a:pt x="41053" y="519883"/>
                    <a:pt x="33221" y="523260"/>
                    <a:pt x="26368" y="520594"/>
                  </a:cubicBezTo>
                  <a:cubicBezTo>
                    <a:pt x="19425" y="517928"/>
                    <a:pt x="16043" y="510197"/>
                    <a:pt x="18713" y="503354"/>
                  </a:cubicBezTo>
                  <a:lnTo>
                    <a:pt x="57340" y="403198"/>
                  </a:lnTo>
                  <a:cubicBezTo>
                    <a:pt x="47995" y="402931"/>
                    <a:pt x="40074" y="396266"/>
                    <a:pt x="38294" y="387024"/>
                  </a:cubicBezTo>
                  <a:lnTo>
                    <a:pt x="379" y="194711"/>
                  </a:lnTo>
                  <a:cubicBezTo>
                    <a:pt x="-1757" y="183869"/>
                    <a:pt x="5363" y="173293"/>
                    <a:pt x="16221" y="171160"/>
                  </a:cubicBezTo>
                  <a:cubicBezTo>
                    <a:pt x="27169" y="169028"/>
                    <a:pt x="37760" y="176137"/>
                    <a:pt x="39896" y="186979"/>
                  </a:cubicBezTo>
                  <a:lnTo>
                    <a:pt x="74518" y="363118"/>
                  </a:lnTo>
                  <a:lnTo>
                    <a:pt x="125694" y="363118"/>
                  </a:lnTo>
                  <a:cubicBezTo>
                    <a:pt x="107092" y="358852"/>
                    <a:pt x="94098" y="342411"/>
                    <a:pt x="94098" y="323660"/>
                  </a:cubicBezTo>
                  <a:lnTo>
                    <a:pt x="93653" y="185913"/>
                  </a:lnTo>
                  <a:cubicBezTo>
                    <a:pt x="93653" y="163340"/>
                    <a:pt x="112076" y="144944"/>
                    <a:pt x="134683" y="145122"/>
                  </a:cubicBezTo>
                  <a:lnTo>
                    <a:pt x="187728" y="145566"/>
                  </a:lnTo>
                  <a:lnTo>
                    <a:pt x="145630" y="161918"/>
                  </a:lnTo>
                  <a:lnTo>
                    <a:pt x="248071" y="146899"/>
                  </a:lnTo>
                  <a:cubicBezTo>
                    <a:pt x="259374" y="139434"/>
                    <a:pt x="335026" y="89578"/>
                    <a:pt x="346240" y="82202"/>
                  </a:cubicBezTo>
                  <a:cubicBezTo>
                    <a:pt x="351802" y="78470"/>
                    <a:pt x="358366" y="77381"/>
                    <a:pt x="364463" y="78625"/>
                  </a:cubicBezTo>
                  <a:close/>
                  <a:moveTo>
                    <a:pt x="185030" y="19696"/>
                  </a:moveTo>
                  <a:cubicBezTo>
                    <a:pt x="214649" y="19696"/>
                    <a:pt x="238660" y="43675"/>
                    <a:pt x="238660" y="73255"/>
                  </a:cubicBezTo>
                  <a:cubicBezTo>
                    <a:pt x="238660" y="102835"/>
                    <a:pt x="214649" y="126814"/>
                    <a:pt x="185030" y="126814"/>
                  </a:cubicBezTo>
                  <a:cubicBezTo>
                    <a:pt x="155411" y="126814"/>
                    <a:pt x="131400" y="102835"/>
                    <a:pt x="131400" y="73255"/>
                  </a:cubicBezTo>
                  <a:cubicBezTo>
                    <a:pt x="131400" y="43675"/>
                    <a:pt x="155411" y="19696"/>
                    <a:pt x="185030" y="19696"/>
                  </a:cubicBezTo>
                  <a:close/>
                  <a:moveTo>
                    <a:pt x="473421" y="45"/>
                  </a:moveTo>
                  <a:lnTo>
                    <a:pt x="605878" y="19155"/>
                  </a:lnTo>
                  <a:cubicBezTo>
                    <a:pt x="607836" y="19421"/>
                    <a:pt x="608281" y="22088"/>
                    <a:pt x="606501" y="22888"/>
                  </a:cubicBezTo>
                  <a:lnTo>
                    <a:pt x="460513" y="93463"/>
                  </a:lnTo>
                  <a:cubicBezTo>
                    <a:pt x="457932" y="94707"/>
                    <a:pt x="454905" y="93196"/>
                    <a:pt x="454282" y="90441"/>
                  </a:cubicBezTo>
                  <a:lnTo>
                    <a:pt x="443867" y="45020"/>
                  </a:lnTo>
                  <a:cubicBezTo>
                    <a:pt x="443600" y="43865"/>
                    <a:pt x="444312" y="42709"/>
                    <a:pt x="445558" y="42620"/>
                  </a:cubicBezTo>
                  <a:lnTo>
                    <a:pt x="549174" y="28754"/>
                  </a:lnTo>
                  <a:lnTo>
                    <a:pt x="446182" y="24843"/>
                  </a:lnTo>
                  <a:cubicBezTo>
                    <a:pt x="444312" y="24754"/>
                    <a:pt x="443511" y="22443"/>
                    <a:pt x="444935" y="21288"/>
                  </a:cubicBezTo>
                  <a:lnTo>
                    <a:pt x="470038" y="1022"/>
                  </a:lnTo>
                  <a:cubicBezTo>
                    <a:pt x="471017" y="222"/>
                    <a:pt x="472263" y="-133"/>
                    <a:pt x="473421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" name="Freeform: Shape 1"/>
            <p:cNvSpPr/>
            <p:nvPr/>
          </p:nvSpPr>
          <p:spPr>
            <a:xfrm>
              <a:off x="5215013" y="2585892"/>
              <a:ext cx="612000" cy="72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noFill/>
            <a:ln w="22225">
              <a:solidFill>
                <a:schemeClr val="accent1"/>
              </a:solidFill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1344394" y="2577322"/>
            <a:ext cx="612000" cy="720000"/>
            <a:chOff x="1344394" y="2585892"/>
            <a:chExt cx="612000" cy="720000"/>
          </a:xfrm>
        </p:grpSpPr>
        <p:sp>
          <p:nvSpPr>
            <p:cNvPr id="103" name="businessman_273946"/>
            <p:cNvSpPr>
              <a:spLocks noChangeAspect="1"/>
            </p:cNvSpPr>
            <p:nvPr/>
          </p:nvSpPr>
          <p:spPr bwMode="auto">
            <a:xfrm>
              <a:off x="1524220" y="2693892"/>
              <a:ext cx="252349" cy="504000"/>
            </a:xfrm>
            <a:custGeom>
              <a:avLst/>
              <a:gdLst>
                <a:gd name="connsiteX0" fmla="*/ 265773 w 303782"/>
                <a:gd name="connsiteY0" fmla="*/ 404481 h 606722"/>
                <a:gd name="connsiteX1" fmla="*/ 278413 w 303782"/>
                <a:gd name="connsiteY1" fmla="*/ 417099 h 606722"/>
                <a:gd name="connsiteX2" fmla="*/ 278413 w 303782"/>
                <a:gd name="connsiteY2" fmla="*/ 429806 h 606722"/>
                <a:gd name="connsiteX3" fmla="*/ 291142 w 303782"/>
                <a:gd name="connsiteY3" fmla="*/ 429806 h 606722"/>
                <a:gd name="connsiteX4" fmla="*/ 303782 w 303782"/>
                <a:gd name="connsiteY4" fmla="*/ 442423 h 606722"/>
                <a:gd name="connsiteX5" fmla="*/ 303782 w 303782"/>
                <a:gd name="connsiteY5" fmla="*/ 594015 h 606722"/>
                <a:gd name="connsiteX6" fmla="*/ 291142 w 303782"/>
                <a:gd name="connsiteY6" fmla="*/ 606722 h 606722"/>
                <a:gd name="connsiteX7" fmla="*/ 240494 w 303782"/>
                <a:gd name="connsiteY7" fmla="*/ 606722 h 606722"/>
                <a:gd name="connsiteX8" fmla="*/ 227854 w 303782"/>
                <a:gd name="connsiteY8" fmla="*/ 594015 h 606722"/>
                <a:gd name="connsiteX9" fmla="*/ 227854 w 303782"/>
                <a:gd name="connsiteY9" fmla="*/ 442423 h 606722"/>
                <a:gd name="connsiteX10" fmla="*/ 240494 w 303782"/>
                <a:gd name="connsiteY10" fmla="*/ 429806 h 606722"/>
                <a:gd name="connsiteX11" fmla="*/ 253134 w 303782"/>
                <a:gd name="connsiteY11" fmla="*/ 429806 h 606722"/>
                <a:gd name="connsiteX12" fmla="*/ 253134 w 303782"/>
                <a:gd name="connsiteY12" fmla="*/ 417099 h 606722"/>
                <a:gd name="connsiteX13" fmla="*/ 265773 w 303782"/>
                <a:gd name="connsiteY13" fmla="*/ 404481 h 606722"/>
                <a:gd name="connsiteX14" fmla="*/ 81542 w 303782"/>
                <a:gd name="connsiteY14" fmla="*/ 151645 h 606722"/>
                <a:gd name="connsiteX15" fmla="*/ 93289 w 303782"/>
                <a:gd name="connsiteY15" fmla="*/ 159465 h 606722"/>
                <a:gd name="connsiteX16" fmla="*/ 113312 w 303782"/>
                <a:gd name="connsiteY16" fmla="*/ 207899 h 606722"/>
                <a:gd name="connsiteX17" fmla="*/ 134670 w 303782"/>
                <a:gd name="connsiteY17" fmla="*/ 159288 h 606722"/>
                <a:gd name="connsiteX18" fmla="*/ 146239 w 303782"/>
                <a:gd name="connsiteY18" fmla="*/ 151734 h 606722"/>
                <a:gd name="connsiteX19" fmla="*/ 210758 w 303782"/>
                <a:gd name="connsiteY19" fmla="*/ 213142 h 606722"/>
                <a:gd name="connsiteX20" fmla="*/ 227577 w 303782"/>
                <a:gd name="connsiteY20" fmla="*/ 359864 h 606722"/>
                <a:gd name="connsiteX21" fmla="*/ 217165 w 303782"/>
                <a:gd name="connsiteY21" fmla="*/ 393278 h 606722"/>
                <a:gd name="connsiteX22" fmla="*/ 191180 w 303782"/>
                <a:gd name="connsiteY22" fmla="*/ 406075 h 606722"/>
                <a:gd name="connsiteX23" fmla="*/ 177208 w 303782"/>
                <a:gd name="connsiteY23" fmla="*/ 595009 h 606722"/>
                <a:gd name="connsiteX24" fmla="*/ 164571 w 303782"/>
                <a:gd name="connsiteY24" fmla="*/ 606651 h 606722"/>
                <a:gd name="connsiteX25" fmla="*/ 63299 w 303782"/>
                <a:gd name="connsiteY25" fmla="*/ 606651 h 606722"/>
                <a:gd name="connsiteX26" fmla="*/ 50662 w 303782"/>
                <a:gd name="connsiteY26" fmla="*/ 595009 h 606722"/>
                <a:gd name="connsiteX27" fmla="*/ 36690 w 303782"/>
                <a:gd name="connsiteY27" fmla="*/ 406075 h 606722"/>
                <a:gd name="connsiteX28" fmla="*/ 10705 w 303782"/>
                <a:gd name="connsiteY28" fmla="*/ 393278 h 606722"/>
                <a:gd name="connsiteX29" fmla="*/ 293 w 303782"/>
                <a:gd name="connsiteY29" fmla="*/ 359864 h 606722"/>
                <a:gd name="connsiteX30" fmla="*/ 17023 w 303782"/>
                <a:gd name="connsiteY30" fmla="*/ 213053 h 606722"/>
                <a:gd name="connsiteX31" fmla="*/ 81542 w 303782"/>
                <a:gd name="connsiteY31" fmla="*/ 151645 h 606722"/>
                <a:gd name="connsiteX32" fmla="*/ 113856 w 303782"/>
                <a:gd name="connsiteY32" fmla="*/ 0 h 606722"/>
                <a:gd name="connsiteX33" fmla="*/ 177189 w 303782"/>
                <a:gd name="connsiteY33" fmla="*/ 63192 h 606722"/>
                <a:gd name="connsiteX34" fmla="*/ 113856 w 303782"/>
                <a:gd name="connsiteY34" fmla="*/ 126384 h 606722"/>
                <a:gd name="connsiteX35" fmla="*/ 50523 w 303782"/>
                <a:gd name="connsiteY35" fmla="*/ 63192 h 606722"/>
                <a:gd name="connsiteX36" fmla="*/ 113856 w 303782"/>
                <a:gd name="connsiteY3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03782" h="606722">
                  <a:moveTo>
                    <a:pt x="265773" y="404481"/>
                  </a:moveTo>
                  <a:cubicBezTo>
                    <a:pt x="272806" y="404481"/>
                    <a:pt x="278413" y="410168"/>
                    <a:pt x="278413" y="417099"/>
                  </a:cubicBezTo>
                  <a:lnTo>
                    <a:pt x="278413" y="429806"/>
                  </a:lnTo>
                  <a:lnTo>
                    <a:pt x="291142" y="429806"/>
                  </a:lnTo>
                  <a:cubicBezTo>
                    <a:pt x="298085" y="429806"/>
                    <a:pt x="303782" y="435404"/>
                    <a:pt x="303782" y="442423"/>
                  </a:cubicBezTo>
                  <a:lnTo>
                    <a:pt x="303782" y="594015"/>
                  </a:lnTo>
                  <a:cubicBezTo>
                    <a:pt x="303782" y="601035"/>
                    <a:pt x="298085" y="606722"/>
                    <a:pt x="291142" y="606722"/>
                  </a:cubicBezTo>
                  <a:lnTo>
                    <a:pt x="240494" y="606722"/>
                  </a:lnTo>
                  <a:cubicBezTo>
                    <a:pt x="233462" y="606722"/>
                    <a:pt x="227854" y="601035"/>
                    <a:pt x="227854" y="594015"/>
                  </a:cubicBezTo>
                  <a:lnTo>
                    <a:pt x="227854" y="442423"/>
                  </a:lnTo>
                  <a:cubicBezTo>
                    <a:pt x="227854" y="435404"/>
                    <a:pt x="233462" y="429806"/>
                    <a:pt x="240494" y="429806"/>
                  </a:cubicBezTo>
                  <a:lnTo>
                    <a:pt x="253134" y="429806"/>
                  </a:lnTo>
                  <a:lnTo>
                    <a:pt x="253134" y="417099"/>
                  </a:lnTo>
                  <a:cubicBezTo>
                    <a:pt x="253134" y="410168"/>
                    <a:pt x="258830" y="404481"/>
                    <a:pt x="265773" y="404481"/>
                  </a:cubicBezTo>
                  <a:close/>
                  <a:moveTo>
                    <a:pt x="81542" y="151645"/>
                  </a:moveTo>
                  <a:cubicBezTo>
                    <a:pt x="86704" y="151645"/>
                    <a:pt x="91331" y="154755"/>
                    <a:pt x="93289" y="159465"/>
                  </a:cubicBezTo>
                  <a:lnTo>
                    <a:pt x="113312" y="207899"/>
                  </a:lnTo>
                  <a:lnTo>
                    <a:pt x="134670" y="159288"/>
                  </a:lnTo>
                  <a:cubicBezTo>
                    <a:pt x="136628" y="154667"/>
                    <a:pt x="141166" y="151734"/>
                    <a:pt x="146239" y="151734"/>
                  </a:cubicBezTo>
                  <a:cubicBezTo>
                    <a:pt x="178988" y="151734"/>
                    <a:pt x="206753" y="178128"/>
                    <a:pt x="210758" y="213142"/>
                  </a:cubicBezTo>
                  <a:lnTo>
                    <a:pt x="227577" y="359864"/>
                  </a:lnTo>
                  <a:cubicBezTo>
                    <a:pt x="228912" y="372216"/>
                    <a:pt x="225174" y="384391"/>
                    <a:pt x="217165" y="393278"/>
                  </a:cubicBezTo>
                  <a:cubicBezTo>
                    <a:pt x="210224" y="401010"/>
                    <a:pt x="201058" y="405542"/>
                    <a:pt x="191180" y="406075"/>
                  </a:cubicBezTo>
                  <a:lnTo>
                    <a:pt x="177208" y="595009"/>
                  </a:lnTo>
                  <a:cubicBezTo>
                    <a:pt x="176674" y="601585"/>
                    <a:pt x="171157" y="606651"/>
                    <a:pt x="164571" y="606651"/>
                  </a:cubicBezTo>
                  <a:lnTo>
                    <a:pt x="63299" y="606651"/>
                  </a:lnTo>
                  <a:cubicBezTo>
                    <a:pt x="56624" y="606651"/>
                    <a:pt x="51107" y="601585"/>
                    <a:pt x="50662" y="595009"/>
                  </a:cubicBezTo>
                  <a:lnTo>
                    <a:pt x="36690" y="406075"/>
                  </a:lnTo>
                  <a:cubicBezTo>
                    <a:pt x="26723" y="405542"/>
                    <a:pt x="17557" y="401010"/>
                    <a:pt x="10705" y="393278"/>
                  </a:cubicBezTo>
                  <a:cubicBezTo>
                    <a:pt x="2696" y="384391"/>
                    <a:pt x="-1131" y="372216"/>
                    <a:pt x="293" y="359864"/>
                  </a:cubicBezTo>
                  <a:lnTo>
                    <a:pt x="17023" y="213053"/>
                  </a:lnTo>
                  <a:cubicBezTo>
                    <a:pt x="21028" y="178039"/>
                    <a:pt x="48793" y="151645"/>
                    <a:pt x="81542" y="151645"/>
                  </a:cubicBezTo>
                  <a:close/>
                  <a:moveTo>
                    <a:pt x="113856" y="0"/>
                  </a:moveTo>
                  <a:cubicBezTo>
                    <a:pt x="148834" y="0"/>
                    <a:pt x="177189" y="28292"/>
                    <a:pt x="177189" y="63192"/>
                  </a:cubicBezTo>
                  <a:cubicBezTo>
                    <a:pt x="177189" y="98092"/>
                    <a:pt x="148834" y="126384"/>
                    <a:pt x="113856" y="126384"/>
                  </a:cubicBezTo>
                  <a:cubicBezTo>
                    <a:pt x="78878" y="126384"/>
                    <a:pt x="50523" y="98092"/>
                    <a:pt x="50523" y="63192"/>
                  </a:cubicBezTo>
                  <a:cubicBezTo>
                    <a:pt x="50523" y="28292"/>
                    <a:pt x="78878" y="0"/>
                    <a:pt x="113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9" name="Freeform: Shape 1"/>
            <p:cNvSpPr/>
            <p:nvPr/>
          </p:nvSpPr>
          <p:spPr>
            <a:xfrm>
              <a:off x="1344394" y="2585892"/>
              <a:ext cx="612000" cy="72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noFill/>
            <a:ln w="22225">
              <a:solidFill>
                <a:schemeClr val="accent1"/>
              </a:solidFill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0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提案放寬銷售資格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37017" y="1268760"/>
            <a:ext cx="8067431" cy="1376799"/>
            <a:chOff x="439301" y="1289314"/>
            <a:chExt cx="8067431" cy="1376799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3863751" y="2454030"/>
              <a:ext cx="2304000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439301" y="1289314"/>
              <a:ext cx="1234568" cy="1376799"/>
              <a:chOff x="439301" y="1289314"/>
              <a:chExt cx="1234568" cy="1376799"/>
            </a:xfrm>
          </p:grpSpPr>
          <p:sp>
            <p:nvSpPr>
              <p:cNvPr id="13" name="Freeform: Shape 1">
                <a:extLst>
                  <a:ext uri="{FF2B5EF4-FFF2-40B4-BE49-F238E27FC236}">
                    <a16:creationId xmlns="" xmlns:a16="http://schemas.microsoft.com/office/drawing/2014/main" id="{8E25EBB8-1955-4512-A5E5-CF23197C560A}"/>
                  </a:ext>
                </a:extLst>
              </p:cNvPr>
              <p:cNvSpPr/>
              <p:nvPr/>
            </p:nvSpPr>
            <p:spPr>
              <a:xfrm>
                <a:off x="439301" y="1289314"/>
                <a:ext cx="1234568" cy="1376799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2225">
                <a:noFill/>
              </a:ln>
              <a:effectLst>
                <a:outerShdw blurRad="381000" dist="101600" dir="27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3000" b="1" dirty="0">
                  <a:solidFill>
                    <a:schemeClr val="bg1"/>
                  </a:solidFill>
                  <a:latin typeface="High Tower Text" panose="02040502050506030303" pitchFamily="18" charset="0"/>
                  <a:ea typeface="微软雅黑"/>
                  <a:cs typeface="+mn-ea"/>
                  <a:sym typeface="微软雅黑"/>
                </a:endParaRPr>
              </a:p>
            </p:txBody>
          </p:sp>
          <p:sp>
            <p:nvSpPr>
              <p:cNvPr id="9" name="gears_376226"/>
              <p:cNvSpPr>
                <a:spLocks noChangeAspect="1"/>
              </p:cNvSpPr>
              <p:nvPr/>
            </p:nvSpPr>
            <p:spPr bwMode="auto">
              <a:xfrm>
                <a:off x="662019" y="1628013"/>
                <a:ext cx="812283" cy="792000"/>
              </a:xfrm>
              <a:custGeom>
                <a:avLst/>
                <a:gdLst>
                  <a:gd name="connsiteX0" fmla="*/ 279721 w 607639"/>
                  <a:gd name="connsiteY0" fmla="*/ 389333 h 592467"/>
                  <a:gd name="connsiteX1" fmla="*/ 228897 w 607639"/>
                  <a:gd name="connsiteY1" fmla="*/ 440072 h 592467"/>
                  <a:gd name="connsiteX2" fmla="*/ 279721 w 607639"/>
                  <a:gd name="connsiteY2" fmla="*/ 490900 h 592467"/>
                  <a:gd name="connsiteX3" fmla="*/ 330546 w 607639"/>
                  <a:gd name="connsiteY3" fmla="*/ 440072 h 592467"/>
                  <a:gd name="connsiteX4" fmla="*/ 279721 w 607639"/>
                  <a:gd name="connsiteY4" fmla="*/ 389333 h 592467"/>
                  <a:gd name="connsiteX5" fmla="*/ 279721 w 607639"/>
                  <a:gd name="connsiteY5" fmla="*/ 287766 h 592467"/>
                  <a:gd name="connsiteX6" fmla="*/ 305178 w 607639"/>
                  <a:gd name="connsiteY6" fmla="*/ 313180 h 592467"/>
                  <a:gd name="connsiteX7" fmla="*/ 305178 w 607639"/>
                  <a:gd name="connsiteY7" fmla="*/ 330063 h 592467"/>
                  <a:gd name="connsiteX8" fmla="*/ 305178 w 607639"/>
                  <a:gd name="connsiteY8" fmla="*/ 341793 h 592467"/>
                  <a:gd name="connsiteX9" fmla="*/ 331347 w 607639"/>
                  <a:gd name="connsiteY9" fmla="*/ 352634 h 592467"/>
                  <a:gd name="connsiteX10" fmla="*/ 351641 w 607639"/>
                  <a:gd name="connsiteY10" fmla="*/ 332374 h 592467"/>
                  <a:gd name="connsiteX11" fmla="*/ 369621 w 607639"/>
                  <a:gd name="connsiteY11" fmla="*/ 324998 h 592467"/>
                  <a:gd name="connsiteX12" fmla="*/ 387601 w 607639"/>
                  <a:gd name="connsiteY12" fmla="*/ 332374 h 592467"/>
                  <a:gd name="connsiteX13" fmla="*/ 387601 w 607639"/>
                  <a:gd name="connsiteY13" fmla="*/ 368273 h 592467"/>
                  <a:gd name="connsiteX14" fmla="*/ 367307 w 607639"/>
                  <a:gd name="connsiteY14" fmla="*/ 388533 h 592467"/>
                  <a:gd name="connsiteX15" fmla="*/ 378255 w 607639"/>
                  <a:gd name="connsiteY15" fmla="*/ 414747 h 592467"/>
                  <a:gd name="connsiteX16" fmla="*/ 406916 w 607639"/>
                  <a:gd name="connsiteY16" fmla="*/ 414747 h 592467"/>
                  <a:gd name="connsiteX17" fmla="*/ 432284 w 607639"/>
                  <a:gd name="connsiteY17" fmla="*/ 440072 h 592467"/>
                  <a:gd name="connsiteX18" fmla="*/ 406916 w 607639"/>
                  <a:gd name="connsiteY18" fmla="*/ 465486 h 592467"/>
                  <a:gd name="connsiteX19" fmla="*/ 378255 w 607639"/>
                  <a:gd name="connsiteY19" fmla="*/ 465486 h 592467"/>
                  <a:gd name="connsiteX20" fmla="*/ 367307 w 607639"/>
                  <a:gd name="connsiteY20" fmla="*/ 491611 h 592467"/>
                  <a:gd name="connsiteX21" fmla="*/ 387601 w 607639"/>
                  <a:gd name="connsiteY21" fmla="*/ 511960 h 592467"/>
                  <a:gd name="connsiteX22" fmla="*/ 387601 w 607639"/>
                  <a:gd name="connsiteY22" fmla="*/ 547859 h 592467"/>
                  <a:gd name="connsiteX23" fmla="*/ 369621 w 607639"/>
                  <a:gd name="connsiteY23" fmla="*/ 555235 h 592467"/>
                  <a:gd name="connsiteX24" fmla="*/ 351641 w 607639"/>
                  <a:gd name="connsiteY24" fmla="*/ 547859 h 592467"/>
                  <a:gd name="connsiteX25" fmla="*/ 331347 w 607639"/>
                  <a:gd name="connsiteY25" fmla="*/ 527599 h 592467"/>
                  <a:gd name="connsiteX26" fmla="*/ 305178 w 607639"/>
                  <a:gd name="connsiteY26" fmla="*/ 538440 h 592467"/>
                  <a:gd name="connsiteX27" fmla="*/ 305178 w 607639"/>
                  <a:gd name="connsiteY27" fmla="*/ 567053 h 592467"/>
                  <a:gd name="connsiteX28" fmla="*/ 279721 w 607639"/>
                  <a:gd name="connsiteY28" fmla="*/ 592467 h 592467"/>
                  <a:gd name="connsiteX29" fmla="*/ 254265 w 607639"/>
                  <a:gd name="connsiteY29" fmla="*/ 567053 h 592467"/>
                  <a:gd name="connsiteX30" fmla="*/ 254265 w 607639"/>
                  <a:gd name="connsiteY30" fmla="*/ 538440 h 592467"/>
                  <a:gd name="connsiteX31" fmla="*/ 228096 w 607639"/>
                  <a:gd name="connsiteY31" fmla="*/ 527599 h 592467"/>
                  <a:gd name="connsiteX32" fmla="*/ 207802 w 607639"/>
                  <a:gd name="connsiteY32" fmla="*/ 547859 h 592467"/>
                  <a:gd name="connsiteX33" fmla="*/ 189822 w 607639"/>
                  <a:gd name="connsiteY33" fmla="*/ 555235 h 592467"/>
                  <a:gd name="connsiteX34" fmla="*/ 171842 w 607639"/>
                  <a:gd name="connsiteY34" fmla="*/ 547859 h 592467"/>
                  <a:gd name="connsiteX35" fmla="*/ 171842 w 607639"/>
                  <a:gd name="connsiteY35" fmla="*/ 511960 h 592467"/>
                  <a:gd name="connsiteX36" fmla="*/ 192136 w 607639"/>
                  <a:gd name="connsiteY36" fmla="*/ 491700 h 592467"/>
                  <a:gd name="connsiteX37" fmla="*/ 181188 w 607639"/>
                  <a:gd name="connsiteY37" fmla="*/ 465486 h 592467"/>
                  <a:gd name="connsiteX38" fmla="*/ 152527 w 607639"/>
                  <a:gd name="connsiteY38" fmla="*/ 465486 h 592467"/>
                  <a:gd name="connsiteX39" fmla="*/ 127159 w 607639"/>
                  <a:gd name="connsiteY39" fmla="*/ 440072 h 592467"/>
                  <a:gd name="connsiteX40" fmla="*/ 152527 w 607639"/>
                  <a:gd name="connsiteY40" fmla="*/ 414747 h 592467"/>
                  <a:gd name="connsiteX41" fmla="*/ 181188 w 607639"/>
                  <a:gd name="connsiteY41" fmla="*/ 414747 h 592467"/>
                  <a:gd name="connsiteX42" fmla="*/ 185193 w 607639"/>
                  <a:gd name="connsiteY42" fmla="*/ 402751 h 592467"/>
                  <a:gd name="connsiteX43" fmla="*/ 192136 w 607639"/>
                  <a:gd name="connsiteY43" fmla="*/ 388533 h 592467"/>
                  <a:gd name="connsiteX44" fmla="*/ 181099 w 607639"/>
                  <a:gd name="connsiteY44" fmla="*/ 377603 h 592467"/>
                  <a:gd name="connsiteX45" fmla="*/ 171842 w 607639"/>
                  <a:gd name="connsiteY45" fmla="*/ 368273 h 592467"/>
                  <a:gd name="connsiteX46" fmla="*/ 164632 w 607639"/>
                  <a:gd name="connsiteY46" fmla="*/ 353878 h 592467"/>
                  <a:gd name="connsiteX47" fmla="*/ 171842 w 607639"/>
                  <a:gd name="connsiteY47" fmla="*/ 332374 h 592467"/>
                  <a:gd name="connsiteX48" fmla="*/ 189822 w 607639"/>
                  <a:gd name="connsiteY48" fmla="*/ 324909 h 592467"/>
                  <a:gd name="connsiteX49" fmla="*/ 207802 w 607639"/>
                  <a:gd name="connsiteY49" fmla="*/ 332374 h 592467"/>
                  <a:gd name="connsiteX50" fmla="*/ 219551 w 607639"/>
                  <a:gd name="connsiteY50" fmla="*/ 344103 h 592467"/>
                  <a:gd name="connsiteX51" fmla="*/ 228096 w 607639"/>
                  <a:gd name="connsiteY51" fmla="*/ 352634 h 592467"/>
                  <a:gd name="connsiteX52" fmla="*/ 254265 w 607639"/>
                  <a:gd name="connsiteY52" fmla="*/ 341793 h 592467"/>
                  <a:gd name="connsiteX53" fmla="*/ 254265 w 607639"/>
                  <a:gd name="connsiteY53" fmla="*/ 327931 h 592467"/>
                  <a:gd name="connsiteX54" fmla="*/ 254265 w 607639"/>
                  <a:gd name="connsiteY54" fmla="*/ 313180 h 592467"/>
                  <a:gd name="connsiteX55" fmla="*/ 279721 w 607639"/>
                  <a:gd name="connsiteY55" fmla="*/ 287766 h 592467"/>
                  <a:gd name="connsiteX56" fmla="*/ 0 w 607639"/>
                  <a:gd name="connsiteY56" fmla="*/ 284379 h 592467"/>
                  <a:gd name="connsiteX57" fmla="*/ 127180 w 607639"/>
                  <a:gd name="connsiteY57" fmla="*/ 304730 h 592467"/>
                  <a:gd name="connsiteX58" fmla="*/ 128782 w 607639"/>
                  <a:gd name="connsiteY58" fmla="*/ 304641 h 592467"/>
                  <a:gd name="connsiteX59" fmla="*/ 113563 w 607639"/>
                  <a:gd name="connsiteY59" fmla="*/ 350320 h 592467"/>
                  <a:gd name="connsiteX60" fmla="*/ 113652 w 607639"/>
                  <a:gd name="connsiteY60" fmla="*/ 355297 h 592467"/>
                  <a:gd name="connsiteX61" fmla="*/ 0 w 607639"/>
                  <a:gd name="connsiteY61" fmla="*/ 327925 h 592467"/>
                  <a:gd name="connsiteX62" fmla="*/ 497461 w 607639"/>
                  <a:gd name="connsiteY62" fmla="*/ 197360 h 592467"/>
                  <a:gd name="connsiteX63" fmla="*/ 472007 w 607639"/>
                  <a:gd name="connsiteY63" fmla="*/ 222775 h 592467"/>
                  <a:gd name="connsiteX64" fmla="*/ 497461 w 607639"/>
                  <a:gd name="connsiteY64" fmla="*/ 248189 h 592467"/>
                  <a:gd name="connsiteX65" fmla="*/ 522825 w 607639"/>
                  <a:gd name="connsiteY65" fmla="*/ 222775 h 592467"/>
                  <a:gd name="connsiteX66" fmla="*/ 497461 w 607639"/>
                  <a:gd name="connsiteY66" fmla="*/ 197360 h 592467"/>
                  <a:gd name="connsiteX67" fmla="*/ 0 w 607639"/>
                  <a:gd name="connsiteY67" fmla="*/ 182905 h 592467"/>
                  <a:gd name="connsiteX68" fmla="*/ 127204 w 607639"/>
                  <a:gd name="connsiteY68" fmla="*/ 203162 h 592467"/>
                  <a:gd name="connsiteX69" fmla="*/ 254318 w 607639"/>
                  <a:gd name="connsiteY69" fmla="*/ 182905 h 592467"/>
                  <a:gd name="connsiteX70" fmla="*/ 254318 w 607639"/>
                  <a:gd name="connsiteY70" fmla="*/ 226351 h 592467"/>
                  <a:gd name="connsiteX71" fmla="*/ 252004 w 607639"/>
                  <a:gd name="connsiteY71" fmla="*/ 228484 h 592467"/>
                  <a:gd name="connsiteX72" fmla="*/ 127204 w 607639"/>
                  <a:gd name="connsiteY72" fmla="*/ 253894 h 592467"/>
                  <a:gd name="connsiteX73" fmla="*/ 2314 w 607639"/>
                  <a:gd name="connsiteY73" fmla="*/ 228484 h 592467"/>
                  <a:gd name="connsiteX74" fmla="*/ 0 w 607639"/>
                  <a:gd name="connsiteY74" fmla="*/ 226351 h 592467"/>
                  <a:gd name="connsiteX75" fmla="*/ 497461 w 607639"/>
                  <a:gd name="connsiteY75" fmla="*/ 112763 h 592467"/>
                  <a:gd name="connsiteX76" fmla="*/ 522825 w 607639"/>
                  <a:gd name="connsiteY76" fmla="*/ 138089 h 592467"/>
                  <a:gd name="connsiteX77" fmla="*/ 522825 w 607639"/>
                  <a:gd name="connsiteY77" fmla="*/ 150974 h 592467"/>
                  <a:gd name="connsiteX78" fmla="*/ 530300 w 607639"/>
                  <a:gd name="connsiteY78" fmla="*/ 153995 h 592467"/>
                  <a:gd name="connsiteX79" fmla="*/ 539378 w 607639"/>
                  <a:gd name="connsiteY79" fmla="*/ 144931 h 592467"/>
                  <a:gd name="connsiteX80" fmla="*/ 575333 w 607639"/>
                  <a:gd name="connsiteY80" fmla="*/ 144931 h 592467"/>
                  <a:gd name="connsiteX81" fmla="*/ 575333 w 607639"/>
                  <a:gd name="connsiteY81" fmla="*/ 180832 h 592467"/>
                  <a:gd name="connsiteX82" fmla="*/ 566255 w 607639"/>
                  <a:gd name="connsiteY82" fmla="*/ 189984 h 592467"/>
                  <a:gd name="connsiteX83" fmla="*/ 569370 w 607639"/>
                  <a:gd name="connsiteY83" fmla="*/ 197360 h 592467"/>
                  <a:gd name="connsiteX84" fmla="*/ 582186 w 607639"/>
                  <a:gd name="connsiteY84" fmla="*/ 197360 h 592467"/>
                  <a:gd name="connsiteX85" fmla="*/ 607639 w 607639"/>
                  <a:gd name="connsiteY85" fmla="*/ 222775 h 592467"/>
                  <a:gd name="connsiteX86" fmla="*/ 582186 w 607639"/>
                  <a:gd name="connsiteY86" fmla="*/ 248189 h 592467"/>
                  <a:gd name="connsiteX87" fmla="*/ 569281 w 607639"/>
                  <a:gd name="connsiteY87" fmla="*/ 248189 h 592467"/>
                  <a:gd name="connsiteX88" fmla="*/ 566255 w 607639"/>
                  <a:gd name="connsiteY88" fmla="*/ 255565 h 592467"/>
                  <a:gd name="connsiteX89" fmla="*/ 575333 w 607639"/>
                  <a:gd name="connsiteY89" fmla="*/ 264629 h 592467"/>
                  <a:gd name="connsiteX90" fmla="*/ 575333 w 607639"/>
                  <a:gd name="connsiteY90" fmla="*/ 300529 h 592467"/>
                  <a:gd name="connsiteX91" fmla="*/ 557356 w 607639"/>
                  <a:gd name="connsiteY91" fmla="*/ 307993 h 592467"/>
                  <a:gd name="connsiteX92" fmla="*/ 539378 w 607639"/>
                  <a:gd name="connsiteY92" fmla="*/ 300529 h 592467"/>
                  <a:gd name="connsiteX93" fmla="*/ 530300 w 607639"/>
                  <a:gd name="connsiteY93" fmla="*/ 291465 h 592467"/>
                  <a:gd name="connsiteX94" fmla="*/ 522825 w 607639"/>
                  <a:gd name="connsiteY94" fmla="*/ 294575 h 592467"/>
                  <a:gd name="connsiteX95" fmla="*/ 522825 w 607639"/>
                  <a:gd name="connsiteY95" fmla="*/ 307371 h 592467"/>
                  <a:gd name="connsiteX96" fmla="*/ 497372 w 607639"/>
                  <a:gd name="connsiteY96" fmla="*/ 332786 h 592467"/>
                  <a:gd name="connsiteX97" fmla="*/ 472007 w 607639"/>
                  <a:gd name="connsiteY97" fmla="*/ 307371 h 592467"/>
                  <a:gd name="connsiteX98" fmla="*/ 472007 w 607639"/>
                  <a:gd name="connsiteY98" fmla="*/ 294575 h 592467"/>
                  <a:gd name="connsiteX99" fmla="*/ 464532 w 607639"/>
                  <a:gd name="connsiteY99" fmla="*/ 291465 h 592467"/>
                  <a:gd name="connsiteX100" fmla="*/ 455454 w 607639"/>
                  <a:gd name="connsiteY100" fmla="*/ 300529 h 592467"/>
                  <a:gd name="connsiteX101" fmla="*/ 437476 w 607639"/>
                  <a:gd name="connsiteY101" fmla="*/ 307993 h 592467"/>
                  <a:gd name="connsiteX102" fmla="*/ 432760 w 607639"/>
                  <a:gd name="connsiteY102" fmla="*/ 307549 h 592467"/>
                  <a:gd name="connsiteX103" fmla="*/ 419499 w 607639"/>
                  <a:gd name="connsiteY103" fmla="*/ 300529 h 592467"/>
                  <a:gd name="connsiteX104" fmla="*/ 412468 w 607639"/>
                  <a:gd name="connsiteY104" fmla="*/ 287289 h 592467"/>
                  <a:gd name="connsiteX105" fmla="*/ 419499 w 607639"/>
                  <a:gd name="connsiteY105" fmla="*/ 264629 h 592467"/>
                  <a:gd name="connsiteX106" fmla="*/ 428577 w 607639"/>
                  <a:gd name="connsiteY106" fmla="*/ 255565 h 592467"/>
                  <a:gd name="connsiteX107" fmla="*/ 425551 w 607639"/>
                  <a:gd name="connsiteY107" fmla="*/ 248189 h 592467"/>
                  <a:gd name="connsiteX108" fmla="*/ 412646 w 607639"/>
                  <a:gd name="connsiteY108" fmla="*/ 248189 h 592467"/>
                  <a:gd name="connsiteX109" fmla="*/ 387193 w 607639"/>
                  <a:gd name="connsiteY109" fmla="*/ 222775 h 592467"/>
                  <a:gd name="connsiteX110" fmla="*/ 412646 w 607639"/>
                  <a:gd name="connsiteY110" fmla="*/ 197360 h 592467"/>
                  <a:gd name="connsiteX111" fmla="*/ 425551 w 607639"/>
                  <a:gd name="connsiteY111" fmla="*/ 197360 h 592467"/>
                  <a:gd name="connsiteX112" fmla="*/ 428577 w 607639"/>
                  <a:gd name="connsiteY112" fmla="*/ 189984 h 592467"/>
                  <a:gd name="connsiteX113" fmla="*/ 419499 w 607639"/>
                  <a:gd name="connsiteY113" fmla="*/ 180832 h 592467"/>
                  <a:gd name="connsiteX114" fmla="*/ 419499 w 607639"/>
                  <a:gd name="connsiteY114" fmla="*/ 144931 h 592467"/>
                  <a:gd name="connsiteX115" fmla="*/ 455454 w 607639"/>
                  <a:gd name="connsiteY115" fmla="*/ 144931 h 592467"/>
                  <a:gd name="connsiteX116" fmla="*/ 464532 w 607639"/>
                  <a:gd name="connsiteY116" fmla="*/ 153995 h 592467"/>
                  <a:gd name="connsiteX117" fmla="*/ 472007 w 607639"/>
                  <a:gd name="connsiteY117" fmla="*/ 150974 h 592467"/>
                  <a:gd name="connsiteX118" fmla="*/ 472007 w 607639"/>
                  <a:gd name="connsiteY118" fmla="*/ 138089 h 592467"/>
                  <a:gd name="connsiteX119" fmla="*/ 497461 w 607639"/>
                  <a:gd name="connsiteY119" fmla="*/ 112763 h 592467"/>
                  <a:gd name="connsiteX120" fmla="*/ 0 w 607639"/>
                  <a:gd name="connsiteY120" fmla="*/ 81291 h 592467"/>
                  <a:gd name="connsiteX121" fmla="*/ 127204 w 607639"/>
                  <a:gd name="connsiteY121" fmla="*/ 101548 h 592467"/>
                  <a:gd name="connsiteX122" fmla="*/ 254318 w 607639"/>
                  <a:gd name="connsiteY122" fmla="*/ 81291 h 592467"/>
                  <a:gd name="connsiteX123" fmla="*/ 254318 w 607639"/>
                  <a:gd name="connsiteY123" fmla="*/ 124737 h 592467"/>
                  <a:gd name="connsiteX124" fmla="*/ 252004 w 607639"/>
                  <a:gd name="connsiteY124" fmla="*/ 126959 h 592467"/>
                  <a:gd name="connsiteX125" fmla="*/ 127204 w 607639"/>
                  <a:gd name="connsiteY125" fmla="*/ 152280 h 592467"/>
                  <a:gd name="connsiteX126" fmla="*/ 2314 w 607639"/>
                  <a:gd name="connsiteY126" fmla="*/ 126959 h 592467"/>
                  <a:gd name="connsiteX127" fmla="*/ 0 w 607639"/>
                  <a:gd name="connsiteY127" fmla="*/ 124737 h 592467"/>
                  <a:gd name="connsiteX128" fmla="*/ 127204 w 607639"/>
                  <a:gd name="connsiteY128" fmla="*/ 0 h 592467"/>
                  <a:gd name="connsiteX129" fmla="*/ 251990 w 607639"/>
                  <a:gd name="connsiteY129" fmla="*/ 25413 h 592467"/>
                  <a:gd name="connsiteX130" fmla="*/ 127204 w 607639"/>
                  <a:gd name="connsiteY130" fmla="*/ 50737 h 592467"/>
                  <a:gd name="connsiteX131" fmla="*/ 2329 w 607639"/>
                  <a:gd name="connsiteY131" fmla="*/ 25413 h 592467"/>
                  <a:gd name="connsiteX132" fmla="*/ 127204 w 607639"/>
                  <a:gd name="connsiteY132" fmla="*/ 0 h 59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07639" h="592467">
                    <a:moveTo>
                      <a:pt x="279721" y="389333"/>
                    </a:moveTo>
                    <a:cubicBezTo>
                      <a:pt x="251684" y="389333"/>
                      <a:pt x="228897" y="412081"/>
                      <a:pt x="228897" y="440072"/>
                    </a:cubicBezTo>
                    <a:cubicBezTo>
                      <a:pt x="228897" y="468152"/>
                      <a:pt x="251684" y="490900"/>
                      <a:pt x="279721" y="490900"/>
                    </a:cubicBezTo>
                    <a:cubicBezTo>
                      <a:pt x="307760" y="490900"/>
                      <a:pt x="330546" y="468152"/>
                      <a:pt x="330546" y="440072"/>
                    </a:cubicBezTo>
                    <a:cubicBezTo>
                      <a:pt x="330546" y="412081"/>
                      <a:pt x="307760" y="389333"/>
                      <a:pt x="279721" y="389333"/>
                    </a:cubicBezTo>
                    <a:close/>
                    <a:moveTo>
                      <a:pt x="279721" y="287766"/>
                    </a:moveTo>
                    <a:cubicBezTo>
                      <a:pt x="293785" y="287766"/>
                      <a:pt x="305178" y="299140"/>
                      <a:pt x="305178" y="313180"/>
                    </a:cubicBezTo>
                    <a:lnTo>
                      <a:pt x="305178" y="330063"/>
                    </a:lnTo>
                    <a:lnTo>
                      <a:pt x="305178" y="341793"/>
                    </a:lnTo>
                    <a:cubicBezTo>
                      <a:pt x="314435" y="344192"/>
                      <a:pt x="323247" y="347924"/>
                      <a:pt x="331347" y="352634"/>
                    </a:cubicBezTo>
                    <a:lnTo>
                      <a:pt x="351641" y="332374"/>
                    </a:lnTo>
                    <a:cubicBezTo>
                      <a:pt x="356626" y="327398"/>
                      <a:pt x="363123" y="324998"/>
                      <a:pt x="369621" y="324998"/>
                    </a:cubicBezTo>
                    <a:cubicBezTo>
                      <a:pt x="376119" y="324998"/>
                      <a:pt x="382617" y="327398"/>
                      <a:pt x="387601" y="332374"/>
                    </a:cubicBezTo>
                    <a:cubicBezTo>
                      <a:pt x="397570" y="342326"/>
                      <a:pt x="397570" y="358410"/>
                      <a:pt x="387601" y="368273"/>
                    </a:cubicBezTo>
                    <a:lnTo>
                      <a:pt x="367307" y="388533"/>
                    </a:lnTo>
                    <a:cubicBezTo>
                      <a:pt x="372113" y="396620"/>
                      <a:pt x="375852" y="405417"/>
                      <a:pt x="378255" y="414747"/>
                    </a:cubicBezTo>
                    <a:lnTo>
                      <a:pt x="406916" y="414747"/>
                    </a:lnTo>
                    <a:cubicBezTo>
                      <a:pt x="420891" y="414747"/>
                      <a:pt x="432284" y="426121"/>
                      <a:pt x="432284" y="440072"/>
                    </a:cubicBezTo>
                    <a:cubicBezTo>
                      <a:pt x="432284" y="454112"/>
                      <a:pt x="420891" y="465486"/>
                      <a:pt x="406916" y="465486"/>
                    </a:cubicBezTo>
                    <a:lnTo>
                      <a:pt x="378255" y="465486"/>
                    </a:lnTo>
                    <a:cubicBezTo>
                      <a:pt x="375852" y="474816"/>
                      <a:pt x="372113" y="483613"/>
                      <a:pt x="367307" y="491611"/>
                    </a:cubicBezTo>
                    <a:lnTo>
                      <a:pt x="387601" y="511960"/>
                    </a:lnTo>
                    <a:cubicBezTo>
                      <a:pt x="397570" y="521823"/>
                      <a:pt x="397570" y="537907"/>
                      <a:pt x="387601" y="547859"/>
                    </a:cubicBezTo>
                    <a:cubicBezTo>
                      <a:pt x="382617" y="552747"/>
                      <a:pt x="376119" y="555235"/>
                      <a:pt x="369621" y="555235"/>
                    </a:cubicBezTo>
                    <a:cubicBezTo>
                      <a:pt x="363123" y="555235"/>
                      <a:pt x="356626" y="552747"/>
                      <a:pt x="351641" y="547859"/>
                    </a:cubicBezTo>
                    <a:lnTo>
                      <a:pt x="331347" y="527599"/>
                    </a:lnTo>
                    <a:cubicBezTo>
                      <a:pt x="323247" y="532309"/>
                      <a:pt x="314435" y="536041"/>
                      <a:pt x="305178" y="538440"/>
                    </a:cubicBezTo>
                    <a:lnTo>
                      <a:pt x="305178" y="567053"/>
                    </a:lnTo>
                    <a:cubicBezTo>
                      <a:pt x="305178" y="581093"/>
                      <a:pt x="293785" y="592467"/>
                      <a:pt x="279721" y="592467"/>
                    </a:cubicBezTo>
                    <a:cubicBezTo>
                      <a:pt x="265658" y="592467"/>
                      <a:pt x="254265" y="581093"/>
                      <a:pt x="254265" y="567053"/>
                    </a:cubicBezTo>
                    <a:lnTo>
                      <a:pt x="254265" y="538440"/>
                    </a:lnTo>
                    <a:cubicBezTo>
                      <a:pt x="245008" y="536041"/>
                      <a:pt x="236196" y="532309"/>
                      <a:pt x="228096" y="527599"/>
                    </a:cubicBezTo>
                    <a:lnTo>
                      <a:pt x="207802" y="547859"/>
                    </a:lnTo>
                    <a:cubicBezTo>
                      <a:pt x="202817" y="552747"/>
                      <a:pt x="196319" y="555235"/>
                      <a:pt x="189822" y="555235"/>
                    </a:cubicBezTo>
                    <a:cubicBezTo>
                      <a:pt x="183324" y="555235"/>
                      <a:pt x="176826" y="552747"/>
                      <a:pt x="171842" y="547859"/>
                    </a:cubicBezTo>
                    <a:cubicBezTo>
                      <a:pt x="161873" y="537907"/>
                      <a:pt x="161873" y="521823"/>
                      <a:pt x="171842" y="511960"/>
                    </a:cubicBezTo>
                    <a:lnTo>
                      <a:pt x="192136" y="491700"/>
                    </a:lnTo>
                    <a:cubicBezTo>
                      <a:pt x="187330" y="483613"/>
                      <a:pt x="183591" y="474816"/>
                      <a:pt x="181188" y="465486"/>
                    </a:cubicBezTo>
                    <a:lnTo>
                      <a:pt x="152527" y="465486"/>
                    </a:lnTo>
                    <a:cubicBezTo>
                      <a:pt x="138552" y="465486"/>
                      <a:pt x="127159" y="454112"/>
                      <a:pt x="127159" y="440072"/>
                    </a:cubicBezTo>
                    <a:cubicBezTo>
                      <a:pt x="127159" y="426121"/>
                      <a:pt x="138552" y="414747"/>
                      <a:pt x="152527" y="414747"/>
                    </a:cubicBezTo>
                    <a:lnTo>
                      <a:pt x="181188" y="414747"/>
                    </a:lnTo>
                    <a:cubicBezTo>
                      <a:pt x="182256" y="410571"/>
                      <a:pt x="183591" y="406572"/>
                      <a:pt x="185193" y="402751"/>
                    </a:cubicBezTo>
                    <a:cubicBezTo>
                      <a:pt x="187152" y="397775"/>
                      <a:pt x="189466" y="393065"/>
                      <a:pt x="192136" y="388533"/>
                    </a:cubicBezTo>
                    <a:lnTo>
                      <a:pt x="181099" y="377603"/>
                    </a:lnTo>
                    <a:lnTo>
                      <a:pt x="171842" y="368273"/>
                    </a:lnTo>
                    <a:cubicBezTo>
                      <a:pt x="167747" y="364274"/>
                      <a:pt x="165344" y="359121"/>
                      <a:pt x="164632" y="353878"/>
                    </a:cubicBezTo>
                    <a:cubicBezTo>
                      <a:pt x="163564" y="346236"/>
                      <a:pt x="165967" y="338238"/>
                      <a:pt x="171842" y="332374"/>
                    </a:cubicBezTo>
                    <a:cubicBezTo>
                      <a:pt x="176826" y="327398"/>
                      <a:pt x="183324" y="324909"/>
                      <a:pt x="189822" y="324909"/>
                    </a:cubicBezTo>
                    <a:cubicBezTo>
                      <a:pt x="196319" y="324909"/>
                      <a:pt x="202817" y="327398"/>
                      <a:pt x="207802" y="332374"/>
                    </a:cubicBezTo>
                    <a:lnTo>
                      <a:pt x="219551" y="344103"/>
                    </a:lnTo>
                    <a:lnTo>
                      <a:pt x="228096" y="352634"/>
                    </a:lnTo>
                    <a:cubicBezTo>
                      <a:pt x="236196" y="347835"/>
                      <a:pt x="245008" y="344192"/>
                      <a:pt x="254265" y="341793"/>
                    </a:cubicBezTo>
                    <a:lnTo>
                      <a:pt x="254265" y="327931"/>
                    </a:lnTo>
                    <a:lnTo>
                      <a:pt x="254265" y="313180"/>
                    </a:lnTo>
                    <a:cubicBezTo>
                      <a:pt x="254265" y="299140"/>
                      <a:pt x="265658" y="287766"/>
                      <a:pt x="279721" y="287766"/>
                    </a:cubicBezTo>
                    <a:close/>
                    <a:moveTo>
                      <a:pt x="0" y="284379"/>
                    </a:moveTo>
                    <a:cubicBezTo>
                      <a:pt x="33909" y="298154"/>
                      <a:pt x="80633" y="304730"/>
                      <a:pt x="127180" y="304730"/>
                    </a:cubicBezTo>
                    <a:cubicBezTo>
                      <a:pt x="127714" y="304730"/>
                      <a:pt x="128248" y="304730"/>
                      <a:pt x="128782" y="304641"/>
                    </a:cubicBezTo>
                    <a:cubicBezTo>
                      <a:pt x="118903" y="317794"/>
                      <a:pt x="113563" y="333613"/>
                      <a:pt x="113563" y="350320"/>
                    </a:cubicBezTo>
                    <a:cubicBezTo>
                      <a:pt x="113563" y="352009"/>
                      <a:pt x="113563" y="353608"/>
                      <a:pt x="113652" y="355297"/>
                    </a:cubicBezTo>
                    <a:cubicBezTo>
                      <a:pt x="46013" y="353253"/>
                      <a:pt x="7031" y="336190"/>
                      <a:pt x="0" y="327925"/>
                    </a:cubicBezTo>
                    <a:close/>
                    <a:moveTo>
                      <a:pt x="497461" y="197360"/>
                    </a:moveTo>
                    <a:cubicBezTo>
                      <a:pt x="483399" y="197360"/>
                      <a:pt x="472007" y="208734"/>
                      <a:pt x="472007" y="222775"/>
                    </a:cubicBezTo>
                    <a:cubicBezTo>
                      <a:pt x="472007" y="236726"/>
                      <a:pt x="483399" y="248189"/>
                      <a:pt x="497461" y="248189"/>
                    </a:cubicBezTo>
                    <a:cubicBezTo>
                      <a:pt x="511433" y="248189"/>
                      <a:pt x="522825" y="236726"/>
                      <a:pt x="522825" y="222775"/>
                    </a:cubicBezTo>
                    <a:cubicBezTo>
                      <a:pt x="522825" y="208734"/>
                      <a:pt x="511433" y="197360"/>
                      <a:pt x="497461" y="197360"/>
                    </a:cubicBezTo>
                    <a:close/>
                    <a:moveTo>
                      <a:pt x="0" y="182905"/>
                    </a:moveTo>
                    <a:cubicBezTo>
                      <a:pt x="33915" y="196676"/>
                      <a:pt x="80648" y="203162"/>
                      <a:pt x="127204" y="203162"/>
                    </a:cubicBezTo>
                    <a:cubicBezTo>
                      <a:pt x="173670" y="203162"/>
                      <a:pt x="220403" y="196676"/>
                      <a:pt x="254318" y="182905"/>
                    </a:cubicBezTo>
                    <a:lnTo>
                      <a:pt x="254318" y="226351"/>
                    </a:lnTo>
                    <a:cubicBezTo>
                      <a:pt x="253784" y="227062"/>
                      <a:pt x="252983" y="227773"/>
                      <a:pt x="252004" y="228484"/>
                    </a:cubicBezTo>
                    <a:cubicBezTo>
                      <a:pt x="240076" y="237901"/>
                      <a:pt x="197437" y="253894"/>
                      <a:pt x="127204" y="253894"/>
                    </a:cubicBezTo>
                    <a:cubicBezTo>
                      <a:pt x="56881" y="253894"/>
                      <a:pt x="14243" y="237901"/>
                      <a:pt x="2314" y="228484"/>
                    </a:cubicBezTo>
                    <a:cubicBezTo>
                      <a:pt x="1335" y="227773"/>
                      <a:pt x="534" y="227062"/>
                      <a:pt x="0" y="226351"/>
                    </a:cubicBezTo>
                    <a:close/>
                    <a:moveTo>
                      <a:pt x="497461" y="112763"/>
                    </a:moveTo>
                    <a:cubicBezTo>
                      <a:pt x="511433" y="112763"/>
                      <a:pt x="522825" y="124137"/>
                      <a:pt x="522825" y="138089"/>
                    </a:cubicBezTo>
                    <a:lnTo>
                      <a:pt x="522825" y="150974"/>
                    </a:lnTo>
                    <a:cubicBezTo>
                      <a:pt x="525406" y="151862"/>
                      <a:pt x="527898" y="152840"/>
                      <a:pt x="530300" y="153995"/>
                    </a:cubicBezTo>
                    <a:lnTo>
                      <a:pt x="539378" y="144931"/>
                    </a:lnTo>
                    <a:cubicBezTo>
                      <a:pt x="549346" y="135067"/>
                      <a:pt x="565365" y="135067"/>
                      <a:pt x="575333" y="144931"/>
                    </a:cubicBezTo>
                    <a:cubicBezTo>
                      <a:pt x="585301" y="154884"/>
                      <a:pt x="585301" y="170968"/>
                      <a:pt x="575333" y="180832"/>
                    </a:cubicBezTo>
                    <a:lnTo>
                      <a:pt x="566255" y="189984"/>
                    </a:lnTo>
                    <a:cubicBezTo>
                      <a:pt x="567412" y="192384"/>
                      <a:pt x="568391" y="194872"/>
                      <a:pt x="569370" y="197360"/>
                    </a:cubicBezTo>
                    <a:lnTo>
                      <a:pt x="582186" y="197360"/>
                    </a:lnTo>
                    <a:cubicBezTo>
                      <a:pt x="596247" y="197360"/>
                      <a:pt x="607639" y="208734"/>
                      <a:pt x="607639" y="222775"/>
                    </a:cubicBezTo>
                    <a:cubicBezTo>
                      <a:pt x="607639" y="236815"/>
                      <a:pt x="596247" y="248189"/>
                      <a:pt x="582186" y="248189"/>
                    </a:cubicBezTo>
                    <a:lnTo>
                      <a:pt x="569281" y="248189"/>
                    </a:lnTo>
                    <a:cubicBezTo>
                      <a:pt x="568391" y="250677"/>
                      <a:pt x="567412" y="253165"/>
                      <a:pt x="566255" y="255565"/>
                    </a:cubicBezTo>
                    <a:lnTo>
                      <a:pt x="575333" y="264629"/>
                    </a:lnTo>
                    <a:cubicBezTo>
                      <a:pt x="585301" y="274581"/>
                      <a:pt x="585301" y="290665"/>
                      <a:pt x="575333" y="300529"/>
                    </a:cubicBezTo>
                    <a:cubicBezTo>
                      <a:pt x="570349" y="305505"/>
                      <a:pt x="563852" y="307993"/>
                      <a:pt x="557356" y="307993"/>
                    </a:cubicBezTo>
                    <a:cubicBezTo>
                      <a:pt x="550859" y="307993"/>
                      <a:pt x="544362" y="305505"/>
                      <a:pt x="539378" y="300529"/>
                    </a:cubicBezTo>
                    <a:lnTo>
                      <a:pt x="530300" y="291465"/>
                    </a:lnTo>
                    <a:cubicBezTo>
                      <a:pt x="527898" y="292620"/>
                      <a:pt x="525406" y="293687"/>
                      <a:pt x="522825" y="294575"/>
                    </a:cubicBezTo>
                    <a:lnTo>
                      <a:pt x="522825" y="307371"/>
                    </a:lnTo>
                    <a:cubicBezTo>
                      <a:pt x="522825" y="321412"/>
                      <a:pt x="511433" y="332786"/>
                      <a:pt x="497372" y="332786"/>
                    </a:cubicBezTo>
                    <a:cubicBezTo>
                      <a:pt x="483399" y="332786"/>
                      <a:pt x="472007" y="321412"/>
                      <a:pt x="472007" y="307371"/>
                    </a:cubicBezTo>
                    <a:lnTo>
                      <a:pt x="472007" y="294575"/>
                    </a:lnTo>
                    <a:cubicBezTo>
                      <a:pt x="469426" y="293687"/>
                      <a:pt x="466934" y="292620"/>
                      <a:pt x="464532" y="291465"/>
                    </a:cubicBezTo>
                    <a:lnTo>
                      <a:pt x="455454" y="300529"/>
                    </a:lnTo>
                    <a:cubicBezTo>
                      <a:pt x="450470" y="305505"/>
                      <a:pt x="443973" y="307993"/>
                      <a:pt x="437476" y="307993"/>
                    </a:cubicBezTo>
                    <a:cubicBezTo>
                      <a:pt x="435874" y="307993"/>
                      <a:pt x="434362" y="307816"/>
                      <a:pt x="432760" y="307549"/>
                    </a:cubicBezTo>
                    <a:cubicBezTo>
                      <a:pt x="427865" y="306660"/>
                      <a:pt x="423237" y="304350"/>
                      <a:pt x="419499" y="300529"/>
                    </a:cubicBezTo>
                    <a:cubicBezTo>
                      <a:pt x="415761" y="296797"/>
                      <a:pt x="413358" y="292176"/>
                      <a:pt x="412468" y="287289"/>
                    </a:cubicBezTo>
                    <a:cubicBezTo>
                      <a:pt x="411044" y="279291"/>
                      <a:pt x="413358" y="270760"/>
                      <a:pt x="419499" y="264629"/>
                    </a:cubicBezTo>
                    <a:lnTo>
                      <a:pt x="428577" y="255565"/>
                    </a:lnTo>
                    <a:cubicBezTo>
                      <a:pt x="427420" y="253165"/>
                      <a:pt x="426441" y="250677"/>
                      <a:pt x="425551" y="248189"/>
                    </a:cubicBezTo>
                    <a:lnTo>
                      <a:pt x="412646" y="248189"/>
                    </a:lnTo>
                    <a:cubicBezTo>
                      <a:pt x="398585" y="248189"/>
                      <a:pt x="387193" y="236815"/>
                      <a:pt x="387193" y="222775"/>
                    </a:cubicBezTo>
                    <a:cubicBezTo>
                      <a:pt x="387193" y="208734"/>
                      <a:pt x="398585" y="197360"/>
                      <a:pt x="412646" y="197360"/>
                    </a:cubicBezTo>
                    <a:lnTo>
                      <a:pt x="425551" y="197360"/>
                    </a:lnTo>
                    <a:cubicBezTo>
                      <a:pt x="426441" y="194872"/>
                      <a:pt x="427420" y="192384"/>
                      <a:pt x="428577" y="189984"/>
                    </a:cubicBezTo>
                    <a:lnTo>
                      <a:pt x="419499" y="180832"/>
                    </a:lnTo>
                    <a:cubicBezTo>
                      <a:pt x="409531" y="170968"/>
                      <a:pt x="409531" y="154884"/>
                      <a:pt x="419499" y="144931"/>
                    </a:cubicBezTo>
                    <a:cubicBezTo>
                      <a:pt x="429467" y="135067"/>
                      <a:pt x="445575" y="135067"/>
                      <a:pt x="455454" y="144931"/>
                    </a:cubicBezTo>
                    <a:lnTo>
                      <a:pt x="464532" y="153995"/>
                    </a:lnTo>
                    <a:cubicBezTo>
                      <a:pt x="466934" y="152840"/>
                      <a:pt x="469426" y="151862"/>
                      <a:pt x="472007" y="150974"/>
                    </a:cubicBezTo>
                    <a:lnTo>
                      <a:pt x="472007" y="138089"/>
                    </a:lnTo>
                    <a:cubicBezTo>
                      <a:pt x="472007" y="124137"/>
                      <a:pt x="483399" y="112763"/>
                      <a:pt x="497461" y="112763"/>
                    </a:cubicBezTo>
                    <a:close/>
                    <a:moveTo>
                      <a:pt x="0" y="81291"/>
                    </a:moveTo>
                    <a:cubicBezTo>
                      <a:pt x="33915" y="95062"/>
                      <a:pt x="80648" y="101548"/>
                      <a:pt x="127204" y="101548"/>
                    </a:cubicBezTo>
                    <a:cubicBezTo>
                      <a:pt x="173670" y="101548"/>
                      <a:pt x="220403" y="95062"/>
                      <a:pt x="254318" y="81291"/>
                    </a:cubicBezTo>
                    <a:lnTo>
                      <a:pt x="254318" y="124737"/>
                    </a:lnTo>
                    <a:cubicBezTo>
                      <a:pt x="253784" y="125448"/>
                      <a:pt x="252983" y="126159"/>
                      <a:pt x="252004" y="126959"/>
                    </a:cubicBezTo>
                    <a:cubicBezTo>
                      <a:pt x="240076" y="136287"/>
                      <a:pt x="197437" y="152280"/>
                      <a:pt x="127204" y="152280"/>
                    </a:cubicBezTo>
                    <a:cubicBezTo>
                      <a:pt x="56881" y="152280"/>
                      <a:pt x="14243" y="136287"/>
                      <a:pt x="2314" y="126959"/>
                    </a:cubicBezTo>
                    <a:cubicBezTo>
                      <a:pt x="1335" y="126159"/>
                      <a:pt x="534" y="125448"/>
                      <a:pt x="0" y="124737"/>
                    </a:cubicBezTo>
                    <a:close/>
                    <a:moveTo>
                      <a:pt x="127204" y="0"/>
                    </a:moveTo>
                    <a:cubicBezTo>
                      <a:pt x="197429" y="0"/>
                      <a:pt x="240063" y="15994"/>
                      <a:pt x="251990" y="25413"/>
                    </a:cubicBezTo>
                    <a:cubicBezTo>
                      <a:pt x="240063" y="34743"/>
                      <a:pt x="197429" y="50737"/>
                      <a:pt x="127204" y="50737"/>
                    </a:cubicBezTo>
                    <a:cubicBezTo>
                      <a:pt x="56890" y="50737"/>
                      <a:pt x="14256" y="34743"/>
                      <a:pt x="2329" y="25413"/>
                    </a:cubicBezTo>
                    <a:cubicBezTo>
                      <a:pt x="14256" y="15994"/>
                      <a:pt x="56890" y="0"/>
                      <a:pt x="1272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0" name="矩形 9"/>
            <p:cNvSpPr/>
            <p:nvPr/>
          </p:nvSpPr>
          <p:spPr>
            <a:xfrm>
              <a:off x="1689122" y="1340768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u="sng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考照資格認定放寬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735752" y="1851213"/>
              <a:ext cx="67709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</a:t>
              </a:r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至證期局審核，認定投資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型商品</a:t>
              </a:r>
              <a:r>
                <a:rPr lang="en-US" altLang="zh-TW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投信投顧</a:t>
              </a:r>
              <a:r>
                <a:rPr lang="zh-TW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法規即可取得基金銷售</a:t>
              </a:r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資格，待後續法規修改通過。</a:t>
              </a:r>
              <a:endPara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635644" y="5350608"/>
            <a:ext cx="5583056" cy="1080000"/>
            <a:chOff x="2635644" y="5350608"/>
            <a:chExt cx="5583056" cy="1080000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635645" y="5350608"/>
              <a:ext cx="5583055" cy="1080000"/>
            </a:xfrm>
            <a:custGeom>
              <a:avLst/>
              <a:gdLst>
                <a:gd name="T0" fmla="*/ 0 w 3672"/>
                <a:gd name="T1" fmla="*/ 0 h 830"/>
                <a:gd name="T2" fmla="*/ 0 w 3672"/>
                <a:gd name="T3" fmla="*/ 291 h 830"/>
                <a:gd name="T4" fmla="*/ 565 w 3672"/>
                <a:gd name="T5" fmla="*/ 291 h 830"/>
                <a:gd name="T6" fmla="*/ 885 w 3672"/>
                <a:gd name="T7" fmla="*/ 830 h 830"/>
                <a:gd name="T8" fmla="*/ 3672 w 3672"/>
                <a:gd name="T9" fmla="*/ 830 h 830"/>
                <a:gd name="T10" fmla="*/ 3672 w 3672"/>
                <a:gd name="T11" fmla="*/ 0 h 830"/>
                <a:gd name="T12" fmla="*/ 0 w 3672"/>
                <a:gd name="T13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2" h="830">
                  <a:moveTo>
                    <a:pt x="0" y="0"/>
                  </a:moveTo>
                  <a:lnTo>
                    <a:pt x="0" y="291"/>
                  </a:lnTo>
                  <a:lnTo>
                    <a:pt x="565" y="291"/>
                  </a:lnTo>
                  <a:lnTo>
                    <a:pt x="885" y="830"/>
                  </a:lnTo>
                  <a:lnTo>
                    <a:pt x="3672" y="830"/>
                  </a:lnTo>
                  <a:lnTo>
                    <a:pt x="3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368000" tIns="36000" rIns="1080000" bIns="3600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投資型商品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投信投顧法規即可取得基金銷售資格提案，主管機關回覆可行，待後續法規修改通過。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本框 42"/>
            <p:cNvSpPr txBox="1"/>
            <p:nvPr/>
          </p:nvSpPr>
          <p:spPr>
            <a:xfrm>
              <a:off x="2635644" y="5854194"/>
              <a:ext cx="104400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High Tower Text" panose="02040502050506030303" pitchFamily="18" charset="0"/>
                </a:rPr>
                <a:t>03</a:t>
              </a:r>
              <a:endParaRPr lang="zh-CN" altLang="en-US" sz="40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36" name="three-gears_74920"/>
            <p:cNvSpPr>
              <a:spLocks noChangeAspect="1"/>
            </p:cNvSpPr>
            <p:nvPr/>
          </p:nvSpPr>
          <p:spPr bwMode="auto">
            <a:xfrm>
              <a:off x="7372251" y="5608915"/>
              <a:ext cx="592038" cy="609685"/>
            </a:xfrm>
            <a:custGeom>
              <a:avLst/>
              <a:gdLst>
                <a:gd name="connsiteX0" fmla="*/ 204318 w 590797"/>
                <a:gd name="connsiteY0" fmla="*/ 320467 h 608406"/>
                <a:gd name="connsiteX1" fmla="*/ 131187 w 590797"/>
                <a:gd name="connsiteY1" fmla="*/ 393358 h 608406"/>
                <a:gd name="connsiteX2" fmla="*/ 204318 w 590797"/>
                <a:gd name="connsiteY2" fmla="*/ 466249 h 608406"/>
                <a:gd name="connsiteX3" fmla="*/ 277314 w 590797"/>
                <a:gd name="connsiteY3" fmla="*/ 393358 h 608406"/>
                <a:gd name="connsiteX4" fmla="*/ 204318 w 590797"/>
                <a:gd name="connsiteY4" fmla="*/ 320467 h 608406"/>
                <a:gd name="connsiteX5" fmla="*/ 532443 w 590797"/>
                <a:gd name="connsiteY5" fmla="*/ 180620 h 608406"/>
                <a:gd name="connsiteX6" fmla="*/ 512814 w 590797"/>
                <a:gd name="connsiteY6" fmla="*/ 202765 h 608406"/>
                <a:gd name="connsiteX7" fmla="*/ 534998 w 590797"/>
                <a:gd name="connsiteY7" fmla="*/ 222360 h 608406"/>
                <a:gd name="connsiteX8" fmla="*/ 554761 w 590797"/>
                <a:gd name="connsiteY8" fmla="*/ 200215 h 608406"/>
                <a:gd name="connsiteX9" fmla="*/ 532443 w 590797"/>
                <a:gd name="connsiteY9" fmla="*/ 180620 h 608406"/>
                <a:gd name="connsiteX10" fmla="*/ 173264 w 590797"/>
                <a:gd name="connsiteY10" fmla="*/ 178310 h 608406"/>
                <a:gd name="connsiteX11" fmla="*/ 235237 w 590797"/>
                <a:gd name="connsiteY11" fmla="*/ 178310 h 608406"/>
                <a:gd name="connsiteX12" fmla="*/ 251637 w 590797"/>
                <a:gd name="connsiteY12" fmla="*/ 191599 h 608406"/>
                <a:gd name="connsiteX13" fmla="*/ 259434 w 590797"/>
                <a:gd name="connsiteY13" fmla="*/ 229723 h 608406"/>
                <a:gd name="connsiteX14" fmla="*/ 266290 w 590797"/>
                <a:gd name="connsiteY14" fmla="*/ 232273 h 608406"/>
                <a:gd name="connsiteX15" fmla="*/ 312804 w 590797"/>
                <a:gd name="connsiteY15" fmla="*/ 259255 h 608406"/>
                <a:gd name="connsiteX16" fmla="*/ 318450 w 590797"/>
                <a:gd name="connsiteY16" fmla="*/ 263819 h 608406"/>
                <a:gd name="connsiteX17" fmla="*/ 355553 w 590797"/>
                <a:gd name="connsiteY17" fmla="*/ 251604 h 608406"/>
                <a:gd name="connsiteX18" fmla="*/ 360795 w 590797"/>
                <a:gd name="connsiteY18" fmla="*/ 250664 h 608406"/>
                <a:gd name="connsiteX19" fmla="*/ 375314 w 590797"/>
                <a:gd name="connsiteY19" fmla="*/ 259121 h 608406"/>
                <a:gd name="connsiteX20" fmla="*/ 406233 w 590797"/>
                <a:gd name="connsiteY20" fmla="*/ 312681 h 608406"/>
                <a:gd name="connsiteX21" fmla="*/ 402872 w 590797"/>
                <a:gd name="connsiteY21" fmla="*/ 333488 h 608406"/>
                <a:gd name="connsiteX22" fmla="*/ 373835 w 590797"/>
                <a:gd name="connsiteY22" fmla="*/ 359262 h 608406"/>
                <a:gd name="connsiteX23" fmla="*/ 374911 w 590797"/>
                <a:gd name="connsiteY23" fmla="*/ 366511 h 608406"/>
                <a:gd name="connsiteX24" fmla="*/ 377062 w 590797"/>
                <a:gd name="connsiteY24" fmla="*/ 393358 h 608406"/>
                <a:gd name="connsiteX25" fmla="*/ 374911 w 590797"/>
                <a:gd name="connsiteY25" fmla="*/ 420340 h 608406"/>
                <a:gd name="connsiteX26" fmla="*/ 373835 w 590797"/>
                <a:gd name="connsiteY26" fmla="*/ 427454 h 608406"/>
                <a:gd name="connsiteX27" fmla="*/ 402872 w 590797"/>
                <a:gd name="connsiteY27" fmla="*/ 453228 h 608406"/>
                <a:gd name="connsiteX28" fmla="*/ 406233 w 590797"/>
                <a:gd name="connsiteY28" fmla="*/ 474035 h 608406"/>
                <a:gd name="connsiteX29" fmla="*/ 375314 w 590797"/>
                <a:gd name="connsiteY29" fmla="*/ 527729 h 608406"/>
                <a:gd name="connsiteX30" fmla="*/ 360795 w 590797"/>
                <a:gd name="connsiteY30" fmla="*/ 536052 h 608406"/>
                <a:gd name="connsiteX31" fmla="*/ 355553 w 590797"/>
                <a:gd name="connsiteY31" fmla="*/ 535247 h 608406"/>
                <a:gd name="connsiteX32" fmla="*/ 318450 w 590797"/>
                <a:gd name="connsiteY32" fmla="*/ 522897 h 608406"/>
                <a:gd name="connsiteX33" fmla="*/ 312804 w 590797"/>
                <a:gd name="connsiteY33" fmla="*/ 527461 h 608406"/>
                <a:gd name="connsiteX34" fmla="*/ 266290 w 590797"/>
                <a:gd name="connsiteY34" fmla="*/ 554443 h 608406"/>
                <a:gd name="connsiteX35" fmla="*/ 259434 w 590797"/>
                <a:gd name="connsiteY35" fmla="*/ 556993 h 608406"/>
                <a:gd name="connsiteX36" fmla="*/ 251637 w 590797"/>
                <a:gd name="connsiteY36" fmla="*/ 595117 h 608406"/>
                <a:gd name="connsiteX37" fmla="*/ 235237 w 590797"/>
                <a:gd name="connsiteY37" fmla="*/ 608406 h 608406"/>
                <a:gd name="connsiteX38" fmla="*/ 173264 w 590797"/>
                <a:gd name="connsiteY38" fmla="*/ 608406 h 608406"/>
                <a:gd name="connsiteX39" fmla="*/ 156864 w 590797"/>
                <a:gd name="connsiteY39" fmla="*/ 595117 h 608406"/>
                <a:gd name="connsiteX40" fmla="*/ 149067 w 590797"/>
                <a:gd name="connsiteY40" fmla="*/ 557127 h 608406"/>
                <a:gd name="connsiteX41" fmla="*/ 142211 w 590797"/>
                <a:gd name="connsiteY41" fmla="*/ 554443 h 608406"/>
                <a:gd name="connsiteX42" fmla="*/ 95697 w 590797"/>
                <a:gd name="connsiteY42" fmla="*/ 527595 h 608406"/>
                <a:gd name="connsiteX43" fmla="*/ 90051 w 590797"/>
                <a:gd name="connsiteY43" fmla="*/ 522897 h 608406"/>
                <a:gd name="connsiteX44" fmla="*/ 52948 w 590797"/>
                <a:gd name="connsiteY44" fmla="*/ 535247 h 608406"/>
                <a:gd name="connsiteX45" fmla="*/ 47706 w 590797"/>
                <a:gd name="connsiteY45" fmla="*/ 536052 h 608406"/>
                <a:gd name="connsiteX46" fmla="*/ 33321 w 590797"/>
                <a:gd name="connsiteY46" fmla="*/ 527729 h 608406"/>
                <a:gd name="connsiteX47" fmla="*/ 2268 w 590797"/>
                <a:gd name="connsiteY47" fmla="*/ 474169 h 608406"/>
                <a:gd name="connsiteX48" fmla="*/ 5629 w 590797"/>
                <a:gd name="connsiteY48" fmla="*/ 453362 h 608406"/>
                <a:gd name="connsiteX49" fmla="*/ 34666 w 590797"/>
                <a:gd name="connsiteY49" fmla="*/ 427454 h 608406"/>
                <a:gd name="connsiteX50" fmla="*/ 33590 w 590797"/>
                <a:gd name="connsiteY50" fmla="*/ 420340 h 608406"/>
                <a:gd name="connsiteX51" fmla="*/ 31439 w 590797"/>
                <a:gd name="connsiteY51" fmla="*/ 393358 h 608406"/>
                <a:gd name="connsiteX52" fmla="*/ 33590 w 590797"/>
                <a:gd name="connsiteY52" fmla="*/ 366511 h 608406"/>
                <a:gd name="connsiteX53" fmla="*/ 34666 w 590797"/>
                <a:gd name="connsiteY53" fmla="*/ 359262 h 608406"/>
                <a:gd name="connsiteX54" fmla="*/ 5629 w 590797"/>
                <a:gd name="connsiteY54" fmla="*/ 333488 h 608406"/>
                <a:gd name="connsiteX55" fmla="*/ 2268 w 590797"/>
                <a:gd name="connsiteY55" fmla="*/ 312681 h 608406"/>
                <a:gd name="connsiteX56" fmla="*/ 33187 w 590797"/>
                <a:gd name="connsiteY56" fmla="*/ 259121 h 608406"/>
                <a:gd name="connsiteX57" fmla="*/ 47706 w 590797"/>
                <a:gd name="connsiteY57" fmla="*/ 250664 h 608406"/>
                <a:gd name="connsiteX58" fmla="*/ 52948 w 590797"/>
                <a:gd name="connsiteY58" fmla="*/ 251604 h 608406"/>
                <a:gd name="connsiteX59" fmla="*/ 90051 w 590797"/>
                <a:gd name="connsiteY59" fmla="*/ 263819 h 608406"/>
                <a:gd name="connsiteX60" fmla="*/ 95697 w 590797"/>
                <a:gd name="connsiteY60" fmla="*/ 259255 h 608406"/>
                <a:gd name="connsiteX61" fmla="*/ 142211 w 590797"/>
                <a:gd name="connsiteY61" fmla="*/ 232408 h 608406"/>
                <a:gd name="connsiteX62" fmla="*/ 149067 w 590797"/>
                <a:gd name="connsiteY62" fmla="*/ 229723 h 608406"/>
                <a:gd name="connsiteX63" fmla="*/ 156864 w 590797"/>
                <a:gd name="connsiteY63" fmla="*/ 191734 h 608406"/>
                <a:gd name="connsiteX64" fmla="*/ 173264 w 590797"/>
                <a:gd name="connsiteY64" fmla="*/ 178310 h 608406"/>
                <a:gd name="connsiteX65" fmla="*/ 538897 w 590797"/>
                <a:gd name="connsiteY65" fmla="*/ 142102 h 608406"/>
                <a:gd name="connsiteX66" fmla="*/ 542930 w 590797"/>
                <a:gd name="connsiteY66" fmla="*/ 145055 h 608406"/>
                <a:gd name="connsiteX67" fmla="*/ 545753 w 590797"/>
                <a:gd name="connsiteY67" fmla="*/ 155926 h 608406"/>
                <a:gd name="connsiteX68" fmla="*/ 563097 w 590797"/>
                <a:gd name="connsiteY68" fmla="*/ 164649 h 608406"/>
                <a:gd name="connsiteX69" fmla="*/ 573584 w 590797"/>
                <a:gd name="connsiteY69" fmla="*/ 160355 h 608406"/>
                <a:gd name="connsiteX70" fmla="*/ 578289 w 590797"/>
                <a:gd name="connsiteY70" fmla="*/ 161831 h 608406"/>
                <a:gd name="connsiteX71" fmla="*/ 587835 w 590797"/>
                <a:gd name="connsiteY71" fmla="*/ 176326 h 608406"/>
                <a:gd name="connsiteX72" fmla="*/ 587297 w 590797"/>
                <a:gd name="connsiteY72" fmla="*/ 181157 h 608406"/>
                <a:gd name="connsiteX73" fmla="*/ 579365 w 590797"/>
                <a:gd name="connsiteY73" fmla="*/ 189076 h 608406"/>
                <a:gd name="connsiteX74" fmla="*/ 580844 w 590797"/>
                <a:gd name="connsiteY74" fmla="*/ 198739 h 608406"/>
                <a:gd name="connsiteX75" fmla="*/ 580440 w 590797"/>
                <a:gd name="connsiteY75" fmla="*/ 208536 h 608406"/>
                <a:gd name="connsiteX76" fmla="*/ 589314 w 590797"/>
                <a:gd name="connsiteY76" fmla="*/ 215515 h 608406"/>
                <a:gd name="connsiteX77" fmla="*/ 590389 w 590797"/>
                <a:gd name="connsiteY77" fmla="*/ 220212 h 608406"/>
                <a:gd name="connsiteX78" fmla="*/ 582726 w 590797"/>
                <a:gd name="connsiteY78" fmla="*/ 235646 h 608406"/>
                <a:gd name="connsiteX79" fmla="*/ 578155 w 590797"/>
                <a:gd name="connsiteY79" fmla="*/ 237660 h 608406"/>
                <a:gd name="connsiteX80" fmla="*/ 567265 w 590797"/>
                <a:gd name="connsiteY80" fmla="*/ 234707 h 608406"/>
                <a:gd name="connsiteX81" fmla="*/ 550997 w 590797"/>
                <a:gd name="connsiteY81" fmla="*/ 245444 h 608406"/>
                <a:gd name="connsiteX82" fmla="*/ 549383 w 590797"/>
                <a:gd name="connsiteY82" fmla="*/ 256583 h 608406"/>
                <a:gd name="connsiteX83" fmla="*/ 545753 w 590797"/>
                <a:gd name="connsiteY83" fmla="*/ 259804 h 608406"/>
                <a:gd name="connsiteX84" fmla="*/ 528544 w 590797"/>
                <a:gd name="connsiteY84" fmla="*/ 260878 h 608406"/>
                <a:gd name="connsiteX85" fmla="*/ 524511 w 590797"/>
                <a:gd name="connsiteY85" fmla="*/ 257925 h 608406"/>
                <a:gd name="connsiteX86" fmla="*/ 521688 w 590797"/>
                <a:gd name="connsiteY86" fmla="*/ 247054 h 608406"/>
                <a:gd name="connsiteX87" fmla="*/ 504344 w 590797"/>
                <a:gd name="connsiteY87" fmla="*/ 238331 h 608406"/>
                <a:gd name="connsiteX88" fmla="*/ 493857 w 590797"/>
                <a:gd name="connsiteY88" fmla="*/ 242625 h 608406"/>
                <a:gd name="connsiteX89" fmla="*/ 489152 w 590797"/>
                <a:gd name="connsiteY89" fmla="*/ 241149 h 608406"/>
                <a:gd name="connsiteX90" fmla="*/ 479606 w 590797"/>
                <a:gd name="connsiteY90" fmla="*/ 226789 h 608406"/>
                <a:gd name="connsiteX91" fmla="*/ 480144 w 590797"/>
                <a:gd name="connsiteY91" fmla="*/ 221823 h 608406"/>
                <a:gd name="connsiteX92" fmla="*/ 488076 w 590797"/>
                <a:gd name="connsiteY92" fmla="*/ 213904 h 608406"/>
                <a:gd name="connsiteX93" fmla="*/ 486597 w 590797"/>
                <a:gd name="connsiteY93" fmla="*/ 204241 h 608406"/>
                <a:gd name="connsiteX94" fmla="*/ 487001 w 590797"/>
                <a:gd name="connsiteY94" fmla="*/ 194444 h 608406"/>
                <a:gd name="connsiteX95" fmla="*/ 478127 w 590797"/>
                <a:gd name="connsiteY95" fmla="*/ 187465 h 608406"/>
                <a:gd name="connsiteX96" fmla="*/ 477052 w 590797"/>
                <a:gd name="connsiteY96" fmla="*/ 182768 h 608406"/>
                <a:gd name="connsiteX97" fmla="*/ 484850 w 590797"/>
                <a:gd name="connsiteY97" fmla="*/ 167334 h 608406"/>
                <a:gd name="connsiteX98" fmla="*/ 489286 w 590797"/>
                <a:gd name="connsiteY98" fmla="*/ 165320 h 608406"/>
                <a:gd name="connsiteX99" fmla="*/ 500176 w 590797"/>
                <a:gd name="connsiteY99" fmla="*/ 168273 h 608406"/>
                <a:gd name="connsiteX100" fmla="*/ 516444 w 590797"/>
                <a:gd name="connsiteY100" fmla="*/ 157536 h 608406"/>
                <a:gd name="connsiteX101" fmla="*/ 518058 w 590797"/>
                <a:gd name="connsiteY101" fmla="*/ 146397 h 608406"/>
                <a:gd name="connsiteX102" fmla="*/ 521688 w 590797"/>
                <a:gd name="connsiteY102" fmla="*/ 143176 h 608406"/>
                <a:gd name="connsiteX103" fmla="*/ 376508 w 590797"/>
                <a:gd name="connsiteY103" fmla="*/ 67611 h 608406"/>
                <a:gd name="connsiteX104" fmla="*/ 356075 w 590797"/>
                <a:gd name="connsiteY104" fmla="*/ 115265 h 608406"/>
                <a:gd name="connsiteX105" fmla="*/ 403662 w 590797"/>
                <a:gd name="connsiteY105" fmla="*/ 135669 h 608406"/>
                <a:gd name="connsiteX106" fmla="*/ 424095 w 590797"/>
                <a:gd name="connsiteY106" fmla="*/ 88015 h 608406"/>
                <a:gd name="connsiteX107" fmla="*/ 376508 w 590797"/>
                <a:gd name="connsiteY107" fmla="*/ 67611 h 608406"/>
                <a:gd name="connsiteX108" fmla="*/ 365754 w 590797"/>
                <a:gd name="connsiteY108" fmla="*/ 493 h 608406"/>
                <a:gd name="connsiteX109" fmla="*/ 374088 w 590797"/>
                <a:gd name="connsiteY109" fmla="*/ 3044 h 608406"/>
                <a:gd name="connsiteX110" fmla="*/ 384842 w 590797"/>
                <a:gd name="connsiteY110" fmla="*/ 19420 h 608406"/>
                <a:gd name="connsiteX111" fmla="*/ 418315 w 590797"/>
                <a:gd name="connsiteY111" fmla="*/ 24253 h 608406"/>
                <a:gd name="connsiteX112" fmla="*/ 433505 w 590797"/>
                <a:gd name="connsiteY112" fmla="*/ 11635 h 608406"/>
                <a:gd name="connsiteX113" fmla="*/ 442108 w 590797"/>
                <a:gd name="connsiteY113" fmla="*/ 11500 h 608406"/>
                <a:gd name="connsiteX114" fmla="*/ 465633 w 590797"/>
                <a:gd name="connsiteY114" fmla="*/ 30025 h 608406"/>
                <a:gd name="connsiteX115" fmla="*/ 467515 w 590797"/>
                <a:gd name="connsiteY115" fmla="*/ 38482 h 608406"/>
                <a:gd name="connsiteX116" fmla="*/ 458777 w 590797"/>
                <a:gd name="connsiteY116" fmla="*/ 55933 h 608406"/>
                <a:gd name="connsiteX117" fmla="*/ 466709 w 590797"/>
                <a:gd name="connsiteY117" fmla="*/ 71101 h 608406"/>
                <a:gd name="connsiteX118" fmla="*/ 471414 w 590797"/>
                <a:gd name="connsiteY118" fmla="*/ 87478 h 608406"/>
                <a:gd name="connsiteX119" fmla="*/ 489830 w 590797"/>
                <a:gd name="connsiteY119" fmla="*/ 94056 h 608406"/>
                <a:gd name="connsiteX120" fmla="*/ 494266 w 590797"/>
                <a:gd name="connsiteY120" fmla="*/ 101439 h 608406"/>
                <a:gd name="connsiteX121" fmla="*/ 489965 w 590797"/>
                <a:gd name="connsiteY121" fmla="*/ 131239 h 608406"/>
                <a:gd name="connsiteX122" fmla="*/ 483647 w 590797"/>
                <a:gd name="connsiteY122" fmla="*/ 137011 h 608406"/>
                <a:gd name="connsiteX123" fmla="*/ 464020 w 590797"/>
                <a:gd name="connsiteY123" fmla="*/ 138219 h 608406"/>
                <a:gd name="connsiteX124" fmla="*/ 443049 w 590797"/>
                <a:gd name="connsiteY124" fmla="*/ 164798 h 608406"/>
                <a:gd name="connsiteX125" fmla="*/ 446545 w 590797"/>
                <a:gd name="connsiteY125" fmla="*/ 184128 h 608406"/>
                <a:gd name="connsiteX126" fmla="*/ 442243 w 590797"/>
                <a:gd name="connsiteY126" fmla="*/ 191645 h 608406"/>
                <a:gd name="connsiteX127" fmla="*/ 414416 w 590797"/>
                <a:gd name="connsiteY127" fmla="*/ 202787 h 608406"/>
                <a:gd name="connsiteX128" fmla="*/ 406216 w 590797"/>
                <a:gd name="connsiteY128" fmla="*/ 200236 h 608406"/>
                <a:gd name="connsiteX129" fmla="*/ 395328 w 590797"/>
                <a:gd name="connsiteY129" fmla="*/ 183860 h 608406"/>
                <a:gd name="connsiteX130" fmla="*/ 361855 w 590797"/>
                <a:gd name="connsiteY130" fmla="*/ 179027 h 608406"/>
                <a:gd name="connsiteX131" fmla="*/ 346799 w 590797"/>
                <a:gd name="connsiteY131" fmla="*/ 191645 h 608406"/>
                <a:gd name="connsiteX132" fmla="*/ 338062 w 590797"/>
                <a:gd name="connsiteY132" fmla="*/ 191780 h 608406"/>
                <a:gd name="connsiteX133" fmla="*/ 314537 w 590797"/>
                <a:gd name="connsiteY133" fmla="*/ 173255 h 608406"/>
                <a:gd name="connsiteX134" fmla="*/ 312655 w 590797"/>
                <a:gd name="connsiteY134" fmla="*/ 164798 h 608406"/>
                <a:gd name="connsiteX135" fmla="*/ 321393 w 590797"/>
                <a:gd name="connsiteY135" fmla="*/ 147213 h 608406"/>
                <a:gd name="connsiteX136" fmla="*/ 313461 w 590797"/>
                <a:gd name="connsiteY136" fmla="*/ 132179 h 608406"/>
                <a:gd name="connsiteX137" fmla="*/ 308891 w 590797"/>
                <a:gd name="connsiteY137" fmla="*/ 115802 h 608406"/>
                <a:gd name="connsiteX138" fmla="*/ 290340 w 590797"/>
                <a:gd name="connsiteY138" fmla="*/ 109090 h 608406"/>
                <a:gd name="connsiteX139" fmla="*/ 285904 w 590797"/>
                <a:gd name="connsiteY139" fmla="*/ 101707 h 608406"/>
                <a:gd name="connsiteX140" fmla="*/ 290205 w 590797"/>
                <a:gd name="connsiteY140" fmla="*/ 72041 h 608406"/>
                <a:gd name="connsiteX141" fmla="*/ 296523 w 590797"/>
                <a:gd name="connsiteY141" fmla="*/ 66269 h 608406"/>
                <a:gd name="connsiteX142" fmla="*/ 316284 w 590797"/>
                <a:gd name="connsiteY142" fmla="*/ 65061 h 608406"/>
                <a:gd name="connsiteX143" fmla="*/ 337121 w 590797"/>
                <a:gd name="connsiteY143" fmla="*/ 38482 h 608406"/>
                <a:gd name="connsiteX144" fmla="*/ 333625 w 590797"/>
                <a:gd name="connsiteY144" fmla="*/ 19152 h 608406"/>
                <a:gd name="connsiteX145" fmla="*/ 337927 w 590797"/>
                <a:gd name="connsiteY145" fmla="*/ 11635 h 60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90797" h="608406">
                  <a:moveTo>
                    <a:pt x="204318" y="320467"/>
                  </a:moveTo>
                  <a:cubicBezTo>
                    <a:pt x="163988" y="320467"/>
                    <a:pt x="131187" y="353221"/>
                    <a:pt x="131187" y="393358"/>
                  </a:cubicBezTo>
                  <a:cubicBezTo>
                    <a:pt x="131187" y="433629"/>
                    <a:pt x="163988" y="466249"/>
                    <a:pt x="204318" y="466249"/>
                  </a:cubicBezTo>
                  <a:cubicBezTo>
                    <a:pt x="244513" y="466249"/>
                    <a:pt x="277314" y="433629"/>
                    <a:pt x="277314" y="393358"/>
                  </a:cubicBezTo>
                  <a:cubicBezTo>
                    <a:pt x="277314" y="353221"/>
                    <a:pt x="244513" y="320467"/>
                    <a:pt x="204318" y="320467"/>
                  </a:cubicBezTo>
                  <a:close/>
                  <a:moveTo>
                    <a:pt x="532443" y="180620"/>
                  </a:moveTo>
                  <a:cubicBezTo>
                    <a:pt x="520881" y="181291"/>
                    <a:pt x="512142" y="191223"/>
                    <a:pt x="512814" y="202765"/>
                  </a:cubicBezTo>
                  <a:cubicBezTo>
                    <a:pt x="513486" y="214307"/>
                    <a:pt x="523435" y="223031"/>
                    <a:pt x="534998" y="222360"/>
                  </a:cubicBezTo>
                  <a:cubicBezTo>
                    <a:pt x="546560" y="221689"/>
                    <a:pt x="555434" y="211757"/>
                    <a:pt x="554761" y="200215"/>
                  </a:cubicBezTo>
                  <a:cubicBezTo>
                    <a:pt x="554089" y="188673"/>
                    <a:pt x="544140" y="179949"/>
                    <a:pt x="532443" y="180620"/>
                  </a:cubicBezTo>
                  <a:close/>
                  <a:moveTo>
                    <a:pt x="173264" y="178310"/>
                  </a:moveTo>
                  <a:lnTo>
                    <a:pt x="235237" y="178310"/>
                  </a:lnTo>
                  <a:cubicBezTo>
                    <a:pt x="243168" y="178310"/>
                    <a:pt x="250024" y="183948"/>
                    <a:pt x="251637" y="191599"/>
                  </a:cubicBezTo>
                  <a:lnTo>
                    <a:pt x="259434" y="229723"/>
                  </a:lnTo>
                  <a:lnTo>
                    <a:pt x="266290" y="232273"/>
                  </a:lnTo>
                  <a:cubicBezTo>
                    <a:pt x="283094" y="238851"/>
                    <a:pt x="298688" y="247845"/>
                    <a:pt x="312804" y="259255"/>
                  </a:cubicBezTo>
                  <a:lnTo>
                    <a:pt x="318450" y="263819"/>
                  </a:lnTo>
                  <a:lnTo>
                    <a:pt x="355553" y="251604"/>
                  </a:lnTo>
                  <a:cubicBezTo>
                    <a:pt x="357166" y="250932"/>
                    <a:pt x="359048" y="250664"/>
                    <a:pt x="360795" y="250664"/>
                  </a:cubicBezTo>
                  <a:cubicBezTo>
                    <a:pt x="366710" y="250664"/>
                    <a:pt x="372222" y="253886"/>
                    <a:pt x="375314" y="259121"/>
                  </a:cubicBezTo>
                  <a:lnTo>
                    <a:pt x="406233" y="312681"/>
                  </a:lnTo>
                  <a:cubicBezTo>
                    <a:pt x="410266" y="319528"/>
                    <a:pt x="408787" y="328253"/>
                    <a:pt x="402872" y="333488"/>
                  </a:cubicBezTo>
                  <a:lnTo>
                    <a:pt x="373835" y="359262"/>
                  </a:lnTo>
                  <a:lnTo>
                    <a:pt x="374911" y="366511"/>
                  </a:lnTo>
                  <a:cubicBezTo>
                    <a:pt x="376389" y="375370"/>
                    <a:pt x="377062" y="384364"/>
                    <a:pt x="377062" y="393358"/>
                  </a:cubicBezTo>
                  <a:cubicBezTo>
                    <a:pt x="377062" y="402352"/>
                    <a:pt x="376389" y="411480"/>
                    <a:pt x="374911" y="420340"/>
                  </a:cubicBezTo>
                  <a:lnTo>
                    <a:pt x="373835" y="427454"/>
                  </a:lnTo>
                  <a:lnTo>
                    <a:pt x="402872" y="453228"/>
                  </a:lnTo>
                  <a:cubicBezTo>
                    <a:pt x="408787" y="458463"/>
                    <a:pt x="410266" y="467188"/>
                    <a:pt x="406233" y="474035"/>
                  </a:cubicBezTo>
                  <a:lnTo>
                    <a:pt x="375314" y="527729"/>
                  </a:lnTo>
                  <a:cubicBezTo>
                    <a:pt x="372356" y="532830"/>
                    <a:pt x="366710" y="536052"/>
                    <a:pt x="360795" y="536052"/>
                  </a:cubicBezTo>
                  <a:cubicBezTo>
                    <a:pt x="359048" y="536052"/>
                    <a:pt x="357166" y="535784"/>
                    <a:pt x="355553" y="535247"/>
                  </a:cubicBezTo>
                  <a:lnTo>
                    <a:pt x="318450" y="522897"/>
                  </a:lnTo>
                  <a:lnTo>
                    <a:pt x="312804" y="527461"/>
                  </a:lnTo>
                  <a:cubicBezTo>
                    <a:pt x="298823" y="538871"/>
                    <a:pt x="283094" y="547999"/>
                    <a:pt x="266290" y="554443"/>
                  </a:cubicBezTo>
                  <a:lnTo>
                    <a:pt x="259434" y="556993"/>
                  </a:lnTo>
                  <a:lnTo>
                    <a:pt x="251637" y="595117"/>
                  </a:lnTo>
                  <a:cubicBezTo>
                    <a:pt x="250024" y="602902"/>
                    <a:pt x="243168" y="608406"/>
                    <a:pt x="235237" y="608406"/>
                  </a:cubicBezTo>
                  <a:lnTo>
                    <a:pt x="173264" y="608406"/>
                  </a:lnTo>
                  <a:cubicBezTo>
                    <a:pt x="165333" y="608406"/>
                    <a:pt x="158477" y="602768"/>
                    <a:pt x="156864" y="595117"/>
                  </a:cubicBezTo>
                  <a:lnTo>
                    <a:pt x="149067" y="557127"/>
                  </a:lnTo>
                  <a:lnTo>
                    <a:pt x="142211" y="554443"/>
                  </a:lnTo>
                  <a:cubicBezTo>
                    <a:pt x="125407" y="547999"/>
                    <a:pt x="109813" y="538871"/>
                    <a:pt x="95697" y="527595"/>
                  </a:cubicBezTo>
                  <a:lnTo>
                    <a:pt x="90051" y="522897"/>
                  </a:lnTo>
                  <a:lnTo>
                    <a:pt x="52948" y="535247"/>
                  </a:lnTo>
                  <a:cubicBezTo>
                    <a:pt x="51335" y="535784"/>
                    <a:pt x="49588" y="536052"/>
                    <a:pt x="47706" y="536052"/>
                  </a:cubicBezTo>
                  <a:cubicBezTo>
                    <a:pt x="41791" y="536052"/>
                    <a:pt x="36279" y="532830"/>
                    <a:pt x="33321" y="527729"/>
                  </a:cubicBezTo>
                  <a:lnTo>
                    <a:pt x="2268" y="474169"/>
                  </a:lnTo>
                  <a:cubicBezTo>
                    <a:pt x="-1631" y="467323"/>
                    <a:pt x="-286" y="458597"/>
                    <a:pt x="5629" y="453362"/>
                  </a:cubicBezTo>
                  <a:lnTo>
                    <a:pt x="34666" y="427454"/>
                  </a:lnTo>
                  <a:lnTo>
                    <a:pt x="33590" y="420340"/>
                  </a:lnTo>
                  <a:cubicBezTo>
                    <a:pt x="32112" y="411480"/>
                    <a:pt x="31439" y="402352"/>
                    <a:pt x="31439" y="393358"/>
                  </a:cubicBezTo>
                  <a:cubicBezTo>
                    <a:pt x="31439" y="384364"/>
                    <a:pt x="32246" y="375370"/>
                    <a:pt x="33590" y="366511"/>
                  </a:cubicBezTo>
                  <a:lnTo>
                    <a:pt x="34666" y="359262"/>
                  </a:lnTo>
                  <a:lnTo>
                    <a:pt x="5629" y="333488"/>
                  </a:lnTo>
                  <a:cubicBezTo>
                    <a:pt x="-286" y="328253"/>
                    <a:pt x="-1765" y="319528"/>
                    <a:pt x="2268" y="312681"/>
                  </a:cubicBezTo>
                  <a:lnTo>
                    <a:pt x="33187" y="259121"/>
                  </a:lnTo>
                  <a:cubicBezTo>
                    <a:pt x="36279" y="253886"/>
                    <a:pt x="41791" y="250664"/>
                    <a:pt x="47706" y="250664"/>
                  </a:cubicBezTo>
                  <a:cubicBezTo>
                    <a:pt x="49453" y="250664"/>
                    <a:pt x="51335" y="251067"/>
                    <a:pt x="52948" y="251604"/>
                  </a:cubicBezTo>
                  <a:lnTo>
                    <a:pt x="90051" y="263819"/>
                  </a:lnTo>
                  <a:lnTo>
                    <a:pt x="95697" y="259255"/>
                  </a:lnTo>
                  <a:cubicBezTo>
                    <a:pt x="109813" y="247845"/>
                    <a:pt x="125407" y="238851"/>
                    <a:pt x="142211" y="232408"/>
                  </a:cubicBezTo>
                  <a:lnTo>
                    <a:pt x="149067" y="229723"/>
                  </a:lnTo>
                  <a:lnTo>
                    <a:pt x="156864" y="191734"/>
                  </a:lnTo>
                  <a:cubicBezTo>
                    <a:pt x="158477" y="183948"/>
                    <a:pt x="165333" y="178310"/>
                    <a:pt x="173264" y="178310"/>
                  </a:cubicBezTo>
                  <a:close/>
                  <a:moveTo>
                    <a:pt x="538897" y="142102"/>
                  </a:moveTo>
                  <a:cubicBezTo>
                    <a:pt x="540779" y="141968"/>
                    <a:pt x="542392" y="143176"/>
                    <a:pt x="542930" y="145055"/>
                  </a:cubicBezTo>
                  <a:lnTo>
                    <a:pt x="545753" y="155926"/>
                  </a:lnTo>
                  <a:cubicBezTo>
                    <a:pt x="552207" y="157536"/>
                    <a:pt x="558122" y="160623"/>
                    <a:pt x="563097" y="164649"/>
                  </a:cubicBezTo>
                  <a:lnTo>
                    <a:pt x="573584" y="160355"/>
                  </a:lnTo>
                  <a:cubicBezTo>
                    <a:pt x="575331" y="159684"/>
                    <a:pt x="577348" y="160355"/>
                    <a:pt x="578289" y="161831"/>
                  </a:cubicBezTo>
                  <a:lnTo>
                    <a:pt x="587835" y="176326"/>
                  </a:lnTo>
                  <a:cubicBezTo>
                    <a:pt x="588776" y="177802"/>
                    <a:pt x="588642" y="179815"/>
                    <a:pt x="587297" y="181157"/>
                  </a:cubicBezTo>
                  <a:lnTo>
                    <a:pt x="579365" y="189076"/>
                  </a:lnTo>
                  <a:cubicBezTo>
                    <a:pt x="580171" y="192162"/>
                    <a:pt x="580709" y="195383"/>
                    <a:pt x="580844" y="198739"/>
                  </a:cubicBezTo>
                  <a:cubicBezTo>
                    <a:pt x="581113" y="202094"/>
                    <a:pt x="580978" y="205315"/>
                    <a:pt x="580440" y="208536"/>
                  </a:cubicBezTo>
                  <a:lnTo>
                    <a:pt x="589314" y="215515"/>
                  </a:lnTo>
                  <a:cubicBezTo>
                    <a:pt x="590793" y="216589"/>
                    <a:pt x="591196" y="218602"/>
                    <a:pt x="590389" y="220212"/>
                  </a:cubicBezTo>
                  <a:lnTo>
                    <a:pt x="582726" y="235646"/>
                  </a:lnTo>
                  <a:cubicBezTo>
                    <a:pt x="581785" y="237257"/>
                    <a:pt x="579903" y="238196"/>
                    <a:pt x="578155" y="237660"/>
                  </a:cubicBezTo>
                  <a:lnTo>
                    <a:pt x="567265" y="234707"/>
                  </a:lnTo>
                  <a:cubicBezTo>
                    <a:pt x="562694" y="239270"/>
                    <a:pt x="557181" y="243028"/>
                    <a:pt x="550997" y="245444"/>
                  </a:cubicBezTo>
                  <a:lnTo>
                    <a:pt x="549383" y="256583"/>
                  </a:lnTo>
                  <a:cubicBezTo>
                    <a:pt x="549115" y="258328"/>
                    <a:pt x="547636" y="259804"/>
                    <a:pt x="545753" y="259804"/>
                  </a:cubicBezTo>
                  <a:lnTo>
                    <a:pt x="528544" y="260878"/>
                  </a:lnTo>
                  <a:cubicBezTo>
                    <a:pt x="526662" y="261012"/>
                    <a:pt x="525049" y="259804"/>
                    <a:pt x="524511" y="257925"/>
                  </a:cubicBezTo>
                  <a:lnTo>
                    <a:pt x="521688" y="247054"/>
                  </a:lnTo>
                  <a:cubicBezTo>
                    <a:pt x="515234" y="245444"/>
                    <a:pt x="509319" y="242357"/>
                    <a:pt x="504344" y="238331"/>
                  </a:cubicBezTo>
                  <a:lnTo>
                    <a:pt x="493857" y="242625"/>
                  </a:lnTo>
                  <a:cubicBezTo>
                    <a:pt x="492110" y="243296"/>
                    <a:pt x="490093" y="242625"/>
                    <a:pt x="489152" y="241149"/>
                  </a:cubicBezTo>
                  <a:lnTo>
                    <a:pt x="479606" y="226789"/>
                  </a:lnTo>
                  <a:cubicBezTo>
                    <a:pt x="478665" y="225178"/>
                    <a:pt x="478799" y="223165"/>
                    <a:pt x="480144" y="221823"/>
                  </a:cubicBezTo>
                  <a:lnTo>
                    <a:pt x="488076" y="213904"/>
                  </a:lnTo>
                  <a:cubicBezTo>
                    <a:pt x="487270" y="210818"/>
                    <a:pt x="486732" y="207597"/>
                    <a:pt x="486597" y="204241"/>
                  </a:cubicBezTo>
                  <a:cubicBezTo>
                    <a:pt x="486328" y="200886"/>
                    <a:pt x="486463" y="197665"/>
                    <a:pt x="487001" y="194444"/>
                  </a:cubicBezTo>
                  <a:lnTo>
                    <a:pt x="478127" y="187465"/>
                  </a:lnTo>
                  <a:cubicBezTo>
                    <a:pt x="476648" y="186391"/>
                    <a:pt x="476245" y="184378"/>
                    <a:pt x="477052" y="182768"/>
                  </a:cubicBezTo>
                  <a:lnTo>
                    <a:pt x="484850" y="167334"/>
                  </a:lnTo>
                  <a:cubicBezTo>
                    <a:pt x="485656" y="165723"/>
                    <a:pt x="487538" y="164784"/>
                    <a:pt x="489286" y="165320"/>
                  </a:cubicBezTo>
                  <a:lnTo>
                    <a:pt x="500176" y="168273"/>
                  </a:lnTo>
                  <a:cubicBezTo>
                    <a:pt x="504747" y="163710"/>
                    <a:pt x="510260" y="159952"/>
                    <a:pt x="516444" y="157536"/>
                  </a:cubicBezTo>
                  <a:lnTo>
                    <a:pt x="518058" y="146397"/>
                  </a:lnTo>
                  <a:cubicBezTo>
                    <a:pt x="518327" y="144652"/>
                    <a:pt x="519805" y="143176"/>
                    <a:pt x="521688" y="143176"/>
                  </a:cubicBezTo>
                  <a:close/>
                  <a:moveTo>
                    <a:pt x="376508" y="67611"/>
                  </a:moveTo>
                  <a:cubicBezTo>
                    <a:pt x="357688" y="75128"/>
                    <a:pt x="348547" y="96472"/>
                    <a:pt x="356075" y="115265"/>
                  </a:cubicBezTo>
                  <a:cubicBezTo>
                    <a:pt x="363603" y="133924"/>
                    <a:pt x="384977" y="143052"/>
                    <a:pt x="403662" y="135669"/>
                  </a:cubicBezTo>
                  <a:cubicBezTo>
                    <a:pt x="422482" y="128152"/>
                    <a:pt x="431623" y="106808"/>
                    <a:pt x="424095" y="88015"/>
                  </a:cubicBezTo>
                  <a:cubicBezTo>
                    <a:pt x="416702" y="69356"/>
                    <a:pt x="395328" y="60094"/>
                    <a:pt x="376508" y="67611"/>
                  </a:cubicBezTo>
                  <a:close/>
                  <a:moveTo>
                    <a:pt x="365754" y="493"/>
                  </a:moveTo>
                  <a:cubicBezTo>
                    <a:pt x="368845" y="-715"/>
                    <a:pt x="372206" y="359"/>
                    <a:pt x="374088" y="3044"/>
                  </a:cubicBezTo>
                  <a:lnTo>
                    <a:pt x="384842" y="19420"/>
                  </a:lnTo>
                  <a:cubicBezTo>
                    <a:pt x="396403" y="18749"/>
                    <a:pt x="407829" y="20494"/>
                    <a:pt x="418315" y="24253"/>
                  </a:cubicBezTo>
                  <a:lnTo>
                    <a:pt x="433505" y="11635"/>
                  </a:lnTo>
                  <a:cubicBezTo>
                    <a:pt x="435925" y="9487"/>
                    <a:pt x="439554" y="9487"/>
                    <a:pt x="442108" y="11500"/>
                  </a:cubicBezTo>
                  <a:lnTo>
                    <a:pt x="465633" y="30025"/>
                  </a:lnTo>
                  <a:cubicBezTo>
                    <a:pt x="468187" y="32039"/>
                    <a:pt x="468994" y="35529"/>
                    <a:pt x="467515" y="38482"/>
                  </a:cubicBezTo>
                  <a:lnTo>
                    <a:pt x="458777" y="55933"/>
                  </a:lnTo>
                  <a:cubicBezTo>
                    <a:pt x="461869" y="60631"/>
                    <a:pt x="464558" y="65732"/>
                    <a:pt x="466709" y="71101"/>
                  </a:cubicBezTo>
                  <a:cubicBezTo>
                    <a:pt x="468860" y="76471"/>
                    <a:pt x="470338" y="81974"/>
                    <a:pt x="471414" y="87478"/>
                  </a:cubicBezTo>
                  <a:lnTo>
                    <a:pt x="489830" y="94056"/>
                  </a:lnTo>
                  <a:cubicBezTo>
                    <a:pt x="492922" y="95264"/>
                    <a:pt x="494804" y="98351"/>
                    <a:pt x="494266" y="101439"/>
                  </a:cubicBezTo>
                  <a:lnTo>
                    <a:pt x="489965" y="131239"/>
                  </a:lnTo>
                  <a:cubicBezTo>
                    <a:pt x="489561" y="134461"/>
                    <a:pt x="486873" y="136877"/>
                    <a:pt x="483647" y="137011"/>
                  </a:cubicBezTo>
                  <a:lnTo>
                    <a:pt x="464020" y="138219"/>
                  </a:lnTo>
                  <a:cubicBezTo>
                    <a:pt x="458912" y="148287"/>
                    <a:pt x="451922" y="157415"/>
                    <a:pt x="443049" y="164798"/>
                  </a:cubicBezTo>
                  <a:lnTo>
                    <a:pt x="446545" y="184128"/>
                  </a:lnTo>
                  <a:cubicBezTo>
                    <a:pt x="447082" y="187350"/>
                    <a:pt x="445335" y="190437"/>
                    <a:pt x="442243" y="191645"/>
                  </a:cubicBezTo>
                  <a:lnTo>
                    <a:pt x="414416" y="202787"/>
                  </a:lnTo>
                  <a:cubicBezTo>
                    <a:pt x="411325" y="203995"/>
                    <a:pt x="407964" y="202921"/>
                    <a:pt x="406216" y="200236"/>
                  </a:cubicBezTo>
                  <a:lnTo>
                    <a:pt x="395328" y="183860"/>
                  </a:lnTo>
                  <a:cubicBezTo>
                    <a:pt x="383767" y="184531"/>
                    <a:pt x="372475" y="182786"/>
                    <a:pt x="361855" y="179027"/>
                  </a:cubicBezTo>
                  <a:lnTo>
                    <a:pt x="346799" y="191645"/>
                  </a:lnTo>
                  <a:cubicBezTo>
                    <a:pt x="344245" y="193793"/>
                    <a:pt x="340616" y="193793"/>
                    <a:pt x="338062" y="191780"/>
                  </a:cubicBezTo>
                  <a:lnTo>
                    <a:pt x="314537" y="173255"/>
                  </a:lnTo>
                  <a:cubicBezTo>
                    <a:pt x="311983" y="171241"/>
                    <a:pt x="311176" y="167751"/>
                    <a:pt x="312655" y="164798"/>
                  </a:cubicBezTo>
                  <a:lnTo>
                    <a:pt x="321393" y="147213"/>
                  </a:lnTo>
                  <a:cubicBezTo>
                    <a:pt x="318301" y="142649"/>
                    <a:pt x="315612" y="137548"/>
                    <a:pt x="313461" y="132179"/>
                  </a:cubicBezTo>
                  <a:cubicBezTo>
                    <a:pt x="311311" y="126809"/>
                    <a:pt x="309832" y="121306"/>
                    <a:pt x="308891" y="115802"/>
                  </a:cubicBezTo>
                  <a:lnTo>
                    <a:pt x="290340" y="109090"/>
                  </a:lnTo>
                  <a:cubicBezTo>
                    <a:pt x="287248" y="108016"/>
                    <a:pt x="285366" y="104929"/>
                    <a:pt x="285904" y="101707"/>
                  </a:cubicBezTo>
                  <a:lnTo>
                    <a:pt x="290205" y="72041"/>
                  </a:lnTo>
                  <a:cubicBezTo>
                    <a:pt x="290609" y="68819"/>
                    <a:pt x="293297" y="66403"/>
                    <a:pt x="296523" y="66269"/>
                  </a:cubicBezTo>
                  <a:lnTo>
                    <a:pt x="316284" y="65061"/>
                  </a:lnTo>
                  <a:cubicBezTo>
                    <a:pt x="321258" y="54993"/>
                    <a:pt x="328248" y="45865"/>
                    <a:pt x="337121" y="38482"/>
                  </a:cubicBezTo>
                  <a:lnTo>
                    <a:pt x="333625" y="19152"/>
                  </a:lnTo>
                  <a:cubicBezTo>
                    <a:pt x="333088" y="15930"/>
                    <a:pt x="334835" y="12843"/>
                    <a:pt x="337927" y="116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49" name="群組 48"/>
          <p:cNvGrpSpPr/>
          <p:nvPr/>
        </p:nvGrpSpPr>
        <p:grpSpPr>
          <a:xfrm>
            <a:off x="1195484" y="2892777"/>
            <a:ext cx="5583056" cy="1080000"/>
            <a:chOff x="1195484" y="2892777"/>
            <a:chExt cx="5583056" cy="108000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195485" y="2892777"/>
              <a:ext cx="5583055" cy="1080000"/>
            </a:xfrm>
            <a:custGeom>
              <a:avLst/>
              <a:gdLst>
                <a:gd name="T0" fmla="*/ 0 w 3672"/>
                <a:gd name="T1" fmla="*/ 0 h 830"/>
                <a:gd name="T2" fmla="*/ 0 w 3672"/>
                <a:gd name="T3" fmla="*/ 291 h 830"/>
                <a:gd name="T4" fmla="*/ 565 w 3672"/>
                <a:gd name="T5" fmla="*/ 291 h 830"/>
                <a:gd name="T6" fmla="*/ 885 w 3672"/>
                <a:gd name="T7" fmla="*/ 830 h 830"/>
                <a:gd name="T8" fmla="*/ 3672 w 3672"/>
                <a:gd name="T9" fmla="*/ 830 h 830"/>
                <a:gd name="T10" fmla="*/ 3672 w 3672"/>
                <a:gd name="T11" fmla="*/ 0 h 830"/>
                <a:gd name="T12" fmla="*/ 0 w 3672"/>
                <a:gd name="T13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2" h="830">
                  <a:moveTo>
                    <a:pt x="0" y="0"/>
                  </a:moveTo>
                  <a:lnTo>
                    <a:pt x="0" y="291"/>
                  </a:lnTo>
                  <a:lnTo>
                    <a:pt x="565" y="291"/>
                  </a:lnTo>
                  <a:lnTo>
                    <a:pt x="885" y="830"/>
                  </a:lnTo>
                  <a:lnTo>
                    <a:pt x="3672" y="830"/>
                  </a:lnTo>
                  <a:lnTo>
                    <a:pt x="3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368000" tIns="36000" rIns="1080000" bIns="36000" numCol="1" anchor="ctr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通過公會提案認</a:t>
              </a:r>
              <a:r>
                <a:rPr lang="zh-TW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CFP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IPA + </a:t>
              </a:r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投信投顧法規即取得基金銷售資格，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後續由</a:t>
              </a:r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公會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</a:t>
              </a:r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主管機關提案。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本框 42"/>
            <p:cNvSpPr txBox="1"/>
            <p:nvPr/>
          </p:nvSpPr>
          <p:spPr>
            <a:xfrm>
              <a:off x="1195484" y="3396363"/>
              <a:ext cx="75600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High Tower Text" panose="02040502050506030303" pitchFamily="18" charset="0"/>
                </a:rPr>
                <a:t>01</a:t>
              </a:r>
              <a:endParaRPr lang="zh-CN" altLang="en-US" sz="40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37" name="gear_40031"/>
            <p:cNvSpPr>
              <a:spLocks noChangeAspect="1"/>
            </p:cNvSpPr>
            <p:nvPr/>
          </p:nvSpPr>
          <p:spPr bwMode="auto">
            <a:xfrm>
              <a:off x="5914444" y="3152491"/>
              <a:ext cx="609685" cy="608510"/>
            </a:xfrm>
            <a:custGeom>
              <a:avLst/>
              <a:gdLst>
                <a:gd name="T0" fmla="*/ 325 w 333"/>
                <a:gd name="T1" fmla="*/ 136 h 333"/>
                <a:gd name="T2" fmla="*/ 295 w 333"/>
                <a:gd name="T3" fmla="*/ 132 h 333"/>
                <a:gd name="T4" fmla="*/ 282 w 333"/>
                <a:gd name="T5" fmla="*/ 100 h 333"/>
                <a:gd name="T6" fmla="*/ 301 w 333"/>
                <a:gd name="T7" fmla="*/ 77 h 333"/>
                <a:gd name="T8" fmla="*/ 300 w 333"/>
                <a:gd name="T9" fmla="*/ 64 h 333"/>
                <a:gd name="T10" fmla="*/ 269 w 333"/>
                <a:gd name="T11" fmla="*/ 33 h 333"/>
                <a:gd name="T12" fmla="*/ 257 w 333"/>
                <a:gd name="T13" fmla="*/ 33 h 333"/>
                <a:gd name="T14" fmla="*/ 233 w 333"/>
                <a:gd name="T15" fmla="*/ 51 h 333"/>
                <a:gd name="T16" fmla="*/ 201 w 333"/>
                <a:gd name="T17" fmla="*/ 38 h 333"/>
                <a:gd name="T18" fmla="*/ 198 w 333"/>
                <a:gd name="T19" fmla="*/ 8 h 333"/>
                <a:gd name="T20" fmla="*/ 188 w 333"/>
                <a:gd name="T21" fmla="*/ 0 h 333"/>
                <a:gd name="T22" fmla="*/ 145 w 333"/>
                <a:gd name="T23" fmla="*/ 0 h 333"/>
                <a:gd name="T24" fmla="*/ 136 w 333"/>
                <a:gd name="T25" fmla="*/ 8 h 333"/>
                <a:gd name="T26" fmla="*/ 132 w 333"/>
                <a:gd name="T27" fmla="*/ 38 h 333"/>
                <a:gd name="T28" fmla="*/ 100 w 333"/>
                <a:gd name="T29" fmla="*/ 51 h 333"/>
                <a:gd name="T30" fmla="*/ 77 w 333"/>
                <a:gd name="T31" fmla="*/ 33 h 333"/>
                <a:gd name="T32" fmla="*/ 64 w 333"/>
                <a:gd name="T33" fmla="*/ 33 h 333"/>
                <a:gd name="T34" fmla="*/ 33 w 333"/>
                <a:gd name="T35" fmla="*/ 64 h 333"/>
                <a:gd name="T36" fmla="*/ 33 w 333"/>
                <a:gd name="T37" fmla="*/ 77 h 333"/>
                <a:gd name="T38" fmla="*/ 51 w 333"/>
                <a:gd name="T39" fmla="*/ 100 h 333"/>
                <a:gd name="T40" fmla="*/ 38 w 333"/>
                <a:gd name="T41" fmla="*/ 132 h 333"/>
                <a:gd name="T42" fmla="*/ 8 w 333"/>
                <a:gd name="T43" fmla="*/ 136 h 333"/>
                <a:gd name="T44" fmla="*/ 0 w 333"/>
                <a:gd name="T45" fmla="*/ 145 h 333"/>
                <a:gd name="T46" fmla="*/ 0 w 333"/>
                <a:gd name="T47" fmla="*/ 188 h 333"/>
                <a:gd name="T48" fmla="*/ 8 w 333"/>
                <a:gd name="T49" fmla="*/ 198 h 333"/>
                <a:gd name="T50" fmla="*/ 38 w 333"/>
                <a:gd name="T51" fmla="*/ 201 h 333"/>
                <a:gd name="T52" fmla="*/ 51 w 333"/>
                <a:gd name="T53" fmla="*/ 233 h 333"/>
                <a:gd name="T54" fmla="*/ 33 w 333"/>
                <a:gd name="T55" fmla="*/ 257 h 333"/>
                <a:gd name="T56" fmla="*/ 34 w 333"/>
                <a:gd name="T57" fmla="*/ 269 h 333"/>
                <a:gd name="T58" fmla="*/ 64 w 333"/>
                <a:gd name="T59" fmla="*/ 300 h 333"/>
                <a:gd name="T60" fmla="*/ 77 w 333"/>
                <a:gd name="T61" fmla="*/ 301 h 333"/>
                <a:gd name="T62" fmla="*/ 100 w 333"/>
                <a:gd name="T63" fmla="*/ 282 h 333"/>
                <a:gd name="T64" fmla="*/ 132 w 333"/>
                <a:gd name="T65" fmla="*/ 295 h 333"/>
                <a:gd name="T66" fmla="*/ 136 w 333"/>
                <a:gd name="T67" fmla="*/ 325 h 333"/>
                <a:gd name="T68" fmla="*/ 145 w 333"/>
                <a:gd name="T69" fmla="*/ 333 h 333"/>
                <a:gd name="T70" fmla="*/ 188 w 333"/>
                <a:gd name="T71" fmla="*/ 333 h 333"/>
                <a:gd name="T72" fmla="*/ 198 w 333"/>
                <a:gd name="T73" fmla="*/ 325 h 333"/>
                <a:gd name="T74" fmla="*/ 201 w 333"/>
                <a:gd name="T75" fmla="*/ 295 h 333"/>
                <a:gd name="T76" fmla="*/ 233 w 333"/>
                <a:gd name="T77" fmla="*/ 282 h 333"/>
                <a:gd name="T78" fmla="*/ 257 w 333"/>
                <a:gd name="T79" fmla="*/ 301 h 333"/>
                <a:gd name="T80" fmla="*/ 269 w 333"/>
                <a:gd name="T81" fmla="*/ 300 h 333"/>
                <a:gd name="T82" fmla="*/ 300 w 333"/>
                <a:gd name="T83" fmla="*/ 269 h 333"/>
                <a:gd name="T84" fmla="*/ 301 w 333"/>
                <a:gd name="T85" fmla="*/ 257 h 333"/>
                <a:gd name="T86" fmla="*/ 282 w 333"/>
                <a:gd name="T87" fmla="*/ 233 h 333"/>
                <a:gd name="T88" fmla="*/ 295 w 333"/>
                <a:gd name="T89" fmla="*/ 201 h 333"/>
                <a:gd name="T90" fmla="*/ 325 w 333"/>
                <a:gd name="T91" fmla="*/ 198 h 333"/>
                <a:gd name="T92" fmla="*/ 333 w 333"/>
                <a:gd name="T93" fmla="*/ 188 h 333"/>
                <a:gd name="T94" fmla="*/ 333 w 333"/>
                <a:gd name="T95" fmla="*/ 145 h 333"/>
                <a:gd name="T96" fmla="*/ 325 w 333"/>
                <a:gd name="T97" fmla="*/ 136 h 333"/>
                <a:gd name="T98" fmla="*/ 167 w 333"/>
                <a:gd name="T99" fmla="*/ 250 h 333"/>
                <a:gd name="T100" fmla="*/ 83 w 333"/>
                <a:gd name="T101" fmla="*/ 167 h 333"/>
                <a:gd name="T102" fmla="*/ 167 w 333"/>
                <a:gd name="T103" fmla="*/ 83 h 333"/>
                <a:gd name="T104" fmla="*/ 250 w 333"/>
                <a:gd name="T105" fmla="*/ 167 h 333"/>
                <a:gd name="T106" fmla="*/ 167 w 333"/>
                <a:gd name="T107" fmla="*/ 25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3" h="333">
                  <a:moveTo>
                    <a:pt x="325" y="136"/>
                  </a:moveTo>
                  <a:lnTo>
                    <a:pt x="295" y="132"/>
                  </a:lnTo>
                  <a:cubicBezTo>
                    <a:pt x="292" y="121"/>
                    <a:pt x="288" y="110"/>
                    <a:pt x="282" y="100"/>
                  </a:cubicBezTo>
                  <a:lnTo>
                    <a:pt x="301" y="77"/>
                  </a:lnTo>
                  <a:cubicBezTo>
                    <a:pt x="303" y="73"/>
                    <a:pt x="303" y="67"/>
                    <a:pt x="300" y="64"/>
                  </a:cubicBezTo>
                  <a:lnTo>
                    <a:pt x="269" y="33"/>
                  </a:lnTo>
                  <a:cubicBezTo>
                    <a:pt x="266" y="30"/>
                    <a:pt x="260" y="30"/>
                    <a:pt x="257" y="33"/>
                  </a:cubicBezTo>
                  <a:lnTo>
                    <a:pt x="233" y="51"/>
                  </a:lnTo>
                  <a:cubicBezTo>
                    <a:pt x="223" y="45"/>
                    <a:pt x="213" y="41"/>
                    <a:pt x="201" y="38"/>
                  </a:cubicBezTo>
                  <a:lnTo>
                    <a:pt x="198" y="8"/>
                  </a:lnTo>
                  <a:cubicBezTo>
                    <a:pt x="197" y="4"/>
                    <a:pt x="193" y="0"/>
                    <a:pt x="188" y="0"/>
                  </a:cubicBezTo>
                  <a:lnTo>
                    <a:pt x="145" y="0"/>
                  </a:lnTo>
                  <a:cubicBezTo>
                    <a:pt x="140" y="0"/>
                    <a:pt x="136" y="4"/>
                    <a:pt x="136" y="8"/>
                  </a:cubicBezTo>
                  <a:lnTo>
                    <a:pt x="132" y="38"/>
                  </a:lnTo>
                  <a:cubicBezTo>
                    <a:pt x="121" y="41"/>
                    <a:pt x="110" y="46"/>
                    <a:pt x="100" y="51"/>
                  </a:cubicBezTo>
                  <a:lnTo>
                    <a:pt x="77" y="33"/>
                  </a:lnTo>
                  <a:cubicBezTo>
                    <a:pt x="73" y="30"/>
                    <a:pt x="67" y="30"/>
                    <a:pt x="64" y="33"/>
                  </a:cubicBezTo>
                  <a:lnTo>
                    <a:pt x="33" y="64"/>
                  </a:lnTo>
                  <a:cubicBezTo>
                    <a:pt x="30" y="67"/>
                    <a:pt x="30" y="73"/>
                    <a:pt x="33" y="77"/>
                  </a:cubicBezTo>
                  <a:lnTo>
                    <a:pt x="51" y="100"/>
                  </a:lnTo>
                  <a:cubicBezTo>
                    <a:pt x="45" y="110"/>
                    <a:pt x="41" y="121"/>
                    <a:pt x="38" y="132"/>
                  </a:cubicBezTo>
                  <a:lnTo>
                    <a:pt x="8" y="136"/>
                  </a:lnTo>
                  <a:cubicBezTo>
                    <a:pt x="4" y="136"/>
                    <a:pt x="0" y="140"/>
                    <a:pt x="0" y="145"/>
                  </a:cubicBezTo>
                  <a:lnTo>
                    <a:pt x="0" y="188"/>
                  </a:lnTo>
                  <a:cubicBezTo>
                    <a:pt x="0" y="193"/>
                    <a:pt x="4" y="197"/>
                    <a:pt x="8" y="198"/>
                  </a:cubicBezTo>
                  <a:lnTo>
                    <a:pt x="38" y="201"/>
                  </a:lnTo>
                  <a:cubicBezTo>
                    <a:pt x="41" y="213"/>
                    <a:pt x="46" y="223"/>
                    <a:pt x="51" y="233"/>
                  </a:cubicBezTo>
                  <a:lnTo>
                    <a:pt x="33" y="257"/>
                  </a:lnTo>
                  <a:cubicBezTo>
                    <a:pt x="30" y="260"/>
                    <a:pt x="30" y="266"/>
                    <a:pt x="34" y="269"/>
                  </a:cubicBezTo>
                  <a:lnTo>
                    <a:pt x="64" y="300"/>
                  </a:lnTo>
                  <a:cubicBezTo>
                    <a:pt x="67" y="303"/>
                    <a:pt x="73" y="303"/>
                    <a:pt x="77" y="301"/>
                  </a:cubicBezTo>
                  <a:lnTo>
                    <a:pt x="100" y="282"/>
                  </a:lnTo>
                  <a:cubicBezTo>
                    <a:pt x="110" y="288"/>
                    <a:pt x="121" y="292"/>
                    <a:pt x="132" y="295"/>
                  </a:cubicBezTo>
                  <a:lnTo>
                    <a:pt x="136" y="325"/>
                  </a:lnTo>
                  <a:cubicBezTo>
                    <a:pt x="136" y="330"/>
                    <a:pt x="140" y="333"/>
                    <a:pt x="145" y="333"/>
                  </a:cubicBezTo>
                  <a:lnTo>
                    <a:pt x="188" y="333"/>
                  </a:lnTo>
                  <a:cubicBezTo>
                    <a:pt x="193" y="333"/>
                    <a:pt x="197" y="330"/>
                    <a:pt x="198" y="325"/>
                  </a:cubicBezTo>
                  <a:lnTo>
                    <a:pt x="201" y="295"/>
                  </a:lnTo>
                  <a:cubicBezTo>
                    <a:pt x="213" y="292"/>
                    <a:pt x="223" y="288"/>
                    <a:pt x="233" y="282"/>
                  </a:cubicBezTo>
                  <a:lnTo>
                    <a:pt x="257" y="301"/>
                  </a:lnTo>
                  <a:cubicBezTo>
                    <a:pt x="260" y="303"/>
                    <a:pt x="266" y="303"/>
                    <a:pt x="269" y="300"/>
                  </a:cubicBezTo>
                  <a:lnTo>
                    <a:pt x="300" y="269"/>
                  </a:lnTo>
                  <a:cubicBezTo>
                    <a:pt x="303" y="266"/>
                    <a:pt x="303" y="260"/>
                    <a:pt x="301" y="257"/>
                  </a:cubicBezTo>
                  <a:lnTo>
                    <a:pt x="282" y="233"/>
                  </a:lnTo>
                  <a:cubicBezTo>
                    <a:pt x="288" y="223"/>
                    <a:pt x="292" y="213"/>
                    <a:pt x="295" y="201"/>
                  </a:cubicBezTo>
                  <a:lnTo>
                    <a:pt x="325" y="198"/>
                  </a:lnTo>
                  <a:cubicBezTo>
                    <a:pt x="330" y="197"/>
                    <a:pt x="333" y="193"/>
                    <a:pt x="333" y="188"/>
                  </a:cubicBezTo>
                  <a:lnTo>
                    <a:pt x="333" y="145"/>
                  </a:lnTo>
                  <a:cubicBezTo>
                    <a:pt x="333" y="140"/>
                    <a:pt x="330" y="136"/>
                    <a:pt x="325" y="136"/>
                  </a:cubicBezTo>
                  <a:close/>
                  <a:moveTo>
                    <a:pt x="167" y="250"/>
                  </a:moveTo>
                  <a:cubicBezTo>
                    <a:pt x="121" y="250"/>
                    <a:pt x="83" y="213"/>
                    <a:pt x="83" y="167"/>
                  </a:cubicBezTo>
                  <a:cubicBezTo>
                    <a:pt x="83" y="121"/>
                    <a:pt x="121" y="83"/>
                    <a:pt x="167" y="83"/>
                  </a:cubicBezTo>
                  <a:cubicBezTo>
                    <a:pt x="213" y="83"/>
                    <a:pt x="250" y="121"/>
                    <a:pt x="250" y="167"/>
                  </a:cubicBezTo>
                  <a:cubicBezTo>
                    <a:pt x="250" y="213"/>
                    <a:pt x="213" y="250"/>
                    <a:pt x="167" y="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48" name="群組 47"/>
          <p:cNvGrpSpPr/>
          <p:nvPr/>
        </p:nvGrpSpPr>
        <p:grpSpPr>
          <a:xfrm>
            <a:off x="1915564" y="4121693"/>
            <a:ext cx="5583056" cy="1080000"/>
            <a:chOff x="1915564" y="4086133"/>
            <a:chExt cx="5583056" cy="108000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915565" y="4086133"/>
              <a:ext cx="5583055" cy="1080000"/>
            </a:xfrm>
            <a:custGeom>
              <a:avLst/>
              <a:gdLst>
                <a:gd name="T0" fmla="*/ 0 w 3672"/>
                <a:gd name="T1" fmla="*/ 0 h 830"/>
                <a:gd name="T2" fmla="*/ 0 w 3672"/>
                <a:gd name="T3" fmla="*/ 291 h 830"/>
                <a:gd name="T4" fmla="*/ 565 w 3672"/>
                <a:gd name="T5" fmla="*/ 291 h 830"/>
                <a:gd name="T6" fmla="*/ 885 w 3672"/>
                <a:gd name="T7" fmla="*/ 830 h 830"/>
                <a:gd name="T8" fmla="*/ 3672 w 3672"/>
                <a:gd name="T9" fmla="*/ 830 h 830"/>
                <a:gd name="T10" fmla="*/ 3672 w 3672"/>
                <a:gd name="T11" fmla="*/ 0 h 830"/>
                <a:gd name="T12" fmla="*/ 0 w 3672"/>
                <a:gd name="T13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2" h="830">
                  <a:moveTo>
                    <a:pt x="0" y="0"/>
                  </a:moveTo>
                  <a:lnTo>
                    <a:pt x="0" y="291"/>
                  </a:lnTo>
                  <a:lnTo>
                    <a:pt x="565" y="291"/>
                  </a:lnTo>
                  <a:lnTo>
                    <a:pt x="885" y="830"/>
                  </a:lnTo>
                  <a:lnTo>
                    <a:pt x="3672" y="830"/>
                  </a:lnTo>
                  <a:lnTo>
                    <a:pt x="3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368000" tIns="36000" rIns="1080000" bIns="3600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公會提案主管機關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IPA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 </a:t>
              </a:r>
              <a:r>
                <a:rPr lang="zh-TW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投信投顧法規即取得基金銷售資格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  <p:sp>
          <p:nvSpPr>
            <p:cNvPr id="32" name="文本框 42"/>
            <p:cNvSpPr txBox="1"/>
            <p:nvPr/>
          </p:nvSpPr>
          <p:spPr>
            <a:xfrm>
              <a:off x="1915564" y="4589719"/>
              <a:ext cx="86400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High Tower Text" panose="02040502050506030303" pitchFamily="18" charset="0"/>
                </a:rPr>
                <a:t>02</a:t>
              </a:r>
              <a:endParaRPr lang="zh-CN" altLang="en-US" sz="40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38" name="two-settings-cogwheels_76716"/>
            <p:cNvSpPr>
              <a:spLocks noChangeAspect="1"/>
            </p:cNvSpPr>
            <p:nvPr/>
          </p:nvSpPr>
          <p:spPr bwMode="auto">
            <a:xfrm>
              <a:off x="6634524" y="4344291"/>
              <a:ext cx="609685" cy="604153"/>
            </a:xfrm>
            <a:custGeom>
              <a:avLst/>
              <a:gdLst>
                <a:gd name="T0" fmla="*/ 1635 w 2914"/>
                <a:gd name="T1" fmla="*/ 1399 h 2892"/>
                <a:gd name="T2" fmla="*/ 1968 w 2914"/>
                <a:gd name="T3" fmla="*/ 1253 h 2892"/>
                <a:gd name="T4" fmla="*/ 1749 w 2914"/>
                <a:gd name="T5" fmla="*/ 1099 h 2892"/>
                <a:gd name="T6" fmla="*/ 1951 w 2914"/>
                <a:gd name="T7" fmla="*/ 705 h 2892"/>
                <a:gd name="T8" fmla="*/ 1784 w 2914"/>
                <a:gd name="T9" fmla="*/ 450 h 2892"/>
                <a:gd name="T10" fmla="*/ 1474 w 2914"/>
                <a:gd name="T11" fmla="*/ 158 h 2892"/>
                <a:gd name="T12" fmla="*/ 1210 w 2914"/>
                <a:gd name="T13" fmla="*/ 7 h 2892"/>
                <a:gd name="T14" fmla="*/ 828 w 2914"/>
                <a:gd name="T15" fmla="*/ 233 h 2892"/>
                <a:gd name="T16" fmla="*/ 661 w 2914"/>
                <a:gd name="T17" fmla="*/ 24 h 2892"/>
                <a:gd name="T18" fmla="*/ 536 w 2914"/>
                <a:gd name="T19" fmla="*/ 365 h 2892"/>
                <a:gd name="T20" fmla="*/ 114 w 2914"/>
                <a:gd name="T21" fmla="*/ 501 h 2892"/>
                <a:gd name="T22" fmla="*/ 52 w 2914"/>
                <a:gd name="T23" fmla="*/ 799 h 2892"/>
                <a:gd name="T24" fmla="*/ 65 w 2914"/>
                <a:gd name="T25" fmla="*/ 1224 h 2892"/>
                <a:gd name="T26" fmla="*/ 108 w 2914"/>
                <a:gd name="T27" fmla="*/ 1483 h 2892"/>
                <a:gd name="T28" fmla="*/ 372 w 2914"/>
                <a:gd name="T29" fmla="*/ 1437 h 2892"/>
                <a:gd name="T30" fmla="*/ 545 w 2914"/>
                <a:gd name="T31" fmla="*/ 1894 h 2892"/>
                <a:gd name="T32" fmla="*/ 771 w 2914"/>
                <a:gd name="T33" fmla="*/ 1959 h 2892"/>
                <a:gd name="T34" fmla="*/ 1153 w 2914"/>
                <a:gd name="T35" fmla="*/ 1733 h 2892"/>
                <a:gd name="T36" fmla="*/ 1320 w 2914"/>
                <a:gd name="T37" fmla="*/ 1942 h 2892"/>
                <a:gd name="T38" fmla="*/ 1413 w 2914"/>
                <a:gd name="T39" fmla="*/ 1143 h 2892"/>
                <a:gd name="T40" fmla="*/ 578 w 2914"/>
                <a:gd name="T41" fmla="*/ 1169 h 2892"/>
                <a:gd name="T42" fmla="*/ 1151 w 2914"/>
                <a:gd name="T43" fmla="*/ 560 h 2892"/>
                <a:gd name="T44" fmla="*/ 2895 w 2914"/>
                <a:gd name="T45" fmla="*/ 2054 h 2892"/>
                <a:gd name="T46" fmla="*/ 2662 w 2914"/>
                <a:gd name="T47" fmla="*/ 1857 h 2892"/>
                <a:gd name="T48" fmla="*/ 2666 w 2914"/>
                <a:gd name="T49" fmla="*/ 1578 h 2892"/>
                <a:gd name="T50" fmla="*/ 2480 w 2914"/>
                <a:gd name="T51" fmla="*/ 1659 h 2892"/>
                <a:gd name="T52" fmla="*/ 2258 w 2914"/>
                <a:gd name="T53" fmla="*/ 1388 h 2892"/>
                <a:gd name="T54" fmla="*/ 2047 w 2914"/>
                <a:gd name="T55" fmla="*/ 1571 h 2892"/>
                <a:gd name="T56" fmla="*/ 1747 w 2914"/>
                <a:gd name="T57" fmla="*/ 1519 h 2892"/>
                <a:gd name="T58" fmla="*/ 1595 w 2914"/>
                <a:gd name="T59" fmla="*/ 1723 h 2892"/>
                <a:gd name="T60" fmla="*/ 1478 w 2914"/>
                <a:gd name="T61" fmla="*/ 1973 h 2892"/>
                <a:gd name="T62" fmla="*/ 1420 w 2914"/>
                <a:gd name="T63" fmla="*/ 2221 h 2892"/>
                <a:gd name="T64" fmla="*/ 1654 w 2914"/>
                <a:gd name="T65" fmla="*/ 2417 h 2892"/>
                <a:gd name="T66" fmla="*/ 1557 w 2914"/>
                <a:gd name="T67" fmla="*/ 2596 h 2892"/>
                <a:gd name="T68" fmla="*/ 1743 w 2914"/>
                <a:gd name="T69" fmla="*/ 2700 h 2892"/>
                <a:gd name="T70" fmla="*/ 1994 w 2914"/>
                <a:gd name="T71" fmla="*/ 2817 h 2892"/>
                <a:gd name="T72" fmla="*/ 2196 w 2914"/>
                <a:gd name="T73" fmla="*/ 2892 h 2892"/>
                <a:gd name="T74" fmla="*/ 2268 w 2914"/>
                <a:gd name="T75" fmla="*/ 2703 h 2892"/>
                <a:gd name="T76" fmla="*/ 2569 w 2914"/>
                <a:gd name="T77" fmla="*/ 2755 h 2892"/>
                <a:gd name="T78" fmla="*/ 2721 w 2914"/>
                <a:gd name="T79" fmla="*/ 2552 h 2892"/>
                <a:gd name="T80" fmla="*/ 2838 w 2914"/>
                <a:gd name="T81" fmla="*/ 2301 h 2892"/>
                <a:gd name="T82" fmla="*/ 2895 w 2914"/>
                <a:gd name="T83" fmla="*/ 2054 h 2892"/>
                <a:gd name="T84" fmla="*/ 2157 w 2914"/>
                <a:gd name="T85" fmla="*/ 1826 h 2892"/>
                <a:gd name="T86" fmla="*/ 2144 w 2914"/>
                <a:gd name="T87" fmla="*/ 2448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14" h="2892">
                  <a:moveTo>
                    <a:pt x="1524" y="1777"/>
                  </a:moveTo>
                  <a:lnTo>
                    <a:pt x="1445" y="1601"/>
                  </a:lnTo>
                  <a:cubicBezTo>
                    <a:pt x="1520" y="1546"/>
                    <a:pt x="1585" y="1477"/>
                    <a:pt x="1635" y="1399"/>
                  </a:cubicBezTo>
                  <a:lnTo>
                    <a:pt x="1815" y="1467"/>
                  </a:lnTo>
                  <a:cubicBezTo>
                    <a:pt x="1850" y="1480"/>
                    <a:pt x="1888" y="1462"/>
                    <a:pt x="1901" y="1428"/>
                  </a:cubicBezTo>
                  <a:lnTo>
                    <a:pt x="1968" y="1253"/>
                  </a:lnTo>
                  <a:cubicBezTo>
                    <a:pt x="1974" y="1237"/>
                    <a:pt x="1973" y="1218"/>
                    <a:pt x="1966" y="1202"/>
                  </a:cubicBezTo>
                  <a:cubicBezTo>
                    <a:pt x="1959" y="1186"/>
                    <a:pt x="1945" y="1174"/>
                    <a:pt x="1929" y="1167"/>
                  </a:cubicBezTo>
                  <a:lnTo>
                    <a:pt x="1749" y="1099"/>
                  </a:lnTo>
                  <a:cubicBezTo>
                    <a:pt x="1763" y="1007"/>
                    <a:pt x="1760" y="912"/>
                    <a:pt x="1740" y="821"/>
                  </a:cubicBezTo>
                  <a:lnTo>
                    <a:pt x="1916" y="742"/>
                  </a:lnTo>
                  <a:cubicBezTo>
                    <a:pt x="1932" y="734"/>
                    <a:pt x="1944" y="721"/>
                    <a:pt x="1951" y="705"/>
                  </a:cubicBezTo>
                  <a:cubicBezTo>
                    <a:pt x="1957" y="688"/>
                    <a:pt x="1956" y="670"/>
                    <a:pt x="1949" y="654"/>
                  </a:cubicBezTo>
                  <a:lnTo>
                    <a:pt x="1872" y="483"/>
                  </a:lnTo>
                  <a:cubicBezTo>
                    <a:pt x="1857" y="450"/>
                    <a:pt x="1818" y="435"/>
                    <a:pt x="1784" y="450"/>
                  </a:cubicBezTo>
                  <a:lnTo>
                    <a:pt x="1609" y="529"/>
                  </a:lnTo>
                  <a:cubicBezTo>
                    <a:pt x="1553" y="454"/>
                    <a:pt x="1484" y="389"/>
                    <a:pt x="1406" y="338"/>
                  </a:cubicBezTo>
                  <a:lnTo>
                    <a:pt x="1474" y="158"/>
                  </a:lnTo>
                  <a:cubicBezTo>
                    <a:pt x="1487" y="124"/>
                    <a:pt x="1470" y="85"/>
                    <a:pt x="1435" y="72"/>
                  </a:cubicBezTo>
                  <a:lnTo>
                    <a:pt x="1261" y="6"/>
                  </a:lnTo>
                  <a:cubicBezTo>
                    <a:pt x="1244" y="0"/>
                    <a:pt x="1226" y="0"/>
                    <a:pt x="1210" y="7"/>
                  </a:cubicBezTo>
                  <a:cubicBezTo>
                    <a:pt x="1194" y="15"/>
                    <a:pt x="1181" y="28"/>
                    <a:pt x="1175" y="45"/>
                  </a:cubicBezTo>
                  <a:lnTo>
                    <a:pt x="1107" y="225"/>
                  </a:lnTo>
                  <a:cubicBezTo>
                    <a:pt x="1014" y="210"/>
                    <a:pt x="919" y="213"/>
                    <a:pt x="828" y="233"/>
                  </a:cubicBezTo>
                  <a:lnTo>
                    <a:pt x="749" y="58"/>
                  </a:lnTo>
                  <a:cubicBezTo>
                    <a:pt x="742" y="42"/>
                    <a:pt x="729" y="29"/>
                    <a:pt x="712" y="23"/>
                  </a:cubicBezTo>
                  <a:cubicBezTo>
                    <a:pt x="695" y="16"/>
                    <a:pt x="677" y="17"/>
                    <a:pt x="661" y="24"/>
                  </a:cubicBezTo>
                  <a:lnTo>
                    <a:pt x="491" y="101"/>
                  </a:lnTo>
                  <a:cubicBezTo>
                    <a:pt x="457" y="116"/>
                    <a:pt x="442" y="156"/>
                    <a:pt x="457" y="189"/>
                  </a:cubicBezTo>
                  <a:lnTo>
                    <a:pt x="536" y="365"/>
                  </a:lnTo>
                  <a:cubicBezTo>
                    <a:pt x="461" y="420"/>
                    <a:pt x="396" y="489"/>
                    <a:pt x="346" y="568"/>
                  </a:cubicBezTo>
                  <a:lnTo>
                    <a:pt x="165" y="499"/>
                  </a:lnTo>
                  <a:cubicBezTo>
                    <a:pt x="149" y="493"/>
                    <a:pt x="131" y="494"/>
                    <a:pt x="114" y="501"/>
                  </a:cubicBezTo>
                  <a:cubicBezTo>
                    <a:pt x="98" y="508"/>
                    <a:pt x="86" y="521"/>
                    <a:pt x="80" y="538"/>
                  </a:cubicBezTo>
                  <a:lnTo>
                    <a:pt x="13" y="713"/>
                  </a:lnTo>
                  <a:cubicBezTo>
                    <a:pt x="0" y="747"/>
                    <a:pt x="18" y="786"/>
                    <a:pt x="52" y="799"/>
                  </a:cubicBezTo>
                  <a:lnTo>
                    <a:pt x="232" y="867"/>
                  </a:lnTo>
                  <a:cubicBezTo>
                    <a:pt x="218" y="959"/>
                    <a:pt x="221" y="1054"/>
                    <a:pt x="241" y="1145"/>
                  </a:cubicBezTo>
                  <a:lnTo>
                    <a:pt x="65" y="1224"/>
                  </a:lnTo>
                  <a:cubicBezTo>
                    <a:pt x="49" y="1232"/>
                    <a:pt x="36" y="1245"/>
                    <a:pt x="30" y="1261"/>
                  </a:cubicBezTo>
                  <a:cubicBezTo>
                    <a:pt x="24" y="1278"/>
                    <a:pt x="24" y="1296"/>
                    <a:pt x="32" y="1312"/>
                  </a:cubicBezTo>
                  <a:lnTo>
                    <a:pt x="108" y="1483"/>
                  </a:lnTo>
                  <a:cubicBezTo>
                    <a:pt x="116" y="1499"/>
                    <a:pt x="129" y="1511"/>
                    <a:pt x="146" y="1518"/>
                  </a:cubicBezTo>
                  <a:cubicBezTo>
                    <a:pt x="162" y="1524"/>
                    <a:pt x="180" y="1523"/>
                    <a:pt x="197" y="1516"/>
                  </a:cubicBezTo>
                  <a:lnTo>
                    <a:pt x="372" y="1437"/>
                  </a:lnTo>
                  <a:cubicBezTo>
                    <a:pt x="427" y="1513"/>
                    <a:pt x="496" y="1577"/>
                    <a:pt x="575" y="1628"/>
                  </a:cubicBezTo>
                  <a:lnTo>
                    <a:pt x="507" y="1808"/>
                  </a:lnTo>
                  <a:cubicBezTo>
                    <a:pt x="494" y="1842"/>
                    <a:pt x="511" y="1881"/>
                    <a:pt x="545" y="1894"/>
                  </a:cubicBezTo>
                  <a:lnTo>
                    <a:pt x="720" y="1960"/>
                  </a:lnTo>
                  <a:cubicBezTo>
                    <a:pt x="728" y="1963"/>
                    <a:pt x="736" y="1964"/>
                    <a:pt x="744" y="1964"/>
                  </a:cubicBezTo>
                  <a:cubicBezTo>
                    <a:pt x="753" y="1964"/>
                    <a:pt x="762" y="1962"/>
                    <a:pt x="771" y="1959"/>
                  </a:cubicBezTo>
                  <a:cubicBezTo>
                    <a:pt x="787" y="1951"/>
                    <a:pt x="800" y="1938"/>
                    <a:pt x="806" y="1921"/>
                  </a:cubicBezTo>
                  <a:lnTo>
                    <a:pt x="874" y="1741"/>
                  </a:lnTo>
                  <a:cubicBezTo>
                    <a:pt x="967" y="1756"/>
                    <a:pt x="1061" y="1753"/>
                    <a:pt x="1153" y="1733"/>
                  </a:cubicBezTo>
                  <a:lnTo>
                    <a:pt x="1232" y="1908"/>
                  </a:lnTo>
                  <a:cubicBezTo>
                    <a:pt x="1239" y="1924"/>
                    <a:pt x="1252" y="1937"/>
                    <a:pt x="1269" y="1943"/>
                  </a:cubicBezTo>
                  <a:cubicBezTo>
                    <a:pt x="1285" y="1950"/>
                    <a:pt x="1304" y="1949"/>
                    <a:pt x="1320" y="1942"/>
                  </a:cubicBezTo>
                  <a:lnTo>
                    <a:pt x="1490" y="1865"/>
                  </a:lnTo>
                  <a:cubicBezTo>
                    <a:pt x="1524" y="1850"/>
                    <a:pt x="1539" y="1810"/>
                    <a:pt x="1524" y="1777"/>
                  </a:cubicBezTo>
                  <a:close/>
                  <a:moveTo>
                    <a:pt x="1413" y="1143"/>
                  </a:moveTo>
                  <a:cubicBezTo>
                    <a:pt x="1347" y="1318"/>
                    <a:pt x="1177" y="1435"/>
                    <a:pt x="990" y="1435"/>
                  </a:cubicBezTo>
                  <a:cubicBezTo>
                    <a:pt x="936" y="1435"/>
                    <a:pt x="882" y="1425"/>
                    <a:pt x="830" y="1406"/>
                  </a:cubicBezTo>
                  <a:cubicBezTo>
                    <a:pt x="717" y="1363"/>
                    <a:pt x="628" y="1279"/>
                    <a:pt x="578" y="1169"/>
                  </a:cubicBezTo>
                  <a:cubicBezTo>
                    <a:pt x="529" y="1059"/>
                    <a:pt x="525" y="936"/>
                    <a:pt x="568" y="823"/>
                  </a:cubicBezTo>
                  <a:cubicBezTo>
                    <a:pt x="634" y="648"/>
                    <a:pt x="804" y="531"/>
                    <a:pt x="991" y="531"/>
                  </a:cubicBezTo>
                  <a:cubicBezTo>
                    <a:pt x="1045" y="531"/>
                    <a:pt x="1099" y="541"/>
                    <a:pt x="1151" y="560"/>
                  </a:cubicBezTo>
                  <a:cubicBezTo>
                    <a:pt x="1263" y="603"/>
                    <a:pt x="1353" y="687"/>
                    <a:pt x="1403" y="797"/>
                  </a:cubicBezTo>
                  <a:cubicBezTo>
                    <a:pt x="1452" y="907"/>
                    <a:pt x="1456" y="1030"/>
                    <a:pt x="1413" y="1143"/>
                  </a:cubicBezTo>
                  <a:close/>
                  <a:moveTo>
                    <a:pt x="2895" y="2054"/>
                  </a:moveTo>
                  <a:cubicBezTo>
                    <a:pt x="2883" y="2040"/>
                    <a:pt x="2867" y="2033"/>
                    <a:pt x="2849" y="2032"/>
                  </a:cubicBezTo>
                  <a:lnTo>
                    <a:pt x="2724" y="2027"/>
                  </a:lnTo>
                  <a:cubicBezTo>
                    <a:pt x="2712" y="1967"/>
                    <a:pt x="2691" y="1910"/>
                    <a:pt x="2662" y="1857"/>
                  </a:cubicBezTo>
                  <a:lnTo>
                    <a:pt x="2754" y="1772"/>
                  </a:lnTo>
                  <a:cubicBezTo>
                    <a:pt x="2782" y="1747"/>
                    <a:pt x="2783" y="1705"/>
                    <a:pt x="2758" y="1678"/>
                  </a:cubicBezTo>
                  <a:lnTo>
                    <a:pt x="2666" y="1578"/>
                  </a:lnTo>
                  <a:cubicBezTo>
                    <a:pt x="2655" y="1565"/>
                    <a:pt x="2638" y="1557"/>
                    <a:pt x="2620" y="1556"/>
                  </a:cubicBezTo>
                  <a:cubicBezTo>
                    <a:pt x="2603" y="1556"/>
                    <a:pt x="2585" y="1562"/>
                    <a:pt x="2572" y="1574"/>
                  </a:cubicBezTo>
                  <a:lnTo>
                    <a:pt x="2480" y="1659"/>
                  </a:lnTo>
                  <a:cubicBezTo>
                    <a:pt x="2430" y="1625"/>
                    <a:pt x="2374" y="1599"/>
                    <a:pt x="2316" y="1583"/>
                  </a:cubicBezTo>
                  <a:lnTo>
                    <a:pt x="2322" y="1457"/>
                  </a:lnTo>
                  <a:cubicBezTo>
                    <a:pt x="2323" y="1421"/>
                    <a:pt x="2295" y="1389"/>
                    <a:pt x="2258" y="1388"/>
                  </a:cubicBezTo>
                  <a:lnTo>
                    <a:pt x="2122" y="1382"/>
                  </a:lnTo>
                  <a:cubicBezTo>
                    <a:pt x="2085" y="1381"/>
                    <a:pt x="2054" y="1409"/>
                    <a:pt x="2053" y="1446"/>
                  </a:cubicBezTo>
                  <a:lnTo>
                    <a:pt x="2047" y="1571"/>
                  </a:lnTo>
                  <a:cubicBezTo>
                    <a:pt x="1988" y="1583"/>
                    <a:pt x="1931" y="1604"/>
                    <a:pt x="1878" y="1633"/>
                  </a:cubicBezTo>
                  <a:lnTo>
                    <a:pt x="1793" y="1540"/>
                  </a:lnTo>
                  <a:cubicBezTo>
                    <a:pt x="1781" y="1527"/>
                    <a:pt x="1764" y="1520"/>
                    <a:pt x="1747" y="1519"/>
                  </a:cubicBezTo>
                  <a:cubicBezTo>
                    <a:pt x="1729" y="1518"/>
                    <a:pt x="1712" y="1525"/>
                    <a:pt x="1699" y="1536"/>
                  </a:cubicBezTo>
                  <a:lnTo>
                    <a:pt x="1599" y="1628"/>
                  </a:lnTo>
                  <a:cubicBezTo>
                    <a:pt x="1571" y="1653"/>
                    <a:pt x="1570" y="1695"/>
                    <a:pt x="1595" y="1723"/>
                  </a:cubicBezTo>
                  <a:lnTo>
                    <a:pt x="1680" y="1815"/>
                  </a:lnTo>
                  <a:cubicBezTo>
                    <a:pt x="1646" y="1865"/>
                    <a:pt x="1620" y="1921"/>
                    <a:pt x="1603" y="1979"/>
                  </a:cubicBezTo>
                  <a:lnTo>
                    <a:pt x="1478" y="1973"/>
                  </a:lnTo>
                  <a:cubicBezTo>
                    <a:pt x="1441" y="1972"/>
                    <a:pt x="1410" y="2000"/>
                    <a:pt x="1408" y="2037"/>
                  </a:cubicBezTo>
                  <a:lnTo>
                    <a:pt x="1403" y="2173"/>
                  </a:lnTo>
                  <a:cubicBezTo>
                    <a:pt x="1402" y="2190"/>
                    <a:pt x="1408" y="2208"/>
                    <a:pt x="1420" y="2221"/>
                  </a:cubicBezTo>
                  <a:cubicBezTo>
                    <a:pt x="1432" y="2234"/>
                    <a:pt x="1449" y="2241"/>
                    <a:pt x="1466" y="2242"/>
                  </a:cubicBezTo>
                  <a:lnTo>
                    <a:pt x="1592" y="2248"/>
                  </a:lnTo>
                  <a:cubicBezTo>
                    <a:pt x="1604" y="2307"/>
                    <a:pt x="1624" y="2364"/>
                    <a:pt x="1654" y="2417"/>
                  </a:cubicBezTo>
                  <a:lnTo>
                    <a:pt x="1561" y="2502"/>
                  </a:lnTo>
                  <a:cubicBezTo>
                    <a:pt x="1548" y="2514"/>
                    <a:pt x="1540" y="2531"/>
                    <a:pt x="1540" y="2548"/>
                  </a:cubicBezTo>
                  <a:cubicBezTo>
                    <a:pt x="1539" y="2566"/>
                    <a:pt x="1545" y="2583"/>
                    <a:pt x="1557" y="2596"/>
                  </a:cubicBezTo>
                  <a:lnTo>
                    <a:pt x="1649" y="2696"/>
                  </a:lnTo>
                  <a:cubicBezTo>
                    <a:pt x="1661" y="2709"/>
                    <a:pt x="1678" y="2717"/>
                    <a:pt x="1695" y="2718"/>
                  </a:cubicBezTo>
                  <a:cubicBezTo>
                    <a:pt x="1713" y="2719"/>
                    <a:pt x="1730" y="2712"/>
                    <a:pt x="1743" y="2700"/>
                  </a:cubicBezTo>
                  <a:lnTo>
                    <a:pt x="1836" y="2615"/>
                  </a:lnTo>
                  <a:cubicBezTo>
                    <a:pt x="1886" y="2649"/>
                    <a:pt x="1941" y="2675"/>
                    <a:pt x="1999" y="2691"/>
                  </a:cubicBezTo>
                  <a:lnTo>
                    <a:pt x="1994" y="2817"/>
                  </a:lnTo>
                  <a:cubicBezTo>
                    <a:pt x="1992" y="2854"/>
                    <a:pt x="2021" y="2885"/>
                    <a:pt x="2058" y="2886"/>
                  </a:cubicBezTo>
                  <a:lnTo>
                    <a:pt x="2193" y="2892"/>
                  </a:lnTo>
                  <a:cubicBezTo>
                    <a:pt x="2194" y="2892"/>
                    <a:pt x="2195" y="2892"/>
                    <a:pt x="2196" y="2892"/>
                  </a:cubicBezTo>
                  <a:cubicBezTo>
                    <a:pt x="2213" y="2892"/>
                    <a:pt x="2229" y="2886"/>
                    <a:pt x="2241" y="2875"/>
                  </a:cubicBezTo>
                  <a:cubicBezTo>
                    <a:pt x="2254" y="2863"/>
                    <a:pt x="2262" y="2846"/>
                    <a:pt x="2263" y="2828"/>
                  </a:cubicBezTo>
                  <a:lnTo>
                    <a:pt x="2268" y="2703"/>
                  </a:lnTo>
                  <a:cubicBezTo>
                    <a:pt x="2328" y="2691"/>
                    <a:pt x="2385" y="2670"/>
                    <a:pt x="2438" y="2641"/>
                  </a:cubicBezTo>
                  <a:lnTo>
                    <a:pt x="2523" y="2734"/>
                  </a:lnTo>
                  <a:cubicBezTo>
                    <a:pt x="2535" y="2747"/>
                    <a:pt x="2551" y="2755"/>
                    <a:pt x="2569" y="2755"/>
                  </a:cubicBezTo>
                  <a:cubicBezTo>
                    <a:pt x="2587" y="2756"/>
                    <a:pt x="2604" y="2750"/>
                    <a:pt x="2617" y="2738"/>
                  </a:cubicBezTo>
                  <a:lnTo>
                    <a:pt x="2717" y="2646"/>
                  </a:lnTo>
                  <a:cubicBezTo>
                    <a:pt x="2744" y="2621"/>
                    <a:pt x="2746" y="2579"/>
                    <a:pt x="2721" y="2552"/>
                  </a:cubicBezTo>
                  <a:lnTo>
                    <a:pt x="2636" y="2459"/>
                  </a:lnTo>
                  <a:cubicBezTo>
                    <a:pt x="2670" y="2409"/>
                    <a:pt x="2695" y="2354"/>
                    <a:pt x="2712" y="2296"/>
                  </a:cubicBezTo>
                  <a:lnTo>
                    <a:pt x="2838" y="2301"/>
                  </a:lnTo>
                  <a:cubicBezTo>
                    <a:pt x="2874" y="2302"/>
                    <a:pt x="2905" y="2274"/>
                    <a:pt x="2907" y="2237"/>
                  </a:cubicBezTo>
                  <a:lnTo>
                    <a:pt x="2913" y="2101"/>
                  </a:lnTo>
                  <a:cubicBezTo>
                    <a:pt x="2914" y="2084"/>
                    <a:pt x="2907" y="2067"/>
                    <a:pt x="2895" y="2054"/>
                  </a:cubicBezTo>
                  <a:close/>
                  <a:moveTo>
                    <a:pt x="2144" y="2448"/>
                  </a:moveTo>
                  <a:cubicBezTo>
                    <a:pt x="1973" y="2440"/>
                    <a:pt x="1840" y="2295"/>
                    <a:pt x="1847" y="2124"/>
                  </a:cubicBezTo>
                  <a:cubicBezTo>
                    <a:pt x="1854" y="1957"/>
                    <a:pt x="1991" y="1826"/>
                    <a:pt x="2157" y="1826"/>
                  </a:cubicBezTo>
                  <a:cubicBezTo>
                    <a:pt x="2162" y="1826"/>
                    <a:pt x="2167" y="1826"/>
                    <a:pt x="2171" y="1827"/>
                  </a:cubicBezTo>
                  <a:cubicBezTo>
                    <a:pt x="2342" y="1834"/>
                    <a:pt x="2476" y="1979"/>
                    <a:pt x="2468" y="2150"/>
                  </a:cubicBezTo>
                  <a:cubicBezTo>
                    <a:pt x="2461" y="2322"/>
                    <a:pt x="2317" y="2455"/>
                    <a:pt x="2144" y="24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520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新增滿期金商品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6" name="群組 5"/>
          <p:cNvGrpSpPr/>
          <p:nvPr/>
        </p:nvGrpSpPr>
        <p:grpSpPr>
          <a:xfrm rot="18900000" flipH="1">
            <a:off x="3539432" y="1785178"/>
            <a:ext cx="2065134" cy="1685419"/>
            <a:chOff x="2834573" y="1877563"/>
            <a:chExt cx="3489124" cy="2847581"/>
          </a:xfrm>
        </p:grpSpPr>
        <p:sp>
          <p:nvSpPr>
            <p:cNvPr id="4" name="淚滴形 3"/>
            <p:cNvSpPr/>
            <p:nvPr/>
          </p:nvSpPr>
          <p:spPr>
            <a:xfrm>
              <a:off x="2834573" y="2996952"/>
              <a:ext cx="1728192" cy="1728192"/>
            </a:xfrm>
            <a:prstGeom prst="teardrop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淚滴形 4"/>
            <p:cNvSpPr/>
            <p:nvPr/>
          </p:nvSpPr>
          <p:spPr>
            <a:xfrm rot="5400000" flipV="1">
              <a:off x="4595505" y="1877563"/>
              <a:ext cx="1728192" cy="1728192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27584" y="2705831"/>
            <a:ext cx="2772000" cy="43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豐益債券組合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08104" y="1772816"/>
            <a:ext cx="3384000" cy="43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全球多重收益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平衡基金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6968" y="5658492"/>
            <a:ext cx="379117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ts val="2100"/>
              </a:lnSpc>
            </a:pPr>
            <a:r>
              <a:rPr lang="zh-TW" altLang="en-US" sz="1400" dirty="0">
                <a:solidFill>
                  <a:prstClr val="black"/>
                </a:solidFill>
                <a:latin typeface="+mj-ea"/>
                <a:ea typeface="+mj-ea"/>
              </a:rPr>
              <a:t>註：因</a:t>
            </a:r>
            <a:r>
              <a:rPr lang="en-US" altLang="zh-TW" sz="1400" dirty="0" smtClean="0">
                <a:solidFill>
                  <a:prstClr val="black"/>
                </a:solidFill>
                <a:latin typeface="+mj-ea"/>
                <a:ea typeface="+mj-ea"/>
              </a:rPr>
              <a:t>106/12</a:t>
            </a:r>
            <a:r>
              <a:rPr lang="zh-TW" altLang="en-US" sz="1400" dirty="0" smtClean="0">
                <a:solidFill>
                  <a:prstClr val="black"/>
                </a:solidFill>
                <a:latin typeface="+mj-ea"/>
                <a:ea typeface="+mj-ea"/>
              </a:rPr>
              <a:t>起</a:t>
            </a:r>
            <a:r>
              <a:rPr lang="zh-TW" altLang="en-US" sz="1400" dirty="0">
                <a:solidFill>
                  <a:prstClr val="black"/>
                </a:solidFill>
                <a:latin typeface="+mj-ea"/>
                <a:ea typeface="+mj-ea"/>
              </a:rPr>
              <a:t>實施新計績定義，故回流壽險比率增加。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96745"/>
              </p:ext>
            </p:extLst>
          </p:nvPr>
        </p:nvGraphicFramePr>
        <p:xfrm>
          <a:off x="821013" y="4397570"/>
          <a:ext cx="339094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739"/>
                <a:gridCol w="864096"/>
                <a:gridCol w="1008112"/>
              </a:tblGrid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基金類別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件數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金額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億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/>
                        <a:t>豐益債券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2</a:t>
                      </a:r>
                      <a:endParaRPr lang="zh-TW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0.01</a:t>
                      </a:r>
                      <a:endParaRPr lang="zh-TW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/>
                        <a:t>多重收益平衡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0</a:t>
                      </a:r>
                      <a:endParaRPr lang="zh-TW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0</a:t>
                      </a:r>
                      <a:endParaRPr lang="zh-TW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/>
                        <a:t>台灣貨幣市場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2,792</a:t>
                      </a:r>
                      <a:endParaRPr lang="zh-TW" altLang="en-US" sz="16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TW" altLang="en-US" sz="1600" b="0" dirty="0" smtClean="0"/>
                        <a:t>小計</a:t>
                      </a:r>
                      <a:endParaRPr lang="zh-TW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2,794</a:t>
                      </a:r>
                      <a:endParaRPr lang="zh-TW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>
                        <a:lnSpc>
                          <a:spcPts val="2000"/>
                        </a:lnSpc>
                      </a:pPr>
                      <a:r>
                        <a:rPr lang="en-US" altLang="zh-TW" sz="1600" b="0" dirty="0" smtClean="0"/>
                        <a:t>12</a:t>
                      </a:r>
                      <a:endParaRPr lang="zh-TW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74814"/>
              </p:ext>
            </p:extLst>
          </p:nvPr>
        </p:nvGraphicFramePr>
        <p:xfrm>
          <a:off x="4791593" y="4397570"/>
          <a:ext cx="3812855" cy="123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591"/>
                <a:gridCol w="792088"/>
                <a:gridCol w="792088"/>
                <a:gridCol w="792088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回流率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投信</a:t>
                      </a: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人壽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</a:rPr>
                        <a:t>銀行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107/Q1~Q4</a:t>
                      </a:r>
                      <a:endParaRPr lang="zh-TW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en-US" altLang="zh-TW" sz="1600" dirty="0" smtClean="0"/>
                        <a:t>2.7%</a:t>
                      </a:r>
                      <a:endParaRPr lang="zh-TW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en-US" altLang="zh-TW" sz="1600" dirty="0" smtClean="0"/>
                        <a:t>22.7%</a:t>
                      </a:r>
                      <a:endParaRPr lang="zh-TW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en-US" altLang="zh-TW" sz="1600" dirty="0" smtClean="0"/>
                        <a:t>39.7%</a:t>
                      </a:r>
                      <a:endParaRPr lang="zh-TW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106/Q1~Q4</a:t>
                      </a:r>
                      <a:endParaRPr lang="zh-TW" altLang="en-US" sz="1600" dirty="0" smtClean="0"/>
                    </a:p>
                  </a:txBody>
                  <a:tcPr anchor="ctr"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en-US" altLang="zh-TW" sz="1600" dirty="0" smtClean="0"/>
                        <a:t>4.0%</a:t>
                      </a:r>
                      <a:endParaRPr lang="zh-TW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zh-TW" altLang="en-US" sz="1600" dirty="0" smtClean="0"/>
                        <a:t>  </a:t>
                      </a:r>
                      <a:r>
                        <a:rPr lang="en-US" altLang="zh-TW" sz="1600" dirty="0" smtClean="0"/>
                        <a:t>6.0%</a:t>
                      </a:r>
                      <a:endParaRPr lang="zh-TW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r"/>
                      <a:r>
                        <a:rPr lang="en-US" altLang="zh-TW" sz="1600" dirty="0" smtClean="0"/>
                        <a:t>40.1%</a:t>
                      </a:r>
                      <a:endParaRPr lang="zh-TW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323975" y="1220302"/>
            <a:ext cx="4508576" cy="492443"/>
            <a:chOff x="323975" y="1220302"/>
            <a:chExt cx="4508576" cy="492443"/>
          </a:xfrm>
        </p:grpSpPr>
        <p:sp>
          <p:nvSpPr>
            <p:cNvPr id="16" name="文字方塊 15"/>
            <p:cNvSpPr txBox="1"/>
            <p:nvPr/>
          </p:nvSpPr>
          <p:spPr>
            <a:xfrm>
              <a:off x="714151" y="1220302"/>
              <a:ext cx="4118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600" b="1" dirty="0" smtClean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 CJK TC Black" pitchFamily="34" charset="-120"/>
                  <a:ea typeface="Noto Sans CJK TC Black" pitchFamily="34" charset="-120"/>
                </a:rPr>
                <a:t>新增二檔滿期金商品</a:t>
              </a:r>
              <a:endParaRPr lang="zh-TW" altLang="en-US" sz="26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7" name="Freeform: Shape 1"/>
            <p:cNvSpPr>
              <a:spLocks noChangeAspect="1"/>
            </p:cNvSpPr>
            <p:nvPr/>
          </p:nvSpPr>
          <p:spPr>
            <a:xfrm>
              <a:off x="323975" y="1277179"/>
              <a:ext cx="322866" cy="36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23975" y="3717032"/>
            <a:ext cx="4508576" cy="492443"/>
            <a:chOff x="323975" y="1220302"/>
            <a:chExt cx="4508576" cy="492443"/>
          </a:xfrm>
        </p:grpSpPr>
        <p:sp>
          <p:nvSpPr>
            <p:cNvPr id="22" name="文字方塊 21"/>
            <p:cNvSpPr txBox="1"/>
            <p:nvPr/>
          </p:nvSpPr>
          <p:spPr>
            <a:xfrm>
              <a:off x="714151" y="1220302"/>
              <a:ext cx="4118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600" b="1" dirty="0" smtClean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 CJK TC Black" pitchFamily="34" charset="-120"/>
                  <a:ea typeface="Noto Sans CJK TC Black" pitchFamily="34" charset="-120"/>
                </a:rPr>
                <a:t>滿期金回流</a:t>
              </a:r>
              <a:endParaRPr lang="zh-TW" altLang="en-US" sz="26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23" name="Freeform: Shape 1"/>
            <p:cNvSpPr>
              <a:spLocks noChangeAspect="1"/>
            </p:cNvSpPr>
            <p:nvPr/>
          </p:nvSpPr>
          <p:spPr>
            <a:xfrm>
              <a:off x="323975" y="1277179"/>
              <a:ext cx="322866" cy="3600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</p:grpSp>
      <p:sp>
        <p:nvSpPr>
          <p:cNvPr id="24" name="puzzle-piece-black-shape-of-border_37433"/>
          <p:cNvSpPr>
            <a:spLocks noChangeAspect="1"/>
          </p:cNvSpPr>
          <p:nvPr/>
        </p:nvSpPr>
        <p:spPr bwMode="auto">
          <a:xfrm>
            <a:off x="3778397" y="2517531"/>
            <a:ext cx="504762" cy="504000"/>
          </a:xfrm>
          <a:custGeom>
            <a:avLst/>
            <a:gdLst>
              <a:gd name="T0" fmla="*/ 493 w 6650"/>
              <a:gd name="T1" fmla="*/ 6650 h 6650"/>
              <a:gd name="T2" fmla="*/ 1711 w 6650"/>
              <a:gd name="T3" fmla="*/ 6650 h 6650"/>
              <a:gd name="T4" fmla="*/ 1425 w 6650"/>
              <a:gd name="T5" fmla="*/ 5927 h 6650"/>
              <a:gd name="T6" fmla="*/ 2488 w 6650"/>
              <a:gd name="T7" fmla="*/ 4863 h 6650"/>
              <a:gd name="T8" fmla="*/ 3551 w 6650"/>
              <a:gd name="T9" fmla="*/ 5927 h 6650"/>
              <a:gd name="T10" fmla="*/ 3265 w 6650"/>
              <a:gd name="T11" fmla="*/ 6650 h 6650"/>
              <a:gd name="T12" fmla="*/ 4484 w 6650"/>
              <a:gd name="T13" fmla="*/ 6650 h 6650"/>
              <a:gd name="T14" fmla="*/ 4976 w 6650"/>
              <a:gd name="T15" fmla="*/ 6158 h 6650"/>
              <a:gd name="T16" fmla="*/ 4976 w 6650"/>
              <a:gd name="T17" fmla="*/ 5032 h 6650"/>
              <a:gd name="T18" fmla="*/ 5587 w 6650"/>
              <a:gd name="T19" fmla="*/ 5225 h 6650"/>
              <a:gd name="T20" fmla="*/ 6650 w 6650"/>
              <a:gd name="T21" fmla="*/ 4162 h 6650"/>
              <a:gd name="T22" fmla="*/ 5587 w 6650"/>
              <a:gd name="T23" fmla="*/ 3099 h 6650"/>
              <a:gd name="T24" fmla="*/ 4976 w 6650"/>
              <a:gd name="T25" fmla="*/ 3293 h 6650"/>
              <a:gd name="T26" fmla="*/ 4976 w 6650"/>
              <a:gd name="T27" fmla="*/ 2167 h 6650"/>
              <a:gd name="T28" fmla="*/ 4484 w 6650"/>
              <a:gd name="T29" fmla="*/ 1674 h 6650"/>
              <a:gd name="T30" fmla="*/ 3358 w 6650"/>
              <a:gd name="T31" fmla="*/ 1674 h 6650"/>
              <a:gd name="T32" fmla="*/ 3551 w 6650"/>
              <a:gd name="T33" fmla="*/ 1063 h 6650"/>
              <a:gd name="T34" fmla="*/ 2488 w 6650"/>
              <a:gd name="T35" fmla="*/ 0 h 6650"/>
              <a:gd name="T36" fmla="*/ 1425 w 6650"/>
              <a:gd name="T37" fmla="*/ 1063 h 6650"/>
              <a:gd name="T38" fmla="*/ 1619 w 6650"/>
              <a:gd name="T39" fmla="*/ 1674 h 6650"/>
              <a:gd name="T40" fmla="*/ 493 w 6650"/>
              <a:gd name="T41" fmla="*/ 1674 h 6650"/>
              <a:gd name="T42" fmla="*/ 0 w 6650"/>
              <a:gd name="T43" fmla="*/ 2167 h 6650"/>
              <a:gd name="T44" fmla="*/ 0 w 6650"/>
              <a:gd name="T45" fmla="*/ 6158 h 6650"/>
              <a:gd name="T46" fmla="*/ 493 w 6650"/>
              <a:gd name="T47" fmla="*/ 6650 h 6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50" h="6650">
                <a:moveTo>
                  <a:pt x="493" y="6650"/>
                </a:moveTo>
                <a:lnTo>
                  <a:pt x="1711" y="6650"/>
                </a:lnTo>
                <a:cubicBezTo>
                  <a:pt x="1534" y="6461"/>
                  <a:pt x="1425" y="6207"/>
                  <a:pt x="1425" y="5927"/>
                </a:cubicBezTo>
                <a:cubicBezTo>
                  <a:pt x="1425" y="5339"/>
                  <a:pt x="1901" y="4863"/>
                  <a:pt x="2488" y="4863"/>
                </a:cubicBezTo>
                <a:cubicBezTo>
                  <a:pt x="3075" y="4863"/>
                  <a:pt x="3551" y="5339"/>
                  <a:pt x="3551" y="5927"/>
                </a:cubicBezTo>
                <a:cubicBezTo>
                  <a:pt x="3551" y="6207"/>
                  <a:pt x="3442" y="6461"/>
                  <a:pt x="3265" y="6650"/>
                </a:cubicBezTo>
                <a:lnTo>
                  <a:pt x="4484" y="6650"/>
                </a:lnTo>
                <a:cubicBezTo>
                  <a:pt x="4756" y="6650"/>
                  <a:pt x="4976" y="6430"/>
                  <a:pt x="4976" y="6158"/>
                </a:cubicBezTo>
                <a:lnTo>
                  <a:pt x="4976" y="5032"/>
                </a:lnTo>
                <a:cubicBezTo>
                  <a:pt x="5149" y="5153"/>
                  <a:pt x="5360" y="5225"/>
                  <a:pt x="5587" y="5225"/>
                </a:cubicBezTo>
                <a:cubicBezTo>
                  <a:pt x="6174" y="5225"/>
                  <a:pt x="6650" y="4749"/>
                  <a:pt x="6650" y="4162"/>
                </a:cubicBezTo>
                <a:cubicBezTo>
                  <a:pt x="6650" y="3575"/>
                  <a:pt x="6174" y="3099"/>
                  <a:pt x="5587" y="3099"/>
                </a:cubicBezTo>
                <a:cubicBezTo>
                  <a:pt x="5360" y="3099"/>
                  <a:pt x="5149" y="3171"/>
                  <a:pt x="4976" y="3293"/>
                </a:cubicBezTo>
                <a:lnTo>
                  <a:pt x="4976" y="2167"/>
                </a:lnTo>
                <a:cubicBezTo>
                  <a:pt x="4976" y="1895"/>
                  <a:pt x="4756" y="1674"/>
                  <a:pt x="4484" y="1674"/>
                </a:cubicBezTo>
                <a:lnTo>
                  <a:pt x="3358" y="1674"/>
                </a:lnTo>
                <a:cubicBezTo>
                  <a:pt x="3479" y="1501"/>
                  <a:pt x="3551" y="1291"/>
                  <a:pt x="3551" y="1063"/>
                </a:cubicBezTo>
                <a:cubicBezTo>
                  <a:pt x="3551" y="476"/>
                  <a:pt x="3075" y="0"/>
                  <a:pt x="2488" y="0"/>
                </a:cubicBezTo>
                <a:cubicBezTo>
                  <a:pt x="1901" y="0"/>
                  <a:pt x="1425" y="476"/>
                  <a:pt x="1425" y="1063"/>
                </a:cubicBezTo>
                <a:cubicBezTo>
                  <a:pt x="1425" y="1291"/>
                  <a:pt x="1497" y="1501"/>
                  <a:pt x="1619" y="1674"/>
                </a:cubicBezTo>
                <a:lnTo>
                  <a:pt x="493" y="1674"/>
                </a:lnTo>
                <a:cubicBezTo>
                  <a:pt x="221" y="1674"/>
                  <a:pt x="0" y="1895"/>
                  <a:pt x="0" y="2167"/>
                </a:cubicBezTo>
                <a:lnTo>
                  <a:pt x="0" y="6158"/>
                </a:lnTo>
                <a:cubicBezTo>
                  <a:pt x="0" y="6430"/>
                  <a:pt x="221" y="6650"/>
                  <a:pt x="493" y="66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puzzle-piece-silhouette_27077"/>
          <p:cNvSpPr>
            <a:spLocks noChangeAspect="1"/>
          </p:cNvSpPr>
          <p:nvPr/>
        </p:nvSpPr>
        <p:spPr bwMode="auto">
          <a:xfrm>
            <a:off x="4946446" y="2271033"/>
            <a:ext cx="499940" cy="504000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13" h="3143">
                <a:moveTo>
                  <a:pt x="353" y="2386"/>
                </a:moveTo>
                <a:lnTo>
                  <a:pt x="657" y="2386"/>
                </a:lnTo>
                <a:cubicBezTo>
                  <a:pt x="852" y="2386"/>
                  <a:pt x="1010" y="2431"/>
                  <a:pt x="1010" y="2486"/>
                </a:cubicBezTo>
                <a:cubicBezTo>
                  <a:pt x="1010" y="2541"/>
                  <a:pt x="942" y="2619"/>
                  <a:pt x="896" y="2694"/>
                </a:cubicBezTo>
                <a:cubicBezTo>
                  <a:pt x="870" y="2738"/>
                  <a:pt x="854" y="2790"/>
                  <a:pt x="854" y="2846"/>
                </a:cubicBezTo>
                <a:cubicBezTo>
                  <a:pt x="854" y="3010"/>
                  <a:pt x="987" y="3143"/>
                  <a:pt x="1152" y="3143"/>
                </a:cubicBezTo>
                <a:cubicBezTo>
                  <a:pt x="1316" y="3143"/>
                  <a:pt x="1449" y="3010"/>
                  <a:pt x="1449" y="2846"/>
                </a:cubicBezTo>
                <a:cubicBezTo>
                  <a:pt x="1449" y="2790"/>
                  <a:pt x="1434" y="2738"/>
                  <a:pt x="1407" y="2694"/>
                </a:cubicBezTo>
                <a:cubicBezTo>
                  <a:pt x="1361" y="2619"/>
                  <a:pt x="1293" y="2541"/>
                  <a:pt x="1293" y="2486"/>
                </a:cubicBezTo>
                <a:cubicBezTo>
                  <a:pt x="1293" y="2431"/>
                  <a:pt x="1451" y="2386"/>
                  <a:pt x="1646" y="2386"/>
                </a:cubicBezTo>
                <a:lnTo>
                  <a:pt x="2032" y="2386"/>
                </a:lnTo>
                <a:cubicBezTo>
                  <a:pt x="2228" y="2386"/>
                  <a:pt x="2386" y="2228"/>
                  <a:pt x="2386" y="2033"/>
                </a:cubicBezTo>
                <a:lnTo>
                  <a:pt x="2386" y="1688"/>
                </a:lnTo>
                <a:cubicBezTo>
                  <a:pt x="2386" y="1493"/>
                  <a:pt x="2424" y="1334"/>
                  <a:pt x="2471" y="1334"/>
                </a:cubicBezTo>
                <a:cubicBezTo>
                  <a:pt x="2518" y="1334"/>
                  <a:pt x="2589" y="1403"/>
                  <a:pt x="2664" y="1448"/>
                </a:cubicBezTo>
                <a:cubicBezTo>
                  <a:pt x="2709" y="1475"/>
                  <a:pt x="2760" y="1490"/>
                  <a:pt x="2816" y="1490"/>
                </a:cubicBezTo>
                <a:cubicBezTo>
                  <a:pt x="2980" y="1490"/>
                  <a:pt x="3113" y="1357"/>
                  <a:pt x="3113" y="1193"/>
                </a:cubicBezTo>
                <a:cubicBezTo>
                  <a:pt x="3113" y="1029"/>
                  <a:pt x="2980" y="896"/>
                  <a:pt x="2816" y="896"/>
                </a:cubicBezTo>
                <a:cubicBezTo>
                  <a:pt x="2760" y="896"/>
                  <a:pt x="2709" y="911"/>
                  <a:pt x="2664" y="938"/>
                </a:cubicBezTo>
                <a:cubicBezTo>
                  <a:pt x="2589" y="983"/>
                  <a:pt x="2518" y="1052"/>
                  <a:pt x="2471" y="1052"/>
                </a:cubicBezTo>
                <a:cubicBezTo>
                  <a:pt x="2424" y="1052"/>
                  <a:pt x="2386" y="893"/>
                  <a:pt x="2386" y="698"/>
                </a:cubicBezTo>
                <a:lnTo>
                  <a:pt x="2386" y="353"/>
                </a:lnTo>
                <a:cubicBezTo>
                  <a:pt x="2386" y="158"/>
                  <a:pt x="2228" y="0"/>
                  <a:pt x="2032" y="0"/>
                </a:cubicBezTo>
                <a:lnTo>
                  <a:pt x="1688" y="0"/>
                </a:lnTo>
                <a:cubicBezTo>
                  <a:pt x="1492" y="0"/>
                  <a:pt x="1334" y="46"/>
                  <a:pt x="1334" y="103"/>
                </a:cubicBezTo>
                <a:cubicBezTo>
                  <a:pt x="1334" y="159"/>
                  <a:pt x="1403" y="239"/>
                  <a:pt x="1448" y="314"/>
                </a:cubicBezTo>
                <a:cubicBezTo>
                  <a:pt x="1475" y="358"/>
                  <a:pt x="1490" y="410"/>
                  <a:pt x="1490" y="465"/>
                </a:cubicBezTo>
                <a:cubicBezTo>
                  <a:pt x="1490" y="630"/>
                  <a:pt x="1357" y="763"/>
                  <a:pt x="1193" y="763"/>
                </a:cubicBezTo>
                <a:cubicBezTo>
                  <a:pt x="1028" y="763"/>
                  <a:pt x="895" y="630"/>
                  <a:pt x="895" y="465"/>
                </a:cubicBezTo>
                <a:cubicBezTo>
                  <a:pt x="895" y="410"/>
                  <a:pt x="911" y="358"/>
                  <a:pt x="937" y="314"/>
                </a:cubicBezTo>
                <a:cubicBezTo>
                  <a:pt x="983" y="239"/>
                  <a:pt x="1051" y="159"/>
                  <a:pt x="1051" y="103"/>
                </a:cubicBezTo>
                <a:cubicBezTo>
                  <a:pt x="1051" y="46"/>
                  <a:pt x="893" y="0"/>
                  <a:pt x="698" y="0"/>
                </a:cubicBezTo>
                <a:lnTo>
                  <a:pt x="353" y="0"/>
                </a:lnTo>
                <a:cubicBezTo>
                  <a:pt x="158" y="0"/>
                  <a:pt x="0" y="158"/>
                  <a:pt x="0" y="353"/>
                </a:cubicBezTo>
                <a:lnTo>
                  <a:pt x="0" y="698"/>
                </a:lnTo>
                <a:cubicBezTo>
                  <a:pt x="0" y="893"/>
                  <a:pt x="39" y="1052"/>
                  <a:pt x="88" y="1052"/>
                </a:cubicBezTo>
                <a:cubicBezTo>
                  <a:pt x="136" y="1052"/>
                  <a:pt x="209" y="983"/>
                  <a:pt x="284" y="938"/>
                </a:cubicBezTo>
                <a:cubicBezTo>
                  <a:pt x="328" y="911"/>
                  <a:pt x="380" y="896"/>
                  <a:pt x="436" y="896"/>
                </a:cubicBezTo>
                <a:cubicBezTo>
                  <a:pt x="600" y="896"/>
                  <a:pt x="733" y="1029"/>
                  <a:pt x="733" y="1193"/>
                </a:cubicBezTo>
                <a:cubicBezTo>
                  <a:pt x="733" y="1357"/>
                  <a:pt x="600" y="1490"/>
                  <a:pt x="436" y="1490"/>
                </a:cubicBezTo>
                <a:cubicBezTo>
                  <a:pt x="380" y="1490"/>
                  <a:pt x="328" y="1475"/>
                  <a:pt x="284" y="1448"/>
                </a:cubicBezTo>
                <a:cubicBezTo>
                  <a:pt x="209" y="1403"/>
                  <a:pt x="136" y="1334"/>
                  <a:pt x="88" y="1334"/>
                </a:cubicBezTo>
                <a:cubicBezTo>
                  <a:pt x="39" y="1334"/>
                  <a:pt x="0" y="1493"/>
                  <a:pt x="0" y="1688"/>
                </a:cubicBezTo>
                <a:lnTo>
                  <a:pt x="0" y="2033"/>
                </a:lnTo>
                <a:cubicBezTo>
                  <a:pt x="0" y="2228"/>
                  <a:pt x="158" y="2386"/>
                  <a:pt x="353" y="23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矩形 26"/>
          <p:cNvSpPr/>
          <p:nvPr/>
        </p:nvSpPr>
        <p:spPr>
          <a:xfrm>
            <a:off x="9756576" y="34904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1" dirty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b="1" dirty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pPr marL="804863" indent="-358775">
              <a:buFont typeface="+mj-lt"/>
              <a:buAutoNum type="arabicParenR"/>
            </a:pPr>
            <a:r>
              <a:rPr lang="zh-TW" altLang="en-US" dirty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豐益債空頭，市場波動大，不易訴求。</a:t>
            </a:r>
          </a:p>
          <a:p>
            <a:pPr marL="804863" indent="-358775">
              <a:buFont typeface="+mj-lt"/>
              <a:buAutoNum type="arabicParenR"/>
            </a:pPr>
            <a:r>
              <a:rPr lang="zh-TW" altLang="en-US" dirty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開戶不便，待電子開戶與證照開放配合。</a:t>
            </a:r>
            <a:endParaRPr lang="en-US" altLang="zh-TW" dirty="0">
              <a:solidFill>
                <a:srgbClr val="30699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4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CRM</a:t>
            </a:r>
            <a:r>
              <a:rPr lang="zh-TW" altLang="en-US" dirty="0"/>
              <a:t>查詢績效系統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17145"/>
              </p:ext>
            </p:extLst>
          </p:nvPr>
        </p:nvGraphicFramePr>
        <p:xfrm>
          <a:off x="647564" y="1357459"/>
          <a:ext cx="7848872" cy="3112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272316" y="17838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開戶簽署比例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87624" y="4249354"/>
            <a:ext cx="28167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300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ote</a:t>
            </a:r>
            <a:r>
              <a:rPr lang="en-US" altLang="zh-TW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新開戶數包含滿期回流客戶。</a:t>
            </a:r>
            <a:endParaRPr lang="zh-TW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3288" y="4869160"/>
            <a:ext cx="7677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0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0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pPr marL="804863" indent="-358775">
              <a:buFont typeface="+mj-lt"/>
              <a:buAutoNum type="arabicParenR"/>
            </a:pP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業務員可於</a:t>
            </a:r>
            <a:r>
              <a:rPr lang="en-US" altLang="zh-TW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系統查詢客戶績效，現預設為開戶文件。</a:t>
            </a:r>
            <a:endParaRPr lang="zh-TW" altLang="en-US" sz="20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4863" indent="-358775">
              <a:buFont typeface="+mj-lt"/>
              <a:buAutoNum type="arabicParenR"/>
            </a:pP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目前同意書簽署累積人數約</a:t>
            </a:r>
            <a:r>
              <a:rPr lang="en-US" altLang="zh-TW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2600</a:t>
            </a: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人。</a:t>
            </a:r>
            <a:endParaRPr lang="en-US" altLang="zh-TW" sz="20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4863" indent="-358775">
              <a:buFont typeface="+mj-lt"/>
              <a:buAutoNum type="arabicParenR"/>
            </a:pPr>
            <a:r>
              <a:rPr lang="zh-TW" altLang="en-US" sz="2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同意書</a:t>
            </a: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簽署主要以新戶為主，新開戶同意簽署攀升至</a:t>
            </a:r>
            <a:r>
              <a:rPr lang="en-US" altLang="zh-TW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72%</a:t>
            </a:r>
            <a:r>
              <a:rPr lang="zh-TW" altLang="en-US" sz="2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2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優化線上申購基金流程─快選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9972600" y="1756847"/>
            <a:ext cx="1814338" cy="697187"/>
            <a:chOff x="574462" y="1844824"/>
            <a:chExt cx="1814338" cy="697187"/>
          </a:xfrm>
        </p:grpSpPr>
        <p:grpSp>
          <p:nvGrpSpPr>
            <p:cNvPr id="20" name="群組 19"/>
            <p:cNvGrpSpPr/>
            <p:nvPr/>
          </p:nvGrpSpPr>
          <p:grpSpPr>
            <a:xfrm>
              <a:off x="574462" y="1844824"/>
              <a:ext cx="974797" cy="697187"/>
              <a:chOff x="493246" y="2996657"/>
              <a:chExt cx="974797" cy="697187"/>
            </a:xfrm>
          </p:grpSpPr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 rot="1282423">
                <a:off x="493246" y="2996657"/>
                <a:ext cx="348073" cy="583567"/>
                <a:chOff x="2761515" y="2286000"/>
                <a:chExt cx="1645174" cy="2760228"/>
              </a:xfrm>
              <a:solidFill>
                <a:schemeClr val="accent1"/>
              </a:solidFill>
            </p:grpSpPr>
            <p:sp>
              <p:nvSpPr>
                <p:cNvPr id="13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14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15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16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17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18" name="Freeform 57"/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9" name="文字方塊 18"/>
              <p:cNvSpPr txBox="1"/>
              <p:nvPr/>
            </p:nvSpPr>
            <p:spPr>
              <a:xfrm>
                <a:off x="781637" y="3201401"/>
                <a:ext cx="6864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zh-TW" altLang="en-US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：</a:t>
                </a:r>
                <a:endParaRPr lang="zh-TW" altLang="en-US" sz="2600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280804" y="21175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1"/>
                  </a:solidFill>
                  <a:latin typeface="+mj-ea"/>
                  <a:ea typeface="+mj-ea"/>
                </a:rPr>
                <a:t>三大市場</a:t>
              </a:r>
              <a:endParaRPr lang="zh-TW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3068754" y="1463341"/>
            <a:ext cx="1814338" cy="697187"/>
            <a:chOff x="574462" y="1844824"/>
            <a:chExt cx="1814338" cy="697187"/>
          </a:xfrm>
        </p:grpSpPr>
        <p:grpSp>
          <p:nvGrpSpPr>
            <p:cNvPr id="24" name="群組 23"/>
            <p:cNvGrpSpPr/>
            <p:nvPr/>
          </p:nvGrpSpPr>
          <p:grpSpPr>
            <a:xfrm>
              <a:off x="574462" y="1844824"/>
              <a:ext cx="974797" cy="697187"/>
              <a:chOff x="493246" y="2996657"/>
              <a:chExt cx="974797" cy="697187"/>
            </a:xfrm>
          </p:grpSpPr>
          <p:grpSp>
            <p:nvGrpSpPr>
              <p:cNvPr id="26" name="Group 46"/>
              <p:cNvGrpSpPr>
                <a:grpSpLocks/>
              </p:cNvGrpSpPr>
              <p:nvPr/>
            </p:nvGrpSpPr>
            <p:grpSpPr bwMode="auto">
              <a:xfrm rot="1282423">
                <a:off x="493246" y="2996657"/>
                <a:ext cx="348073" cy="583567"/>
                <a:chOff x="2761515" y="2286000"/>
                <a:chExt cx="1645174" cy="2760228"/>
              </a:xfrm>
              <a:solidFill>
                <a:schemeClr val="accent1"/>
              </a:solidFill>
            </p:grpSpPr>
            <p:sp>
              <p:nvSpPr>
                <p:cNvPr id="28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29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30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31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32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33" name="Freeform 57"/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7" name="文字方塊 26"/>
              <p:cNvSpPr txBox="1"/>
              <p:nvPr/>
            </p:nvSpPr>
            <p:spPr>
              <a:xfrm>
                <a:off x="781637" y="3201401"/>
                <a:ext cx="6864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zh-TW" altLang="en-US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：</a:t>
                </a:r>
                <a:endParaRPr lang="zh-TW" altLang="en-US" sz="2600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1280804" y="21175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  <a:latin typeface="+mj-ea"/>
                  <a:ea typeface="+mj-ea"/>
                </a:rPr>
                <a:t>預設</a:t>
              </a:r>
              <a:r>
                <a:rPr lang="zh-TW" altLang="en-US" dirty="0" smtClean="0">
                  <a:solidFill>
                    <a:schemeClr val="accent1"/>
                  </a:solidFill>
                  <a:latin typeface="+mj-ea"/>
                  <a:ea typeface="+mj-ea"/>
                </a:rPr>
                <a:t>推薦</a:t>
              </a:r>
              <a:endParaRPr lang="zh-TW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5626322" y="1463341"/>
            <a:ext cx="1814338" cy="697187"/>
            <a:chOff x="574462" y="1844824"/>
            <a:chExt cx="1814338" cy="697187"/>
          </a:xfrm>
        </p:grpSpPr>
        <p:grpSp>
          <p:nvGrpSpPr>
            <p:cNvPr id="35" name="群組 34"/>
            <p:cNvGrpSpPr/>
            <p:nvPr/>
          </p:nvGrpSpPr>
          <p:grpSpPr>
            <a:xfrm>
              <a:off x="574462" y="1844824"/>
              <a:ext cx="974797" cy="697187"/>
              <a:chOff x="493246" y="2996657"/>
              <a:chExt cx="974797" cy="697187"/>
            </a:xfrm>
          </p:grpSpPr>
          <p:grpSp>
            <p:nvGrpSpPr>
              <p:cNvPr id="37" name="Group 46"/>
              <p:cNvGrpSpPr>
                <a:grpSpLocks/>
              </p:cNvGrpSpPr>
              <p:nvPr/>
            </p:nvGrpSpPr>
            <p:grpSpPr bwMode="auto">
              <a:xfrm rot="1282423">
                <a:off x="493246" y="2996657"/>
                <a:ext cx="348073" cy="583567"/>
                <a:chOff x="2761515" y="2286000"/>
                <a:chExt cx="1645174" cy="2760228"/>
              </a:xfrm>
              <a:solidFill>
                <a:schemeClr val="accent1"/>
              </a:solidFill>
            </p:grpSpPr>
            <p:sp>
              <p:nvSpPr>
                <p:cNvPr id="39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40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41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42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43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44" name="Freeform 57"/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38" name="文字方塊 37"/>
              <p:cNvSpPr txBox="1"/>
              <p:nvPr/>
            </p:nvSpPr>
            <p:spPr>
              <a:xfrm>
                <a:off x="781637" y="3201401"/>
                <a:ext cx="6864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zh-TW" altLang="en-US" sz="2600" dirty="0" smtClean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：</a:t>
                </a:r>
                <a:endParaRPr lang="zh-TW" altLang="en-US" sz="2600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>
              <a:off x="1280804" y="21175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1"/>
                  </a:solidFill>
                  <a:latin typeface="+mj-ea"/>
                  <a:ea typeface="+mj-ea"/>
                </a:rPr>
                <a:t>交易確認</a:t>
              </a:r>
              <a:endParaRPr lang="zh-TW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4133464" y="4705611"/>
            <a:ext cx="4846168" cy="1850647"/>
            <a:chOff x="4133464" y="4705611"/>
            <a:chExt cx="4846168" cy="1850647"/>
          </a:xfrm>
        </p:grpSpPr>
        <p:grpSp>
          <p:nvGrpSpPr>
            <p:cNvPr id="109" name="群組 108"/>
            <p:cNvGrpSpPr/>
            <p:nvPr/>
          </p:nvGrpSpPr>
          <p:grpSpPr>
            <a:xfrm>
              <a:off x="4133464" y="4705611"/>
              <a:ext cx="1135781" cy="1146942"/>
              <a:chOff x="4133464" y="4705611"/>
              <a:chExt cx="1135781" cy="1146942"/>
            </a:xfrm>
          </p:grpSpPr>
          <p:sp>
            <p:nvSpPr>
              <p:cNvPr id="53" name="任意多边形 576"/>
              <p:cNvSpPr/>
              <p:nvPr/>
            </p:nvSpPr>
            <p:spPr>
              <a:xfrm rot="10800000">
                <a:off x="4133464" y="4705611"/>
                <a:ext cx="1135781" cy="1146942"/>
              </a:xfrm>
              <a:custGeom>
                <a:avLst/>
                <a:gdLst>
                  <a:gd name="connsiteX0" fmla="*/ 1253653 w 1253653"/>
                  <a:gd name="connsiteY0" fmla="*/ 0 h 1265973"/>
                  <a:gd name="connsiteX1" fmla="*/ 1197631 w 1253653"/>
                  <a:gd name="connsiteY1" fmla="*/ 564818 h 1265973"/>
                  <a:gd name="connsiteX2" fmla="*/ 1076237 w 1253653"/>
                  <a:gd name="connsiteY2" fmla="*/ 450699 h 1265973"/>
                  <a:gd name="connsiteX3" fmla="*/ 936565 w 1253653"/>
                  <a:gd name="connsiteY3" fmla="*/ 599273 h 1265973"/>
                  <a:gd name="connsiteX4" fmla="*/ 962233 w 1253653"/>
                  <a:gd name="connsiteY4" fmla="*/ 681962 h 1265973"/>
                  <a:gd name="connsiteX5" fmla="*/ 972108 w 1253653"/>
                  <a:gd name="connsiteY5" fmla="*/ 779919 h 1265973"/>
                  <a:gd name="connsiteX6" fmla="*/ 486054 w 1253653"/>
                  <a:gd name="connsiteY6" fmla="*/ 1265973 h 1265973"/>
                  <a:gd name="connsiteX7" fmla="*/ 0 w 1253653"/>
                  <a:gd name="connsiteY7" fmla="*/ 779919 h 1265973"/>
                  <a:gd name="connsiteX8" fmla="*/ 486054 w 1253653"/>
                  <a:gd name="connsiteY8" fmla="*/ 293865 h 1265973"/>
                  <a:gd name="connsiteX9" fmla="*/ 675248 w 1253653"/>
                  <a:gd name="connsiteY9" fmla="*/ 332062 h 1265973"/>
                  <a:gd name="connsiteX10" fmla="*/ 688467 w 1253653"/>
                  <a:gd name="connsiteY10" fmla="*/ 339237 h 1265973"/>
                  <a:gd name="connsiteX11" fmla="*/ 814762 w 1253653"/>
                  <a:gd name="connsiteY11" fmla="*/ 204891 h 1265973"/>
                  <a:gd name="connsiteX12" fmla="*/ 693369 w 1253653"/>
                  <a:gd name="connsiteY12" fmla="*/ 90772 h 126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3653" h="1265973">
                    <a:moveTo>
                      <a:pt x="1253653" y="0"/>
                    </a:moveTo>
                    <a:lnTo>
                      <a:pt x="1197631" y="564818"/>
                    </a:lnTo>
                    <a:lnTo>
                      <a:pt x="1076237" y="450699"/>
                    </a:lnTo>
                    <a:lnTo>
                      <a:pt x="936565" y="599273"/>
                    </a:lnTo>
                    <a:lnTo>
                      <a:pt x="962233" y="681962"/>
                    </a:lnTo>
                    <a:cubicBezTo>
                      <a:pt x="968708" y="713603"/>
                      <a:pt x="972108" y="746364"/>
                      <a:pt x="972108" y="779919"/>
                    </a:cubicBezTo>
                    <a:cubicBezTo>
                      <a:pt x="972108" y="1048359"/>
                      <a:pt x="754494" y="1265973"/>
                      <a:pt x="486054" y="1265973"/>
                    </a:cubicBezTo>
                    <a:cubicBezTo>
                      <a:pt x="217614" y="1265973"/>
                      <a:pt x="0" y="1048359"/>
                      <a:pt x="0" y="779919"/>
                    </a:cubicBezTo>
                    <a:cubicBezTo>
                      <a:pt x="0" y="511479"/>
                      <a:pt x="217614" y="293865"/>
                      <a:pt x="486054" y="293865"/>
                    </a:cubicBezTo>
                    <a:cubicBezTo>
                      <a:pt x="553164" y="293865"/>
                      <a:pt x="617097" y="307466"/>
                      <a:pt x="675248" y="332062"/>
                    </a:cubicBezTo>
                    <a:lnTo>
                      <a:pt x="688467" y="339237"/>
                    </a:lnTo>
                    <a:lnTo>
                      <a:pt x="814762" y="204891"/>
                    </a:lnTo>
                    <a:lnTo>
                      <a:pt x="693369" y="907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Group 46"/>
              <p:cNvGrpSpPr>
                <a:grpSpLocks/>
              </p:cNvGrpSpPr>
              <p:nvPr/>
            </p:nvGrpSpPr>
            <p:grpSpPr bwMode="auto">
              <a:xfrm rot="1282423">
                <a:off x="4528133" y="4858689"/>
                <a:ext cx="370189" cy="574911"/>
                <a:chOff x="2761515" y="2286000"/>
                <a:chExt cx="1749708" cy="2719285"/>
              </a:xfrm>
              <a:solidFill>
                <a:schemeClr val="bg1"/>
              </a:solidFill>
            </p:grpSpPr>
            <p:sp>
              <p:nvSpPr>
                <p:cNvPr id="77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8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9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80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81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82" name="Freeform 57"/>
                <p:cNvSpPr>
                  <a:spLocks noChangeArrowheads="1"/>
                </p:cNvSpPr>
                <p:nvPr/>
              </p:nvSpPr>
              <p:spPr bwMode="auto">
                <a:xfrm>
                  <a:off x="3043916" y="2696212"/>
                  <a:ext cx="1467307" cy="2309073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84" name="文字方塊 83"/>
              <p:cNvSpPr txBox="1"/>
              <p:nvPr/>
            </p:nvSpPr>
            <p:spPr>
              <a:xfrm>
                <a:off x="4798784" y="4972014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Adobe Garamond Pro Bold" pitchFamily="18" charset="0"/>
                  </a:rPr>
                  <a:t>3</a:t>
                </a:r>
                <a:endParaRPr lang="zh-TW" altLang="en-US" sz="2400" dirty="0">
                  <a:solidFill>
                    <a:schemeClr val="bg1"/>
                  </a:solidFill>
                  <a:latin typeface="Adobe Garamond Pro Bold" pitchFamily="18" charset="0"/>
                </a:endParaRPr>
              </a:p>
            </p:txBody>
          </p:sp>
        </p:grpSp>
        <p:pic>
          <p:nvPicPr>
            <p:cNvPr id="90" name="圖片 89"/>
            <p:cNvPicPr>
              <a:picLocks noChangeAspect="1"/>
            </p:cNvPicPr>
            <p:nvPr/>
          </p:nvPicPr>
          <p:blipFill rotWithShape="1">
            <a:blip r:embed="rId2"/>
            <a:srcRect l="33677" t="74796" r="43243" b="14771"/>
            <a:stretch/>
          </p:blipFill>
          <p:spPr>
            <a:xfrm>
              <a:off x="5310000" y="5445224"/>
              <a:ext cx="2667897" cy="704899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 rotWithShape="1">
            <a:blip r:embed="rId3"/>
            <a:srcRect l="33800" t="72961" r="34494" b="21457"/>
            <a:stretch/>
          </p:blipFill>
          <p:spPr>
            <a:xfrm>
              <a:off x="5310000" y="6141554"/>
              <a:ext cx="3669632" cy="414704"/>
            </a:xfrm>
            <a:prstGeom prst="rect">
              <a:avLst/>
            </a:prstGeom>
          </p:spPr>
        </p:pic>
        <p:grpSp>
          <p:nvGrpSpPr>
            <p:cNvPr id="97" name="群組 96"/>
            <p:cNvGrpSpPr/>
            <p:nvPr/>
          </p:nvGrpSpPr>
          <p:grpSpPr>
            <a:xfrm>
              <a:off x="5388697" y="4928761"/>
              <a:ext cx="1401315" cy="370800"/>
              <a:chOff x="5388697" y="4928761"/>
              <a:chExt cx="1401315" cy="370800"/>
            </a:xfrm>
          </p:grpSpPr>
          <p:sp>
            <p:nvSpPr>
              <p:cNvPr id="89" name="文字方塊 88"/>
              <p:cNvSpPr txBox="1"/>
              <p:nvPr/>
            </p:nvSpPr>
            <p:spPr>
              <a:xfrm>
                <a:off x="5451184" y="492876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確認</a:t>
                </a:r>
                <a:r>
                  <a:rPr lang="zh-TW" altLang="en-US" b="1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交易：</a:t>
                </a:r>
                <a:endParaRPr lang="zh-TW" altLang="en-US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388697" y="4928761"/>
                <a:ext cx="72008" cy="370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8" name="Freeform: Shape 1"/>
          <p:cNvSpPr>
            <a:spLocks noChangeAspect="1"/>
          </p:cNvSpPr>
          <p:nvPr/>
        </p:nvSpPr>
        <p:spPr>
          <a:xfrm>
            <a:off x="1529889" y="1346961"/>
            <a:ext cx="288000" cy="321124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2225"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000" b="1" dirty="0">
              <a:solidFill>
                <a:schemeClr val="bg1"/>
              </a:solidFill>
              <a:latin typeface="High Tower Text" panose="02040502050506030303" pitchFamily="18" charset="0"/>
              <a:ea typeface="微软雅黑"/>
              <a:cs typeface="+mn-ea"/>
              <a:sym typeface="微软雅黑"/>
            </a:endParaRPr>
          </a:p>
        </p:txBody>
      </p:sp>
      <p:sp>
        <p:nvSpPr>
          <p:cNvPr id="99" name="Freeform: Shape 1"/>
          <p:cNvSpPr>
            <a:spLocks noChangeAspect="1"/>
          </p:cNvSpPr>
          <p:nvPr/>
        </p:nvSpPr>
        <p:spPr>
          <a:xfrm>
            <a:off x="1529889" y="1707636"/>
            <a:ext cx="288000" cy="321124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2225"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000" b="1" dirty="0">
              <a:solidFill>
                <a:schemeClr val="bg1"/>
              </a:solidFill>
              <a:latin typeface="High Tower Text" panose="02040502050506030303" pitchFamily="18" charset="0"/>
              <a:ea typeface="微软雅黑"/>
              <a:cs typeface="+mn-ea"/>
              <a:sym typeface="微软雅黑"/>
            </a:endParaRPr>
          </a:p>
        </p:txBody>
      </p:sp>
      <p:cxnSp>
        <p:nvCxnSpPr>
          <p:cNvPr id="101" name="直線接點 100"/>
          <p:cNvCxnSpPr/>
          <p:nvPr/>
        </p:nvCxnSpPr>
        <p:spPr>
          <a:xfrm>
            <a:off x="3018984" y="1993135"/>
            <a:ext cx="2304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2760377" y="1620585"/>
            <a:ext cx="576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593813" y="1620585"/>
            <a:ext cx="5760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529889" y="1269518"/>
            <a:ext cx="6372000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規劃於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zh-TW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APP</a:t>
            </a:r>
            <a:r>
              <a:rPr lang="zh-TW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新增精選基金得來速功能，</a:t>
            </a:r>
            <a:endParaRPr lang="en-US" altLang="zh-TW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優化客戶</a:t>
            </a:r>
            <a:r>
              <a:rPr lang="zh-TW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線上申購基金流程。</a:t>
            </a:r>
            <a:endParaRPr lang="zh-TW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0" name="群組 109"/>
          <p:cNvGrpSpPr/>
          <p:nvPr/>
        </p:nvGrpSpPr>
        <p:grpSpPr>
          <a:xfrm>
            <a:off x="4011601" y="2410128"/>
            <a:ext cx="4546225" cy="2171000"/>
            <a:chOff x="4011601" y="2410128"/>
            <a:chExt cx="4546225" cy="2171000"/>
          </a:xfrm>
        </p:grpSpPr>
        <p:grpSp>
          <p:nvGrpSpPr>
            <p:cNvPr id="105" name="群組 104"/>
            <p:cNvGrpSpPr/>
            <p:nvPr/>
          </p:nvGrpSpPr>
          <p:grpSpPr>
            <a:xfrm>
              <a:off x="5423463" y="3012491"/>
              <a:ext cx="2556526" cy="1568637"/>
              <a:chOff x="5512114" y="3192132"/>
              <a:chExt cx="2556526" cy="1568637"/>
            </a:xfrm>
          </p:grpSpPr>
          <p:pic>
            <p:nvPicPr>
              <p:cNvPr id="45" name="Picture 2" descr="「101大樓」的圖片搜尋結果">
                <a:hlinkClick r:id="rId4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9875" l="36375" r="70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72" r="29086"/>
              <a:stretch/>
            </p:blipFill>
            <p:spPr bwMode="auto">
              <a:xfrm>
                <a:off x="5512114" y="3192132"/>
                <a:ext cx="558682" cy="1460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" descr="「上海 東方明珠」的圖片搜尋結果">
                <a:hlinkClick r:id="rId7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250" b="90000" l="32857" r="63333">
                            <a14:foregroundMark x1="48571" y1="35417" x2="48571" y2="75417"/>
                            <a14:foregroundMark x1="48571" y1="33333" x2="47619" y2="3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65" r="37163"/>
              <a:stretch/>
            </p:blipFill>
            <p:spPr bwMode="auto">
              <a:xfrm>
                <a:off x="6034500" y="3247078"/>
                <a:ext cx="432000" cy="1513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6" descr="「全球」的圖片搜尋結果">
                <a:hlinkClick r:id="rId10"/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100000" l="0" r="100000">
                            <a14:foregroundMark x1="72967" y1="24437" x2="72967" y2="24437"/>
                            <a14:foregroundMark x1="86813" y1="53698" x2="86813" y2="53698"/>
                            <a14:foregroundMark x1="22198" y1="30868" x2="22198" y2="30868"/>
                            <a14:foregroundMark x1="32527" y1="19936" x2="32527" y2="19936"/>
                            <a14:foregroundMark x1="30549" y1="22830" x2="30549" y2="22830"/>
                            <a14:foregroundMark x1="32747" y1="17363" x2="32747" y2="17363"/>
                            <a14:foregroundMark x1="83956" y1="35370" x2="83956" y2="35370"/>
                            <a14:foregroundMark x1="84396" y1="37621" x2="84396" y2="37621"/>
                            <a14:foregroundMark x1="85495" y1="39871" x2="85495" y2="39871"/>
                            <a14:foregroundMark x1="62198" y1="14148" x2="62198" y2="14148"/>
                            <a14:foregroundMark x1="55604" y1="7395" x2="55604" y2="7395"/>
                            <a14:foregroundMark x1="16923" y1="47267" x2="16923" y2="47267"/>
                            <a14:foregroundMark x1="19780" y1="69132" x2="19780" y2="69132"/>
                            <a14:foregroundMark x1="25934" y1="90032" x2="25934" y2="90032"/>
                            <a14:foregroundMark x1="28132" y1="92605" x2="28132" y2="92605"/>
                            <a14:foregroundMark x1="23516" y1="85852" x2="23516" y2="85852"/>
                            <a14:foregroundMark x1="71209" y1="92926" x2="71209" y2="92926"/>
                            <a14:foregroundMark x1="78901" y1="71704" x2="78901" y2="71704"/>
                            <a14:foregroundMark x1="74066" y1="88103" x2="74066" y2="88103"/>
                            <a14:foregroundMark x1="71648" y1="84244" x2="71648" y2="84244"/>
                            <a14:foregroundMark x1="44615" y1="97749" x2="44615" y2="97749"/>
                            <a14:foregroundMark x1="59341" y1="86817" x2="59341" y2="86817"/>
                            <a14:foregroundMark x1="70769" y1="34084" x2="70769" y2="34084"/>
                            <a14:foregroundMark x1="62198" y1="27653" x2="62198" y2="27653"/>
                            <a14:foregroundMark x1="64396" y1="27974" x2="64396" y2="27974"/>
                            <a14:foregroundMark x1="64835" y1="80386" x2="64835" y2="80386"/>
                            <a14:foregroundMark x1="72747" y1="66238" x2="72747" y2="66238"/>
                            <a14:foregroundMark x1="77143" y1="72347" x2="77143" y2="72347"/>
                            <a14:foregroundMark x1="79560" y1="70096" x2="79560" y2="70096"/>
                            <a14:foregroundMark x1="84176" y1="58199" x2="84176" y2="58199"/>
                            <a14:foregroundMark x1="71429" y1="90675" x2="71429" y2="90675"/>
                            <a14:foregroundMark x1="18681" y1="65916" x2="18681" y2="65916"/>
                            <a14:foregroundMark x1="21319" y1="68167" x2="21319" y2="68167"/>
                            <a14:foregroundMark x1="20220" y1="37621" x2="20220" y2="37621"/>
                            <a14:foregroundMark x1="31868" y1="90354" x2="31868" y2="90354"/>
                            <a14:foregroundMark x1="76923" y1="67203" x2="76923" y2="67203"/>
                            <a14:foregroundMark x1="61319" y1="91318" x2="61319" y2="91318"/>
                            <a14:foregroundMark x1="62857" y1="89711" x2="62857" y2="89711"/>
                            <a14:foregroundMark x1="67473" y1="85531" x2="67473" y2="8553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2640" y="3322344"/>
                <a:ext cx="1836000" cy="1260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7" name="群組 106"/>
            <p:cNvGrpSpPr/>
            <p:nvPr/>
          </p:nvGrpSpPr>
          <p:grpSpPr>
            <a:xfrm>
              <a:off x="4011601" y="2832905"/>
              <a:ext cx="1135781" cy="1146942"/>
              <a:chOff x="4011601" y="2832905"/>
              <a:chExt cx="1135781" cy="1146942"/>
            </a:xfrm>
          </p:grpSpPr>
          <p:sp>
            <p:nvSpPr>
              <p:cNvPr id="49" name="任意多边形 576"/>
              <p:cNvSpPr/>
              <p:nvPr/>
            </p:nvSpPr>
            <p:spPr>
              <a:xfrm rot="10800000">
                <a:off x="4011601" y="2832905"/>
                <a:ext cx="1135781" cy="1146942"/>
              </a:xfrm>
              <a:custGeom>
                <a:avLst/>
                <a:gdLst>
                  <a:gd name="connsiteX0" fmla="*/ 1253653 w 1253653"/>
                  <a:gd name="connsiteY0" fmla="*/ 0 h 1265973"/>
                  <a:gd name="connsiteX1" fmla="*/ 1197631 w 1253653"/>
                  <a:gd name="connsiteY1" fmla="*/ 564818 h 1265973"/>
                  <a:gd name="connsiteX2" fmla="*/ 1076237 w 1253653"/>
                  <a:gd name="connsiteY2" fmla="*/ 450699 h 1265973"/>
                  <a:gd name="connsiteX3" fmla="*/ 936565 w 1253653"/>
                  <a:gd name="connsiteY3" fmla="*/ 599273 h 1265973"/>
                  <a:gd name="connsiteX4" fmla="*/ 962233 w 1253653"/>
                  <a:gd name="connsiteY4" fmla="*/ 681962 h 1265973"/>
                  <a:gd name="connsiteX5" fmla="*/ 972108 w 1253653"/>
                  <a:gd name="connsiteY5" fmla="*/ 779919 h 1265973"/>
                  <a:gd name="connsiteX6" fmla="*/ 486054 w 1253653"/>
                  <a:gd name="connsiteY6" fmla="*/ 1265973 h 1265973"/>
                  <a:gd name="connsiteX7" fmla="*/ 0 w 1253653"/>
                  <a:gd name="connsiteY7" fmla="*/ 779919 h 1265973"/>
                  <a:gd name="connsiteX8" fmla="*/ 486054 w 1253653"/>
                  <a:gd name="connsiteY8" fmla="*/ 293865 h 1265973"/>
                  <a:gd name="connsiteX9" fmla="*/ 675248 w 1253653"/>
                  <a:gd name="connsiteY9" fmla="*/ 332062 h 1265973"/>
                  <a:gd name="connsiteX10" fmla="*/ 688467 w 1253653"/>
                  <a:gd name="connsiteY10" fmla="*/ 339237 h 1265973"/>
                  <a:gd name="connsiteX11" fmla="*/ 814762 w 1253653"/>
                  <a:gd name="connsiteY11" fmla="*/ 204891 h 1265973"/>
                  <a:gd name="connsiteX12" fmla="*/ 693369 w 1253653"/>
                  <a:gd name="connsiteY12" fmla="*/ 90772 h 126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3653" h="1265973">
                    <a:moveTo>
                      <a:pt x="1253653" y="0"/>
                    </a:moveTo>
                    <a:lnTo>
                      <a:pt x="1197631" y="564818"/>
                    </a:lnTo>
                    <a:lnTo>
                      <a:pt x="1076237" y="450699"/>
                    </a:lnTo>
                    <a:lnTo>
                      <a:pt x="936565" y="599273"/>
                    </a:lnTo>
                    <a:lnTo>
                      <a:pt x="962233" y="681962"/>
                    </a:lnTo>
                    <a:cubicBezTo>
                      <a:pt x="968708" y="713603"/>
                      <a:pt x="972108" y="746364"/>
                      <a:pt x="972108" y="779919"/>
                    </a:cubicBezTo>
                    <a:cubicBezTo>
                      <a:pt x="972108" y="1048359"/>
                      <a:pt x="754494" y="1265973"/>
                      <a:pt x="486054" y="1265973"/>
                    </a:cubicBezTo>
                    <a:cubicBezTo>
                      <a:pt x="217614" y="1265973"/>
                      <a:pt x="0" y="1048359"/>
                      <a:pt x="0" y="779919"/>
                    </a:cubicBezTo>
                    <a:cubicBezTo>
                      <a:pt x="0" y="511479"/>
                      <a:pt x="217614" y="293865"/>
                      <a:pt x="486054" y="293865"/>
                    </a:cubicBezTo>
                    <a:cubicBezTo>
                      <a:pt x="553164" y="293865"/>
                      <a:pt x="617097" y="307466"/>
                      <a:pt x="675248" y="332062"/>
                    </a:cubicBezTo>
                    <a:lnTo>
                      <a:pt x="688467" y="339237"/>
                    </a:lnTo>
                    <a:lnTo>
                      <a:pt x="814762" y="204891"/>
                    </a:lnTo>
                    <a:lnTo>
                      <a:pt x="693369" y="90772"/>
                    </a:lnTo>
                    <a:close/>
                  </a:path>
                </a:pathLst>
              </a:custGeom>
              <a:solidFill>
                <a:srgbClr val="7BB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Group 46"/>
              <p:cNvGrpSpPr>
                <a:grpSpLocks/>
              </p:cNvGrpSpPr>
              <p:nvPr/>
            </p:nvGrpSpPr>
            <p:grpSpPr bwMode="auto">
              <a:xfrm rot="1282423">
                <a:off x="4407641" y="2976118"/>
                <a:ext cx="348073" cy="583567"/>
                <a:chOff x="2761515" y="2286000"/>
                <a:chExt cx="1645174" cy="2760228"/>
              </a:xfrm>
              <a:solidFill>
                <a:schemeClr val="bg1"/>
              </a:solidFill>
            </p:grpSpPr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64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65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66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67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68" name="Freeform 57"/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83" name="文字方塊 82"/>
              <p:cNvSpPr txBox="1"/>
              <p:nvPr/>
            </p:nvSpPr>
            <p:spPr>
              <a:xfrm>
                <a:off x="4685106" y="3120899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Adobe Garamond Pro Bold" pitchFamily="18" charset="0"/>
                  </a:rPr>
                  <a:t>1</a:t>
                </a:r>
                <a:endParaRPr lang="zh-TW" altLang="en-US" sz="2400" dirty="0">
                  <a:solidFill>
                    <a:schemeClr val="bg1"/>
                  </a:solidFill>
                  <a:latin typeface="Adobe Garamond Pro Bold" pitchFamily="18" charset="0"/>
                </a:endParaRPr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>
              <a:off x="5284555" y="2410128"/>
              <a:ext cx="1386707" cy="370800"/>
              <a:chOff x="5284555" y="2281499"/>
              <a:chExt cx="1386707" cy="370800"/>
            </a:xfrm>
          </p:grpSpPr>
          <p:sp>
            <p:nvSpPr>
              <p:cNvPr id="87" name="文字方塊 86"/>
              <p:cNvSpPr txBox="1"/>
              <p:nvPr/>
            </p:nvSpPr>
            <p:spPr>
              <a:xfrm>
                <a:off x="5332434" y="228149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三大</a:t>
                </a:r>
                <a:r>
                  <a:rPr lang="zh-TW" altLang="en-US" b="1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市場</a:t>
                </a:r>
                <a:r>
                  <a:rPr lang="zh-TW" altLang="en-US" b="1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：</a:t>
                </a:r>
                <a:endParaRPr lang="zh-TW" altLang="en-US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284555" y="2281499"/>
                <a:ext cx="72008" cy="370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5317826" y="2815085"/>
              <a:ext cx="3240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於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家人登入得來速頁面後，選擇三大市場。</a:t>
              </a: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551427" y="3739034"/>
            <a:ext cx="4053400" cy="2006097"/>
            <a:chOff x="551427" y="3739034"/>
            <a:chExt cx="4053400" cy="2006097"/>
          </a:xfrm>
        </p:grpSpPr>
        <p:grpSp>
          <p:nvGrpSpPr>
            <p:cNvPr id="108" name="群組 107"/>
            <p:cNvGrpSpPr/>
            <p:nvPr/>
          </p:nvGrpSpPr>
          <p:grpSpPr>
            <a:xfrm>
              <a:off x="3469046" y="3786784"/>
              <a:ext cx="1135781" cy="1146942"/>
              <a:chOff x="3469046" y="3786784"/>
              <a:chExt cx="1135781" cy="1146942"/>
            </a:xfrm>
          </p:grpSpPr>
          <p:sp>
            <p:nvSpPr>
              <p:cNvPr id="54" name="任意多边形 576"/>
              <p:cNvSpPr/>
              <p:nvPr/>
            </p:nvSpPr>
            <p:spPr>
              <a:xfrm rot="10800000" flipH="1">
                <a:off x="3469046" y="3786784"/>
                <a:ext cx="1135781" cy="1146942"/>
              </a:xfrm>
              <a:custGeom>
                <a:avLst/>
                <a:gdLst>
                  <a:gd name="connsiteX0" fmla="*/ 1253653 w 1253653"/>
                  <a:gd name="connsiteY0" fmla="*/ 0 h 1265973"/>
                  <a:gd name="connsiteX1" fmla="*/ 1197631 w 1253653"/>
                  <a:gd name="connsiteY1" fmla="*/ 564818 h 1265973"/>
                  <a:gd name="connsiteX2" fmla="*/ 1076237 w 1253653"/>
                  <a:gd name="connsiteY2" fmla="*/ 450699 h 1265973"/>
                  <a:gd name="connsiteX3" fmla="*/ 936565 w 1253653"/>
                  <a:gd name="connsiteY3" fmla="*/ 599273 h 1265973"/>
                  <a:gd name="connsiteX4" fmla="*/ 962233 w 1253653"/>
                  <a:gd name="connsiteY4" fmla="*/ 681962 h 1265973"/>
                  <a:gd name="connsiteX5" fmla="*/ 972108 w 1253653"/>
                  <a:gd name="connsiteY5" fmla="*/ 779919 h 1265973"/>
                  <a:gd name="connsiteX6" fmla="*/ 486054 w 1253653"/>
                  <a:gd name="connsiteY6" fmla="*/ 1265973 h 1265973"/>
                  <a:gd name="connsiteX7" fmla="*/ 0 w 1253653"/>
                  <a:gd name="connsiteY7" fmla="*/ 779919 h 1265973"/>
                  <a:gd name="connsiteX8" fmla="*/ 486054 w 1253653"/>
                  <a:gd name="connsiteY8" fmla="*/ 293865 h 1265973"/>
                  <a:gd name="connsiteX9" fmla="*/ 675248 w 1253653"/>
                  <a:gd name="connsiteY9" fmla="*/ 332062 h 1265973"/>
                  <a:gd name="connsiteX10" fmla="*/ 688467 w 1253653"/>
                  <a:gd name="connsiteY10" fmla="*/ 339237 h 1265973"/>
                  <a:gd name="connsiteX11" fmla="*/ 814762 w 1253653"/>
                  <a:gd name="connsiteY11" fmla="*/ 204891 h 1265973"/>
                  <a:gd name="connsiteX12" fmla="*/ 693369 w 1253653"/>
                  <a:gd name="connsiteY12" fmla="*/ 90772 h 126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3653" h="1265973">
                    <a:moveTo>
                      <a:pt x="1253653" y="0"/>
                    </a:moveTo>
                    <a:lnTo>
                      <a:pt x="1197631" y="564818"/>
                    </a:lnTo>
                    <a:lnTo>
                      <a:pt x="1076237" y="450699"/>
                    </a:lnTo>
                    <a:lnTo>
                      <a:pt x="936565" y="599273"/>
                    </a:lnTo>
                    <a:lnTo>
                      <a:pt x="962233" y="681962"/>
                    </a:lnTo>
                    <a:cubicBezTo>
                      <a:pt x="968708" y="713603"/>
                      <a:pt x="972108" y="746364"/>
                      <a:pt x="972108" y="779919"/>
                    </a:cubicBezTo>
                    <a:cubicBezTo>
                      <a:pt x="972108" y="1048359"/>
                      <a:pt x="754494" y="1265973"/>
                      <a:pt x="486054" y="1265973"/>
                    </a:cubicBezTo>
                    <a:cubicBezTo>
                      <a:pt x="217614" y="1265973"/>
                      <a:pt x="0" y="1048359"/>
                      <a:pt x="0" y="779919"/>
                    </a:cubicBezTo>
                    <a:cubicBezTo>
                      <a:pt x="0" y="511479"/>
                      <a:pt x="217614" y="293865"/>
                      <a:pt x="486054" y="293865"/>
                    </a:cubicBezTo>
                    <a:cubicBezTo>
                      <a:pt x="553164" y="293865"/>
                      <a:pt x="617097" y="307466"/>
                      <a:pt x="675248" y="332062"/>
                    </a:cubicBezTo>
                    <a:lnTo>
                      <a:pt x="688467" y="339237"/>
                    </a:lnTo>
                    <a:lnTo>
                      <a:pt x="814762" y="204891"/>
                    </a:lnTo>
                    <a:lnTo>
                      <a:pt x="693369" y="907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Group 46"/>
              <p:cNvGrpSpPr>
                <a:grpSpLocks/>
              </p:cNvGrpSpPr>
              <p:nvPr/>
            </p:nvGrpSpPr>
            <p:grpSpPr bwMode="auto">
              <a:xfrm rot="1282423">
                <a:off x="3586827" y="3912789"/>
                <a:ext cx="381248" cy="570583"/>
                <a:chOff x="2761515" y="2286000"/>
                <a:chExt cx="1801977" cy="2698813"/>
              </a:xfrm>
              <a:solidFill>
                <a:schemeClr val="bg1"/>
              </a:solidFill>
            </p:grpSpPr>
            <p:sp>
              <p:nvSpPr>
                <p:cNvPr id="70" name="Oval 52"/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1" name="Oval 53"/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2" name="Oval 54"/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3" name="Oval 55"/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4" name="Oval 56"/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75" name="Freeform 57"/>
                <p:cNvSpPr>
                  <a:spLocks noChangeArrowheads="1"/>
                </p:cNvSpPr>
                <p:nvPr/>
              </p:nvSpPr>
              <p:spPr bwMode="auto">
                <a:xfrm>
                  <a:off x="3096184" y="2675740"/>
                  <a:ext cx="1467308" cy="2309073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id-ID" altLang="id-ID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</p:grpSp>
          <p:sp>
            <p:nvSpPr>
              <p:cNvPr id="85" name="文字方塊 84"/>
              <p:cNvSpPr txBox="1"/>
              <p:nvPr/>
            </p:nvSpPr>
            <p:spPr>
              <a:xfrm>
                <a:off x="3861643" y="4037349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/>
                    </a:solidFill>
                    <a:latin typeface="Adobe Garamond Pro Bold" pitchFamily="18" charset="0"/>
                  </a:rPr>
                  <a:t>2</a:t>
                </a:r>
                <a:endParaRPr lang="zh-TW" altLang="en-US" sz="2400" dirty="0">
                  <a:solidFill>
                    <a:schemeClr val="bg1"/>
                  </a:solidFill>
                  <a:latin typeface="Adobe Garamond Pro Bold" pitchFamily="18" charset="0"/>
                </a:endParaRPr>
              </a:p>
            </p:txBody>
          </p:sp>
        </p:grpSp>
        <p:pic>
          <p:nvPicPr>
            <p:cNvPr id="86" name="圖片 85"/>
            <p:cNvPicPr/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1560" y="4394465"/>
              <a:ext cx="2618638" cy="1350666"/>
            </a:xfrm>
            <a:prstGeom prst="rect">
              <a:avLst/>
            </a:prstGeom>
            <a:noFill/>
          </p:spPr>
        </p:pic>
        <p:grpSp>
          <p:nvGrpSpPr>
            <p:cNvPr id="95" name="群組 94"/>
            <p:cNvGrpSpPr/>
            <p:nvPr/>
          </p:nvGrpSpPr>
          <p:grpSpPr>
            <a:xfrm>
              <a:off x="551427" y="3739034"/>
              <a:ext cx="1398961" cy="370800"/>
              <a:chOff x="551427" y="3739034"/>
              <a:chExt cx="1398961" cy="370800"/>
            </a:xfrm>
          </p:grpSpPr>
          <p:sp>
            <p:nvSpPr>
              <p:cNvPr id="88" name="文字方塊 87"/>
              <p:cNvSpPr txBox="1"/>
              <p:nvPr/>
            </p:nvSpPr>
            <p:spPr>
              <a:xfrm>
                <a:off x="611560" y="373903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預設</a:t>
                </a:r>
                <a:r>
                  <a:rPr lang="zh-TW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推薦：</a:t>
                </a:r>
                <a:endPara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51427" y="3739034"/>
                <a:ext cx="72008" cy="370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609012" y="4074508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進入市場後，預設好推薦基金、金額。</a:t>
              </a:r>
              <a:endPara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4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09216" y="2330224"/>
            <a:ext cx="14975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03</a:t>
            </a:r>
            <a:endParaRPr lang="zh-TW" altLang="en-US" sz="120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2374588"/>
            <a:ext cx="439248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階段性</a:t>
            </a:r>
            <a:r>
              <a:rPr lang="zh-TW" altLang="en-US" sz="4400" b="1" dirty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任務</a:t>
            </a:r>
            <a:endParaRPr lang="zh-CN" altLang="en-US" sz="4400" b="1" dirty="0">
              <a:ln w="12700">
                <a:noFill/>
              </a:ln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  <a:cs typeface="+mn-ea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6768298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793120" y="2497020"/>
            <a:ext cx="1584000" cy="0"/>
          </a:xfrm>
          <a:prstGeom prst="line">
            <a:avLst/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793120" y="3020102"/>
            <a:ext cx="1584000" cy="0"/>
          </a:xfrm>
          <a:prstGeom prst="line">
            <a:avLst/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萬事俱備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74" y="2806878"/>
            <a:ext cx="823298" cy="679997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78911" y="2035564"/>
            <a:ext cx="7649335" cy="1133290"/>
            <a:chOff x="721036" y="2560952"/>
            <a:chExt cx="7649335" cy="1133290"/>
          </a:xfrm>
        </p:grpSpPr>
        <p:sp>
          <p:nvSpPr>
            <p:cNvPr id="6" name="文字方塊 5"/>
            <p:cNvSpPr txBox="1"/>
            <p:nvPr/>
          </p:nvSpPr>
          <p:spPr>
            <a:xfrm>
              <a:off x="721036" y="2560952"/>
              <a:ext cx="261481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600" b="1" dirty="0" smtClean="0">
                  <a:ln w="12700">
                    <a:solidFill>
                      <a:srgbClr val="4B8BBE"/>
                    </a:solidFill>
                  </a:ln>
                  <a:noFill/>
                  <a:latin typeface="Calibri" panose="020F050202020403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“</a:t>
              </a:r>
              <a:r>
                <a:rPr lang="zh-TW" altLang="en-US" sz="6600" b="1" dirty="0" smtClean="0">
                  <a:ln w="12700">
                    <a:solidFill>
                      <a:schemeClr val="accent1"/>
                    </a:solidFill>
                  </a:ln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東風</a:t>
              </a:r>
              <a:r>
                <a:rPr lang="en-US" altLang="zh-TW" sz="6600" b="1" dirty="0">
                  <a:ln w="12700">
                    <a:solidFill>
                      <a:srgbClr val="4B8BBE"/>
                    </a:solidFill>
                  </a:ln>
                  <a:noFill/>
                  <a:latin typeface="Calibri" panose="020F050202020403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”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52390" y="2604392"/>
              <a:ext cx="1848583" cy="1089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3000" b="1" dirty="0" smtClean="0">
                  <a:solidFill>
                    <a:schemeClr val="accent1">
                      <a:lumMod val="75000"/>
                    </a:schemeClr>
                  </a:solidFill>
                  <a:latin typeface="Noto Sans CJK TC Bold" pitchFamily="34" charset="-120"/>
                  <a:ea typeface="Noto Sans CJK TC Bold" pitchFamily="34" charset="-120"/>
                </a:rPr>
                <a:t>證照放寬</a:t>
              </a:r>
              <a:r>
                <a:rPr lang="en-US" altLang="zh-TW" sz="3000" b="1" dirty="0" smtClean="0">
                  <a:solidFill>
                    <a:schemeClr val="accent1">
                      <a:lumMod val="75000"/>
                    </a:schemeClr>
                  </a:solidFill>
                  <a:latin typeface="Noto Sans CJK TC Bold" pitchFamily="34" charset="-120"/>
                  <a:ea typeface="Noto Sans CJK TC Bold" pitchFamily="34" charset="-120"/>
                </a:rPr>
                <a:t>,</a:t>
              </a:r>
            </a:p>
            <a:p>
              <a:pPr>
                <a:lnSpc>
                  <a:spcPts val="4000"/>
                </a:lnSpc>
              </a:pPr>
              <a:r>
                <a:rPr lang="zh-TW" altLang="en-US" sz="3000" b="1" dirty="0">
                  <a:solidFill>
                    <a:schemeClr val="accent1">
                      <a:lumMod val="75000"/>
                    </a:schemeClr>
                  </a:solidFill>
                  <a:latin typeface="Noto Sans CJK TC Bold" pitchFamily="34" charset="-120"/>
                  <a:ea typeface="Noto Sans CJK TC Bold" pitchFamily="34" charset="-120"/>
                </a:rPr>
                <a:t>電子</a:t>
              </a:r>
              <a:r>
                <a:rPr lang="zh-TW" altLang="en-US" sz="3000" b="1" dirty="0" smtClean="0">
                  <a:solidFill>
                    <a:schemeClr val="accent1">
                      <a:lumMod val="75000"/>
                    </a:schemeClr>
                  </a:solidFill>
                  <a:latin typeface="Noto Sans CJK TC Bold" pitchFamily="34" charset="-120"/>
                  <a:ea typeface="Noto Sans CJK TC Bold" pitchFamily="34" charset="-120"/>
                </a:rPr>
                <a:t>開戶</a:t>
              </a:r>
              <a:r>
                <a:rPr lang="en-US" altLang="zh-TW" sz="3000" b="1" dirty="0">
                  <a:solidFill>
                    <a:schemeClr val="accent1">
                      <a:lumMod val="75000"/>
                    </a:schemeClr>
                  </a:solidFill>
                  <a:latin typeface="Noto Sans CJK TC Bold" pitchFamily="34" charset="-120"/>
                  <a:ea typeface="Noto Sans CJK TC Bold" pitchFamily="34" charset="-120"/>
                </a:rPr>
                <a:t>.</a:t>
              </a:r>
              <a:endParaRPr lang="zh-TW" altLang="en-US" sz="3000" b="1" dirty="0">
                <a:solidFill>
                  <a:schemeClr val="accent1">
                    <a:lumMod val="75000"/>
                  </a:schemeClr>
                </a:solidFill>
                <a:latin typeface="Noto Sans CJK TC Bold" pitchFamily="34" charset="-120"/>
                <a:ea typeface="Noto Sans CJK TC Bold" pitchFamily="34" charset="-120"/>
              </a:endParaRPr>
            </a:p>
          </p:txBody>
        </p:sp>
        <p:sp>
          <p:nvSpPr>
            <p:cNvPr id="8" name="左大括弧 7"/>
            <p:cNvSpPr/>
            <p:nvPr/>
          </p:nvSpPr>
          <p:spPr>
            <a:xfrm>
              <a:off x="3446161" y="2572223"/>
              <a:ext cx="117727" cy="1080000"/>
            </a:xfrm>
            <a:prstGeom prst="leftBrace">
              <a:avLst>
                <a:gd name="adj1" fmla="val 599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左大括弧 8"/>
            <p:cNvSpPr/>
            <p:nvPr/>
          </p:nvSpPr>
          <p:spPr>
            <a:xfrm flipH="1">
              <a:off x="5678409" y="2572223"/>
              <a:ext cx="117727" cy="1080000"/>
            </a:xfrm>
            <a:prstGeom prst="leftBrace">
              <a:avLst>
                <a:gd name="adj1" fmla="val 5993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84168" y="2835224"/>
              <a:ext cx="2286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</a:t>
              </a:r>
              <a:r>
                <a:rPr lang="en-US" altLang="zh-TW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</a:t>
              </a:r>
              <a:r>
                <a:rPr lang="en-US" altLang="zh-TW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  <a:r>
                <a:rPr lang="en-US" altLang="zh-TW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</a:t>
              </a:r>
              <a:r>
                <a:rPr lang="en-US" altLang="zh-TW" sz="3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971600" y="1362834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企劃、推動等基礎階段性任務</a:t>
            </a:r>
            <a:r>
              <a:rPr lang="zh-TW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，僅</a:t>
            </a:r>
            <a:r>
              <a:rPr lang="zh-TW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欠</a:t>
            </a:r>
            <a:endParaRPr lang="en-US" altLang="zh-TW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1600" y="3955122"/>
            <a:ext cx="1669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起風時</a:t>
            </a:r>
            <a:r>
              <a:rPr lang="en-US" altLang="zh-TW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691680" y="4582869"/>
            <a:ext cx="5400600" cy="646331"/>
            <a:chOff x="1691680" y="4582869"/>
            <a:chExt cx="5400600" cy="646331"/>
          </a:xfrm>
        </p:grpSpPr>
        <p:pic>
          <p:nvPicPr>
            <p:cNvPr id="13" name="Picture 2" descr="國泰投信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690034"/>
              <a:ext cx="2569263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國泰人壽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392" y="4690034"/>
              <a:ext cx="2125888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字方塊 16"/>
            <p:cNvSpPr txBox="1"/>
            <p:nvPr/>
          </p:nvSpPr>
          <p:spPr>
            <a:xfrm>
              <a:off x="4342256" y="4582869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+</a:t>
              </a:r>
              <a:endParaRPr lang="zh-TW" altLang="en-US" sz="3600" dirty="0"/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972400" y="3665937"/>
            <a:ext cx="7200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下箭號 17"/>
          <p:cNvSpPr/>
          <p:nvPr/>
        </p:nvSpPr>
        <p:spPr>
          <a:xfrm>
            <a:off x="4386198" y="5215342"/>
            <a:ext cx="352140" cy="385473"/>
          </a:xfrm>
          <a:prstGeom prst="downArrow">
            <a:avLst>
              <a:gd name="adj1" fmla="val 68744"/>
              <a:gd name="adj2" fmla="val 50000"/>
            </a:avLst>
          </a:prstGeom>
          <a:solidFill>
            <a:schemeClr val="tx1">
              <a:lumMod val="50000"/>
              <a:lumOff val="50000"/>
              <a:alpha val="6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72400" y="3681339"/>
            <a:ext cx="7200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72400" y="3696741"/>
            <a:ext cx="7200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72400" y="3712142"/>
            <a:ext cx="7200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00559" y="6237312"/>
            <a:ext cx="1235337" cy="0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54731" y="6237312"/>
            <a:ext cx="1235337" cy="0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641854" y="6237312"/>
            <a:ext cx="1235337" cy="0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47631" y="562470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[ </a:t>
            </a:r>
            <a:r>
              <a:rPr lang="zh-TW" altLang="en-US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考照</a:t>
            </a:r>
            <a:r>
              <a:rPr lang="en-US" altLang="zh-TW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,</a:t>
            </a:r>
            <a:r>
              <a:rPr lang="zh-TW" altLang="en-US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 開戶</a:t>
            </a:r>
            <a:r>
              <a:rPr lang="en-US" altLang="zh-TW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, </a:t>
            </a:r>
            <a:r>
              <a:rPr lang="zh-TW" altLang="en-US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目標 </a:t>
            </a:r>
            <a:r>
              <a:rPr lang="en-US" altLang="zh-TW" sz="4800" b="1" dirty="0">
                <a:ln w="19050">
                  <a:noFill/>
                </a:ln>
                <a:effectLst>
                  <a:reflection blurRad="88900" stA="50000" endPos="45000" dist="254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  <a:cs typeface="+mj-cs"/>
              </a:rPr>
              <a:t>]</a:t>
            </a:r>
            <a:endParaRPr lang="zh-TW" altLang="en-US" sz="4800" b="1" dirty="0">
              <a:ln w="19050">
                <a:noFill/>
              </a:ln>
              <a:effectLst>
                <a:reflection blurRad="88900" stA="50000" endPos="45000" dist="25400" dir="5400000" sy="-100000" algn="bl" rotWithShape="0"/>
              </a:effectLst>
              <a:latin typeface="Noto Sans CJK TC Black" pitchFamily="34" charset="-120"/>
              <a:ea typeface="Noto Sans CJK TC Black" pitchFamily="34" charset="-120"/>
              <a:cs typeface="+mj-cs"/>
            </a:endParaRPr>
          </a:p>
        </p:txBody>
      </p:sp>
      <p:sp>
        <p:nvSpPr>
          <p:cNvPr id="28" name="Freeform: Shape 1"/>
          <p:cNvSpPr>
            <a:spLocks noChangeAspect="1"/>
          </p:cNvSpPr>
          <p:nvPr/>
        </p:nvSpPr>
        <p:spPr>
          <a:xfrm>
            <a:off x="564063" y="4052121"/>
            <a:ext cx="322866" cy="3600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2225"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000" b="1" dirty="0">
              <a:solidFill>
                <a:schemeClr val="bg1"/>
              </a:solidFill>
              <a:latin typeface="High Tower Text" panose="02040502050506030303" pitchFamily="18" charset="0"/>
              <a:ea typeface="微软雅黑"/>
              <a:cs typeface="+mn-ea"/>
              <a:sym typeface="微软雅黑"/>
            </a:endParaRPr>
          </a:p>
        </p:txBody>
      </p:sp>
      <p:sp>
        <p:nvSpPr>
          <p:cNvPr id="29" name="Freeform: Shape 1"/>
          <p:cNvSpPr>
            <a:spLocks noChangeAspect="1"/>
          </p:cNvSpPr>
          <p:nvPr/>
        </p:nvSpPr>
        <p:spPr>
          <a:xfrm>
            <a:off x="564063" y="1459833"/>
            <a:ext cx="322866" cy="3600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2225"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000" b="1" dirty="0">
              <a:solidFill>
                <a:schemeClr val="bg1"/>
              </a:solidFill>
              <a:latin typeface="High Tower Text" panose="02040502050506030303" pitchFamily="18" charset="0"/>
              <a:ea typeface="微软雅黑"/>
              <a:cs typeface="+mn-ea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02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439541" y="2391172"/>
            <a:ext cx="1440160" cy="1371579"/>
            <a:chOff x="1404816" y="2276872"/>
            <a:chExt cx="1440160" cy="1371579"/>
          </a:xfrm>
        </p:grpSpPr>
        <p:sp>
          <p:nvSpPr>
            <p:cNvPr id="5" name="Freeform: Shape 1"/>
            <p:cNvSpPr/>
            <p:nvPr/>
          </p:nvSpPr>
          <p:spPr>
            <a:xfrm>
              <a:off x="1732542" y="2276872"/>
              <a:ext cx="781076" cy="870907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High Tower Text" panose="02040502050506030303" pitchFamily="18" charset="0"/>
                  <a:ea typeface="微软雅黑"/>
                  <a:cs typeface="+mn-ea"/>
                  <a:sym typeface="微软雅黑"/>
                </a:rPr>
                <a:t>01</a:t>
              </a:r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  <p:sp>
          <p:nvSpPr>
            <p:cNvPr id="4" name="Rectangle 17">
              <a:extLst>
                <a:ext uri="{FF2B5EF4-FFF2-40B4-BE49-F238E27FC236}">
                  <a16:creationId xmlns="" xmlns:a16="http://schemas.microsoft.com/office/drawing/2014/main" id="{87CAA090-E8BA-4D19-991B-24F59B7F6256}"/>
                </a:ext>
              </a:extLst>
            </p:cNvPr>
            <p:cNvSpPr/>
            <p:nvPr/>
          </p:nvSpPr>
          <p:spPr>
            <a:xfrm>
              <a:off x="1404816" y="3191251"/>
              <a:ext cx="1440160" cy="457200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ctr">
                <a:defRPr/>
              </a:pPr>
              <a:r>
                <a:rPr lang="zh-TW" altLang="en-US" sz="2400" b="1" kern="100" dirty="0" smtClean="0">
                  <a:ln w="9525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  <a:cs typeface="+mn-ea"/>
                  <a:sym typeface="微软雅黑"/>
                </a:rPr>
                <a:t>投信業務概況</a:t>
              </a:r>
              <a:endParaRPr lang="zh-CN" altLang="zh-CN" sz="2400" b="1" kern="1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+mn-ea"/>
                <a:sym typeface="微软雅黑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923233" y="2391172"/>
            <a:ext cx="1440161" cy="1384795"/>
            <a:chOff x="3047242" y="2276872"/>
            <a:chExt cx="1440161" cy="1384795"/>
          </a:xfrm>
        </p:grpSpPr>
        <p:sp>
          <p:nvSpPr>
            <p:cNvPr id="10" name="Freeform: Shape 1">
              <a:extLst>
                <a:ext uri="{FF2B5EF4-FFF2-40B4-BE49-F238E27FC236}">
                  <a16:creationId xmlns="" xmlns:a16="http://schemas.microsoft.com/office/drawing/2014/main" id="{8E25EBB8-1955-4512-A5E5-CF23197C560A}"/>
                </a:ext>
              </a:extLst>
            </p:cNvPr>
            <p:cNvSpPr/>
            <p:nvPr/>
          </p:nvSpPr>
          <p:spPr>
            <a:xfrm>
              <a:off x="3372485" y="2276872"/>
              <a:ext cx="781200" cy="87120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accent1"/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High Tower Text" panose="02040502050506030303" pitchFamily="18" charset="0"/>
                  <a:ea typeface="微软雅黑"/>
                  <a:cs typeface="+mn-ea"/>
                  <a:sym typeface="微软雅黑"/>
                </a:rPr>
                <a:t>02</a:t>
              </a:r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  <p:sp>
          <p:nvSpPr>
            <p:cNvPr id="9" name="Rectangle 17">
              <a:extLst>
                <a:ext uri="{FF2B5EF4-FFF2-40B4-BE49-F238E27FC236}">
                  <a16:creationId xmlns="" xmlns:a16="http://schemas.microsoft.com/office/drawing/2014/main" id="{3AE64260-B4F0-499C-ADDD-BAE762D3FD6F}"/>
                </a:ext>
              </a:extLst>
            </p:cNvPr>
            <p:cNvSpPr/>
            <p:nvPr/>
          </p:nvSpPr>
          <p:spPr>
            <a:xfrm>
              <a:off x="3047242" y="3204467"/>
              <a:ext cx="1440161" cy="457200"/>
            </a:xfrm>
            <a:prstGeom prst="rect">
              <a:avLst/>
            </a:prstGeom>
          </p:spPr>
          <p:txBody>
            <a:bodyPr wrap="none" lIns="144000" tIns="0" rIns="144000" bIns="0">
              <a:noAutofit/>
            </a:bodyPr>
            <a:lstStyle/>
            <a:p>
              <a:pPr lvl="0" algn="ctr"/>
              <a:r>
                <a:rPr lang="zh-TW" altLang="en-US" sz="2400" b="1" dirty="0" smtClean="0"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+mn-ea"/>
                  <a:sym typeface="微软雅黑"/>
                </a:rPr>
                <a:t>解決方案</a:t>
              </a:r>
              <a:endParaRPr lang="zh-CN" altLang="en-US" sz="2400" b="1" dirty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微软雅黑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406925" y="2391172"/>
            <a:ext cx="1440160" cy="1371579"/>
            <a:chOff x="4686322" y="2276872"/>
            <a:chExt cx="1440160" cy="1371579"/>
          </a:xfrm>
        </p:grpSpPr>
        <p:sp>
          <p:nvSpPr>
            <p:cNvPr id="23" name="Freeform: Shape 1"/>
            <p:cNvSpPr/>
            <p:nvPr/>
          </p:nvSpPr>
          <p:spPr>
            <a:xfrm>
              <a:off x="5012552" y="2276872"/>
              <a:ext cx="781076" cy="870907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2225">
              <a:noFill/>
            </a:ln>
            <a:effectLst>
              <a:outerShdw blurRad="381000" dist="1016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High Tower Text" panose="02040502050506030303" pitchFamily="18" charset="0"/>
                  <a:ea typeface="微软雅黑"/>
                  <a:cs typeface="+mn-ea"/>
                  <a:sym typeface="微软雅黑"/>
                </a:rPr>
                <a:t>03</a:t>
              </a:r>
              <a:endParaRPr sz="3000" b="1" dirty="0">
                <a:solidFill>
                  <a:schemeClr val="bg1"/>
                </a:solidFill>
                <a:latin typeface="High Tower Text" panose="02040502050506030303" pitchFamily="18" charset="0"/>
                <a:ea typeface="微软雅黑"/>
                <a:cs typeface="+mn-ea"/>
                <a:sym typeface="微软雅黑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="" xmlns:a16="http://schemas.microsoft.com/office/drawing/2014/main" id="{87CAA090-E8BA-4D19-991B-24F59B7F6256}"/>
                </a:ext>
              </a:extLst>
            </p:cNvPr>
            <p:cNvSpPr/>
            <p:nvPr/>
          </p:nvSpPr>
          <p:spPr>
            <a:xfrm>
              <a:off x="4686322" y="3191251"/>
              <a:ext cx="1440160" cy="457200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ctr">
                <a:defRPr/>
              </a:pPr>
              <a:r>
                <a:rPr lang="zh-TW" altLang="en-US" sz="2400" b="1" kern="100" dirty="0" smtClean="0">
                  <a:ln w="1270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  <a:cs typeface="+mn-ea"/>
                  <a:sym typeface="微软雅黑"/>
                </a:rPr>
                <a:t>階段性完成</a:t>
              </a:r>
              <a:endParaRPr lang="zh-CN" altLang="zh-CN" sz="2400" b="1" kern="100" dirty="0">
                <a:ln w="1270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+mn-ea"/>
                <a:sym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457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3968" y="2374588"/>
            <a:ext cx="4392488" cy="9387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5500" b="1" dirty="0" smtClean="0">
                <a:ln w="1270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微软雅黑"/>
              </a:rPr>
              <a:t>Thanks</a:t>
            </a:r>
            <a:endParaRPr lang="zh-CN" altLang="en-US" sz="5500" b="1" dirty="0">
              <a:ln w="12700">
                <a:solidFill>
                  <a:schemeClr val="accent1"/>
                </a:solidFill>
              </a:ln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微软雅黑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283968" y="3430778"/>
            <a:ext cx="43924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微软雅黑"/>
              </a:rPr>
              <a:t>許瑞</a:t>
            </a:r>
            <a:r>
              <a:rPr lang="zh-TW" altLang="en-US" sz="2800" b="1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微软雅黑"/>
              </a:rPr>
              <a:t>宏</a:t>
            </a:r>
            <a:endParaRPr lang="zh-CN" altLang="en-US" sz="28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  <a:cs typeface="+mn-ea"/>
              <a:sym typeface="微软雅黑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283968" y="3994917"/>
            <a:ext cx="439248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 w="1270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  <a:ea typeface="微軟正黑體" panose="020B0604030504040204" pitchFamily="34" charset="-120"/>
                <a:cs typeface="+mn-ea"/>
                <a:sym typeface="微软雅黑"/>
              </a:rPr>
              <a:t>doltegg@cathayholds.com.tw</a:t>
            </a:r>
            <a:endParaRPr lang="zh-CN" altLang="en-US" sz="2400" b="1" dirty="0">
              <a:ln w="1270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High Tower Text" panose="02040502050506030303" pitchFamily="18" charset="0"/>
              <a:ea typeface="微軟正黑體" panose="020B0604030504040204" pitchFamily="34" charset="-120"/>
              <a:cs typeface="+mn-ea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20785533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" grpId="0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67608" y="2330224"/>
            <a:ext cx="13917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01</a:t>
            </a:r>
            <a:endParaRPr lang="zh-TW" altLang="en-US" sz="120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2374588"/>
            <a:ext cx="439248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國泰投信</a:t>
            </a:r>
            <a:endParaRPr lang="en-US" altLang="zh-TW" sz="4400" b="1" dirty="0" smtClean="0">
              <a:ln w="12700">
                <a:noFill/>
              </a:ln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  <a:cs typeface="+mn-ea"/>
              <a:sym typeface="微软雅黑"/>
            </a:endParaRPr>
          </a:p>
          <a:p>
            <a:pPr algn="ctr"/>
            <a:r>
              <a:rPr lang="zh-TW" altLang="en-US" sz="4400" b="1" dirty="0" smtClean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業務概況</a:t>
            </a:r>
            <a:endParaRPr lang="zh-CN" altLang="en-US" sz="4400" b="1" dirty="0">
              <a:ln w="12700">
                <a:noFill/>
              </a:ln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  <a:cs typeface="+mn-ea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729662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人壽在投信業務量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182901"/>
              </p:ext>
            </p:extLst>
          </p:nvPr>
        </p:nvGraphicFramePr>
        <p:xfrm>
          <a:off x="413519" y="1844824"/>
          <a:ext cx="8262938" cy="335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05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國壽代銷績效：定期定額、單筆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9140"/>
              </p:ext>
            </p:extLst>
          </p:nvPr>
        </p:nvGraphicFramePr>
        <p:xfrm>
          <a:off x="178489" y="1579409"/>
          <a:ext cx="8062112" cy="218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42183" y="3512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億元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69129" y="280629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</a:t>
            </a:r>
            <a:endParaRPr lang="zh-TW" altLang="en-US" sz="3000" b="1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9129" y="5051068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單筆</a:t>
            </a:r>
            <a:endParaRPr lang="zh-TW" altLang="en-US" sz="3000" b="1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03737"/>
              </p:ext>
            </p:extLst>
          </p:nvPr>
        </p:nvGraphicFramePr>
        <p:xfrm>
          <a:off x="70985" y="3841566"/>
          <a:ext cx="8097640" cy="210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7932071" y="2230934"/>
            <a:ext cx="1154985" cy="900000"/>
            <a:chOff x="7932071" y="2230934"/>
            <a:chExt cx="1154985" cy="900000"/>
          </a:xfrm>
        </p:grpSpPr>
        <p:sp>
          <p:nvSpPr>
            <p:cNvPr id="8" name="矩形 7"/>
            <p:cNvSpPr/>
            <p:nvPr/>
          </p:nvSpPr>
          <p:spPr>
            <a:xfrm>
              <a:off x="7932071" y="2230934"/>
              <a:ext cx="1116000" cy="9000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8010475" y="2311295"/>
              <a:ext cx="1016243" cy="276999"/>
              <a:chOff x="9540552" y="2210380"/>
              <a:chExt cx="1016243" cy="276999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9756576" y="22103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申購金額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8010475" y="2546487"/>
              <a:ext cx="1016243" cy="276999"/>
              <a:chOff x="9540552" y="2210380"/>
              <a:chExt cx="1016243" cy="276999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9756576" y="22103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贖回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金額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8010475" y="2807186"/>
              <a:ext cx="1076581" cy="276999"/>
              <a:chOff x="9540552" y="2210380"/>
              <a:chExt cx="1076581" cy="276999"/>
            </a:xfrm>
          </p:grpSpPr>
          <p:cxnSp>
            <p:nvCxnSpPr>
              <p:cNvPr id="20" name="直線接點 19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9756576" y="2210380"/>
                <a:ext cx="8605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期末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AUM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7932071" y="4364925"/>
            <a:ext cx="1154985" cy="900000"/>
            <a:chOff x="7932071" y="2230934"/>
            <a:chExt cx="1154985" cy="900000"/>
          </a:xfrm>
        </p:grpSpPr>
        <p:sp>
          <p:nvSpPr>
            <p:cNvPr id="24" name="矩形 23"/>
            <p:cNvSpPr/>
            <p:nvPr/>
          </p:nvSpPr>
          <p:spPr>
            <a:xfrm>
              <a:off x="7932071" y="2230934"/>
              <a:ext cx="1116000" cy="9000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010475" y="2311295"/>
              <a:ext cx="1016243" cy="276999"/>
              <a:chOff x="9540552" y="2210380"/>
              <a:chExt cx="1016243" cy="276999"/>
            </a:xfrm>
          </p:grpSpPr>
          <p:cxnSp>
            <p:nvCxnSpPr>
              <p:cNvPr id="32" name="直線接點 31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9756576" y="22103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申購金額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8010475" y="2546487"/>
              <a:ext cx="1016243" cy="276999"/>
              <a:chOff x="9540552" y="2210380"/>
              <a:chExt cx="1016243" cy="276999"/>
            </a:xfrm>
          </p:grpSpPr>
          <p:cxnSp>
            <p:nvCxnSpPr>
              <p:cNvPr id="30" name="直線接點 29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9756576" y="22103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贖回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金額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8010475" y="2807186"/>
              <a:ext cx="1076581" cy="276999"/>
              <a:chOff x="9540552" y="2210380"/>
              <a:chExt cx="1076581" cy="276999"/>
            </a:xfrm>
          </p:grpSpPr>
          <p:cxnSp>
            <p:nvCxnSpPr>
              <p:cNvPr id="28" name="直線接點 27"/>
              <p:cNvCxnSpPr/>
              <p:nvPr/>
            </p:nvCxnSpPr>
            <p:spPr>
              <a:xfrm>
                <a:off x="9540552" y="2348880"/>
                <a:ext cx="288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字方塊 28"/>
              <p:cNvSpPr txBox="1"/>
              <p:nvPr/>
            </p:nvSpPr>
            <p:spPr>
              <a:xfrm>
                <a:off x="9756576" y="2210380"/>
                <a:ext cx="8605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期末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AUM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9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員工自購、贖回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0567" y="531111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單筆</a:t>
            </a:r>
            <a:endParaRPr lang="zh-TW" altLang="en-US" sz="3000" b="1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4926" y="293150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 smtClean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</a:t>
            </a:r>
            <a:endParaRPr lang="zh-TW" altLang="en-US" sz="3000" b="1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25" y="4742430"/>
            <a:ext cx="7920000" cy="1008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4925" y="2458966"/>
            <a:ext cx="7920000" cy="1008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68686"/>
              </p:ext>
            </p:extLst>
          </p:nvPr>
        </p:nvGraphicFramePr>
        <p:xfrm>
          <a:off x="207976" y="1362214"/>
          <a:ext cx="8676000" cy="22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503205"/>
              </p:ext>
            </p:extLst>
          </p:nvPr>
        </p:nvGraphicFramePr>
        <p:xfrm>
          <a:off x="230013" y="3611342"/>
          <a:ext cx="8640960" cy="22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794925" y="2458966"/>
            <a:ext cx="79043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94925" y="4730800"/>
            <a:ext cx="790431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94926" y="3593516"/>
            <a:ext cx="806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123728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438831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753934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069037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384140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699241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94926" y="3485504"/>
            <a:ext cx="0" cy="21602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148351" y="34399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44495" y="34399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40639" y="34399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036783" y="34399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4935" y="343998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25697" y="343998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1~6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6223" y="13177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404648" y="4415433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b="1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400" b="1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pPr marL="446088"/>
            <a:r>
              <a:rPr lang="zh-TW" altLang="en-US" sz="2400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定期定額：員工占</a:t>
            </a:r>
            <a:r>
              <a:rPr lang="en-US" altLang="zh-TW" sz="2400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en-US" sz="2400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，單筆：員工占</a:t>
            </a:r>
            <a:r>
              <a:rPr lang="en-US" altLang="zh-TW" sz="2400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22%</a:t>
            </a:r>
            <a:r>
              <a:rPr lang="zh-TW" altLang="en-US" sz="2400" dirty="0" smtClean="0">
                <a:solidFill>
                  <a:srgbClr val="30699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solidFill>
                <a:srgbClr val="30699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4721954" y="5885508"/>
            <a:ext cx="0" cy="108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793962" y="5885508"/>
            <a:ext cx="0" cy="108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865970" y="5885508"/>
            <a:ext cx="0" cy="108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3683396" y="5854273"/>
            <a:ext cx="1777580" cy="277000"/>
            <a:chOff x="3777384" y="6364898"/>
            <a:chExt cx="1777580" cy="277000"/>
          </a:xfrm>
        </p:grpSpPr>
        <p:grpSp>
          <p:nvGrpSpPr>
            <p:cNvPr id="38" name="群組 37"/>
            <p:cNvGrpSpPr/>
            <p:nvPr/>
          </p:nvGrpSpPr>
          <p:grpSpPr>
            <a:xfrm>
              <a:off x="4644008" y="6364899"/>
              <a:ext cx="910956" cy="276999"/>
              <a:chOff x="5588492" y="6364899"/>
              <a:chExt cx="910956" cy="276999"/>
            </a:xfrm>
          </p:grpSpPr>
          <p:cxnSp>
            <p:nvCxnSpPr>
              <p:cNvPr id="33" name="直線接點 32"/>
              <p:cNvCxnSpPr/>
              <p:nvPr/>
            </p:nvCxnSpPr>
            <p:spPr>
              <a:xfrm>
                <a:off x="5588492" y="6503398"/>
                <a:ext cx="324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/>
              <p:cNvSpPr txBox="1"/>
              <p:nvPr/>
            </p:nvSpPr>
            <p:spPr>
              <a:xfrm>
                <a:off x="5853117" y="6364899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非員工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3777384" y="6364898"/>
              <a:ext cx="747378" cy="276999"/>
              <a:chOff x="3777384" y="6364898"/>
              <a:chExt cx="747378" cy="276999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3777384" y="6503398"/>
                <a:ext cx="32400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4032319" y="636489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員工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7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83568" y="2330224"/>
            <a:ext cx="15488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02</a:t>
            </a:r>
            <a:endParaRPr lang="zh-TW" altLang="en-US" sz="120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2374588"/>
            <a:ext cx="439248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2700">
                  <a:noFill/>
                </a:ln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  <a:cs typeface="+mn-ea"/>
                <a:sym typeface="微软雅黑"/>
              </a:rPr>
              <a:t>解決方案</a:t>
            </a:r>
            <a:endParaRPr lang="zh-CN" altLang="en-US" sz="4400" b="1" dirty="0">
              <a:ln w="12700">
                <a:noFill/>
              </a:ln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  <a:cs typeface="+mn-ea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77167521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推動痛點</a:t>
            </a:r>
            <a:endParaRPr lang="zh-TW" altLang="en-US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 rot="1800000">
            <a:off x="3564066" y="3925749"/>
            <a:ext cx="1084398" cy="1555415"/>
          </a:xfrm>
          <a:custGeom>
            <a:avLst/>
            <a:gdLst>
              <a:gd name="T0" fmla="*/ 2366 w 4733"/>
              <a:gd name="T1" fmla="*/ 6776 h 6776"/>
              <a:gd name="T2" fmla="*/ 4733 w 4733"/>
              <a:gd name="T3" fmla="*/ 4409 h 6776"/>
              <a:gd name="T4" fmla="*/ 4375 w 4733"/>
              <a:gd name="T5" fmla="*/ 3158 h 6776"/>
              <a:gd name="T6" fmla="*/ 4375 w 4733"/>
              <a:gd name="T7" fmla="*/ 3158 h 6776"/>
              <a:gd name="T8" fmla="*/ 4364 w 4733"/>
              <a:gd name="T9" fmla="*/ 3140 h 6776"/>
              <a:gd name="T10" fmla="*/ 4358 w 4733"/>
              <a:gd name="T11" fmla="*/ 3130 h 6776"/>
              <a:gd name="T12" fmla="*/ 2366 w 4733"/>
              <a:gd name="T13" fmla="*/ 0 h 6776"/>
              <a:gd name="T14" fmla="*/ 375 w 4733"/>
              <a:gd name="T15" fmla="*/ 3130 h 6776"/>
              <a:gd name="T16" fmla="*/ 369 w 4733"/>
              <a:gd name="T17" fmla="*/ 3140 h 6776"/>
              <a:gd name="T18" fmla="*/ 357 w 4733"/>
              <a:gd name="T19" fmla="*/ 3158 h 6776"/>
              <a:gd name="T20" fmla="*/ 357 w 4733"/>
              <a:gd name="T21" fmla="*/ 3158 h 6776"/>
              <a:gd name="T22" fmla="*/ 0 w 4733"/>
              <a:gd name="T23" fmla="*/ 4409 h 6776"/>
              <a:gd name="T24" fmla="*/ 2366 w 4733"/>
              <a:gd name="T25" fmla="*/ 6776 h 6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3" h="6776">
                <a:moveTo>
                  <a:pt x="2366" y="6776"/>
                </a:moveTo>
                <a:cubicBezTo>
                  <a:pt x="3673" y="6776"/>
                  <a:pt x="4733" y="5716"/>
                  <a:pt x="4733" y="4409"/>
                </a:cubicBezTo>
                <a:cubicBezTo>
                  <a:pt x="4733" y="3950"/>
                  <a:pt x="4602" y="3521"/>
                  <a:pt x="4375" y="3158"/>
                </a:cubicBezTo>
                <a:lnTo>
                  <a:pt x="4375" y="3158"/>
                </a:lnTo>
                <a:lnTo>
                  <a:pt x="4364" y="3140"/>
                </a:lnTo>
                <a:lnTo>
                  <a:pt x="4358" y="3130"/>
                </a:lnTo>
                <a:lnTo>
                  <a:pt x="2366" y="0"/>
                </a:lnTo>
                <a:lnTo>
                  <a:pt x="375" y="3130"/>
                </a:lnTo>
                <a:lnTo>
                  <a:pt x="369" y="3140"/>
                </a:lnTo>
                <a:lnTo>
                  <a:pt x="357" y="3158"/>
                </a:lnTo>
                <a:lnTo>
                  <a:pt x="357" y="3158"/>
                </a:lnTo>
                <a:cubicBezTo>
                  <a:pt x="131" y="3521"/>
                  <a:pt x="0" y="3950"/>
                  <a:pt x="0" y="4409"/>
                </a:cubicBezTo>
                <a:cubicBezTo>
                  <a:pt x="0" y="5716"/>
                  <a:pt x="1060" y="6776"/>
                  <a:pt x="2366" y="6776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 rot="1800000">
            <a:off x="3374777" y="2358445"/>
            <a:ext cx="1493320" cy="1166182"/>
          </a:xfrm>
          <a:custGeom>
            <a:avLst/>
            <a:gdLst>
              <a:gd name="T0" fmla="*/ 655 w 6517"/>
              <a:gd name="T1" fmla="*/ 1516 h 5082"/>
              <a:gd name="T2" fmla="*/ 3889 w 6517"/>
              <a:gd name="T3" fmla="*/ 655 h 5082"/>
              <a:gd name="T4" fmla="*/ 4792 w 6517"/>
              <a:gd name="T5" fmla="*/ 1592 h 5082"/>
              <a:gd name="T6" fmla="*/ 4792 w 6517"/>
              <a:gd name="T7" fmla="*/ 1592 h 5082"/>
              <a:gd name="T8" fmla="*/ 4802 w 6517"/>
              <a:gd name="T9" fmla="*/ 1610 h 5082"/>
              <a:gd name="T10" fmla="*/ 4808 w 6517"/>
              <a:gd name="T11" fmla="*/ 1621 h 5082"/>
              <a:gd name="T12" fmla="*/ 6517 w 6517"/>
              <a:gd name="T13" fmla="*/ 4913 h 5082"/>
              <a:gd name="T14" fmla="*/ 2811 w 6517"/>
              <a:gd name="T15" fmla="*/ 5067 h 5082"/>
              <a:gd name="T16" fmla="*/ 2799 w 6517"/>
              <a:gd name="T17" fmla="*/ 5067 h 5082"/>
              <a:gd name="T18" fmla="*/ 2778 w 6517"/>
              <a:gd name="T19" fmla="*/ 5068 h 5082"/>
              <a:gd name="T20" fmla="*/ 2778 w 6517"/>
              <a:gd name="T21" fmla="*/ 5068 h 5082"/>
              <a:gd name="T22" fmla="*/ 1516 w 6517"/>
              <a:gd name="T23" fmla="*/ 4750 h 5082"/>
              <a:gd name="T24" fmla="*/ 655 w 6517"/>
              <a:gd name="T25" fmla="*/ 1516 h 5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7" h="5082">
                <a:moveTo>
                  <a:pt x="655" y="1516"/>
                </a:moveTo>
                <a:cubicBezTo>
                  <a:pt x="1310" y="385"/>
                  <a:pt x="2759" y="0"/>
                  <a:pt x="3889" y="655"/>
                </a:cubicBezTo>
                <a:cubicBezTo>
                  <a:pt x="4287" y="885"/>
                  <a:pt x="4592" y="1214"/>
                  <a:pt x="4792" y="1592"/>
                </a:cubicBezTo>
                <a:lnTo>
                  <a:pt x="4792" y="1592"/>
                </a:lnTo>
                <a:lnTo>
                  <a:pt x="4802" y="1610"/>
                </a:lnTo>
                <a:lnTo>
                  <a:pt x="4808" y="1621"/>
                </a:lnTo>
                <a:lnTo>
                  <a:pt x="6517" y="4913"/>
                </a:lnTo>
                <a:lnTo>
                  <a:pt x="2811" y="5067"/>
                </a:lnTo>
                <a:lnTo>
                  <a:pt x="2799" y="5067"/>
                </a:lnTo>
                <a:lnTo>
                  <a:pt x="2778" y="5068"/>
                </a:lnTo>
                <a:lnTo>
                  <a:pt x="2778" y="5068"/>
                </a:lnTo>
                <a:cubicBezTo>
                  <a:pt x="2350" y="5082"/>
                  <a:pt x="1913" y="4980"/>
                  <a:pt x="1516" y="4750"/>
                </a:cubicBezTo>
                <a:cubicBezTo>
                  <a:pt x="385" y="4095"/>
                  <a:pt x="0" y="2647"/>
                  <a:pt x="655" y="1516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800000">
            <a:off x="2759225" y="3421787"/>
            <a:ext cx="1494834" cy="1166182"/>
          </a:xfrm>
          <a:custGeom>
            <a:avLst/>
            <a:gdLst>
              <a:gd name="T0" fmla="*/ 653 w 6523"/>
              <a:gd name="T1" fmla="*/ 3563 h 5083"/>
              <a:gd name="T2" fmla="*/ 1521 w 6523"/>
              <a:gd name="T3" fmla="*/ 331 h 5083"/>
              <a:gd name="T4" fmla="*/ 2783 w 6523"/>
              <a:gd name="T5" fmla="*/ 15 h 5083"/>
              <a:gd name="T6" fmla="*/ 2783 w 6523"/>
              <a:gd name="T7" fmla="*/ 15 h 5083"/>
              <a:gd name="T8" fmla="*/ 2805 w 6523"/>
              <a:gd name="T9" fmla="*/ 16 h 5083"/>
              <a:gd name="T10" fmla="*/ 2816 w 6523"/>
              <a:gd name="T11" fmla="*/ 17 h 5083"/>
              <a:gd name="T12" fmla="*/ 6523 w 6523"/>
              <a:gd name="T13" fmla="*/ 178 h 5083"/>
              <a:gd name="T14" fmla="*/ 4806 w 6523"/>
              <a:gd name="T15" fmla="*/ 3467 h 5083"/>
              <a:gd name="T16" fmla="*/ 4800 w 6523"/>
              <a:gd name="T17" fmla="*/ 3477 h 5083"/>
              <a:gd name="T18" fmla="*/ 4791 w 6523"/>
              <a:gd name="T19" fmla="*/ 3496 h 5083"/>
              <a:gd name="T20" fmla="*/ 4790 w 6523"/>
              <a:gd name="T21" fmla="*/ 3496 h 5083"/>
              <a:gd name="T22" fmla="*/ 3885 w 6523"/>
              <a:gd name="T23" fmla="*/ 4431 h 5083"/>
              <a:gd name="T24" fmla="*/ 653 w 6523"/>
              <a:gd name="T25" fmla="*/ 3563 h 5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3" h="5083">
                <a:moveTo>
                  <a:pt x="653" y="3563"/>
                </a:moveTo>
                <a:cubicBezTo>
                  <a:pt x="0" y="2431"/>
                  <a:pt x="389" y="983"/>
                  <a:pt x="1521" y="331"/>
                </a:cubicBezTo>
                <a:cubicBezTo>
                  <a:pt x="1919" y="101"/>
                  <a:pt x="2356" y="0"/>
                  <a:pt x="2783" y="15"/>
                </a:cubicBezTo>
                <a:lnTo>
                  <a:pt x="2783" y="15"/>
                </a:lnTo>
                <a:lnTo>
                  <a:pt x="2805" y="16"/>
                </a:lnTo>
                <a:lnTo>
                  <a:pt x="2816" y="17"/>
                </a:lnTo>
                <a:lnTo>
                  <a:pt x="6523" y="178"/>
                </a:lnTo>
                <a:lnTo>
                  <a:pt x="4806" y="3467"/>
                </a:lnTo>
                <a:lnTo>
                  <a:pt x="4800" y="3477"/>
                </a:lnTo>
                <a:lnTo>
                  <a:pt x="4791" y="3496"/>
                </a:lnTo>
                <a:lnTo>
                  <a:pt x="4790" y="3496"/>
                </a:lnTo>
                <a:cubicBezTo>
                  <a:pt x="4589" y="3874"/>
                  <a:pt x="4283" y="4201"/>
                  <a:pt x="3885" y="4431"/>
                </a:cubicBezTo>
                <a:cubicBezTo>
                  <a:pt x="2753" y="5083"/>
                  <a:pt x="1306" y="4695"/>
                  <a:pt x="653" y="3563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48750" y="271892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開戶</a:t>
            </a:r>
            <a:endParaRPr lang="zh-TW" alt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48750" y="468507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代銷</a:t>
            </a:r>
            <a:endParaRPr lang="en-US" altLang="zh-TW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42718" y="371936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教育</a:t>
            </a:r>
            <a:endParaRPr lang="en-US" altLang="zh-TW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28705" y="5049116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國壽證照不足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滿期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回流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基金有限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無法查詢客戶投資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</a:t>
            </a:r>
            <a:endParaRPr lang="en-US" altLang="zh-TW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佣金誘因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59947" y="253976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紙本開戶繁瑣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缺乏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開戶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8242" y="3701115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考照困難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不知如何推薦基金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07704" y="151201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effectLst>
                  <a:reflection blurRad="6350" stA="55000" endA="300" endPos="45500" dir="5400000" sy="-100000" algn="bl" rotWithShape="0"/>
                </a:effectLst>
                <a:latin typeface="Noto Sans CJK TC Black" pitchFamily="34" charset="-120"/>
                <a:ea typeface="Noto Sans CJK TC Black" pitchFamily="34" charset="-120"/>
              </a:rPr>
              <a:t>痛點</a:t>
            </a:r>
            <a:endParaRPr lang="zh-TW" altLang="en-US" sz="3200" b="1" u="sng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noFill/>
              <a:effectLst>
                <a:reflection blurRad="6350" stA="55000" endA="300" endPos="45500" dir="5400000" sy="-100000" algn="bl" rotWithShape="0"/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4262991" y="1512013"/>
            <a:ext cx="4679487" cy="4737432"/>
            <a:chOff x="4262991" y="1512013"/>
            <a:chExt cx="4679487" cy="4737432"/>
          </a:xfrm>
        </p:grpSpPr>
        <p:grpSp>
          <p:nvGrpSpPr>
            <p:cNvPr id="29" name="群組 28"/>
            <p:cNvGrpSpPr/>
            <p:nvPr/>
          </p:nvGrpSpPr>
          <p:grpSpPr>
            <a:xfrm>
              <a:off x="4262991" y="2336072"/>
              <a:ext cx="2108114" cy="3121407"/>
              <a:chOff x="4262991" y="2336072"/>
              <a:chExt cx="2108114" cy="3121407"/>
            </a:xfrm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 rot="1800000">
                <a:off x="4481867" y="2336072"/>
                <a:ext cx="1084398" cy="1555415"/>
              </a:xfrm>
              <a:custGeom>
                <a:avLst/>
                <a:gdLst>
                  <a:gd name="T0" fmla="*/ 2366 w 4733"/>
                  <a:gd name="T1" fmla="*/ 0 h 6775"/>
                  <a:gd name="T2" fmla="*/ 4733 w 4733"/>
                  <a:gd name="T3" fmla="*/ 2366 h 6775"/>
                  <a:gd name="T4" fmla="*/ 4375 w 4733"/>
                  <a:gd name="T5" fmla="*/ 3618 h 6775"/>
                  <a:gd name="T6" fmla="*/ 4375 w 4733"/>
                  <a:gd name="T7" fmla="*/ 3618 h 6775"/>
                  <a:gd name="T8" fmla="*/ 4364 w 4733"/>
                  <a:gd name="T9" fmla="*/ 3635 h 6775"/>
                  <a:gd name="T10" fmla="*/ 4358 w 4733"/>
                  <a:gd name="T11" fmla="*/ 3645 h 6775"/>
                  <a:gd name="T12" fmla="*/ 2366 w 4733"/>
                  <a:gd name="T13" fmla="*/ 6775 h 6775"/>
                  <a:gd name="T14" fmla="*/ 375 w 4733"/>
                  <a:gd name="T15" fmla="*/ 3645 h 6775"/>
                  <a:gd name="T16" fmla="*/ 369 w 4733"/>
                  <a:gd name="T17" fmla="*/ 3635 h 6775"/>
                  <a:gd name="T18" fmla="*/ 357 w 4733"/>
                  <a:gd name="T19" fmla="*/ 3618 h 6775"/>
                  <a:gd name="T20" fmla="*/ 357 w 4733"/>
                  <a:gd name="T21" fmla="*/ 3618 h 6775"/>
                  <a:gd name="T22" fmla="*/ 0 w 4733"/>
                  <a:gd name="T23" fmla="*/ 2366 h 6775"/>
                  <a:gd name="T24" fmla="*/ 2366 w 4733"/>
                  <a:gd name="T25" fmla="*/ 0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33" h="6775">
                    <a:moveTo>
                      <a:pt x="2366" y="0"/>
                    </a:moveTo>
                    <a:cubicBezTo>
                      <a:pt x="3673" y="0"/>
                      <a:pt x="4733" y="1060"/>
                      <a:pt x="4733" y="2366"/>
                    </a:cubicBezTo>
                    <a:cubicBezTo>
                      <a:pt x="4733" y="2826"/>
                      <a:pt x="4602" y="3255"/>
                      <a:pt x="4375" y="3618"/>
                    </a:cubicBezTo>
                    <a:lnTo>
                      <a:pt x="4375" y="3618"/>
                    </a:lnTo>
                    <a:lnTo>
                      <a:pt x="4364" y="3635"/>
                    </a:lnTo>
                    <a:lnTo>
                      <a:pt x="4358" y="3645"/>
                    </a:lnTo>
                    <a:lnTo>
                      <a:pt x="2366" y="6775"/>
                    </a:lnTo>
                    <a:lnTo>
                      <a:pt x="375" y="3645"/>
                    </a:lnTo>
                    <a:lnTo>
                      <a:pt x="369" y="3635"/>
                    </a:lnTo>
                    <a:lnTo>
                      <a:pt x="357" y="3618"/>
                    </a:lnTo>
                    <a:lnTo>
                      <a:pt x="357" y="3618"/>
                    </a:lnTo>
                    <a:cubicBezTo>
                      <a:pt x="131" y="3255"/>
                      <a:pt x="0" y="2826"/>
                      <a:pt x="0" y="2366"/>
                    </a:cubicBezTo>
                    <a:cubicBezTo>
                      <a:pt x="0" y="1060"/>
                      <a:pt x="1060" y="0"/>
                      <a:pt x="2366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 rot="1800000">
                <a:off x="4262991" y="4291297"/>
                <a:ext cx="1493320" cy="1166182"/>
              </a:xfrm>
              <a:custGeom>
                <a:avLst/>
                <a:gdLst>
                  <a:gd name="T0" fmla="*/ 5863 w 6518"/>
                  <a:gd name="T1" fmla="*/ 3566 h 5082"/>
                  <a:gd name="T2" fmla="*/ 5002 w 6518"/>
                  <a:gd name="T3" fmla="*/ 332 h 5082"/>
                  <a:gd name="T4" fmla="*/ 3740 w 6518"/>
                  <a:gd name="T5" fmla="*/ 14 h 5082"/>
                  <a:gd name="T6" fmla="*/ 3740 w 6518"/>
                  <a:gd name="T7" fmla="*/ 14 h 5082"/>
                  <a:gd name="T8" fmla="*/ 3719 w 6518"/>
                  <a:gd name="T9" fmla="*/ 14 h 5082"/>
                  <a:gd name="T10" fmla="*/ 3707 w 6518"/>
                  <a:gd name="T11" fmla="*/ 15 h 5082"/>
                  <a:gd name="T12" fmla="*/ 0 w 6518"/>
                  <a:gd name="T13" fmla="*/ 168 h 5082"/>
                  <a:gd name="T14" fmla="*/ 1710 w 6518"/>
                  <a:gd name="T15" fmla="*/ 3461 h 5082"/>
                  <a:gd name="T16" fmla="*/ 1715 w 6518"/>
                  <a:gd name="T17" fmla="*/ 3471 h 5082"/>
                  <a:gd name="T18" fmla="*/ 1725 w 6518"/>
                  <a:gd name="T19" fmla="*/ 3490 h 5082"/>
                  <a:gd name="T20" fmla="*/ 1725 w 6518"/>
                  <a:gd name="T21" fmla="*/ 3490 h 5082"/>
                  <a:gd name="T22" fmla="*/ 2628 w 6518"/>
                  <a:gd name="T23" fmla="*/ 4427 h 5082"/>
                  <a:gd name="T24" fmla="*/ 5863 w 6518"/>
                  <a:gd name="T25" fmla="*/ 3566 h 5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18" h="5082">
                    <a:moveTo>
                      <a:pt x="5863" y="3566"/>
                    </a:moveTo>
                    <a:cubicBezTo>
                      <a:pt x="6518" y="2435"/>
                      <a:pt x="6132" y="987"/>
                      <a:pt x="5002" y="332"/>
                    </a:cubicBezTo>
                    <a:cubicBezTo>
                      <a:pt x="4604" y="101"/>
                      <a:pt x="4168" y="0"/>
                      <a:pt x="3740" y="14"/>
                    </a:cubicBezTo>
                    <a:lnTo>
                      <a:pt x="3740" y="14"/>
                    </a:lnTo>
                    <a:lnTo>
                      <a:pt x="3719" y="14"/>
                    </a:lnTo>
                    <a:lnTo>
                      <a:pt x="3707" y="15"/>
                    </a:lnTo>
                    <a:lnTo>
                      <a:pt x="0" y="168"/>
                    </a:lnTo>
                    <a:lnTo>
                      <a:pt x="1710" y="3461"/>
                    </a:lnTo>
                    <a:lnTo>
                      <a:pt x="1715" y="3471"/>
                    </a:lnTo>
                    <a:lnTo>
                      <a:pt x="1725" y="3490"/>
                    </a:lnTo>
                    <a:lnTo>
                      <a:pt x="1725" y="3490"/>
                    </a:lnTo>
                    <a:cubicBezTo>
                      <a:pt x="1926" y="3868"/>
                      <a:pt x="2231" y="4196"/>
                      <a:pt x="2628" y="4427"/>
                    </a:cubicBezTo>
                    <a:cubicBezTo>
                      <a:pt x="3759" y="5082"/>
                      <a:pt x="5207" y="4696"/>
                      <a:pt x="5863" y="35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 rot="1800000">
                <a:off x="4876271" y="3229267"/>
                <a:ext cx="1494834" cy="1166182"/>
              </a:xfrm>
              <a:custGeom>
                <a:avLst/>
                <a:gdLst>
                  <a:gd name="T0" fmla="*/ 5870 w 6522"/>
                  <a:gd name="T1" fmla="*/ 1521 h 5083"/>
                  <a:gd name="T2" fmla="*/ 2637 w 6522"/>
                  <a:gd name="T3" fmla="*/ 653 h 5083"/>
                  <a:gd name="T4" fmla="*/ 1732 w 6522"/>
                  <a:gd name="T5" fmla="*/ 1588 h 5083"/>
                  <a:gd name="T6" fmla="*/ 1732 w 6522"/>
                  <a:gd name="T7" fmla="*/ 1588 h 5083"/>
                  <a:gd name="T8" fmla="*/ 1722 w 6522"/>
                  <a:gd name="T9" fmla="*/ 1606 h 5083"/>
                  <a:gd name="T10" fmla="*/ 1717 w 6522"/>
                  <a:gd name="T11" fmla="*/ 1617 h 5083"/>
                  <a:gd name="T12" fmla="*/ 0 w 6522"/>
                  <a:gd name="T13" fmla="*/ 4905 h 5083"/>
                  <a:gd name="T14" fmla="*/ 3706 w 6522"/>
                  <a:gd name="T15" fmla="*/ 5067 h 5083"/>
                  <a:gd name="T16" fmla="*/ 3718 w 6522"/>
                  <a:gd name="T17" fmla="*/ 5068 h 5083"/>
                  <a:gd name="T18" fmla="*/ 3739 w 6522"/>
                  <a:gd name="T19" fmla="*/ 5068 h 5083"/>
                  <a:gd name="T20" fmla="*/ 3739 w 6522"/>
                  <a:gd name="T21" fmla="*/ 5068 h 5083"/>
                  <a:gd name="T22" fmla="*/ 5002 w 6522"/>
                  <a:gd name="T23" fmla="*/ 4753 h 5083"/>
                  <a:gd name="T24" fmla="*/ 5870 w 6522"/>
                  <a:gd name="T25" fmla="*/ 1521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22" h="5083">
                    <a:moveTo>
                      <a:pt x="5870" y="1521"/>
                    </a:moveTo>
                    <a:cubicBezTo>
                      <a:pt x="5217" y="389"/>
                      <a:pt x="3769" y="0"/>
                      <a:pt x="2637" y="653"/>
                    </a:cubicBezTo>
                    <a:cubicBezTo>
                      <a:pt x="2239" y="882"/>
                      <a:pt x="1934" y="1210"/>
                      <a:pt x="1732" y="1588"/>
                    </a:cubicBezTo>
                    <a:lnTo>
                      <a:pt x="1732" y="1588"/>
                    </a:lnTo>
                    <a:lnTo>
                      <a:pt x="1722" y="1606"/>
                    </a:lnTo>
                    <a:lnTo>
                      <a:pt x="1717" y="1617"/>
                    </a:lnTo>
                    <a:lnTo>
                      <a:pt x="0" y="4905"/>
                    </a:lnTo>
                    <a:lnTo>
                      <a:pt x="3706" y="5067"/>
                    </a:lnTo>
                    <a:lnTo>
                      <a:pt x="3718" y="5068"/>
                    </a:lnTo>
                    <a:lnTo>
                      <a:pt x="3739" y="5068"/>
                    </a:lnTo>
                    <a:lnTo>
                      <a:pt x="3739" y="5068"/>
                    </a:lnTo>
                    <a:cubicBezTo>
                      <a:pt x="4167" y="5083"/>
                      <a:pt x="4604" y="4983"/>
                      <a:pt x="5002" y="4753"/>
                    </a:cubicBezTo>
                    <a:cubicBezTo>
                      <a:pt x="6134" y="4100"/>
                      <a:pt x="6522" y="2653"/>
                      <a:pt x="5870" y="1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776449" y="2718923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開戶</a:t>
                </a:r>
                <a:endParaRPr lang="zh-TW" altLang="en-US" sz="2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776449" y="4685074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代銷</a:t>
                </a:r>
                <a:endParaRPr lang="en-US" altLang="zh-TW" sz="2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335245" y="3719361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教育</a:t>
                </a:r>
                <a:endParaRPr lang="en-US" altLang="zh-TW" sz="2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5770428" y="2539769"/>
              <a:ext cx="3172050" cy="3709676"/>
              <a:chOff x="5770428" y="2539769"/>
              <a:chExt cx="3172050" cy="3709676"/>
            </a:xfrm>
          </p:grpSpPr>
          <p:sp>
            <p:nvSpPr>
              <p:cNvPr id="16" name="文字方塊 15"/>
              <p:cNvSpPr txBox="1"/>
              <p:nvPr/>
            </p:nvSpPr>
            <p:spPr>
              <a:xfrm>
                <a:off x="5770428" y="5049116"/>
                <a:ext cx="313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提案放寬銷售資格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</a:t>
                </a: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滿期回流基金</a:t>
                </a: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</a:t>
                </a:r>
                <a:r>
                  <a:rPr lang="en-US" altLang="zh-TW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CRM</a:t>
                </a: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查詢績效</a:t>
                </a: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優化線上申購基金流程</a:t>
                </a:r>
                <a:endParaRPr lang="en-US" altLang="zh-TW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882478" y="2539769"/>
                <a:ext cx="306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紙本開戶流程簡化</a:t>
                </a:r>
                <a:endParaRPr lang="en-US" altLang="zh-TW" b="1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提案</a:t>
                </a: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行動開戶</a:t>
                </a: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可行性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300192" y="3677965"/>
                <a:ext cx="21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輔導</a:t>
                </a: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考照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arenR"/>
                </a:pPr>
                <a:r>
                  <a:rPr lang="zh-TW" alt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單位輔導</a:t>
                </a:r>
                <a:endParaRPr lang="en-US" altLang="zh-TW" b="1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5724128" y="1512013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u="sng" dirty="0">
                  <a:ln w="12700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Noto Sans CJK TC Black" pitchFamily="34" charset="-120"/>
                  <a:ea typeface="Noto Sans CJK TC Black" pitchFamily="34" charset="-120"/>
                </a:rPr>
                <a:t>解決方案</a:t>
              </a:r>
            </a:p>
          </p:txBody>
        </p: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4572000" y="1141435"/>
            <a:ext cx="0" cy="568863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124914" y="1354902"/>
            <a:ext cx="3677879" cy="5122760"/>
            <a:chOff x="5622344" y="1628800"/>
            <a:chExt cx="3223057" cy="448925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22344" y="1628800"/>
              <a:ext cx="3223057" cy="448925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1759" t="82837" r="37380" b="3444"/>
            <a:stretch/>
          </p:blipFill>
          <p:spPr>
            <a:xfrm>
              <a:off x="5679617" y="5340664"/>
              <a:ext cx="1969070" cy="642137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5622344" y="5206244"/>
              <a:ext cx="2026343" cy="91181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紙本開戶流程簡化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-</a:t>
            </a:r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TW" smtClean="0"/>
              <a:t>-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85779"/>
            <a:ext cx="4085483" cy="386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群組 13"/>
          <p:cNvGrpSpPr/>
          <p:nvPr/>
        </p:nvGrpSpPr>
        <p:grpSpPr>
          <a:xfrm>
            <a:off x="279786" y="1268760"/>
            <a:ext cx="4816506" cy="1400383"/>
            <a:chOff x="395536" y="1268760"/>
            <a:chExt cx="4816506" cy="1400383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665067" y="1628800"/>
              <a:ext cx="1188000" cy="0"/>
            </a:xfrm>
            <a:prstGeom prst="line">
              <a:avLst/>
            </a:prstGeom>
            <a:ln w="984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1763816" y="2040256"/>
              <a:ext cx="1188000" cy="0"/>
            </a:xfrm>
            <a:prstGeom prst="line">
              <a:avLst/>
            </a:prstGeom>
            <a:ln w="984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653492" y="2492896"/>
              <a:ext cx="1188000" cy="0"/>
            </a:xfrm>
            <a:prstGeom prst="line">
              <a:avLst/>
            </a:prstGeom>
            <a:ln w="984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95536" y="1268760"/>
              <a:ext cx="4816506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8775" indent="-358775">
                <a:lnSpc>
                  <a:spcPts val="3400"/>
                </a:lnSpc>
                <a:buFont typeface="+mj-lt"/>
                <a:buAutoNum type="arabicParenR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必要欄位增加</a:t>
              </a:r>
              <a:r>
                <a:rPr lang="zh-TW" altLang="en-US" sz="24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醒目小樹</a:t>
              </a: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標籤</a:t>
              </a:r>
              <a:endPara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58775" indent="-358775">
                <a:lnSpc>
                  <a:spcPts val="3400"/>
                </a:lnSpc>
                <a:buFont typeface="+mj-lt"/>
                <a:buAutoNum type="arabicParenR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申請書</a:t>
              </a:r>
              <a:r>
                <a:rPr lang="zh-TW" altLang="en-US" sz="24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欄位整併</a:t>
              </a: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，減少重複填寫</a:t>
              </a:r>
              <a:endPara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58775" indent="-358775">
                <a:lnSpc>
                  <a:spcPts val="3400"/>
                </a:lnSpc>
                <a:buFont typeface="+mj-lt"/>
                <a:buAutoNum type="arabicParenR"/>
              </a:pPr>
              <a:r>
                <a:rPr lang="zh-TW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表單下載介面</a:t>
              </a:r>
              <a:r>
                <a:rPr lang="zh-TW" altLang="en-US" sz="2400" b="1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路徑縮短</a:t>
              </a:r>
              <a:endPara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ytfcells">
  <a:themeElements>
    <a:clrScheme name="自定义 9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94D"/>
      </a:accent1>
      <a:accent2>
        <a:srgbClr val="65BB44"/>
      </a:accent2>
      <a:accent3>
        <a:srgbClr val="FFA719"/>
      </a:accent3>
      <a:accent4>
        <a:srgbClr val="FAE805"/>
      </a:accent4>
      <a:accent5>
        <a:srgbClr val="A3A3A3"/>
      </a:accent5>
      <a:accent6>
        <a:srgbClr val="C1C1C1"/>
      </a:accent6>
      <a:hlink>
        <a:srgbClr val="4472C4"/>
      </a:hlink>
      <a:folHlink>
        <a:srgbClr val="BFBFBF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1139</Words>
  <Application>Microsoft Office PowerPoint</Application>
  <PresentationFormat>如螢幕大小 (4:3)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8" baseType="lpstr">
      <vt:lpstr>Arial</vt:lpstr>
      <vt:lpstr>新細明體</vt:lpstr>
      <vt:lpstr>微软雅黑</vt:lpstr>
      <vt:lpstr>Times New Roman</vt:lpstr>
      <vt:lpstr>Candara</vt:lpstr>
      <vt:lpstr>Helvetica Light</vt:lpstr>
      <vt:lpstr>Noto Sans CJK TC Bold</vt:lpstr>
      <vt:lpstr>Wingdings</vt:lpstr>
      <vt:lpstr>Ebrima</vt:lpstr>
      <vt:lpstr>黑体</vt:lpstr>
      <vt:lpstr>Calibri</vt:lpstr>
      <vt:lpstr>High Tower Text</vt:lpstr>
      <vt:lpstr>Noto Sans CJK TC Black</vt:lpstr>
      <vt:lpstr>ＭＳ Ｐゴシック</vt:lpstr>
      <vt:lpstr>微軟正黑體</vt:lpstr>
      <vt:lpstr>Adobe Garamond Pro Bold</vt:lpstr>
      <vt:lpstr>宋体</vt:lpstr>
      <vt:lpstr>1_ytfcells</vt:lpstr>
      <vt:lpstr>PowerPoint 簡報</vt:lpstr>
      <vt:lpstr>PowerPoint 簡報</vt:lpstr>
      <vt:lpstr>PowerPoint 簡報</vt:lpstr>
      <vt:lpstr>人壽在投信業務量</vt:lpstr>
      <vt:lpstr>國壽代銷績效：定期定額、單筆</vt:lpstr>
      <vt:lpstr>員工自購、贖回</vt:lpstr>
      <vt:lpstr>PowerPoint 簡報</vt:lpstr>
      <vt:lpstr>推動痛點</vt:lpstr>
      <vt:lpstr>紙本開戶流程簡化</vt:lpstr>
      <vt:lpstr>提案行動開戶可行性</vt:lpstr>
      <vt:lpstr>行動開戶</vt:lpstr>
      <vt:lpstr>輔導考照</vt:lpstr>
      <vt:lpstr>單位輔導</vt:lpstr>
      <vt:lpstr>提案放寬銷售資格</vt:lpstr>
      <vt:lpstr>新增滿期金商品</vt:lpstr>
      <vt:lpstr>建立CRM查詢績效系統</vt:lpstr>
      <vt:lpstr>優化線上申購基金流程─快選</vt:lpstr>
      <vt:lpstr>PowerPoint 簡報</vt:lpstr>
      <vt:lpstr>萬事俱備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409</cp:revision>
  <dcterms:created xsi:type="dcterms:W3CDTF">2018-11-15T03:29:55Z</dcterms:created>
  <dcterms:modified xsi:type="dcterms:W3CDTF">2019-09-19T00:47:04Z</dcterms:modified>
</cp:coreProperties>
</file>