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sldIdLst>
    <p:sldId id="260" r:id="rId2"/>
    <p:sldId id="319" r:id="rId3"/>
    <p:sldId id="291" r:id="rId4"/>
    <p:sldId id="294" r:id="rId5"/>
    <p:sldId id="296" r:id="rId6"/>
    <p:sldId id="295" r:id="rId7"/>
    <p:sldId id="298" r:id="rId8"/>
    <p:sldId id="299" r:id="rId9"/>
    <p:sldId id="300" r:id="rId10"/>
    <p:sldId id="301" r:id="rId11"/>
    <p:sldId id="302" r:id="rId12"/>
    <p:sldId id="303" r:id="rId13"/>
    <p:sldId id="297" r:id="rId14"/>
    <p:sldId id="304" r:id="rId15"/>
    <p:sldId id="307" r:id="rId16"/>
    <p:sldId id="305" r:id="rId17"/>
    <p:sldId id="306" r:id="rId18"/>
    <p:sldId id="308" r:id="rId19"/>
    <p:sldId id="309" r:id="rId20"/>
    <p:sldId id="313" r:id="rId21"/>
    <p:sldId id="310" r:id="rId22"/>
    <p:sldId id="311" r:id="rId23"/>
    <p:sldId id="314" r:id="rId24"/>
    <p:sldId id="312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384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6" y="1699579"/>
            <a:ext cx="3907213" cy="3060000"/>
          </a:xfrm>
          <a:prstGeom prst="rect">
            <a:avLst/>
          </a:prstGeom>
        </p:spPr>
      </p:pic>
      <p:sp>
        <p:nvSpPr>
          <p:cNvPr id="7" name="任意多边形 15"/>
          <p:cNvSpPr/>
          <p:nvPr userDrawn="1"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917368" y="3724219"/>
            <a:ext cx="70543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cs"/>
              </a:rPr>
              <a:t>Typesetting is the composition of text by means of arranging physical types or the digital equivalents. Stored letters and other symbols are retrieved and ordered according to a language's orthography for visual display. </a:t>
            </a:r>
            <a:endParaRPr lang="zh-TW" altLang="en-US" sz="1100" kern="1200" dirty="0">
              <a:solidFill>
                <a:schemeClr val="accent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66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0C9A70E-C91A-4A0D-AF9C-D93B8CF2CBE3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AB132A01-B2D0-4072-9F62-616A877E8D8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740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pattern made of metal, plastic, or paper, used for making many copies of a shape or to help</a:t>
            </a:r>
            <a:r>
              <a:rPr lang="en-US" altLang="zh-TW" sz="1000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cut material accurately.</a:t>
            </a:r>
            <a:endParaRPr lang="en-US" altLang="zh-CN" sz="1000" kern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0C9A70E-C91A-4A0D-AF9C-D93B8CF2CBE3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AB132A01-B2D0-4072-9F62-616A877E8D8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linguistics, a word is the smallest element that can be uttered in isolation with objective or practical meaning.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1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7943BBC-5713-448D-B5C8-2FE5D72FEC5F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table is an arrangement of data in rows and columns, or possibly in a more complex structure.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27E5313-3DF5-44FF-BEBC-5408C812A599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altLang="zh-TW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10188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shape is the form of an object or its external boundary, outline, or external surface, as opposed to other properties such as color, texture or material composition.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977C6937-D8AD-4E85-A837-302506AD89E1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8352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Logical consequence is necessary and formal, by way of examples that explain with formal proof and models of interpretation.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 userDrawn="1"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 userDrawn="1"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6"/>
          <p:cNvSpPr/>
          <p:nvPr userDrawn="1"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菱形 7"/>
          <p:cNvSpPr/>
          <p:nvPr userDrawn="1"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菱形 8"/>
          <p:cNvSpPr/>
          <p:nvPr userDrawn="1"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7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9" r:id="rId3"/>
    <p:sldLayoutId id="2147483686" r:id="rId4"/>
    <p:sldLayoutId id="2147483687" r:id="rId5"/>
    <p:sldLayoutId id="2147483688" r:id="rId6"/>
    <p:sldLayoutId id="2147483684" r:id="rId7"/>
    <p:sldLayoutId id="2147483685" r:id="rId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5414" y="2867982"/>
            <a:ext cx="45360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母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片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字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表</a:t>
            </a:r>
            <a:r>
              <a:rPr lang="zh-CN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圖   </a:t>
            </a:r>
            <a:endParaRPr lang="zh-CN" altLang="en-US" sz="24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egg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8"/>
          <p:cNvGrpSpPr/>
          <p:nvPr/>
        </p:nvGrpSpPr>
        <p:grpSpPr>
          <a:xfrm>
            <a:off x="8836377" y="5083971"/>
            <a:ext cx="1476000" cy="316802"/>
            <a:chOff x="1244534" y="3522134"/>
            <a:chExt cx="1765300" cy="316802"/>
          </a:xfrm>
        </p:grpSpPr>
        <p:sp>
          <p:nvSpPr>
            <p:cNvPr id="13" name="矩形 12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2018.12.24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長表格時，加網底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0771984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11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20861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55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41.05%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12" y="2137072"/>
            <a:ext cx="9508975" cy="323061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2782995" y="4834368"/>
            <a:ext cx="780586" cy="780586"/>
            <a:chOff x="5040350" y="5698273"/>
            <a:chExt cx="780586" cy="780586"/>
          </a:xfrm>
        </p:grpSpPr>
        <p:sp>
          <p:nvSpPr>
            <p:cNvPr id="6" name="橢圓 5"/>
            <p:cNvSpPr/>
            <p:nvPr/>
          </p:nvSpPr>
          <p:spPr>
            <a:xfrm>
              <a:off x="5040350" y="5698273"/>
              <a:ext cx="780586" cy="78058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1" name="直線接點 10"/>
            <p:cNvCxnSpPr>
              <a:stCxn id="6" idx="0"/>
              <a:endCxn id="6" idx="4"/>
            </p:cNvCxnSpPr>
            <p:nvPr/>
          </p:nvCxnSpPr>
          <p:spPr>
            <a:xfrm>
              <a:off x="5430643" y="5698273"/>
              <a:ext cx="0" cy="78058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8900000" flipH="1">
              <a:off x="5294671" y="5754594"/>
              <a:ext cx="0" cy="396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1" b="16975"/>
          <a:stretch/>
        </p:blipFill>
        <p:spPr>
          <a:xfrm>
            <a:off x="1229984" y="4244670"/>
            <a:ext cx="9720000" cy="56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7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二列以上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13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3960025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0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我親愛的同事老幹這種事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14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5838874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4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表頭、表頭、表頭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15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8827898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性別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年齡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政黨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得票率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凍蒜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0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照前規則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16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830065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17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269566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政黨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得票率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凍蒜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55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41.05%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2996084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7057" y="3361853"/>
            <a:ext cx="10265229" cy="2160000"/>
          </a:xfrm>
          <a:prstGeom prst="rect">
            <a:avLst/>
          </a:prstGeom>
          <a:solidFill>
            <a:srgbClr val="FCFCF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加表腳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18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48350"/>
              </p:ext>
            </p:extLst>
          </p:nvPr>
        </p:nvGraphicFramePr>
        <p:xfrm>
          <a:off x="1345579" y="1812923"/>
          <a:ext cx="9500841" cy="4287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zh-TW" altLang="en-US" sz="1800" b="1" dirty="0" smtClean="0">
                          <a:effectLst/>
                        </a:rPr>
                        <a:t>合計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zh-TW" altLang="en-US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586,992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100%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</a:t>
            </a:r>
            <a:r>
              <a:rPr lang="zh-TW" altLang="en-US" dirty="0" smtClean="0"/>
              <a:t>排版「表」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19</a:t>
            </a:fld>
            <a:endParaRPr lang="en-US" dirty="0"/>
          </a:p>
        </p:txBody>
      </p:sp>
      <p:sp>
        <p:nvSpPr>
          <p:cNvPr id="5" name="hand-outline-pointing-upward_33905"/>
          <p:cNvSpPr>
            <a:spLocks noChangeAspect="1"/>
          </p:cNvSpPr>
          <p:nvPr/>
        </p:nvSpPr>
        <p:spPr bwMode="auto">
          <a:xfrm>
            <a:off x="12751223" y="2732273"/>
            <a:ext cx="513447" cy="609684"/>
          </a:xfrm>
          <a:custGeom>
            <a:avLst/>
            <a:gdLst>
              <a:gd name="T0" fmla="*/ 832 w 915"/>
              <a:gd name="T1" fmla="*/ 1088 h 1088"/>
              <a:gd name="T2" fmla="*/ 872 w 915"/>
              <a:gd name="T3" fmla="*/ 1048 h 1088"/>
              <a:gd name="T4" fmla="*/ 872 w 915"/>
              <a:gd name="T5" fmla="*/ 949 h 1088"/>
              <a:gd name="T6" fmla="*/ 832 w 915"/>
              <a:gd name="T7" fmla="*/ 909 h 1088"/>
              <a:gd name="T8" fmla="*/ 826 w 915"/>
              <a:gd name="T9" fmla="*/ 909 h 1088"/>
              <a:gd name="T10" fmla="*/ 849 w 915"/>
              <a:gd name="T11" fmla="*/ 833 h 1088"/>
              <a:gd name="T12" fmla="*/ 882 w 915"/>
              <a:gd name="T13" fmla="*/ 764 h 1088"/>
              <a:gd name="T14" fmla="*/ 901 w 915"/>
              <a:gd name="T15" fmla="*/ 509 h 1088"/>
              <a:gd name="T16" fmla="*/ 901 w 915"/>
              <a:gd name="T17" fmla="*/ 507 h 1088"/>
              <a:gd name="T18" fmla="*/ 795 w 915"/>
              <a:gd name="T19" fmla="*/ 406 h 1088"/>
              <a:gd name="T20" fmla="*/ 761 w 915"/>
              <a:gd name="T21" fmla="*/ 395 h 1088"/>
              <a:gd name="T22" fmla="*/ 654 w 915"/>
              <a:gd name="T23" fmla="*/ 339 h 1088"/>
              <a:gd name="T24" fmla="*/ 590 w 915"/>
              <a:gd name="T25" fmla="*/ 332 h 1088"/>
              <a:gd name="T26" fmla="*/ 455 w 915"/>
              <a:gd name="T27" fmla="*/ 345 h 1088"/>
              <a:gd name="T28" fmla="*/ 454 w 915"/>
              <a:gd name="T29" fmla="*/ 82 h 1088"/>
              <a:gd name="T30" fmla="*/ 415 w 915"/>
              <a:gd name="T31" fmla="*/ 19 h 1088"/>
              <a:gd name="T32" fmla="*/ 357 w 915"/>
              <a:gd name="T33" fmla="*/ 0 h 1088"/>
              <a:gd name="T34" fmla="*/ 260 w 915"/>
              <a:gd name="T35" fmla="*/ 98 h 1088"/>
              <a:gd name="T36" fmla="*/ 260 w 915"/>
              <a:gd name="T37" fmla="*/ 525 h 1088"/>
              <a:gd name="T38" fmla="*/ 255 w 915"/>
              <a:gd name="T39" fmla="*/ 565 h 1088"/>
              <a:gd name="T40" fmla="*/ 39 w 915"/>
              <a:gd name="T41" fmla="*/ 525 h 1088"/>
              <a:gd name="T42" fmla="*/ 0 w 915"/>
              <a:gd name="T43" fmla="*/ 593 h 1088"/>
              <a:gd name="T44" fmla="*/ 96 w 915"/>
              <a:gd name="T45" fmla="*/ 701 h 1088"/>
              <a:gd name="T46" fmla="*/ 269 w 915"/>
              <a:gd name="T47" fmla="*/ 909 h 1088"/>
              <a:gd name="T48" fmla="*/ 262 w 915"/>
              <a:gd name="T49" fmla="*/ 909 h 1088"/>
              <a:gd name="T50" fmla="*/ 222 w 915"/>
              <a:gd name="T51" fmla="*/ 949 h 1088"/>
              <a:gd name="T52" fmla="*/ 222 w 915"/>
              <a:gd name="T53" fmla="*/ 1048 h 1088"/>
              <a:gd name="T54" fmla="*/ 262 w 915"/>
              <a:gd name="T55" fmla="*/ 1088 h 1088"/>
              <a:gd name="T56" fmla="*/ 832 w 915"/>
              <a:gd name="T57" fmla="*/ 1088 h 1088"/>
              <a:gd name="T58" fmla="*/ 309 w 915"/>
              <a:gd name="T59" fmla="*/ 909 h 1088"/>
              <a:gd name="T60" fmla="*/ 299 w 915"/>
              <a:gd name="T61" fmla="*/ 836 h 1088"/>
              <a:gd name="T62" fmla="*/ 112 w 915"/>
              <a:gd name="T63" fmla="*/ 665 h 1088"/>
              <a:gd name="T64" fmla="*/ 110 w 915"/>
              <a:gd name="T65" fmla="*/ 664 h 1088"/>
              <a:gd name="T66" fmla="*/ 40 w 915"/>
              <a:gd name="T67" fmla="*/ 593 h 1088"/>
              <a:gd name="T68" fmla="*/ 60 w 915"/>
              <a:gd name="T69" fmla="*/ 559 h 1088"/>
              <a:gd name="T70" fmla="*/ 255 w 915"/>
              <a:gd name="T71" fmla="*/ 610 h 1088"/>
              <a:gd name="T72" fmla="*/ 271 w 915"/>
              <a:gd name="T73" fmla="*/ 619 h 1088"/>
              <a:gd name="T74" fmla="*/ 282 w 915"/>
              <a:gd name="T75" fmla="*/ 605 h 1088"/>
              <a:gd name="T76" fmla="*/ 300 w 915"/>
              <a:gd name="T77" fmla="*/ 525 h 1088"/>
              <a:gd name="T78" fmla="*/ 300 w 915"/>
              <a:gd name="T79" fmla="*/ 98 h 1088"/>
              <a:gd name="T80" fmla="*/ 357 w 915"/>
              <a:gd name="T81" fmla="*/ 40 h 1088"/>
              <a:gd name="T82" fmla="*/ 415 w 915"/>
              <a:gd name="T83" fmla="*/ 98 h 1088"/>
              <a:gd name="T84" fmla="*/ 415 w 915"/>
              <a:gd name="T85" fmla="*/ 307 h 1088"/>
              <a:gd name="T86" fmla="*/ 414 w 915"/>
              <a:gd name="T87" fmla="*/ 312 h 1088"/>
              <a:gd name="T88" fmla="*/ 414 w 915"/>
              <a:gd name="T89" fmla="*/ 413 h 1088"/>
              <a:gd name="T90" fmla="*/ 434 w 915"/>
              <a:gd name="T91" fmla="*/ 433 h 1088"/>
              <a:gd name="T92" fmla="*/ 454 w 915"/>
              <a:gd name="T93" fmla="*/ 413 h 1088"/>
              <a:gd name="T94" fmla="*/ 454 w 915"/>
              <a:gd name="T95" fmla="*/ 405 h 1088"/>
              <a:gd name="T96" fmla="*/ 455 w 915"/>
              <a:gd name="T97" fmla="*/ 405 h 1088"/>
              <a:gd name="T98" fmla="*/ 455 w 915"/>
              <a:gd name="T99" fmla="*/ 398 h 1088"/>
              <a:gd name="T100" fmla="*/ 456 w 915"/>
              <a:gd name="T101" fmla="*/ 396 h 1088"/>
              <a:gd name="T102" fmla="*/ 583 w 915"/>
              <a:gd name="T103" fmla="*/ 372 h 1088"/>
              <a:gd name="T104" fmla="*/ 586 w 915"/>
              <a:gd name="T105" fmla="*/ 373 h 1088"/>
              <a:gd name="T106" fmla="*/ 598 w 915"/>
              <a:gd name="T107" fmla="*/ 375 h 1088"/>
              <a:gd name="T108" fmla="*/ 734 w 915"/>
              <a:gd name="T109" fmla="*/ 424 h 1088"/>
              <a:gd name="T110" fmla="*/ 736 w 915"/>
              <a:gd name="T111" fmla="*/ 426 h 1088"/>
              <a:gd name="T112" fmla="*/ 786 w 915"/>
              <a:gd name="T113" fmla="*/ 445 h 1088"/>
              <a:gd name="T114" fmla="*/ 861 w 915"/>
              <a:gd name="T115" fmla="*/ 514 h 1088"/>
              <a:gd name="T116" fmla="*/ 844 w 915"/>
              <a:gd name="T117" fmla="*/ 750 h 1088"/>
              <a:gd name="T118" fmla="*/ 815 w 915"/>
              <a:gd name="T119" fmla="*/ 813 h 1088"/>
              <a:gd name="T120" fmla="*/ 785 w 915"/>
              <a:gd name="T121" fmla="*/ 909 h 1088"/>
              <a:gd name="T122" fmla="*/ 309 w 915"/>
              <a:gd name="T123" fmla="*/ 909 h 1088"/>
              <a:gd name="T124" fmla="*/ 309 w 915"/>
              <a:gd name="T125" fmla="*/ 90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5" h="1088">
                <a:moveTo>
                  <a:pt x="832" y="1088"/>
                </a:moveTo>
                <a:cubicBezTo>
                  <a:pt x="854" y="1088"/>
                  <a:pt x="872" y="1070"/>
                  <a:pt x="872" y="1048"/>
                </a:cubicBezTo>
                <a:lnTo>
                  <a:pt x="872" y="949"/>
                </a:lnTo>
                <a:cubicBezTo>
                  <a:pt x="872" y="927"/>
                  <a:pt x="854" y="909"/>
                  <a:pt x="832" y="909"/>
                </a:cubicBezTo>
                <a:lnTo>
                  <a:pt x="826" y="909"/>
                </a:lnTo>
                <a:cubicBezTo>
                  <a:pt x="829" y="868"/>
                  <a:pt x="837" y="854"/>
                  <a:pt x="849" y="833"/>
                </a:cubicBezTo>
                <a:cubicBezTo>
                  <a:pt x="858" y="817"/>
                  <a:pt x="870" y="798"/>
                  <a:pt x="882" y="764"/>
                </a:cubicBezTo>
                <a:cubicBezTo>
                  <a:pt x="915" y="673"/>
                  <a:pt x="902" y="516"/>
                  <a:pt x="901" y="509"/>
                </a:cubicBezTo>
                <a:lnTo>
                  <a:pt x="901" y="507"/>
                </a:lnTo>
                <a:cubicBezTo>
                  <a:pt x="886" y="426"/>
                  <a:pt x="831" y="414"/>
                  <a:pt x="795" y="406"/>
                </a:cubicBezTo>
                <a:cubicBezTo>
                  <a:pt x="781" y="403"/>
                  <a:pt x="768" y="400"/>
                  <a:pt x="761" y="395"/>
                </a:cubicBezTo>
                <a:cubicBezTo>
                  <a:pt x="725" y="360"/>
                  <a:pt x="686" y="345"/>
                  <a:pt x="654" y="339"/>
                </a:cubicBezTo>
                <a:cubicBezTo>
                  <a:pt x="633" y="339"/>
                  <a:pt x="612" y="337"/>
                  <a:pt x="590" y="332"/>
                </a:cubicBezTo>
                <a:cubicBezTo>
                  <a:pt x="569" y="326"/>
                  <a:pt x="507" y="312"/>
                  <a:pt x="455" y="345"/>
                </a:cubicBezTo>
                <a:cubicBezTo>
                  <a:pt x="455" y="257"/>
                  <a:pt x="454" y="101"/>
                  <a:pt x="454" y="82"/>
                </a:cubicBezTo>
                <a:cubicBezTo>
                  <a:pt x="454" y="49"/>
                  <a:pt x="415" y="19"/>
                  <a:pt x="415" y="19"/>
                </a:cubicBezTo>
                <a:cubicBezTo>
                  <a:pt x="399" y="7"/>
                  <a:pt x="379" y="0"/>
                  <a:pt x="357" y="0"/>
                </a:cubicBezTo>
                <a:cubicBezTo>
                  <a:pt x="304" y="0"/>
                  <a:pt x="260" y="44"/>
                  <a:pt x="260" y="98"/>
                </a:cubicBezTo>
                <a:lnTo>
                  <a:pt x="260" y="525"/>
                </a:lnTo>
                <a:cubicBezTo>
                  <a:pt x="260" y="543"/>
                  <a:pt x="258" y="556"/>
                  <a:pt x="255" y="565"/>
                </a:cubicBezTo>
                <a:cubicBezTo>
                  <a:pt x="156" y="512"/>
                  <a:pt x="83" y="499"/>
                  <a:pt x="39" y="525"/>
                </a:cubicBezTo>
                <a:cubicBezTo>
                  <a:pt x="0" y="548"/>
                  <a:pt x="0" y="591"/>
                  <a:pt x="0" y="593"/>
                </a:cubicBezTo>
                <a:cubicBezTo>
                  <a:pt x="0" y="665"/>
                  <a:pt x="84" y="697"/>
                  <a:pt x="96" y="701"/>
                </a:cubicBezTo>
                <a:cubicBezTo>
                  <a:pt x="256" y="776"/>
                  <a:pt x="273" y="863"/>
                  <a:pt x="269" y="909"/>
                </a:cubicBezTo>
                <a:lnTo>
                  <a:pt x="262" y="909"/>
                </a:lnTo>
                <a:cubicBezTo>
                  <a:pt x="240" y="909"/>
                  <a:pt x="222" y="927"/>
                  <a:pt x="222" y="949"/>
                </a:cubicBezTo>
                <a:lnTo>
                  <a:pt x="222" y="1048"/>
                </a:lnTo>
                <a:cubicBezTo>
                  <a:pt x="222" y="1070"/>
                  <a:pt x="240" y="1088"/>
                  <a:pt x="262" y="1088"/>
                </a:cubicBezTo>
                <a:lnTo>
                  <a:pt x="832" y="1088"/>
                </a:lnTo>
                <a:close/>
                <a:moveTo>
                  <a:pt x="309" y="909"/>
                </a:moveTo>
                <a:cubicBezTo>
                  <a:pt x="310" y="889"/>
                  <a:pt x="309" y="864"/>
                  <a:pt x="299" y="836"/>
                </a:cubicBezTo>
                <a:cubicBezTo>
                  <a:pt x="274" y="768"/>
                  <a:pt x="211" y="711"/>
                  <a:pt x="112" y="665"/>
                </a:cubicBezTo>
                <a:lnTo>
                  <a:pt x="110" y="664"/>
                </a:lnTo>
                <a:cubicBezTo>
                  <a:pt x="109" y="664"/>
                  <a:pt x="40" y="639"/>
                  <a:pt x="40" y="593"/>
                </a:cubicBezTo>
                <a:cubicBezTo>
                  <a:pt x="40" y="593"/>
                  <a:pt x="40" y="571"/>
                  <a:pt x="60" y="559"/>
                </a:cubicBezTo>
                <a:cubicBezTo>
                  <a:pt x="79" y="548"/>
                  <a:pt x="129" y="540"/>
                  <a:pt x="255" y="610"/>
                </a:cubicBezTo>
                <a:lnTo>
                  <a:pt x="271" y="619"/>
                </a:lnTo>
                <a:lnTo>
                  <a:pt x="282" y="605"/>
                </a:lnTo>
                <a:cubicBezTo>
                  <a:pt x="283" y="602"/>
                  <a:pt x="300" y="577"/>
                  <a:pt x="300" y="525"/>
                </a:cubicBezTo>
                <a:lnTo>
                  <a:pt x="300" y="98"/>
                </a:lnTo>
                <a:cubicBezTo>
                  <a:pt x="300" y="66"/>
                  <a:pt x="326" y="40"/>
                  <a:pt x="357" y="40"/>
                </a:cubicBezTo>
                <a:cubicBezTo>
                  <a:pt x="389" y="40"/>
                  <a:pt x="415" y="66"/>
                  <a:pt x="415" y="98"/>
                </a:cubicBezTo>
                <a:lnTo>
                  <a:pt x="415" y="307"/>
                </a:lnTo>
                <a:cubicBezTo>
                  <a:pt x="415" y="309"/>
                  <a:pt x="414" y="310"/>
                  <a:pt x="414" y="312"/>
                </a:cubicBezTo>
                <a:lnTo>
                  <a:pt x="414" y="413"/>
                </a:lnTo>
                <a:cubicBezTo>
                  <a:pt x="414" y="424"/>
                  <a:pt x="423" y="433"/>
                  <a:pt x="434" y="433"/>
                </a:cubicBezTo>
                <a:cubicBezTo>
                  <a:pt x="445" y="433"/>
                  <a:pt x="454" y="424"/>
                  <a:pt x="454" y="413"/>
                </a:cubicBezTo>
                <a:lnTo>
                  <a:pt x="454" y="405"/>
                </a:lnTo>
                <a:lnTo>
                  <a:pt x="455" y="405"/>
                </a:lnTo>
                <a:lnTo>
                  <a:pt x="455" y="398"/>
                </a:lnTo>
                <a:cubicBezTo>
                  <a:pt x="455" y="397"/>
                  <a:pt x="456" y="397"/>
                  <a:pt x="456" y="396"/>
                </a:cubicBezTo>
                <a:cubicBezTo>
                  <a:pt x="502" y="342"/>
                  <a:pt x="582" y="372"/>
                  <a:pt x="583" y="372"/>
                </a:cubicBezTo>
                <a:cubicBezTo>
                  <a:pt x="584" y="372"/>
                  <a:pt x="585" y="373"/>
                  <a:pt x="586" y="373"/>
                </a:cubicBezTo>
                <a:cubicBezTo>
                  <a:pt x="589" y="375"/>
                  <a:pt x="593" y="375"/>
                  <a:pt x="598" y="375"/>
                </a:cubicBezTo>
                <a:cubicBezTo>
                  <a:pt x="601" y="374"/>
                  <a:pt x="674" y="365"/>
                  <a:pt x="734" y="424"/>
                </a:cubicBezTo>
                <a:lnTo>
                  <a:pt x="736" y="426"/>
                </a:lnTo>
                <a:cubicBezTo>
                  <a:pt x="750" y="437"/>
                  <a:pt x="768" y="441"/>
                  <a:pt x="786" y="445"/>
                </a:cubicBezTo>
                <a:cubicBezTo>
                  <a:pt x="821" y="453"/>
                  <a:pt x="851" y="459"/>
                  <a:pt x="861" y="514"/>
                </a:cubicBezTo>
                <a:cubicBezTo>
                  <a:pt x="862" y="527"/>
                  <a:pt x="873" y="671"/>
                  <a:pt x="844" y="750"/>
                </a:cubicBezTo>
                <a:cubicBezTo>
                  <a:pt x="833" y="781"/>
                  <a:pt x="823" y="798"/>
                  <a:pt x="815" y="813"/>
                </a:cubicBezTo>
                <a:cubicBezTo>
                  <a:pt x="799" y="840"/>
                  <a:pt x="789" y="859"/>
                  <a:pt x="785" y="909"/>
                </a:cubicBezTo>
                <a:lnTo>
                  <a:pt x="309" y="909"/>
                </a:lnTo>
                <a:lnTo>
                  <a:pt x="309" y="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pointing-hand_231700"/>
          <p:cNvSpPr>
            <a:spLocks noChangeAspect="1"/>
          </p:cNvSpPr>
          <p:nvPr/>
        </p:nvSpPr>
        <p:spPr bwMode="auto">
          <a:xfrm>
            <a:off x="12751223" y="3853586"/>
            <a:ext cx="462643" cy="609685"/>
          </a:xfrm>
          <a:custGeom>
            <a:avLst/>
            <a:gdLst>
              <a:gd name="T0" fmla="*/ 4852 w 5144"/>
              <a:gd name="T1" fmla="*/ 3462 h 6790"/>
              <a:gd name="T2" fmla="*/ 4815 w 5144"/>
              <a:gd name="T3" fmla="*/ 3023 h 6790"/>
              <a:gd name="T4" fmla="*/ 4442 w 5144"/>
              <a:gd name="T5" fmla="*/ 2736 h 6790"/>
              <a:gd name="T6" fmla="*/ 4376 w 5144"/>
              <a:gd name="T7" fmla="*/ 2036 h 6790"/>
              <a:gd name="T8" fmla="*/ 4986 w 5144"/>
              <a:gd name="T9" fmla="*/ 1000 h 6790"/>
              <a:gd name="T10" fmla="*/ 4986 w 5144"/>
              <a:gd name="T11" fmla="*/ 220 h 6790"/>
              <a:gd name="T12" fmla="*/ 1780 w 5144"/>
              <a:gd name="T13" fmla="*/ 2645 h 6790"/>
              <a:gd name="T14" fmla="*/ 878 w 5144"/>
              <a:gd name="T15" fmla="*/ 3036 h 6790"/>
              <a:gd name="T16" fmla="*/ 195 w 5144"/>
              <a:gd name="T17" fmla="*/ 4413 h 6790"/>
              <a:gd name="T18" fmla="*/ 1755 w 5144"/>
              <a:gd name="T19" fmla="*/ 6644 h 6790"/>
              <a:gd name="T20" fmla="*/ 2438 w 5144"/>
              <a:gd name="T21" fmla="*/ 6644 h 6790"/>
              <a:gd name="T22" fmla="*/ 4072 w 5144"/>
              <a:gd name="T23" fmla="*/ 5535 h 6790"/>
              <a:gd name="T24" fmla="*/ 4745 w 5144"/>
              <a:gd name="T25" fmla="*/ 4643 h 6790"/>
              <a:gd name="T26" fmla="*/ 4720 w 5144"/>
              <a:gd name="T27" fmla="*/ 3668 h 6790"/>
              <a:gd name="T28" fmla="*/ 3828 w 5144"/>
              <a:gd name="T29" fmla="*/ 3194 h 6790"/>
              <a:gd name="T30" fmla="*/ 4425 w 5144"/>
              <a:gd name="T31" fmla="*/ 2999 h 6790"/>
              <a:gd name="T32" fmla="*/ 4608 w 5144"/>
              <a:gd name="T33" fmla="*/ 3170 h 6790"/>
              <a:gd name="T34" fmla="*/ 4620 w 5144"/>
              <a:gd name="T35" fmla="*/ 3365 h 6790"/>
              <a:gd name="T36" fmla="*/ 4242 w 5144"/>
              <a:gd name="T37" fmla="*/ 3645 h 6790"/>
              <a:gd name="T38" fmla="*/ 3097 w 5144"/>
              <a:gd name="T39" fmla="*/ 4225 h 6790"/>
              <a:gd name="T40" fmla="*/ 2743 w 5144"/>
              <a:gd name="T41" fmla="*/ 4047 h 6790"/>
              <a:gd name="T42" fmla="*/ 3487 w 5144"/>
              <a:gd name="T43" fmla="*/ 3840 h 6790"/>
              <a:gd name="T44" fmla="*/ 4364 w 5144"/>
              <a:gd name="T45" fmla="*/ 3889 h 6790"/>
              <a:gd name="T46" fmla="*/ 4742 w 5144"/>
              <a:gd name="T47" fmla="*/ 4011 h 6790"/>
              <a:gd name="T48" fmla="*/ 4596 w 5144"/>
              <a:gd name="T49" fmla="*/ 4425 h 6790"/>
              <a:gd name="T50" fmla="*/ 3413 w 5144"/>
              <a:gd name="T51" fmla="*/ 5010 h 6790"/>
              <a:gd name="T52" fmla="*/ 3157 w 5144"/>
              <a:gd name="T53" fmla="*/ 4474 h 6790"/>
              <a:gd name="T54" fmla="*/ 4291 w 5144"/>
              <a:gd name="T55" fmla="*/ 2414 h 6790"/>
              <a:gd name="T56" fmla="*/ 4169 w 5144"/>
              <a:gd name="T57" fmla="*/ 2670 h 6790"/>
              <a:gd name="T58" fmla="*/ 3932 w 5144"/>
              <a:gd name="T59" fmla="*/ 2857 h 6790"/>
              <a:gd name="T60" fmla="*/ 3625 w 5144"/>
              <a:gd name="T61" fmla="*/ 3004 h 6790"/>
              <a:gd name="T62" fmla="*/ 3136 w 5144"/>
              <a:gd name="T63" fmla="*/ 2813 h 6790"/>
              <a:gd name="T64" fmla="*/ 3974 w 5144"/>
              <a:gd name="T65" fmla="*/ 2109 h 6790"/>
              <a:gd name="T66" fmla="*/ 4376 w 5144"/>
              <a:gd name="T67" fmla="*/ 390 h 6790"/>
              <a:gd name="T68" fmla="*/ 4815 w 5144"/>
              <a:gd name="T69" fmla="*/ 390 h 6790"/>
              <a:gd name="T70" fmla="*/ 4791 w 5144"/>
              <a:gd name="T71" fmla="*/ 817 h 6790"/>
              <a:gd name="T72" fmla="*/ 3584 w 5144"/>
              <a:gd name="T73" fmla="*/ 2024 h 6790"/>
              <a:gd name="T74" fmla="*/ 2842 w 5144"/>
              <a:gd name="T75" fmla="*/ 2767 h 6790"/>
              <a:gd name="T76" fmla="*/ 4376 w 5144"/>
              <a:gd name="T77" fmla="*/ 390 h 6790"/>
              <a:gd name="T78" fmla="*/ 2682 w 5144"/>
              <a:gd name="T79" fmla="*/ 6095 h 6790"/>
              <a:gd name="T80" fmla="*/ 2267 w 5144"/>
              <a:gd name="T81" fmla="*/ 6473 h 6790"/>
              <a:gd name="T82" fmla="*/ 366 w 5144"/>
              <a:gd name="T83" fmla="*/ 4913 h 6790"/>
              <a:gd name="T84" fmla="*/ 719 w 5144"/>
              <a:gd name="T85" fmla="*/ 4230 h 6790"/>
              <a:gd name="T86" fmla="*/ 1048 w 5144"/>
              <a:gd name="T87" fmla="*/ 3206 h 6790"/>
              <a:gd name="T88" fmla="*/ 1829 w 5144"/>
              <a:gd name="T89" fmla="*/ 2889 h 6790"/>
              <a:gd name="T90" fmla="*/ 2086 w 5144"/>
              <a:gd name="T91" fmla="*/ 2910 h 6790"/>
              <a:gd name="T92" fmla="*/ 3560 w 5144"/>
              <a:gd name="T93" fmla="*/ 3328 h 6790"/>
              <a:gd name="T94" fmla="*/ 3503 w 5144"/>
              <a:gd name="T95" fmla="*/ 3497 h 6790"/>
              <a:gd name="T96" fmla="*/ 1524 w 5144"/>
              <a:gd name="T97" fmla="*/ 3718 h 6790"/>
              <a:gd name="T98" fmla="*/ 1438 w 5144"/>
              <a:gd name="T99" fmla="*/ 3950 h 6790"/>
              <a:gd name="T100" fmla="*/ 2472 w 5144"/>
              <a:gd name="T101" fmla="*/ 4008 h 6790"/>
              <a:gd name="T102" fmla="*/ 2523 w 5144"/>
              <a:gd name="T103" fmla="*/ 4169 h 6790"/>
              <a:gd name="T104" fmla="*/ 2779 w 5144"/>
              <a:gd name="T105" fmla="*/ 4986 h 6790"/>
              <a:gd name="T106" fmla="*/ 3511 w 5144"/>
              <a:gd name="T107" fmla="*/ 5242 h 6790"/>
              <a:gd name="T108" fmla="*/ 3901 w 5144"/>
              <a:gd name="T109" fmla="*/ 5352 h 6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44" h="6790">
                <a:moveTo>
                  <a:pt x="4720" y="3668"/>
                </a:moveTo>
                <a:cubicBezTo>
                  <a:pt x="4778" y="3611"/>
                  <a:pt x="4823" y="3541"/>
                  <a:pt x="4852" y="3462"/>
                </a:cubicBezTo>
                <a:cubicBezTo>
                  <a:pt x="4901" y="3328"/>
                  <a:pt x="4888" y="3182"/>
                  <a:pt x="4827" y="3048"/>
                </a:cubicBezTo>
                <a:lnTo>
                  <a:pt x="4815" y="3023"/>
                </a:lnTo>
                <a:cubicBezTo>
                  <a:pt x="4754" y="2901"/>
                  <a:pt x="4645" y="2804"/>
                  <a:pt x="4511" y="2755"/>
                </a:cubicBezTo>
                <a:cubicBezTo>
                  <a:pt x="4488" y="2747"/>
                  <a:pt x="4465" y="2741"/>
                  <a:pt x="4442" y="2736"/>
                </a:cubicBezTo>
                <a:cubicBezTo>
                  <a:pt x="4500" y="2640"/>
                  <a:pt x="4535" y="2533"/>
                  <a:pt x="4535" y="2426"/>
                </a:cubicBezTo>
                <a:cubicBezTo>
                  <a:pt x="4535" y="2280"/>
                  <a:pt x="4474" y="2133"/>
                  <a:pt x="4376" y="2036"/>
                </a:cubicBezTo>
                <a:cubicBezTo>
                  <a:pt x="4303" y="1963"/>
                  <a:pt x="4206" y="1914"/>
                  <a:pt x="4096" y="1890"/>
                </a:cubicBezTo>
                <a:lnTo>
                  <a:pt x="4986" y="1000"/>
                </a:lnTo>
                <a:cubicBezTo>
                  <a:pt x="5083" y="890"/>
                  <a:pt x="5144" y="756"/>
                  <a:pt x="5144" y="610"/>
                </a:cubicBezTo>
                <a:cubicBezTo>
                  <a:pt x="5144" y="463"/>
                  <a:pt x="5096" y="317"/>
                  <a:pt x="4986" y="220"/>
                </a:cubicBezTo>
                <a:cubicBezTo>
                  <a:pt x="4767" y="0"/>
                  <a:pt x="4425" y="0"/>
                  <a:pt x="4206" y="220"/>
                </a:cubicBezTo>
                <a:lnTo>
                  <a:pt x="1780" y="2645"/>
                </a:lnTo>
                <a:cubicBezTo>
                  <a:pt x="1365" y="2585"/>
                  <a:pt x="1158" y="2755"/>
                  <a:pt x="890" y="3023"/>
                </a:cubicBezTo>
                <a:lnTo>
                  <a:pt x="878" y="3036"/>
                </a:lnTo>
                <a:cubicBezTo>
                  <a:pt x="512" y="3401"/>
                  <a:pt x="500" y="3938"/>
                  <a:pt x="500" y="4108"/>
                </a:cubicBezTo>
                <a:lnTo>
                  <a:pt x="195" y="4413"/>
                </a:lnTo>
                <a:cubicBezTo>
                  <a:pt x="0" y="4596"/>
                  <a:pt x="0" y="4901"/>
                  <a:pt x="195" y="5096"/>
                </a:cubicBezTo>
                <a:lnTo>
                  <a:pt x="1755" y="6644"/>
                </a:lnTo>
                <a:cubicBezTo>
                  <a:pt x="1853" y="6741"/>
                  <a:pt x="1975" y="6790"/>
                  <a:pt x="2097" y="6790"/>
                </a:cubicBezTo>
                <a:cubicBezTo>
                  <a:pt x="2219" y="6790"/>
                  <a:pt x="2341" y="6741"/>
                  <a:pt x="2438" y="6644"/>
                </a:cubicBezTo>
                <a:lnTo>
                  <a:pt x="2755" y="6339"/>
                </a:lnTo>
                <a:cubicBezTo>
                  <a:pt x="3340" y="6254"/>
                  <a:pt x="3474" y="6132"/>
                  <a:pt x="4072" y="5535"/>
                </a:cubicBezTo>
                <a:cubicBezTo>
                  <a:pt x="4389" y="5218"/>
                  <a:pt x="4669" y="4767"/>
                  <a:pt x="4742" y="4645"/>
                </a:cubicBezTo>
                <a:cubicBezTo>
                  <a:pt x="4743" y="4644"/>
                  <a:pt x="4744" y="4644"/>
                  <a:pt x="4745" y="4643"/>
                </a:cubicBezTo>
                <a:cubicBezTo>
                  <a:pt x="5005" y="4501"/>
                  <a:pt x="5103" y="4185"/>
                  <a:pt x="4974" y="3925"/>
                </a:cubicBezTo>
                <a:cubicBezTo>
                  <a:pt x="4917" y="3808"/>
                  <a:pt x="4827" y="3720"/>
                  <a:pt x="4720" y="3668"/>
                </a:cubicBezTo>
                <a:close/>
                <a:moveTo>
                  <a:pt x="3487" y="3840"/>
                </a:moveTo>
                <a:cubicBezTo>
                  <a:pt x="3706" y="3743"/>
                  <a:pt x="3864" y="3438"/>
                  <a:pt x="3828" y="3194"/>
                </a:cubicBezTo>
                <a:lnTo>
                  <a:pt x="4206" y="3011"/>
                </a:lnTo>
                <a:cubicBezTo>
                  <a:pt x="4267" y="2975"/>
                  <a:pt x="4352" y="2975"/>
                  <a:pt x="4425" y="2999"/>
                </a:cubicBezTo>
                <a:cubicBezTo>
                  <a:pt x="4498" y="3023"/>
                  <a:pt x="4559" y="3072"/>
                  <a:pt x="4596" y="3145"/>
                </a:cubicBezTo>
                <a:lnTo>
                  <a:pt x="4608" y="3170"/>
                </a:lnTo>
                <a:cubicBezTo>
                  <a:pt x="4626" y="3200"/>
                  <a:pt x="4635" y="3236"/>
                  <a:pt x="4637" y="3274"/>
                </a:cubicBezTo>
                <a:cubicBezTo>
                  <a:pt x="4636" y="3304"/>
                  <a:pt x="4630" y="3336"/>
                  <a:pt x="4620" y="3365"/>
                </a:cubicBezTo>
                <a:cubicBezTo>
                  <a:pt x="4596" y="3438"/>
                  <a:pt x="4547" y="3499"/>
                  <a:pt x="4474" y="3535"/>
                </a:cubicBezTo>
                <a:lnTo>
                  <a:pt x="4242" y="3645"/>
                </a:lnTo>
                <a:cubicBezTo>
                  <a:pt x="4217" y="3655"/>
                  <a:pt x="4198" y="3674"/>
                  <a:pt x="4186" y="3697"/>
                </a:cubicBezTo>
                <a:lnTo>
                  <a:pt x="3097" y="4225"/>
                </a:lnTo>
                <a:cubicBezTo>
                  <a:pt x="2963" y="4265"/>
                  <a:pt x="2820" y="4202"/>
                  <a:pt x="2755" y="4072"/>
                </a:cubicBezTo>
                <a:lnTo>
                  <a:pt x="2743" y="4047"/>
                </a:lnTo>
                <a:cubicBezTo>
                  <a:pt x="2731" y="4023"/>
                  <a:pt x="2719" y="4011"/>
                  <a:pt x="2719" y="3986"/>
                </a:cubicBezTo>
                <a:cubicBezTo>
                  <a:pt x="3048" y="3950"/>
                  <a:pt x="3328" y="3889"/>
                  <a:pt x="3487" y="3840"/>
                </a:cubicBezTo>
                <a:close/>
                <a:moveTo>
                  <a:pt x="3157" y="4474"/>
                </a:moveTo>
                <a:lnTo>
                  <a:pt x="4364" y="3889"/>
                </a:lnTo>
                <a:cubicBezTo>
                  <a:pt x="4448" y="3840"/>
                  <a:pt x="4543" y="3843"/>
                  <a:pt x="4623" y="3882"/>
                </a:cubicBezTo>
                <a:cubicBezTo>
                  <a:pt x="4673" y="3915"/>
                  <a:pt x="4715" y="3956"/>
                  <a:pt x="4742" y="4011"/>
                </a:cubicBezTo>
                <a:cubicBezTo>
                  <a:pt x="4779" y="4084"/>
                  <a:pt x="4779" y="4169"/>
                  <a:pt x="4754" y="4242"/>
                </a:cubicBezTo>
                <a:cubicBezTo>
                  <a:pt x="4730" y="4328"/>
                  <a:pt x="4681" y="4389"/>
                  <a:pt x="4596" y="4425"/>
                </a:cubicBezTo>
                <a:cubicBezTo>
                  <a:pt x="4579" y="4434"/>
                  <a:pt x="4568" y="4443"/>
                  <a:pt x="4558" y="4455"/>
                </a:cubicBezTo>
                <a:lnTo>
                  <a:pt x="3413" y="5010"/>
                </a:lnTo>
                <a:cubicBezTo>
                  <a:pt x="3267" y="5096"/>
                  <a:pt x="3084" y="5023"/>
                  <a:pt x="3011" y="4876"/>
                </a:cubicBezTo>
                <a:cubicBezTo>
                  <a:pt x="2926" y="4730"/>
                  <a:pt x="2999" y="4547"/>
                  <a:pt x="3157" y="4474"/>
                </a:cubicBezTo>
                <a:close/>
                <a:moveTo>
                  <a:pt x="4194" y="2194"/>
                </a:moveTo>
                <a:cubicBezTo>
                  <a:pt x="4255" y="2255"/>
                  <a:pt x="4291" y="2329"/>
                  <a:pt x="4291" y="2414"/>
                </a:cubicBezTo>
                <a:cubicBezTo>
                  <a:pt x="4291" y="2499"/>
                  <a:pt x="4267" y="2572"/>
                  <a:pt x="4206" y="2633"/>
                </a:cubicBezTo>
                <a:lnTo>
                  <a:pt x="4169" y="2670"/>
                </a:lnTo>
                <a:lnTo>
                  <a:pt x="3950" y="2841"/>
                </a:lnTo>
                <a:cubicBezTo>
                  <a:pt x="3943" y="2845"/>
                  <a:pt x="3937" y="2851"/>
                  <a:pt x="3932" y="2857"/>
                </a:cubicBezTo>
                <a:lnTo>
                  <a:pt x="3633" y="2999"/>
                </a:lnTo>
                <a:cubicBezTo>
                  <a:pt x="3630" y="3001"/>
                  <a:pt x="3627" y="3002"/>
                  <a:pt x="3625" y="3004"/>
                </a:cubicBezTo>
                <a:cubicBezTo>
                  <a:pt x="3539" y="2933"/>
                  <a:pt x="3411" y="2868"/>
                  <a:pt x="3218" y="2828"/>
                </a:cubicBezTo>
                <a:cubicBezTo>
                  <a:pt x="3195" y="2824"/>
                  <a:pt x="3167" y="2819"/>
                  <a:pt x="3136" y="2813"/>
                </a:cubicBezTo>
                <a:lnTo>
                  <a:pt x="3767" y="2182"/>
                </a:lnTo>
                <a:cubicBezTo>
                  <a:pt x="3828" y="2133"/>
                  <a:pt x="3901" y="2109"/>
                  <a:pt x="3974" y="2109"/>
                </a:cubicBezTo>
                <a:cubicBezTo>
                  <a:pt x="4059" y="2109"/>
                  <a:pt x="4133" y="2133"/>
                  <a:pt x="4194" y="2194"/>
                </a:cubicBezTo>
                <a:close/>
                <a:moveTo>
                  <a:pt x="4376" y="390"/>
                </a:moveTo>
                <a:cubicBezTo>
                  <a:pt x="4437" y="341"/>
                  <a:pt x="4511" y="305"/>
                  <a:pt x="4596" y="305"/>
                </a:cubicBezTo>
                <a:cubicBezTo>
                  <a:pt x="4681" y="305"/>
                  <a:pt x="4754" y="341"/>
                  <a:pt x="4815" y="390"/>
                </a:cubicBezTo>
                <a:cubicBezTo>
                  <a:pt x="4864" y="451"/>
                  <a:pt x="4901" y="524"/>
                  <a:pt x="4901" y="610"/>
                </a:cubicBezTo>
                <a:cubicBezTo>
                  <a:pt x="4901" y="695"/>
                  <a:pt x="4864" y="768"/>
                  <a:pt x="4791" y="817"/>
                </a:cubicBezTo>
                <a:lnTo>
                  <a:pt x="3596" y="2012"/>
                </a:lnTo>
                <a:lnTo>
                  <a:pt x="3584" y="2024"/>
                </a:lnTo>
                <a:lnTo>
                  <a:pt x="2853" y="2755"/>
                </a:lnTo>
                <a:cubicBezTo>
                  <a:pt x="2849" y="2759"/>
                  <a:pt x="2845" y="2763"/>
                  <a:pt x="2842" y="2767"/>
                </a:cubicBezTo>
                <a:cubicBezTo>
                  <a:pt x="2624" y="2736"/>
                  <a:pt x="2359" y="2700"/>
                  <a:pt x="2111" y="2668"/>
                </a:cubicBezTo>
                <a:lnTo>
                  <a:pt x="4376" y="390"/>
                </a:lnTo>
                <a:close/>
                <a:moveTo>
                  <a:pt x="3901" y="5352"/>
                </a:moveTo>
                <a:cubicBezTo>
                  <a:pt x="3304" y="5961"/>
                  <a:pt x="3231" y="6022"/>
                  <a:pt x="2682" y="6095"/>
                </a:cubicBezTo>
                <a:cubicBezTo>
                  <a:pt x="2658" y="6108"/>
                  <a:pt x="2633" y="6120"/>
                  <a:pt x="2609" y="6144"/>
                </a:cubicBezTo>
                <a:lnTo>
                  <a:pt x="2267" y="6473"/>
                </a:lnTo>
                <a:cubicBezTo>
                  <a:pt x="2170" y="6559"/>
                  <a:pt x="2024" y="6571"/>
                  <a:pt x="1926" y="6473"/>
                </a:cubicBezTo>
                <a:lnTo>
                  <a:pt x="366" y="4913"/>
                </a:lnTo>
                <a:cubicBezTo>
                  <a:pt x="268" y="4815"/>
                  <a:pt x="268" y="4669"/>
                  <a:pt x="366" y="4572"/>
                </a:cubicBezTo>
                <a:lnTo>
                  <a:pt x="719" y="4230"/>
                </a:lnTo>
                <a:cubicBezTo>
                  <a:pt x="744" y="4206"/>
                  <a:pt x="756" y="4169"/>
                  <a:pt x="756" y="4133"/>
                </a:cubicBezTo>
                <a:cubicBezTo>
                  <a:pt x="756" y="4133"/>
                  <a:pt x="707" y="3572"/>
                  <a:pt x="1048" y="3206"/>
                </a:cubicBezTo>
                <a:cubicBezTo>
                  <a:pt x="1329" y="2938"/>
                  <a:pt x="1463" y="2828"/>
                  <a:pt x="1816" y="2889"/>
                </a:cubicBezTo>
                <a:lnTo>
                  <a:pt x="1829" y="2889"/>
                </a:lnTo>
                <a:lnTo>
                  <a:pt x="2036" y="2914"/>
                </a:lnTo>
                <a:cubicBezTo>
                  <a:pt x="2054" y="2917"/>
                  <a:pt x="2071" y="2915"/>
                  <a:pt x="2086" y="2910"/>
                </a:cubicBezTo>
                <a:cubicBezTo>
                  <a:pt x="2530" y="2966"/>
                  <a:pt x="2990" y="3032"/>
                  <a:pt x="3182" y="3072"/>
                </a:cubicBezTo>
                <a:cubicBezTo>
                  <a:pt x="3413" y="3121"/>
                  <a:pt x="3547" y="3206"/>
                  <a:pt x="3560" y="3328"/>
                </a:cubicBezTo>
                <a:cubicBezTo>
                  <a:pt x="3564" y="3361"/>
                  <a:pt x="3558" y="3396"/>
                  <a:pt x="3544" y="3429"/>
                </a:cubicBezTo>
                <a:cubicBezTo>
                  <a:pt x="3532" y="3453"/>
                  <a:pt x="3518" y="3476"/>
                  <a:pt x="3503" y="3497"/>
                </a:cubicBezTo>
                <a:cubicBezTo>
                  <a:pt x="3473" y="3533"/>
                  <a:pt x="3434" y="3564"/>
                  <a:pt x="3389" y="3584"/>
                </a:cubicBezTo>
                <a:cubicBezTo>
                  <a:pt x="2987" y="3767"/>
                  <a:pt x="1792" y="3828"/>
                  <a:pt x="1524" y="3718"/>
                </a:cubicBezTo>
                <a:cubicBezTo>
                  <a:pt x="1463" y="3694"/>
                  <a:pt x="1390" y="3730"/>
                  <a:pt x="1365" y="3791"/>
                </a:cubicBezTo>
                <a:cubicBezTo>
                  <a:pt x="1341" y="3852"/>
                  <a:pt x="1378" y="3925"/>
                  <a:pt x="1438" y="3950"/>
                </a:cubicBezTo>
                <a:cubicBezTo>
                  <a:pt x="1548" y="3999"/>
                  <a:pt x="1780" y="4023"/>
                  <a:pt x="2048" y="4023"/>
                </a:cubicBezTo>
                <a:cubicBezTo>
                  <a:pt x="2184" y="4023"/>
                  <a:pt x="2328" y="4018"/>
                  <a:pt x="2472" y="4008"/>
                </a:cubicBezTo>
                <a:cubicBezTo>
                  <a:pt x="2480" y="4059"/>
                  <a:pt x="2492" y="4107"/>
                  <a:pt x="2511" y="4145"/>
                </a:cubicBezTo>
                <a:lnTo>
                  <a:pt x="2523" y="4169"/>
                </a:lnTo>
                <a:cubicBezTo>
                  <a:pt x="2588" y="4299"/>
                  <a:pt x="2697" y="4391"/>
                  <a:pt x="2819" y="4438"/>
                </a:cubicBezTo>
                <a:cubicBezTo>
                  <a:pt x="2710" y="4596"/>
                  <a:pt x="2689" y="4805"/>
                  <a:pt x="2779" y="4986"/>
                </a:cubicBezTo>
                <a:cubicBezTo>
                  <a:pt x="2877" y="5181"/>
                  <a:pt x="3072" y="5291"/>
                  <a:pt x="3279" y="5291"/>
                </a:cubicBezTo>
                <a:cubicBezTo>
                  <a:pt x="3365" y="5291"/>
                  <a:pt x="3438" y="5266"/>
                  <a:pt x="3511" y="5242"/>
                </a:cubicBezTo>
                <a:lnTo>
                  <a:pt x="4306" y="4857"/>
                </a:lnTo>
                <a:cubicBezTo>
                  <a:pt x="4193" y="5018"/>
                  <a:pt x="4050" y="5202"/>
                  <a:pt x="3901" y="53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4" name="群組 13"/>
          <p:cNvGrpSpPr/>
          <p:nvPr/>
        </p:nvGrpSpPr>
        <p:grpSpPr>
          <a:xfrm>
            <a:off x="2529596" y="1814191"/>
            <a:ext cx="4010585" cy="3886743"/>
            <a:chOff x="5551517" y="1702530"/>
            <a:chExt cx="4010585" cy="3886743"/>
          </a:xfrm>
        </p:grpSpPr>
        <p:pic>
          <p:nvPicPr>
            <p:cNvPr id="8" name="圖片 7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517" y="1702530"/>
              <a:ext cx="4010585" cy="38867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 rot="461122">
              <a:off x="5975267" y="4266325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67990" y="1658077"/>
            <a:ext cx="1493593" cy="4663701"/>
            <a:chOff x="2006110" y="1501963"/>
            <a:chExt cx="1493593" cy="46637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/>
            <a:stretch/>
          </p:blipFill>
          <p:spPr bwMode="auto">
            <a:xfrm>
              <a:off x="2092713" y="1501963"/>
              <a:ext cx="1406990" cy="4221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矩形 8"/>
            <p:cNvSpPr/>
            <p:nvPr/>
          </p:nvSpPr>
          <p:spPr>
            <a:xfrm rot="1243366">
              <a:off x="2006110" y="5593381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1814191"/>
            <a:ext cx="4731638" cy="201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4136622"/>
            <a:ext cx="4730400" cy="157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3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54246" y="2730806"/>
            <a:ext cx="1572452" cy="1550370"/>
            <a:chOff x="1291465" y="2496522"/>
            <a:chExt cx="1780153" cy="1755160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319147" y="3417417"/>
              <a:ext cx="1752471" cy="834265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742025" y="3605569"/>
              <a:ext cx="78915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母片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571743" y="5226434"/>
            <a:ext cx="7048513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TeX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system, developed by Donald E. Knuth at the end of the 1970s, is another widespread and powerful automated typesetting system that has set high standards, especially for typesetting mathematics.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60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目錄</a:t>
            </a:r>
            <a:endParaRPr lang="zh-CN" altLang="en-US" sz="60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  <p:grpSp>
        <p:nvGrpSpPr>
          <p:cNvPr id="20" name="组合 8"/>
          <p:cNvGrpSpPr/>
          <p:nvPr/>
        </p:nvGrpSpPr>
        <p:grpSpPr>
          <a:xfrm>
            <a:off x="3129614" y="2730806"/>
            <a:ext cx="1572452" cy="1550370"/>
            <a:chOff x="1291465" y="2496522"/>
            <a:chExt cx="1780153" cy="1755160"/>
          </a:xfrm>
        </p:grpSpPr>
        <p:sp>
          <p:nvSpPr>
            <p:cNvPr id="21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平行四边形 1"/>
            <p:cNvSpPr/>
            <p:nvPr/>
          </p:nvSpPr>
          <p:spPr>
            <a:xfrm rot="19932207">
              <a:off x="1319147" y="3417417"/>
              <a:ext cx="1752471" cy="834265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6"/>
            <p:cNvSpPr txBox="1"/>
            <p:nvPr/>
          </p:nvSpPr>
          <p:spPr>
            <a:xfrm rot="19920000">
              <a:off x="1742025" y="3605569"/>
              <a:ext cx="78915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24" name="组合 8"/>
          <p:cNvGrpSpPr/>
          <p:nvPr/>
        </p:nvGrpSpPr>
        <p:grpSpPr>
          <a:xfrm>
            <a:off x="5304982" y="2730806"/>
            <a:ext cx="1572452" cy="1550370"/>
            <a:chOff x="1291465" y="2496522"/>
            <a:chExt cx="1780153" cy="1755160"/>
          </a:xfrm>
        </p:grpSpPr>
        <p:sp>
          <p:nvSpPr>
            <p:cNvPr id="25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6" name="平行四边形 1"/>
            <p:cNvSpPr/>
            <p:nvPr/>
          </p:nvSpPr>
          <p:spPr>
            <a:xfrm rot="19932207">
              <a:off x="1319147" y="3417417"/>
              <a:ext cx="1752471" cy="834265"/>
            </a:xfrm>
            <a:prstGeom prst="parallelogram">
              <a:avLst>
                <a:gd name="adj" fmla="val 52774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6"/>
            <p:cNvSpPr txBox="1"/>
            <p:nvPr/>
          </p:nvSpPr>
          <p:spPr>
            <a:xfrm rot="19920000">
              <a:off x="1742025" y="3605569"/>
              <a:ext cx="78915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28" name="组合 8"/>
          <p:cNvGrpSpPr/>
          <p:nvPr/>
        </p:nvGrpSpPr>
        <p:grpSpPr>
          <a:xfrm>
            <a:off x="7480350" y="2730806"/>
            <a:ext cx="1572452" cy="1550370"/>
            <a:chOff x="1291465" y="2496522"/>
            <a:chExt cx="1780153" cy="1755160"/>
          </a:xfrm>
        </p:grpSpPr>
        <p:sp>
          <p:nvSpPr>
            <p:cNvPr id="29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0" name="平行四边形 1"/>
            <p:cNvSpPr/>
            <p:nvPr/>
          </p:nvSpPr>
          <p:spPr>
            <a:xfrm rot="19932207">
              <a:off x="1319147" y="3417417"/>
              <a:ext cx="1752471" cy="834265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6"/>
            <p:cNvSpPr txBox="1"/>
            <p:nvPr/>
          </p:nvSpPr>
          <p:spPr>
            <a:xfrm rot="19920000">
              <a:off x="1742025" y="3605569"/>
              <a:ext cx="78915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2" name="组合 8"/>
          <p:cNvGrpSpPr/>
          <p:nvPr/>
        </p:nvGrpSpPr>
        <p:grpSpPr>
          <a:xfrm>
            <a:off x="9655716" y="2730806"/>
            <a:ext cx="1572452" cy="1550370"/>
            <a:chOff x="1291465" y="2496522"/>
            <a:chExt cx="1780153" cy="1755160"/>
          </a:xfrm>
        </p:grpSpPr>
        <p:sp>
          <p:nvSpPr>
            <p:cNvPr id="33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5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8" name="平行四边形 1"/>
            <p:cNvSpPr/>
            <p:nvPr/>
          </p:nvSpPr>
          <p:spPr>
            <a:xfrm rot="19932207">
              <a:off x="1319147" y="3417417"/>
              <a:ext cx="1752471" cy="834265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6"/>
            <p:cNvSpPr txBox="1"/>
            <p:nvPr/>
          </p:nvSpPr>
          <p:spPr>
            <a:xfrm rot="19920000">
              <a:off x="1742025" y="3605569"/>
              <a:ext cx="78915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母片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1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縮排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20</a:t>
            </a:fld>
            <a:endParaRPr 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40" y="1958191"/>
            <a:ext cx="3591426" cy="4439270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18" y="1958191"/>
            <a:ext cx="3953427" cy="4305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76653" y="1958191"/>
            <a:ext cx="3221568" cy="4464000"/>
          </a:xfrm>
          <a:prstGeom prst="rect">
            <a:avLst/>
          </a:prstGeom>
          <a:solidFill>
            <a:schemeClr val="tx1">
              <a:lumMod val="50000"/>
              <a:lumOff val="50000"/>
              <a:alpha val="2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27001" y="1958191"/>
            <a:ext cx="3531743" cy="4464000"/>
          </a:xfrm>
          <a:prstGeom prst="rect">
            <a:avLst/>
          </a:prstGeom>
          <a:solidFill>
            <a:schemeClr val="tx1">
              <a:lumMod val="50000"/>
              <a:lumOff val="50000"/>
              <a:alpha val="2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4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為什麼我們</a:t>
            </a:r>
            <a:r>
              <a:rPr lang="zh-TW" altLang="en-US" dirty="0" smtClean="0"/>
              <a:t>的周報長這樣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21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78" y="1208346"/>
            <a:ext cx="8080960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為什麼不長得容易閱讀點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22</a:t>
            </a:fld>
            <a:endParaRPr 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59" y="1206692"/>
            <a:ext cx="8107697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二維的表，三維的資訊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23</a:t>
            </a:fld>
            <a:endParaRPr 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5" y="2859352"/>
            <a:ext cx="4915586" cy="178142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5" y="2404097"/>
            <a:ext cx="5563377" cy="127652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5" y="3858003"/>
            <a:ext cx="490606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24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73634" y="2231570"/>
            <a:ext cx="4054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比較數字；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二維以上資料呈現；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字</a:t>
            </a:r>
            <a:r>
              <a:rPr lang="zh-TW" altLang="en-US" dirty="0"/>
              <a:t>很多的「表」，有比較好閱讀嗎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試著把表拿掉，用「條列」。 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04071" y="1747258"/>
            <a:ext cx="2573423" cy="439503"/>
            <a:chOff x="2364852" y="3671939"/>
            <a:chExt cx="2573423" cy="43950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7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為什麼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要「表」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273634" y="4659085"/>
            <a:ext cx="4746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能不劃線，就別劃；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就算要劃也別劃縱線；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太多橫線也沒辦法幫眼睛對齊，用網底吧！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表頭、表本體、表腳分清楚。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904071" y="4174773"/>
            <a:ext cx="2573423" cy="439503"/>
            <a:chOff x="2364852" y="3671939"/>
            <a:chExt cx="2573423" cy="43950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2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怎麼劃表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58005" y="2231570"/>
            <a:ext cx="35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「文繞圖」不是一般人用的；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欄寬、列高別去設定；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每個表格內的水平、垂直</a:t>
            </a:r>
            <a:r>
              <a:rPr lang="zh-TW" altLang="en-US" dirty="0" smtClean="0"/>
              <a:t>對齊。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488442" y="1747258"/>
            <a:ext cx="2573423" cy="439503"/>
            <a:chOff x="2364852" y="3671939"/>
            <a:chExt cx="2573423" cy="43950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6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表格設定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858005" y="4659085"/>
            <a:ext cx="481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公文裡可以劃表嗎？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en-US" altLang="zh-TW" dirty="0" smtClean="0"/>
              <a:t>Excel</a:t>
            </a:r>
            <a:r>
              <a:rPr lang="zh-TW" altLang="en-US" dirty="0" smtClean="0"/>
              <a:t> 儲存格已經預設格線，有必要再劃嗎？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/>
              <a:t>一表</a:t>
            </a:r>
            <a:r>
              <a:rPr lang="zh-TW" altLang="en-US" dirty="0" smtClean="0"/>
              <a:t>再表，好嗎？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488442" y="4174773"/>
            <a:ext cx="2573423" cy="439503"/>
            <a:chOff x="2364852" y="3671939"/>
            <a:chExt cx="2573423" cy="439503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0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問題</a:t>
              </a:r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...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tables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卡尼莎三角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Kanizsa</a:t>
            </a:r>
            <a:r>
              <a:rPr lang="en-US" altLang="zh-TW" dirty="0" smtClean="0"/>
              <a:t> triangle)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4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2355584" y="1873409"/>
            <a:ext cx="4505059" cy="4415860"/>
            <a:chOff x="3836080" y="1594634"/>
            <a:chExt cx="4505059" cy="4415860"/>
          </a:xfrm>
        </p:grpSpPr>
        <p:grpSp>
          <p:nvGrpSpPr>
            <p:cNvPr id="19" name="群組 18"/>
            <p:cNvGrpSpPr/>
            <p:nvPr/>
          </p:nvGrpSpPr>
          <p:grpSpPr>
            <a:xfrm>
              <a:off x="3836080" y="2018376"/>
              <a:ext cx="4505059" cy="3992118"/>
              <a:chOff x="3836080" y="2018376"/>
              <a:chExt cx="4505059" cy="3992118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7538252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3" y="0"/>
                    </a:moveTo>
                    <a:cubicBezTo>
                      <a:pt x="623154" y="0"/>
                      <a:pt x="802887" y="179733"/>
                      <a:pt x="802887" y="401444"/>
                    </a:cubicBezTo>
                    <a:cubicBezTo>
                      <a:pt x="802887" y="623155"/>
                      <a:pt x="623154" y="802888"/>
                      <a:pt x="401443" y="802888"/>
                    </a:cubicBezTo>
                    <a:cubicBezTo>
                      <a:pt x="328908" y="802888"/>
                      <a:pt x="260866" y="783650"/>
                      <a:pt x="203024" y="748457"/>
                    </a:cubicBezTo>
                    <a:lnTo>
                      <a:pt x="404298" y="401432"/>
                    </a:lnTo>
                    <a:lnTo>
                      <a:pt x="0" y="401432"/>
                    </a:lnTo>
                    <a:cubicBezTo>
                      <a:pt x="6" y="179727"/>
                      <a:pt x="179736" y="0"/>
                      <a:pt x="401443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5687184" y="5261499"/>
                <a:ext cx="802888" cy="748995"/>
              </a:xfrm>
              <a:custGeom>
                <a:avLst/>
                <a:gdLst/>
                <a:ahLst/>
                <a:cxnLst/>
                <a:rect l="l" t="t" r="r" b="b"/>
                <a:pathLst>
                  <a:path w="802888" h="748995">
                    <a:moveTo>
                      <a:pt x="204017" y="0"/>
                    </a:moveTo>
                    <a:lnTo>
                      <a:pt x="405601" y="347559"/>
                    </a:lnTo>
                    <a:lnTo>
                      <a:pt x="605195" y="3432"/>
                    </a:lnTo>
                    <a:cubicBezTo>
                      <a:pt x="723878" y="72005"/>
                      <a:pt x="802888" y="200552"/>
                      <a:pt x="802888" y="347551"/>
                    </a:cubicBezTo>
                    <a:cubicBezTo>
                      <a:pt x="802888" y="569262"/>
                      <a:pt x="623155" y="748995"/>
                      <a:pt x="401444" y="748995"/>
                    </a:cubicBezTo>
                    <a:cubicBezTo>
                      <a:pt x="179733" y="748995"/>
                      <a:pt x="0" y="569262"/>
                      <a:pt x="0" y="347551"/>
                    </a:cubicBezTo>
                    <a:cubicBezTo>
                      <a:pt x="0" y="197971"/>
                      <a:pt x="81810" y="67497"/>
                      <a:pt x="204017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836080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4" y="0"/>
                    </a:moveTo>
                    <a:cubicBezTo>
                      <a:pt x="623151" y="0"/>
                      <a:pt x="802882" y="179727"/>
                      <a:pt x="802887" y="401432"/>
                    </a:cubicBezTo>
                    <a:lnTo>
                      <a:pt x="406941" y="401432"/>
                    </a:lnTo>
                    <a:lnTo>
                      <a:pt x="606216" y="745009"/>
                    </a:lnTo>
                    <a:cubicBezTo>
                      <a:pt x="546880" y="782251"/>
                      <a:pt x="476572" y="802888"/>
                      <a:pt x="401444" y="802888"/>
                    </a:cubicBezTo>
                    <a:cubicBezTo>
                      <a:pt x="179733" y="802888"/>
                      <a:pt x="0" y="623155"/>
                      <a:pt x="0" y="401444"/>
                    </a:cubicBezTo>
                    <a:cubicBezTo>
                      <a:pt x="0" y="179733"/>
                      <a:pt x="179733" y="0"/>
                      <a:pt x="40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3930183" y="1594634"/>
              <a:ext cx="4323096" cy="3278101"/>
              <a:chOff x="3930183" y="1594634"/>
              <a:chExt cx="4323096" cy="3278101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5613400" y="1594634"/>
                <a:ext cx="965200" cy="825174"/>
                <a:chOff x="5613400" y="1594634"/>
                <a:chExt cx="965200" cy="825174"/>
              </a:xfrm>
            </p:grpSpPr>
            <p:cxnSp>
              <p:nvCxnSpPr>
                <p:cNvPr id="21" name="直線接點 20"/>
                <p:cNvCxnSpPr/>
                <p:nvPr/>
              </p:nvCxnSpPr>
              <p:spPr>
                <a:xfrm flipH="1">
                  <a:off x="5613400" y="1594634"/>
                  <a:ext cx="47938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>
                  <a:off x="6092785" y="1594634"/>
                  <a:ext cx="48581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/>
              <p:cNvGrpSpPr/>
              <p:nvPr/>
            </p:nvGrpSpPr>
            <p:grpSpPr>
              <a:xfrm rot="14399282" flipH="1">
                <a:off x="3985719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32" name="直線接點 31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群組 38"/>
              <p:cNvGrpSpPr/>
              <p:nvPr/>
            </p:nvGrpSpPr>
            <p:grpSpPr>
              <a:xfrm rot="7200718">
                <a:off x="6940815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40" name="直線接點 39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群組 4"/>
          <p:cNvGrpSpPr/>
          <p:nvPr/>
        </p:nvGrpSpPr>
        <p:grpSpPr>
          <a:xfrm>
            <a:off x="8740482" y="3250201"/>
            <a:ext cx="1676222" cy="904446"/>
            <a:chOff x="9230352" y="3076025"/>
            <a:chExt cx="1676222" cy="904446"/>
          </a:xfrm>
        </p:grpSpPr>
        <p:sp>
          <p:nvSpPr>
            <p:cNvPr id="44" name="文字方塊 43"/>
            <p:cNvSpPr txBox="1"/>
            <p:nvPr/>
          </p:nvSpPr>
          <p:spPr>
            <a:xfrm>
              <a:off x="9567746" y="3100039"/>
              <a:ext cx="1338828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zh-TW" altLang="en-US" dirty="0" smtClean="0"/>
                <a:t>錯覺</a:t>
              </a:r>
              <a:r>
                <a:rPr lang="zh-TW" altLang="en-US" dirty="0"/>
                <a:t>？</a:t>
              </a:r>
              <a:endParaRPr lang="en-US" altLang="zh-TW" dirty="0" smtClean="0"/>
            </a:p>
            <a:p>
              <a:pPr>
                <a:spcAft>
                  <a:spcPts val="1800"/>
                </a:spcAft>
              </a:pPr>
              <a:r>
                <a:rPr lang="zh-TW" altLang="en-US" dirty="0" smtClean="0"/>
                <a:t>腦部的捷徑</a:t>
              </a:r>
              <a:endParaRPr lang="zh-TW" altLang="en-US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9230352" y="3076025"/>
              <a:ext cx="407691" cy="407692"/>
              <a:chOff x="5082895" y="2869575"/>
              <a:chExt cx="510880" cy="510881"/>
            </a:xfrm>
          </p:grpSpPr>
          <p:sp>
            <p:nvSpPr>
              <p:cNvPr id="20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9230352" y="3572779"/>
              <a:ext cx="407691" cy="407692"/>
              <a:chOff x="5082895" y="2869575"/>
              <a:chExt cx="510880" cy="510881"/>
            </a:xfrm>
          </p:grpSpPr>
          <p:sp>
            <p:nvSpPr>
              <p:cNvPr id="29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3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154449" y="4945567"/>
            <a:ext cx="2421019" cy="439503"/>
            <a:chOff x="2364852" y="3671939"/>
            <a:chExt cx="2421019" cy="439503"/>
          </a:xfrm>
        </p:grpSpPr>
        <p:sp>
          <p:nvSpPr>
            <p:cNvPr id="31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「排版」進化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5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414" y="1470852"/>
            <a:ext cx="4174157" cy="1324160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65" y="3039726"/>
            <a:ext cx="4163006" cy="134321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1141940" y="1470852"/>
            <a:ext cx="4188012" cy="1343213"/>
            <a:chOff x="782702" y="2548565"/>
            <a:chExt cx="4188012" cy="1343213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81" y="2548565"/>
              <a:ext cx="4172533" cy="134321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82702" y="3688278"/>
              <a:ext cx="90000" cy="20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圖片 17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16" y="4627654"/>
            <a:ext cx="4115375" cy="137179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599680" y="3764221"/>
            <a:ext cx="13195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縱線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橫線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頭頂、腳底</a:t>
            </a:r>
            <a:endParaRPr lang="zh-TW" altLang="en-US" sz="16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154449" y="3303956"/>
            <a:ext cx="2421019" cy="439503"/>
            <a:chOff x="2364852" y="3671939"/>
            <a:chExt cx="2421019" cy="439503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3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「表」進化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1599680" y="5405832"/>
            <a:ext cx="111440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表格內容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文繞圖</a:t>
            </a:r>
            <a:endParaRPr lang="en-US" altLang="zh-TW" sz="1600" dirty="0" smtClean="0"/>
          </a:p>
        </p:txBody>
      </p:sp>
      <p:sp>
        <p:nvSpPr>
          <p:cNvPr id="20" name="íṧľïḋè"/>
          <p:cNvSpPr/>
          <p:nvPr/>
        </p:nvSpPr>
        <p:spPr>
          <a:xfrm>
            <a:off x="5893750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šļîdé"/>
          <p:cNvSpPr/>
          <p:nvPr/>
        </p:nvSpPr>
        <p:spPr>
          <a:xfrm>
            <a:off x="5505253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025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大家很習慣劃一個方正的表格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865695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7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</a:t>
            </a:r>
            <a:r>
              <a:rPr lang="zh-TW" altLang="en-US" dirty="0" smtClean="0"/>
              <a:t>縱線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659719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9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</a:t>
            </a:r>
            <a:r>
              <a:rPr lang="zh-TW" altLang="en-US" dirty="0"/>
              <a:t>橫</a:t>
            </a:r>
            <a:r>
              <a:rPr lang="zh-TW" altLang="en-US" dirty="0" smtClean="0"/>
              <a:t>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1993886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3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加頭頂、腳底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5024781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6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灰白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訂 2">
      <a:majorFont>
        <a:latin typeface="Candara"/>
        <a:ea typeface="Noto Sans CJK TC Black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2918</TotalTime>
  <Words>1153</Words>
  <Application>Microsoft Office PowerPoint</Application>
  <PresentationFormat>寬螢幕</PresentationFormat>
  <Paragraphs>694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Candara</vt:lpstr>
      <vt:lpstr>Calibri</vt:lpstr>
      <vt:lpstr>微软雅黑</vt:lpstr>
      <vt:lpstr>Times New Roman</vt:lpstr>
      <vt:lpstr>Agency FB</vt:lpstr>
      <vt:lpstr>Century Gothic</vt:lpstr>
      <vt:lpstr>新細明體</vt:lpstr>
      <vt:lpstr>Microsoft JhengHei</vt:lpstr>
      <vt:lpstr>等线</vt:lpstr>
      <vt:lpstr>Noto Sans CJK TC Black</vt:lpstr>
      <vt:lpstr>Arial</vt:lpstr>
      <vt:lpstr>Microsoft JhengHei</vt:lpstr>
      <vt:lpstr>包图主题2</vt:lpstr>
      <vt:lpstr>PowerPoint 簡報</vt:lpstr>
      <vt:lpstr>PowerPoint 簡報</vt:lpstr>
      <vt:lpstr>PowerPoint 簡報</vt:lpstr>
      <vt:lpstr>卡尼莎三角 (Kanizsa triangle)</vt:lpstr>
      <vt:lpstr>製表</vt:lpstr>
      <vt:lpstr>大家很習慣劃一個方正的表格</vt:lpstr>
      <vt:lpstr>去縱線</vt:lpstr>
      <vt:lpstr>去橫線</vt:lpstr>
      <vt:lpstr>加頭頂、腳底</vt:lpstr>
      <vt:lpstr>長表格時，加網底</vt:lpstr>
      <vt:lpstr>加更多標註</vt:lpstr>
      <vt:lpstr>加更多標註</vt:lpstr>
      <vt:lpstr>表頭 (二列以上)</vt:lpstr>
      <vt:lpstr>我親愛的同事老幹這種事</vt:lpstr>
      <vt:lpstr>表頭、表頭、表頭</vt:lpstr>
      <vt:lpstr>照前規則</vt:lpstr>
      <vt:lpstr>排序</vt:lpstr>
      <vt:lpstr>加表腳</vt:lpstr>
      <vt:lpstr>Word 排版「表」</vt:lpstr>
      <vt:lpstr>縮排</vt:lpstr>
      <vt:lpstr>為什麼我們的周報長這樣</vt:lpstr>
      <vt:lpstr>為什麼不長得容易閱讀點</vt:lpstr>
      <vt:lpstr>二維的表，三維的資訊</vt:lpstr>
      <vt:lpstr>歸納一下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許瑞宏</dc:creator>
  <cp:lastModifiedBy>Administrator</cp:lastModifiedBy>
  <cp:revision>117</cp:revision>
  <dcterms:created xsi:type="dcterms:W3CDTF">2017-08-18T03:02:00Z</dcterms:created>
  <dcterms:modified xsi:type="dcterms:W3CDTF">2018-12-23T09:23:15Z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