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6" r:id="rId3"/>
    <p:sldId id="257" r:id="rId4"/>
    <p:sldId id="259" r:id="rId5"/>
    <p:sldId id="261" r:id="rId6"/>
    <p:sldId id="265" r:id="rId7"/>
    <p:sldId id="264" r:id="rId8"/>
    <p:sldId id="260" r:id="rId9"/>
    <p:sldId id="26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D8BF-5066-4173-AA0F-4B983F314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5BDE0-CD23-4321-A0BF-26FC321BA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FD7D4-ADC1-40BC-8028-EF84D228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FE04-795A-480C-8D4A-37570A05D746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32E64-5D8E-4539-AFF2-F6EA34F0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3ABA2-5708-406D-9975-D74D4F9E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E3A-A8B0-4362-9527-2D7E4CD07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152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16DA1-9FE3-4400-AF89-09D46DB8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B76E9-2084-42F1-9773-0E6321AFC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58B71-BDFC-450B-A002-670F89EC1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FE04-795A-480C-8D4A-37570A05D746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E3CB7-5630-4909-AFC4-8E18BE91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27DF5-C432-4C6E-8741-CE0F7ED6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E3A-A8B0-4362-9527-2D7E4CD07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78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EEA5EA-2113-4398-9E98-B9C5BF3F6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3F6AF-9F7C-43FB-836D-66062A30E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F51D8-A82A-418F-884E-5C09F9DB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FE04-795A-480C-8D4A-37570A05D746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4A983-0E7C-4E7F-8E5B-94399C9D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83305-8BF6-4C0D-BC5E-787743FB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E3A-A8B0-4362-9527-2D7E4CD07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148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E2862-8131-457D-A994-E244F4737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B1B08-5340-46C1-A258-0F1A045EA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94944-DB62-455E-B94F-87E78E402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FE04-795A-480C-8D4A-37570A05D746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FB50C-9930-4278-980E-248A6FA5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2E22B-8AD3-4773-A87D-C80FE135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E3A-A8B0-4362-9527-2D7E4CD07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399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CCE9-08EB-4D35-8D98-7FAAEBFA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186C5-5D96-4E28-B63C-A0F4A60CF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136F9-8560-4B76-BB0F-86CCB7D44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FE04-795A-480C-8D4A-37570A05D746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1610F-BB08-439F-807A-7EE085E8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F0A50-0AA6-47C5-9D3D-554F76A2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E3A-A8B0-4362-9527-2D7E4CD07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790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523E-558A-4D60-9743-DE044293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A531C-0F61-4DE6-BEA6-F4DC61152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714CF-53A9-4916-9CA8-5CDDB64A4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1016E-7257-477C-9D6A-F4E956DD1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FE04-795A-480C-8D4A-37570A05D746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E8A2F-1381-4591-9511-94B3D0DF0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8F6BF-00B2-4F0A-A40A-D3AB281A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E3A-A8B0-4362-9527-2D7E4CD07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878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F07C-B566-4F49-A70B-5AA547FC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B0850-9CA9-460A-A19A-142A10599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7A567-BEA3-43C6-A88F-4C55FB8CA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71A0DF-23E4-434D-97B1-A4C648A1A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4AE61-229B-49E2-B414-5291831B0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7128EC-294F-4BCD-88D8-D1995AE8E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FE04-795A-480C-8D4A-37570A05D746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9951E7-7319-4796-8E3A-BB025207F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D6BCDD-F46F-4244-A235-BC694B944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E3A-A8B0-4362-9527-2D7E4CD07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835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DA231-BEC6-4F34-B2F4-390755D8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FB5A5-8C51-4E2A-BE2B-44301B8F9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FE04-795A-480C-8D4A-37570A05D746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8753E-9381-4730-96CB-16BF33B21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C77449-2FA4-4D11-9C76-7BE03FCC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E3A-A8B0-4362-9527-2D7E4CD07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062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DBEF82-855E-481D-A509-0E36366C5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FE04-795A-480C-8D4A-37570A05D746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A4105-11C5-4256-833A-D924A7A4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ABA3C-7F02-4791-AEDC-BFDCAAD9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E3A-A8B0-4362-9527-2D7E4CD07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246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FA50-32BB-4579-871E-0675679F3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78607-6A05-4651-9AF5-B7146C03B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33FB9-EF41-4F6F-B8B3-26ED7FCFA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22806-FAB9-4313-935E-19F292D39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FE04-795A-480C-8D4A-37570A05D746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DEC64-8022-4C61-B609-A3A8A856B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25B8E-88B6-40EF-B6EA-07F03F72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E3A-A8B0-4362-9527-2D7E4CD07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5717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AE9FE-B7FD-4DB0-AD74-0A17F2EEA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7E4B1-3052-44AF-B770-1F47F1637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E045C-07B2-45FF-9D78-B1A34178E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5181C-C37E-43C6-8D9C-656C8C5A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FE04-795A-480C-8D4A-37570A05D746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F6FF8-B180-4CFF-81DC-B1328AB03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87178-9DAE-4036-BA4C-FE8255A60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E3A-A8B0-4362-9527-2D7E4CD07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0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50000"/>
              </a:schemeClr>
            </a:gs>
            <a:gs pos="48000">
              <a:schemeClr val="tx1">
                <a:lumMod val="65000"/>
                <a:lumOff val="35000"/>
              </a:schemeClr>
            </a:gs>
            <a:gs pos="74000">
              <a:schemeClr val="bg2">
                <a:lumMod val="25000"/>
              </a:schemeClr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11355D-E86B-4FA0-8ECB-477D20E03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4F439-FE1A-402E-BF92-882DEF3FD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CB1D2-90C9-4B6E-9BD4-8817F8FC2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FE04-795A-480C-8D4A-37570A05D746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7EEF9-C56A-46F1-B967-D42B1CB72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00B62-1955-464F-A682-8E6E4370E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CDE3A-A8B0-4362-9527-2D7E4CD07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550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42F95-2B46-4F7B-B9F4-E732D18F6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7815"/>
            <a:ext cx="10515600" cy="1325563"/>
          </a:xfrm>
        </p:spPr>
        <p:txBody>
          <a:bodyPr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Revised Client 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CEF4A-FD59-4434-AF46-EA9BFA10A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587"/>
            <a:ext cx="10991850" cy="1685120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>
                <a:solidFill>
                  <a:schemeClr val="bg1"/>
                </a:solidFill>
              </a:rPr>
              <a:t>Design a System that Implements a Demand Response Control/ Management of User Appliances during Peak Energy Consumption Periods by Exploring the </a:t>
            </a:r>
            <a:r>
              <a:rPr lang="en-CA" dirty="0">
                <a:solidFill>
                  <a:schemeClr val="accent4"/>
                </a:solidFill>
              </a:rPr>
              <a:t>Benefits of a Load Scheduling System in Time of Use(ToU) Utility Pricing</a:t>
            </a:r>
            <a:r>
              <a:rPr lang="en-CA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BBD46-91B9-428F-B7C6-4F1277E61531}"/>
              </a:ext>
            </a:extLst>
          </p:cNvPr>
          <p:cNvSpPr txBox="1"/>
          <p:nvPr/>
        </p:nvSpPr>
        <p:spPr>
          <a:xfrm>
            <a:off x="1183004" y="3056067"/>
            <a:ext cx="376618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The system will include a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sz="2000" b="1" dirty="0">
                <a:solidFill>
                  <a:schemeClr val="accent4"/>
                </a:solidFill>
              </a:rPr>
              <a:t>Central Control Unit (CCU) </a:t>
            </a:r>
            <a:r>
              <a:rPr lang="en-CA" dirty="0">
                <a:solidFill>
                  <a:schemeClr val="bg1"/>
                </a:solidFill>
              </a:rPr>
              <a:t>that Communicates with a Utility Portal via the Internet to Exchange pricing information with the 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AE19F-2D11-4ED1-B12D-0E9E90A5B51C}"/>
              </a:ext>
            </a:extLst>
          </p:cNvPr>
          <p:cNvSpPr txBox="1"/>
          <p:nvPr/>
        </p:nvSpPr>
        <p:spPr>
          <a:xfrm>
            <a:off x="7543800" y="3180278"/>
            <a:ext cx="346519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 </a:t>
            </a:r>
            <a:r>
              <a:rPr lang="en-CA" dirty="0">
                <a:solidFill>
                  <a:schemeClr val="bg1"/>
                </a:solidFill>
              </a:rPr>
              <a:t>The </a:t>
            </a:r>
            <a:r>
              <a:rPr lang="en-CA" sz="2000" b="1" dirty="0">
                <a:solidFill>
                  <a:schemeClr val="bg1"/>
                </a:solidFill>
              </a:rPr>
              <a:t>CCU</a:t>
            </a:r>
            <a:r>
              <a:rPr lang="en-CA" dirty="0">
                <a:solidFill>
                  <a:schemeClr val="bg1"/>
                </a:solidFill>
              </a:rPr>
              <a:t> will Communicate with Various </a:t>
            </a:r>
            <a:r>
              <a:rPr lang="en-CA" b="1" dirty="0">
                <a:solidFill>
                  <a:schemeClr val="accent4"/>
                </a:solidFill>
              </a:rPr>
              <a:t>Sensors</a:t>
            </a:r>
            <a:r>
              <a:rPr lang="en-CA" dirty="0">
                <a:solidFill>
                  <a:schemeClr val="bg1"/>
                </a:solidFill>
              </a:rPr>
              <a:t> and </a:t>
            </a:r>
            <a:r>
              <a:rPr lang="en-CA" b="1" dirty="0">
                <a:solidFill>
                  <a:schemeClr val="accent4"/>
                </a:solidFill>
              </a:rPr>
              <a:t>Components</a:t>
            </a:r>
            <a:r>
              <a:rPr lang="en-CA" dirty="0">
                <a:solidFill>
                  <a:schemeClr val="accent4"/>
                </a:solidFill>
              </a:rPr>
              <a:t> </a:t>
            </a:r>
            <a:r>
              <a:rPr lang="en-CA" dirty="0">
                <a:solidFill>
                  <a:schemeClr val="bg1"/>
                </a:solidFill>
              </a:rPr>
              <a:t>that will </a:t>
            </a:r>
            <a:r>
              <a:rPr lang="en-CA" b="1" dirty="0">
                <a:solidFill>
                  <a:schemeClr val="accent4"/>
                </a:solidFill>
              </a:rPr>
              <a:t>Control Time of Use of Certain Devices</a:t>
            </a:r>
            <a:r>
              <a:rPr lang="en-CA" b="1" dirty="0">
                <a:solidFill>
                  <a:schemeClr val="bg1"/>
                </a:solidFill>
              </a:rPr>
              <a:t> </a:t>
            </a:r>
            <a:r>
              <a:rPr lang="en-CA" dirty="0">
                <a:solidFill>
                  <a:schemeClr val="bg1"/>
                </a:solidFill>
              </a:rPr>
              <a:t>and </a:t>
            </a:r>
            <a:r>
              <a:rPr lang="en-CA" b="1" dirty="0">
                <a:solidFill>
                  <a:schemeClr val="accent4"/>
                </a:solidFill>
              </a:rPr>
              <a:t>Monitor their Energy Consumption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B75A92-9864-4492-B5B5-8DE9F064BB95}"/>
              </a:ext>
            </a:extLst>
          </p:cNvPr>
          <p:cNvSpPr/>
          <p:nvPr/>
        </p:nvSpPr>
        <p:spPr>
          <a:xfrm>
            <a:off x="838200" y="894756"/>
            <a:ext cx="10991850" cy="1685119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370B69-9913-484D-9F9B-6AA04023BEC0}"/>
              </a:ext>
            </a:extLst>
          </p:cNvPr>
          <p:cNvSpPr/>
          <p:nvPr/>
        </p:nvSpPr>
        <p:spPr>
          <a:xfrm>
            <a:off x="1097280" y="2868930"/>
            <a:ext cx="3989070" cy="28460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AD88C5-9AC0-45AD-A040-8EBAB9E5CB91}"/>
              </a:ext>
            </a:extLst>
          </p:cNvPr>
          <p:cNvSpPr/>
          <p:nvPr/>
        </p:nvSpPr>
        <p:spPr>
          <a:xfrm>
            <a:off x="7281863" y="2868930"/>
            <a:ext cx="3989070" cy="28460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7020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B583-D25A-4A67-BFD1-EBE2D3300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745" y="114300"/>
            <a:ext cx="10515600" cy="623455"/>
          </a:xfrm>
        </p:spPr>
        <p:txBody>
          <a:bodyPr>
            <a:noAutofit/>
          </a:bodyPr>
          <a:lstStyle/>
          <a:p>
            <a:pPr algn="ctr"/>
            <a:r>
              <a:rPr lang="en-CA" sz="4800" b="1" dirty="0">
                <a:solidFill>
                  <a:schemeClr val="bg1"/>
                </a:solidFill>
              </a:rPr>
              <a:t>Questions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624BF6-5B1E-4DAA-B68F-C83097CF9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046" y="943761"/>
            <a:ext cx="5714999" cy="558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3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15468-A289-4CFF-AD00-701027B74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37" y="0"/>
            <a:ext cx="10515600" cy="880197"/>
          </a:xfrm>
        </p:spPr>
        <p:txBody>
          <a:bodyPr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Time of Use (ToU) and Real Time Pricing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AA659B-72DA-40BF-B0DC-99E58CD7D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1712"/>
            <a:ext cx="7064314" cy="27078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A486DB-98B3-4EF3-8ADC-2922F2E37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09557"/>
            <a:ext cx="7068841" cy="25042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37920B-D973-43E3-AE60-A554CC3DA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898" y="4175388"/>
            <a:ext cx="5024670" cy="677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81C3DB-8F81-4783-98A5-EE33CBF356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482" y="997716"/>
            <a:ext cx="4984085" cy="249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3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3D600-6F0A-495C-8D63-3EFB3FF74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0161"/>
            <a:ext cx="10515600" cy="1325563"/>
          </a:xfrm>
        </p:spPr>
        <p:txBody>
          <a:bodyPr/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System Block Diagram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190F0D-E7E2-4213-97F6-F8825EC440E7}"/>
              </a:ext>
            </a:extLst>
          </p:cNvPr>
          <p:cNvSpPr/>
          <p:nvPr/>
        </p:nvSpPr>
        <p:spPr>
          <a:xfrm>
            <a:off x="6142673" y="2118658"/>
            <a:ext cx="60493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chemeClr val="accent4"/>
                </a:solidFill>
              </a:rPr>
              <a:t>Central Control Unit (CCU)</a:t>
            </a:r>
          </a:p>
          <a:p>
            <a:r>
              <a:rPr lang="en-CA" dirty="0">
                <a:solidFill>
                  <a:schemeClr val="bg1"/>
                </a:solidFill>
              </a:rPr>
              <a:t>Receive Data from Utility Portal</a:t>
            </a:r>
          </a:p>
          <a:p>
            <a:r>
              <a:rPr lang="en-CA" dirty="0">
                <a:solidFill>
                  <a:schemeClr val="bg1"/>
                </a:solidFill>
              </a:rPr>
              <a:t>Process the Data/Request </a:t>
            </a:r>
          </a:p>
          <a:p>
            <a:r>
              <a:rPr lang="en-CA" dirty="0">
                <a:solidFill>
                  <a:schemeClr val="bg1"/>
                </a:solidFill>
              </a:rPr>
              <a:t>Send Signals to the Device Energy Managers for load Scheduling</a:t>
            </a:r>
          </a:p>
          <a:p>
            <a:r>
              <a:rPr lang="en-CA" dirty="0"/>
              <a:t> </a:t>
            </a:r>
            <a:endParaRPr lang="en-CA" dirty="0">
              <a:solidFill>
                <a:schemeClr val="bg1"/>
              </a:solidFill>
            </a:endParaRPr>
          </a:p>
          <a:p>
            <a:r>
              <a:rPr lang="en-CA" b="1" dirty="0">
                <a:solidFill>
                  <a:schemeClr val="accent4"/>
                </a:solidFill>
              </a:rPr>
              <a:t>Device Energy Manager (DEMs)</a:t>
            </a:r>
          </a:p>
          <a:p>
            <a:r>
              <a:rPr lang="en-CA" b="1" dirty="0">
                <a:solidFill>
                  <a:schemeClr val="bg1"/>
                </a:solidFill>
              </a:rPr>
              <a:t>Switch the Devices according to the Instructions from the CCU</a:t>
            </a:r>
          </a:p>
          <a:p>
            <a:r>
              <a:rPr lang="en-CA" dirty="0">
                <a:solidFill>
                  <a:schemeClr val="bg1"/>
                </a:solidFill>
              </a:rPr>
              <a:t>Monitor Appliance Energy Usage</a:t>
            </a:r>
          </a:p>
          <a:p>
            <a:r>
              <a:rPr lang="en-CA" dirty="0">
                <a:solidFill>
                  <a:schemeClr val="bg1"/>
                </a:solidFill>
              </a:rPr>
              <a:t>Send Usage Information to the CCU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A79338-C6CD-4929-92DC-C58C1F1A1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4" y="825210"/>
            <a:ext cx="5922818" cy="57846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024EDD-C37E-4B52-A294-71BCA8908BB0}"/>
              </a:ext>
            </a:extLst>
          </p:cNvPr>
          <p:cNvSpPr txBox="1"/>
          <p:nvPr/>
        </p:nvSpPr>
        <p:spPr>
          <a:xfrm>
            <a:off x="2648990" y="3532853"/>
            <a:ext cx="107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CCU</a:t>
            </a:r>
          </a:p>
        </p:txBody>
      </p:sp>
    </p:spTree>
    <p:extLst>
      <p:ext uri="{BB962C8B-B14F-4D97-AF65-F5344CB8AC3E}">
        <p14:creationId xmlns:p14="http://schemas.microsoft.com/office/powerpoint/2010/main" val="246197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7A2D-0CA0-4C95-B143-EF177146F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60" y="-256222"/>
            <a:ext cx="10774680" cy="1280795"/>
          </a:xfrm>
        </p:spPr>
        <p:txBody>
          <a:bodyPr/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Sub-System : Device Energy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EB987-5AEE-4F30-AA95-883DD2218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02970"/>
            <a:ext cx="11887200" cy="5840730"/>
          </a:xfrm>
        </p:spPr>
        <p:txBody>
          <a:bodyPr/>
          <a:lstStyle/>
          <a:p>
            <a:pPr marL="0" indent="0" algn="ctr">
              <a:buNone/>
            </a:pPr>
            <a:r>
              <a:rPr lang="en-CA" b="1" dirty="0">
                <a:solidFill>
                  <a:schemeClr val="accent4"/>
                </a:solidFill>
              </a:rPr>
              <a:t>Manage the Switching of the Desired Appliance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FA257C-FCBD-40A6-8316-5D1B9163D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705" y="1767444"/>
            <a:ext cx="8642590" cy="385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9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7A2D-0CA0-4C95-B143-EF177146F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60" y="-256222"/>
            <a:ext cx="10774680" cy="1280795"/>
          </a:xfrm>
        </p:spPr>
        <p:txBody>
          <a:bodyPr>
            <a:norm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Sub-System 1: Device Energy Manager (DEM)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EB987-5AEE-4F30-AA95-883DD2218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77240"/>
            <a:ext cx="11887200" cy="5094288"/>
          </a:xfrm>
        </p:spPr>
        <p:txBody>
          <a:bodyPr/>
          <a:lstStyle/>
          <a:p>
            <a:pPr marL="0" indent="0" algn="ctr">
              <a:buNone/>
            </a:pPr>
            <a:r>
              <a:rPr lang="en-CA" b="1" dirty="0">
                <a:solidFill>
                  <a:schemeClr val="bg1"/>
                </a:solidFill>
              </a:rPr>
              <a:t>Measure the Energy Usage/Consumption (Optional) of the Desired Appliance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5267B1-BFD6-4144-85CD-18226BB0E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612" y="2146537"/>
            <a:ext cx="6726989" cy="27311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37DCD4-AE17-492F-B380-56D89278A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8323"/>
            <a:ext cx="4989212" cy="222803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4CC31FB-B3BD-4E2F-B533-2B3D99F04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47957"/>
              </p:ext>
            </p:extLst>
          </p:nvPr>
        </p:nvGraphicFramePr>
        <p:xfrm>
          <a:off x="5141615" y="4426526"/>
          <a:ext cx="6726986" cy="449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398">
                  <a:extLst>
                    <a:ext uri="{9D8B030D-6E8A-4147-A177-3AD203B41FA5}">
                      <a16:colId xmlns:a16="http://schemas.microsoft.com/office/drawing/2014/main" val="156410507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97372330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136823393"/>
                    </a:ext>
                  </a:extLst>
                </a:gridCol>
                <a:gridCol w="1017270">
                  <a:extLst>
                    <a:ext uri="{9D8B030D-6E8A-4147-A177-3AD203B41FA5}">
                      <a16:colId xmlns:a16="http://schemas.microsoft.com/office/drawing/2014/main" val="224838628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85322932"/>
                    </a:ext>
                  </a:extLst>
                </a:gridCol>
                <a:gridCol w="712918">
                  <a:extLst>
                    <a:ext uri="{9D8B030D-6E8A-4147-A177-3AD203B41FA5}">
                      <a16:colId xmlns:a16="http://schemas.microsoft.com/office/drawing/2014/main" val="1555182050"/>
                    </a:ext>
                  </a:extLst>
                </a:gridCol>
              </a:tblGrid>
              <a:tr h="449927">
                <a:tc>
                  <a:txBody>
                    <a:bodyPr/>
                    <a:lstStyle/>
                    <a:p>
                      <a:r>
                        <a:rPr lang="en-CA" sz="1400" b="1" dirty="0">
                          <a:solidFill>
                            <a:schemeClr val="tx1"/>
                          </a:solidFill>
                        </a:rPr>
                        <a:t>Switching Circuit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solidFill>
                            <a:schemeClr val="tx1"/>
                          </a:solidFill>
                        </a:rPr>
                        <a:t>Relay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763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46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EAFB-1021-4EC0-8262-FD0016C4C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08" y="-93518"/>
            <a:ext cx="10515600" cy="787718"/>
          </a:xfrm>
        </p:spPr>
        <p:txBody>
          <a:bodyPr/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Testing Plan 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5E4714-FD61-4EEF-AEBB-38CB80908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083" y="787718"/>
            <a:ext cx="5637451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9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EAFB-1021-4EC0-8262-FD0016C4C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5467"/>
            <a:ext cx="10515600" cy="844868"/>
          </a:xfrm>
        </p:spPr>
        <p:txBody>
          <a:bodyPr/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Testing Plan 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9E87CC-4B61-4B62-A01D-533DBF7C2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710" y="759401"/>
            <a:ext cx="6731061" cy="599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32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A40D4-AE8B-4BD2-8D91-55966E6A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4964"/>
            <a:ext cx="10515600" cy="1009592"/>
          </a:xfrm>
        </p:spPr>
        <p:txBody>
          <a:bodyPr/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Testing Plan – Division of Labour (Overall)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2E44C-16A3-44BA-94FB-B968C8D2E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75743"/>
            <a:ext cx="11038609" cy="619913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Dami - CCU </a:t>
            </a:r>
          </a:p>
          <a:p>
            <a:r>
              <a:rPr lang="en-CA" sz="1800" dirty="0">
                <a:solidFill>
                  <a:schemeClr val="bg1"/>
                </a:solidFill>
              </a:rPr>
              <a:t>Design and Programming</a:t>
            </a:r>
          </a:p>
          <a:p>
            <a:pPr lvl="1"/>
            <a:r>
              <a:rPr lang="en-CA" sz="1800" dirty="0">
                <a:solidFill>
                  <a:schemeClr val="bg1"/>
                </a:solidFill>
              </a:rPr>
              <a:t>Python based touchscreen User Interface Design</a:t>
            </a:r>
          </a:p>
          <a:p>
            <a:pPr lvl="1"/>
            <a:r>
              <a:rPr lang="en-CA" sz="1800" dirty="0">
                <a:solidFill>
                  <a:schemeClr val="bg1"/>
                </a:solidFill>
              </a:rPr>
              <a:t>Process/display the data from the DEMs </a:t>
            </a:r>
          </a:p>
          <a:p>
            <a:pPr lvl="1"/>
            <a:r>
              <a:rPr lang="en-CA" sz="1800" dirty="0">
                <a:solidFill>
                  <a:schemeClr val="bg1"/>
                </a:solidFill>
              </a:rPr>
              <a:t>Processing User Input for device/appliance scheduling (will be done by using ToU data from utility)</a:t>
            </a:r>
          </a:p>
          <a:p>
            <a:pPr lvl="1"/>
            <a:r>
              <a:rPr lang="en-CA" sz="1800" dirty="0">
                <a:solidFill>
                  <a:schemeClr val="bg1"/>
                </a:solidFill>
              </a:rPr>
              <a:t>Sending scheduling information to the DEMs</a:t>
            </a:r>
          </a:p>
          <a:p>
            <a:r>
              <a:rPr lang="en-CA" sz="1800" dirty="0">
                <a:solidFill>
                  <a:schemeClr val="bg1"/>
                </a:solidFill>
              </a:rPr>
              <a:t>Zigbee Communications</a:t>
            </a:r>
          </a:p>
          <a:p>
            <a:r>
              <a:rPr lang="en-CA" sz="1800" dirty="0">
                <a:solidFill>
                  <a:schemeClr val="bg1"/>
                </a:solidFill>
              </a:rPr>
              <a:t>Enclosure Design and Fabrication (Optional)</a:t>
            </a:r>
          </a:p>
          <a:p>
            <a:pPr marL="0" indent="0">
              <a:buNone/>
            </a:pPr>
            <a:endParaRPr lang="en-CA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Amandeep – </a:t>
            </a:r>
          </a:p>
          <a:p>
            <a:r>
              <a:rPr lang="en-CA" sz="1800" dirty="0">
                <a:solidFill>
                  <a:schemeClr val="bg1"/>
                </a:solidFill>
              </a:rPr>
              <a:t>SoC Testing and Debugging</a:t>
            </a:r>
          </a:p>
          <a:p>
            <a:r>
              <a:rPr lang="en-CA" sz="1800" dirty="0">
                <a:solidFill>
                  <a:schemeClr val="bg1"/>
                </a:solidFill>
              </a:rPr>
              <a:t>RF Antenna Design</a:t>
            </a:r>
          </a:p>
          <a:p>
            <a:r>
              <a:rPr lang="en-CA" sz="1800" dirty="0">
                <a:solidFill>
                  <a:schemeClr val="bg1"/>
                </a:solidFill>
              </a:rPr>
              <a:t>DEM-Side Communication</a:t>
            </a:r>
          </a:p>
          <a:p>
            <a:r>
              <a:rPr lang="en-CA" sz="1800" dirty="0">
                <a:solidFill>
                  <a:schemeClr val="bg1"/>
                </a:solidFill>
              </a:rPr>
              <a:t>Utility Database portal Design</a:t>
            </a:r>
          </a:p>
          <a:p>
            <a:r>
              <a:rPr lang="en-CA" sz="1800" dirty="0">
                <a:solidFill>
                  <a:schemeClr val="bg1"/>
                </a:solidFill>
              </a:rPr>
              <a:t>CCU database design</a:t>
            </a:r>
          </a:p>
          <a:p>
            <a:r>
              <a:rPr lang="en-CA" sz="1800" dirty="0">
                <a:solidFill>
                  <a:schemeClr val="bg1"/>
                </a:solidFill>
              </a:rPr>
              <a:t>Demo Load Electronics</a:t>
            </a:r>
          </a:p>
          <a:p>
            <a:pPr marL="0" indent="0">
              <a:buNone/>
            </a:pPr>
            <a:endParaRPr lang="en-CA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Bikramjit – DEMs</a:t>
            </a:r>
          </a:p>
          <a:p>
            <a:r>
              <a:rPr lang="en-CA" sz="1800" dirty="0">
                <a:solidFill>
                  <a:schemeClr val="bg1"/>
                </a:solidFill>
              </a:rPr>
              <a:t>Programming and Testing</a:t>
            </a:r>
          </a:p>
          <a:p>
            <a:r>
              <a:rPr lang="en-CA" sz="1800" dirty="0">
                <a:solidFill>
                  <a:schemeClr val="bg1"/>
                </a:solidFill>
              </a:rPr>
              <a:t>PCB Schematic Design and Fabrication </a:t>
            </a:r>
          </a:p>
          <a:p>
            <a:r>
              <a:rPr lang="en-CA" sz="1800" dirty="0">
                <a:solidFill>
                  <a:schemeClr val="bg1"/>
                </a:solidFill>
              </a:rPr>
              <a:t>Enclosure Design and Fabrication (Optional) </a:t>
            </a:r>
          </a:p>
          <a:p>
            <a:pPr marL="0" indent="0" algn="r">
              <a:buNone/>
            </a:pPr>
            <a:r>
              <a:rPr lang="en-CA" sz="1400" dirty="0">
                <a:solidFill>
                  <a:schemeClr val="bg1"/>
                </a:solidFill>
              </a:rPr>
              <a:t>* This plan might be subject to revision/changes during the progress of the project 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7706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515D-2B0C-409E-BC90-19CAF1F90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464" y="19844"/>
            <a:ext cx="10515600" cy="769865"/>
          </a:xfrm>
        </p:spPr>
        <p:txBody>
          <a:bodyPr/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Gantt Chart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BF6F5-FA1F-48F8-8A64-B6F94A36F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5D5DE-E5B7-4C1C-8A0E-4325FFD1F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81" y="895783"/>
            <a:ext cx="11474638" cy="579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03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326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Revised Client Problem Statement </vt:lpstr>
      <vt:lpstr>Time of Use (ToU) and Real Time Pricing </vt:lpstr>
      <vt:lpstr>System Block Diagram </vt:lpstr>
      <vt:lpstr>Sub-System : Device Energy Manager</vt:lpstr>
      <vt:lpstr>Sub-System 1: Device Energy Manager (DEM)</vt:lpstr>
      <vt:lpstr>Testing Plan </vt:lpstr>
      <vt:lpstr>Testing Plan </vt:lpstr>
      <vt:lpstr>Testing Plan – Division of Labour (Overall) </vt:lpstr>
      <vt:lpstr>Gantt Chart 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Bikramjit Singh Saini</dc:creator>
  <cp:lastModifiedBy>Bikramjit Singh Saini</cp:lastModifiedBy>
  <cp:revision>46</cp:revision>
  <dcterms:created xsi:type="dcterms:W3CDTF">2018-11-23T16:20:34Z</dcterms:created>
  <dcterms:modified xsi:type="dcterms:W3CDTF">2018-12-03T16:30:46Z</dcterms:modified>
</cp:coreProperties>
</file>