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66" r:id="rId2"/>
    <p:sldId id="257" r:id="rId3"/>
    <p:sldId id="259" r:id="rId4"/>
    <p:sldId id="262" r:id="rId5"/>
    <p:sldId id="260" r:id="rId6"/>
    <p:sldId id="263" r:id="rId7"/>
    <p:sldId id="265" r:id="rId8"/>
    <p:sldId id="264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6260"/>
  </p:normalViewPr>
  <p:slideViewPr>
    <p:cSldViewPr snapToGrid="0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AF1F7-5CB9-4AB4-964A-C2A232F86C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E089B0-E1DD-42E0-AD02-05C6ACD4289C}">
      <dgm:prSet custT="1"/>
      <dgm:spPr/>
      <dgm:t>
        <a:bodyPr/>
        <a:lstStyle/>
        <a:p>
          <a:r>
            <a:rPr lang="en-US" sz="2400" kern="1200" cap="all" spc="30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rPr>
            <a:t>3 states with fatal flights (AK, CT, PA)</a:t>
          </a:r>
        </a:p>
        <a:p>
          <a:r>
            <a:rPr lang="en-US" sz="2400" kern="1200" cap="all" spc="30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rPr>
            <a:t>2015-2020</a:t>
          </a:r>
        </a:p>
      </dgm:t>
    </dgm:pt>
    <dgm:pt modelId="{85CBA159-BE12-49D3-BBFE-E50559C8D8C8}" type="parTrans" cxnId="{401CFFF6-20F0-4BEA-8053-AEA85AC06F99}">
      <dgm:prSet/>
      <dgm:spPr/>
      <dgm:t>
        <a:bodyPr/>
        <a:lstStyle/>
        <a:p>
          <a:endParaRPr lang="en-US"/>
        </a:p>
      </dgm:t>
    </dgm:pt>
    <dgm:pt modelId="{2D0AFE67-AD5D-401C-8E5C-F6AFCEA25B00}" type="sibTrans" cxnId="{401CFFF6-20F0-4BEA-8053-AEA85AC06F99}">
      <dgm:prSet/>
      <dgm:spPr/>
      <dgm:t>
        <a:bodyPr/>
        <a:lstStyle/>
        <a:p>
          <a:endParaRPr lang="en-US"/>
        </a:p>
      </dgm:t>
    </dgm:pt>
    <dgm:pt modelId="{B7A12753-A362-45A5-A50B-2CC800C61A82}">
      <dgm:prSet custT="1"/>
      <dgm:spPr/>
      <dgm:t>
        <a:bodyPr/>
        <a:lstStyle/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all" spc="300" baseline="0" dirty="0">
              <a:solidFill>
                <a:srgbClr val="000000">
                  <a:lumMod val="50000"/>
                  <a:lumOff val="50000"/>
                </a:srgbClr>
              </a:solidFill>
              <a:latin typeface="Grandview"/>
              <a:ea typeface="+mn-ea"/>
              <a:cs typeface="+mn-cs"/>
            </a:rPr>
            <a:t>flights are safer than ever. Significantly safter than automobiles.</a:t>
          </a:r>
        </a:p>
      </dgm:t>
    </dgm:pt>
    <dgm:pt modelId="{BEE97F8C-93D0-4FD3-A4C9-18D446BE6F57}" type="parTrans" cxnId="{C67EFB0F-76E2-4CBC-AC0E-AECE0697BE99}">
      <dgm:prSet/>
      <dgm:spPr/>
      <dgm:t>
        <a:bodyPr/>
        <a:lstStyle/>
        <a:p>
          <a:endParaRPr lang="en-US"/>
        </a:p>
      </dgm:t>
    </dgm:pt>
    <dgm:pt modelId="{07F32E34-6F3C-4088-AEB1-E005A4366B39}" type="sibTrans" cxnId="{C67EFB0F-76E2-4CBC-AC0E-AECE0697BE99}">
      <dgm:prSet/>
      <dgm:spPr/>
      <dgm:t>
        <a:bodyPr/>
        <a:lstStyle/>
        <a:p>
          <a:endParaRPr lang="en-US"/>
        </a:p>
      </dgm:t>
    </dgm:pt>
    <dgm:pt modelId="{5D819B4B-1D30-43B0-AF2E-ED6FA1EB5D83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all" spc="300" baseline="0" dirty="0">
              <a:solidFill>
                <a:srgbClr val="000000">
                  <a:lumMod val="50000"/>
                  <a:lumOff val="50000"/>
                </a:srgbClr>
              </a:solidFill>
              <a:latin typeface="Grandview"/>
              <a:ea typeface="+mn-ea"/>
              <a:cs typeface="+mn-cs"/>
            </a:rPr>
            <a:t>Flight passenger totals projected to Rise 10% in 2024 &amp; 20% by 2025.</a:t>
          </a:r>
        </a:p>
      </dgm:t>
    </dgm:pt>
    <dgm:pt modelId="{D80E092A-7442-45A7-AB30-C24BC9E4AEC0}" type="parTrans" cxnId="{8753868B-B977-439A-BE95-66DEDC2F67E8}">
      <dgm:prSet/>
      <dgm:spPr/>
      <dgm:t>
        <a:bodyPr/>
        <a:lstStyle/>
        <a:p>
          <a:endParaRPr lang="en-US"/>
        </a:p>
      </dgm:t>
    </dgm:pt>
    <dgm:pt modelId="{37F3E7BB-43C1-47C9-B0C4-9F864326CDA2}" type="sibTrans" cxnId="{8753868B-B977-439A-BE95-66DEDC2F67E8}">
      <dgm:prSet/>
      <dgm:spPr/>
      <dgm:t>
        <a:bodyPr/>
        <a:lstStyle/>
        <a:p>
          <a:endParaRPr lang="en-US"/>
        </a:p>
      </dgm:t>
    </dgm:pt>
    <dgm:pt modelId="{22AF9978-4BFF-4C82-9770-990C2B867B68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all" spc="300" baseline="0" dirty="0">
              <a:solidFill>
                <a:srgbClr val="000000">
                  <a:lumMod val="50000"/>
                  <a:lumOff val="50000"/>
                </a:srgbClr>
              </a:solidFill>
              <a:latin typeface="Grandview"/>
              <a:ea typeface="+mn-ea"/>
              <a:cs typeface="+mn-cs"/>
            </a:rPr>
            <a:t>Increased costs could impact overall profit. Profit margin is expected to remain stable.</a:t>
          </a:r>
        </a:p>
      </dgm:t>
    </dgm:pt>
    <dgm:pt modelId="{BC73EE7D-14BE-4342-A80D-984B8883D5B7}" type="parTrans" cxnId="{B021032A-8582-4E3D-9B7B-F056DD34408A}">
      <dgm:prSet/>
      <dgm:spPr/>
      <dgm:t>
        <a:bodyPr/>
        <a:lstStyle/>
        <a:p>
          <a:endParaRPr lang="en-US"/>
        </a:p>
      </dgm:t>
    </dgm:pt>
    <dgm:pt modelId="{EF645799-5A6B-42F8-BFEF-0F7AF46E8C28}" type="sibTrans" cxnId="{B021032A-8582-4E3D-9B7B-F056DD34408A}">
      <dgm:prSet/>
      <dgm:spPr/>
      <dgm:t>
        <a:bodyPr/>
        <a:lstStyle/>
        <a:p>
          <a:endParaRPr lang="en-US"/>
        </a:p>
      </dgm:t>
    </dgm:pt>
    <dgm:pt modelId="{F0A0257B-27B3-D248-976F-0200367FEEEC}" type="pres">
      <dgm:prSet presAssocID="{320AF1F7-5CB9-4AB4-964A-C2A232F86CBF}" presName="vert0" presStyleCnt="0">
        <dgm:presLayoutVars>
          <dgm:dir/>
          <dgm:animOne val="branch"/>
          <dgm:animLvl val="lvl"/>
        </dgm:presLayoutVars>
      </dgm:prSet>
      <dgm:spPr/>
    </dgm:pt>
    <dgm:pt modelId="{197BFD57-6E4D-B74C-AC4A-6A48E3A7E89C}" type="pres">
      <dgm:prSet presAssocID="{FAE089B0-E1DD-42E0-AD02-05C6ACD4289C}" presName="thickLine" presStyleLbl="alignNode1" presStyleIdx="0" presStyleCnt="4" custLinFactNeighborX="-7212" custLinFactNeighborY="517"/>
      <dgm:spPr/>
    </dgm:pt>
    <dgm:pt modelId="{A6DF3E22-319C-C94F-BD76-21C58AD26EF0}" type="pres">
      <dgm:prSet presAssocID="{FAE089B0-E1DD-42E0-AD02-05C6ACD4289C}" presName="horz1" presStyleCnt="0"/>
      <dgm:spPr/>
    </dgm:pt>
    <dgm:pt modelId="{C70DDA84-FFD0-E24E-86C3-6DFD866F8530}" type="pres">
      <dgm:prSet presAssocID="{FAE089B0-E1DD-42E0-AD02-05C6ACD4289C}" presName="tx1" presStyleLbl="revTx" presStyleIdx="0" presStyleCnt="4"/>
      <dgm:spPr/>
    </dgm:pt>
    <dgm:pt modelId="{05944E75-479A-9C4F-A4FB-9AF820CD8008}" type="pres">
      <dgm:prSet presAssocID="{FAE089B0-E1DD-42E0-AD02-05C6ACD4289C}" presName="vert1" presStyleCnt="0"/>
      <dgm:spPr/>
    </dgm:pt>
    <dgm:pt modelId="{5CBA8BD2-A014-9848-A065-FC0C111A5C60}" type="pres">
      <dgm:prSet presAssocID="{B7A12753-A362-45A5-A50B-2CC800C61A82}" presName="thickLine" presStyleLbl="alignNode1" presStyleIdx="1" presStyleCnt="4" custLinFactNeighborY="-7452"/>
      <dgm:spPr/>
    </dgm:pt>
    <dgm:pt modelId="{2351A181-6636-CC44-B020-B834B9D8C46A}" type="pres">
      <dgm:prSet presAssocID="{B7A12753-A362-45A5-A50B-2CC800C61A82}" presName="horz1" presStyleCnt="0"/>
      <dgm:spPr/>
    </dgm:pt>
    <dgm:pt modelId="{1C78E8BD-0F7A-EA43-8DC0-B855CB7BD948}" type="pres">
      <dgm:prSet presAssocID="{B7A12753-A362-45A5-A50B-2CC800C61A82}" presName="tx1" presStyleLbl="revTx" presStyleIdx="1" presStyleCnt="4" custScaleY="87036"/>
      <dgm:spPr/>
    </dgm:pt>
    <dgm:pt modelId="{050FF818-5FEA-5342-B9B2-FD463336B265}" type="pres">
      <dgm:prSet presAssocID="{B7A12753-A362-45A5-A50B-2CC800C61A82}" presName="vert1" presStyleCnt="0"/>
      <dgm:spPr/>
    </dgm:pt>
    <dgm:pt modelId="{C4011E71-C85B-8A4B-9622-3DF8D66B5E4E}" type="pres">
      <dgm:prSet presAssocID="{5D819B4B-1D30-43B0-AF2E-ED6FA1EB5D83}" presName="thickLine" presStyleLbl="alignNode1" presStyleIdx="2" presStyleCnt="4" custLinFactNeighborY="-6853"/>
      <dgm:spPr/>
    </dgm:pt>
    <dgm:pt modelId="{BBA0280F-06AA-C14F-98AD-1FE2D4A790B3}" type="pres">
      <dgm:prSet presAssocID="{5D819B4B-1D30-43B0-AF2E-ED6FA1EB5D83}" presName="horz1" presStyleCnt="0"/>
      <dgm:spPr/>
    </dgm:pt>
    <dgm:pt modelId="{B535302B-E4B0-724B-B623-E9C0A036CDED}" type="pres">
      <dgm:prSet presAssocID="{5D819B4B-1D30-43B0-AF2E-ED6FA1EB5D83}" presName="tx1" presStyleLbl="revTx" presStyleIdx="2" presStyleCnt="4" custScaleY="85019" custLinFactNeighborY="-628"/>
      <dgm:spPr/>
    </dgm:pt>
    <dgm:pt modelId="{0C3EB8B4-776A-194D-9A50-5842D43193BB}" type="pres">
      <dgm:prSet presAssocID="{5D819B4B-1D30-43B0-AF2E-ED6FA1EB5D83}" presName="vert1" presStyleCnt="0"/>
      <dgm:spPr/>
    </dgm:pt>
    <dgm:pt modelId="{0385A4BA-7FBB-2E44-9899-01EB7D4BAD66}" type="pres">
      <dgm:prSet presAssocID="{22AF9978-4BFF-4C82-9770-990C2B867B68}" presName="thickLine" presStyleLbl="alignNode1" presStyleIdx="3" presStyleCnt="4" custLinFactNeighborY="-4476"/>
      <dgm:spPr/>
    </dgm:pt>
    <dgm:pt modelId="{FBEBCB35-32C0-AB48-A55A-BB9855DC7939}" type="pres">
      <dgm:prSet presAssocID="{22AF9978-4BFF-4C82-9770-990C2B867B68}" presName="horz1" presStyleCnt="0"/>
      <dgm:spPr/>
    </dgm:pt>
    <dgm:pt modelId="{3E55C031-39B0-F442-B5D7-DB6FB33F15B3}" type="pres">
      <dgm:prSet presAssocID="{22AF9978-4BFF-4C82-9770-990C2B867B68}" presName="tx1" presStyleLbl="revTx" presStyleIdx="3" presStyleCnt="4" custScaleY="117355" custLinFactNeighborY="794"/>
      <dgm:spPr/>
    </dgm:pt>
    <dgm:pt modelId="{912081D4-42FB-154D-BF51-87E21C778ACC}" type="pres">
      <dgm:prSet presAssocID="{22AF9978-4BFF-4C82-9770-990C2B867B68}" presName="vert1" presStyleCnt="0"/>
      <dgm:spPr/>
    </dgm:pt>
  </dgm:ptLst>
  <dgm:cxnLst>
    <dgm:cxn modelId="{64D96108-436B-BE46-8E51-8506B93AF908}" type="presOf" srcId="{320AF1F7-5CB9-4AB4-964A-C2A232F86CBF}" destId="{F0A0257B-27B3-D248-976F-0200367FEEEC}" srcOrd="0" destOrd="0" presId="urn:microsoft.com/office/officeart/2008/layout/LinedList"/>
    <dgm:cxn modelId="{C67EFB0F-76E2-4CBC-AC0E-AECE0697BE99}" srcId="{320AF1F7-5CB9-4AB4-964A-C2A232F86CBF}" destId="{B7A12753-A362-45A5-A50B-2CC800C61A82}" srcOrd="1" destOrd="0" parTransId="{BEE97F8C-93D0-4FD3-A4C9-18D446BE6F57}" sibTransId="{07F32E34-6F3C-4088-AEB1-E005A4366B39}"/>
    <dgm:cxn modelId="{B021032A-8582-4E3D-9B7B-F056DD34408A}" srcId="{320AF1F7-5CB9-4AB4-964A-C2A232F86CBF}" destId="{22AF9978-4BFF-4C82-9770-990C2B867B68}" srcOrd="3" destOrd="0" parTransId="{BC73EE7D-14BE-4342-A80D-984B8883D5B7}" sibTransId="{EF645799-5A6B-42F8-BFEF-0F7AF46E8C28}"/>
    <dgm:cxn modelId="{8B895368-F2F0-154D-8690-A293D30FD5F5}" type="presOf" srcId="{5D819B4B-1D30-43B0-AF2E-ED6FA1EB5D83}" destId="{B535302B-E4B0-724B-B623-E9C0A036CDED}" srcOrd="0" destOrd="0" presId="urn:microsoft.com/office/officeart/2008/layout/LinedList"/>
    <dgm:cxn modelId="{11B68477-D03E-8B47-A5F0-EA54DB617537}" type="presOf" srcId="{22AF9978-4BFF-4C82-9770-990C2B867B68}" destId="{3E55C031-39B0-F442-B5D7-DB6FB33F15B3}" srcOrd="0" destOrd="0" presId="urn:microsoft.com/office/officeart/2008/layout/LinedList"/>
    <dgm:cxn modelId="{8753868B-B977-439A-BE95-66DEDC2F67E8}" srcId="{320AF1F7-5CB9-4AB4-964A-C2A232F86CBF}" destId="{5D819B4B-1D30-43B0-AF2E-ED6FA1EB5D83}" srcOrd="2" destOrd="0" parTransId="{D80E092A-7442-45A7-AB30-C24BC9E4AEC0}" sibTransId="{37F3E7BB-43C1-47C9-B0C4-9F864326CDA2}"/>
    <dgm:cxn modelId="{1CD833BB-281D-F347-9E24-A5E25B327693}" type="presOf" srcId="{FAE089B0-E1DD-42E0-AD02-05C6ACD4289C}" destId="{C70DDA84-FFD0-E24E-86C3-6DFD866F8530}" srcOrd="0" destOrd="0" presId="urn:microsoft.com/office/officeart/2008/layout/LinedList"/>
    <dgm:cxn modelId="{4D17E6DE-DAB8-4F43-ACBA-58E05A4D360E}" type="presOf" srcId="{B7A12753-A362-45A5-A50B-2CC800C61A82}" destId="{1C78E8BD-0F7A-EA43-8DC0-B855CB7BD948}" srcOrd="0" destOrd="0" presId="urn:microsoft.com/office/officeart/2008/layout/LinedList"/>
    <dgm:cxn modelId="{401CFFF6-20F0-4BEA-8053-AEA85AC06F99}" srcId="{320AF1F7-5CB9-4AB4-964A-C2A232F86CBF}" destId="{FAE089B0-E1DD-42E0-AD02-05C6ACD4289C}" srcOrd="0" destOrd="0" parTransId="{85CBA159-BE12-49D3-BBFE-E50559C8D8C8}" sibTransId="{2D0AFE67-AD5D-401C-8E5C-F6AFCEA25B00}"/>
    <dgm:cxn modelId="{5DF997DE-830E-C24A-9537-96FA3C98549B}" type="presParOf" srcId="{F0A0257B-27B3-D248-976F-0200367FEEEC}" destId="{197BFD57-6E4D-B74C-AC4A-6A48E3A7E89C}" srcOrd="0" destOrd="0" presId="urn:microsoft.com/office/officeart/2008/layout/LinedList"/>
    <dgm:cxn modelId="{72B2C852-F639-2243-ACAF-7865783C8E23}" type="presParOf" srcId="{F0A0257B-27B3-D248-976F-0200367FEEEC}" destId="{A6DF3E22-319C-C94F-BD76-21C58AD26EF0}" srcOrd="1" destOrd="0" presId="urn:microsoft.com/office/officeart/2008/layout/LinedList"/>
    <dgm:cxn modelId="{991BF4D8-2544-D543-9D70-8A3FDDB0C742}" type="presParOf" srcId="{A6DF3E22-319C-C94F-BD76-21C58AD26EF0}" destId="{C70DDA84-FFD0-E24E-86C3-6DFD866F8530}" srcOrd="0" destOrd="0" presId="urn:microsoft.com/office/officeart/2008/layout/LinedList"/>
    <dgm:cxn modelId="{1D9C7738-D932-1344-A575-1A9E734795C2}" type="presParOf" srcId="{A6DF3E22-319C-C94F-BD76-21C58AD26EF0}" destId="{05944E75-479A-9C4F-A4FB-9AF820CD8008}" srcOrd="1" destOrd="0" presId="urn:microsoft.com/office/officeart/2008/layout/LinedList"/>
    <dgm:cxn modelId="{63892ADB-D0A1-8E42-918F-4038DE51201D}" type="presParOf" srcId="{F0A0257B-27B3-D248-976F-0200367FEEEC}" destId="{5CBA8BD2-A014-9848-A065-FC0C111A5C60}" srcOrd="2" destOrd="0" presId="urn:microsoft.com/office/officeart/2008/layout/LinedList"/>
    <dgm:cxn modelId="{AB5ABB8B-3928-894E-B4D3-25451F2D2B76}" type="presParOf" srcId="{F0A0257B-27B3-D248-976F-0200367FEEEC}" destId="{2351A181-6636-CC44-B020-B834B9D8C46A}" srcOrd="3" destOrd="0" presId="urn:microsoft.com/office/officeart/2008/layout/LinedList"/>
    <dgm:cxn modelId="{D9E6D95D-CCD0-4642-AD03-D5F0BEB2AA2D}" type="presParOf" srcId="{2351A181-6636-CC44-B020-B834B9D8C46A}" destId="{1C78E8BD-0F7A-EA43-8DC0-B855CB7BD948}" srcOrd="0" destOrd="0" presId="urn:microsoft.com/office/officeart/2008/layout/LinedList"/>
    <dgm:cxn modelId="{F48E54E3-2502-2F4B-BEC6-511DA266896E}" type="presParOf" srcId="{2351A181-6636-CC44-B020-B834B9D8C46A}" destId="{050FF818-5FEA-5342-B9B2-FD463336B265}" srcOrd="1" destOrd="0" presId="urn:microsoft.com/office/officeart/2008/layout/LinedList"/>
    <dgm:cxn modelId="{861A6D56-10FF-0547-8731-99A6D4592060}" type="presParOf" srcId="{F0A0257B-27B3-D248-976F-0200367FEEEC}" destId="{C4011E71-C85B-8A4B-9622-3DF8D66B5E4E}" srcOrd="4" destOrd="0" presId="urn:microsoft.com/office/officeart/2008/layout/LinedList"/>
    <dgm:cxn modelId="{D2C9A733-F707-4349-B75A-D4C029FE52ED}" type="presParOf" srcId="{F0A0257B-27B3-D248-976F-0200367FEEEC}" destId="{BBA0280F-06AA-C14F-98AD-1FE2D4A790B3}" srcOrd="5" destOrd="0" presId="urn:microsoft.com/office/officeart/2008/layout/LinedList"/>
    <dgm:cxn modelId="{1BD2799E-2268-D548-BDC4-7E5475B69D9F}" type="presParOf" srcId="{BBA0280F-06AA-C14F-98AD-1FE2D4A790B3}" destId="{B535302B-E4B0-724B-B623-E9C0A036CDED}" srcOrd="0" destOrd="0" presId="urn:microsoft.com/office/officeart/2008/layout/LinedList"/>
    <dgm:cxn modelId="{69861296-BF65-0B41-B13C-94A4E113ACC9}" type="presParOf" srcId="{BBA0280F-06AA-C14F-98AD-1FE2D4A790B3}" destId="{0C3EB8B4-776A-194D-9A50-5842D43193BB}" srcOrd="1" destOrd="0" presId="urn:microsoft.com/office/officeart/2008/layout/LinedList"/>
    <dgm:cxn modelId="{0B63A3CF-C8BC-4246-B9EB-F3CD812C1707}" type="presParOf" srcId="{F0A0257B-27B3-D248-976F-0200367FEEEC}" destId="{0385A4BA-7FBB-2E44-9899-01EB7D4BAD66}" srcOrd="6" destOrd="0" presId="urn:microsoft.com/office/officeart/2008/layout/LinedList"/>
    <dgm:cxn modelId="{B84BFD6E-0A1E-ED41-8AA3-34EBA3AAC881}" type="presParOf" srcId="{F0A0257B-27B3-D248-976F-0200367FEEEC}" destId="{FBEBCB35-32C0-AB48-A55A-BB9855DC7939}" srcOrd="7" destOrd="0" presId="urn:microsoft.com/office/officeart/2008/layout/LinedList"/>
    <dgm:cxn modelId="{67F7BE05-7BE4-8D4A-B8FD-51A3FBEE844F}" type="presParOf" srcId="{FBEBCB35-32C0-AB48-A55A-BB9855DC7939}" destId="{3E55C031-39B0-F442-B5D7-DB6FB33F15B3}" srcOrd="0" destOrd="0" presId="urn:microsoft.com/office/officeart/2008/layout/LinedList"/>
    <dgm:cxn modelId="{2A9805F8-BDB8-334C-9146-C9089106C7E4}" type="presParOf" srcId="{FBEBCB35-32C0-AB48-A55A-BB9855DC7939}" destId="{912081D4-42FB-154D-BF51-87E21C778A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BFD57-6E4D-B74C-AC4A-6A48E3A7E89C}">
      <dsp:nvSpPr>
        <dsp:cNvPr id="0" name=""/>
        <dsp:cNvSpPr/>
      </dsp:nvSpPr>
      <dsp:spPr>
        <a:xfrm>
          <a:off x="0" y="12677"/>
          <a:ext cx="538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DDA84-FFD0-E24E-86C3-6DFD866F8530}">
      <dsp:nvSpPr>
        <dsp:cNvPr id="0" name=""/>
        <dsp:cNvSpPr/>
      </dsp:nvSpPr>
      <dsp:spPr>
        <a:xfrm>
          <a:off x="0" y="5052"/>
          <a:ext cx="5382688" cy="1474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all" spc="30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rPr>
            <a:t>3 states with fatal flights (AK, CT, PA)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all" spc="30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rPr>
            <a:t>2015-2020</a:t>
          </a:r>
        </a:p>
      </dsp:txBody>
      <dsp:txXfrm>
        <a:off x="0" y="5052"/>
        <a:ext cx="5382688" cy="1474793"/>
      </dsp:txXfrm>
    </dsp:sp>
    <dsp:sp modelId="{5CBA8BD2-A014-9848-A065-FC0C111A5C60}">
      <dsp:nvSpPr>
        <dsp:cNvPr id="0" name=""/>
        <dsp:cNvSpPr/>
      </dsp:nvSpPr>
      <dsp:spPr>
        <a:xfrm>
          <a:off x="0" y="1384192"/>
          <a:ext cx="538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8E8BD-0F7A-EA43-8DC0-B855CB7BD948}">
      <dsp:nvSpPr>
        <dsp:cNvPr id="0" name=""/>
        <dsp:cNvSpPr/>
      </dsp:nvSpPr>
      <dsp:spPr>
        <a:xfrm>
          <a:off x="0" y="1479846"/>
          <a:ext cx="5382688" cy="128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all" spc="300" baseline="0" dirty="0">
              <a:solidFill>
                <a:srgbClr val="000000">
                  <a:lumMod val="50000"/>
                  <a:lumOff val="50000"/>
                </a:srgbClr>
              </a:solidFill>
              <a:latin typeface="Grandview"/>
              <a:ea typeface="+mn-ea"/>
              <a:cs typeface="+mn-cs"/>
            </a:rPr>
            <a:t>flights are safer than ever. Significantly safter than automobiles.</a:t>
          </a:r>
        </a:p>
      </dsp:txBody>
      <dsp:txXfrm>
        <a:off x="0" y="1479846"/>
        <a:ext cx="5382688" cy="1283600"/>
      </dsp:txXfrm>
    </dsp:sp>
    <dsp:sp modelId="{C4011E71-C85B-8A4B-9622-3DF8D66B5E4E}">
      <dsp:nvSpPr>
        <dsp:cNvPr id="0" name=""/>
        <dsp:cNvSpPr/>
      </dsp:nvSpPr>
      <dsp:spPr>
        <a:xfrm>
          <a:off x="0" y="2677520"/>
          <a:ext cx="538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5302B-E4B0-724B-B623-E9C0A036CDED}">
      <dsp:nvSpPr>
        <dsp:cNvPr id="0" name=""/>
        <dsp:cNvSpPr/>
      </dsp:nvSpPr>
      <dsp:spPr>
        <a:xfrm>
          <a:off x="0" y="2754185"/>
          <a:ext cx="5382688" cy="1253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all" spc="300" baseline="0" dirty="0">
              <a:solidFill>
                <a:srgbClr val="000000">
                  <a:lumMod val="50000"/>
                  <a:lumOff val="50000"/>
                </a:srgbClr>
              </a:solidFill>
              <a:latin typeface="Grandview"/>
              <a:ea typeface="+mn-ea"/>
              <a:cs typeface="+mn-cs"/>
            </a:rPr>
            <a:t>Flight passenger totals projected to Rise 10% in 2024 &amp; 20% by 2025.</a:t>
          </a:r>
        </a:p>
      </dsp:txBody>
      <dsp:txXfrm>
        <a:off x="0" y="2754185"/>
        <a:ext cx="5382688" cy="1253854"/>
      </dsp:txXfrm>
    </dsp:sp>
    <dsp:sp modelId="{0385A4BA-7FBB-2E44-9899-01EB7D4BAD66}">
      <dsp:nvSpPr>
        <dsp:cNvPr id="0" name=""/>
        <dsp:cNvSpPr/>
      </dsp:nvSpPr>
      <dsp:spPr>
        <a:xfrm>
          <a:off x="0" y="3939833"/>
          <a:ext cx="53826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5C031-39B0-F442-B5D7-DB6FB33F15B3}">
      <dsp:nvSpPr>
        <dsp:cNvPr id="0" name=""/>
        <dsp:cNvSpPr/>
      </dsp:nvSpPr>
      <dsp:spPr>
        <a:xfrm>
          <a:off x="0" y="4022354"/>
          <a:ext cx="5377431" cy="173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cap="all" spc="300" baseline="0" dirty="0">
              <a:solidFill>
                <a:srgbClr val="000000">
                  <a:lumMod val="50000"/>
                  <a:lumOff val="50000"/>
                </a:srgbClr>
              </a:solidFill>
              <a:latin typeface="Grandview"/>
              <a:ea typeface="+mn-ea"/>
              <a:cs typeface="+mn-cs"/>
            </a:rPr>
            <a:t>Increased costs could impact overall profit. Profit margin is expected to remain stable.</a:t>
          </a:r>
        </a:p>
      </dsp:txBody>
      <dsp:txXfrm>
        <a:off x="0" y="4022354"/>
        <a:ext cx="5377431" cy="1730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DBE0D-F3C0-D64E-B4BD-4D8D7BAAE652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08BE-1079-124C-8E1D-4B4A0490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B662-1AAE-664F-A91D-A2F64E69718E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0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8F0D-6D60-C041-9C79-EC69AF03026E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A2B-9EAA-C74E-BC06-90D291C35B62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8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A800-5230-DE40-8800-94A8A9D3068A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A210-DFDB-AE45-B1DD-8D853BA86683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9C8C-0675-7040-BDC5-5A0BAE3853EE}" type="datetime1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4E93-9088-3443-998D-9398DFF159A5}" type="datetime1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C613-2B86-AB45-A8C3-8C74C4C804EC}" type="datetime1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1F3-FF6E-E24A-BC85-110249BD060D}" type="datetime1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2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39D7-C423-F740-923E-7E8861128BFA}" type="datetime1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4D82-CB3F-2A4C-BDFA-E22CC181685C}" type="datetime1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1B72AF1E-26FC-1E4E-B2C7-DC0BD7209A5E}" type="datetime1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tsa.gov/research-data/fatality-analysis-reporting-system-fars" TargetMode="External"/><Relationship Id="rId2" Type="http://schemas.openxmlformats.org/officeDocument/2006/relationships/hyperlink" Target="https://www.bankrate.com/insurance/car/car-ownership-statistics/#ye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ata.org/en/iata-repository/publications/economic-reports/global-outlook-for-air-transport---december-2023---report/" TargetMode="External"/><Relationship Id="rId4" Type="http://schemas.openxmlformats.org/officeDocument/2006/relationships/hyperlink" Target="https://www.forbes.com/advisor/car-insurance/car-ownership-statistics/#:~:text=Total%20number%20of%20vehicles,in%20the%20U.S.%20in%202021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 view of an aeroplane">
            <a:extLst>
              <a:ext uri="{FF2B5EF4-FFF2-40B4-BE49-F238E27FC236}">
                <a16:creationId xmlns:a16="http://schemas.microsoft.com/office/drawing/2014/main" id="{45C03FD3-437A-802C-8DC1-3BA69C090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 b="2071"/>
          <a:stretch/>
        </p:blipFill>
        <p:spPr>
          <a:xfrm>
            <a:off x="128337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2EB51-477A-FA18-D34A-CC50F3DB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743" y="421487"/>
            <a:ext cx="7391257" cy="337566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</a:rPr>
              <a:t>Passenger Airline Update 2024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Executive Summary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1600" dirty="0"/>
            </a:br>
            <a:r>
              <a:rPr lang="en-US" sz="1600" dirty="0"/>
              <a:t>       	     	</a:t>
            </a:r>
            <a:br>
              <a:rPr lang="en-US" sz="1600" dirty="0"/>
            </a:b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AUTHOR: Dominique Grimes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       	     	Date: January 21, 2024</a:t>
            </a:r>
            <a:br>
              <a:rPr lang="en-US" sz="18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47AC7-1B67-CAFB-F255-DD4F9E61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AB62-A5DE-B34B-6AFD-B4A588EF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10625229" cy="71374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F160-3836-5C49-77E9-E99F4624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97" y="1739900"/>
            <a:ext cx="10620855" cy="3848100"/>
          </a:xfrm>
        </p:spPr>
        <p:txBody>
          <a:bodyPr>
            <a:normAutofit fontScale="77500" lnSpcReduction="20000"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5151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(2014-2019). </a:t>
            </a:r>
            <a:r>
              <a:rPr lang="en-US" sz="1800" i="1" dirty="0">
                <a:solidFill>
                  <a:srgbClr val="15151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 Ownership Year-over-Year, 2014-2019 (FHWA)</a:t>
            </a:r>
            <a:r>
              <a:rPr lang="en-US" sz="1800" dirty="0">
                <a:solidFill>
                  <a:srgbClr val="15151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[table]. Federal Highway Administration.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https://www.bankrate.com/insurance/car/car-ownership-statistics/#year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(2017-2020). 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2017-2020 Final File and 2021 Annual Report File (ARF)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VERSION 6, RELEASED NOV 15, 2023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[Data set]. Fatality Analysis Reporting System (FARS). </a:t>
            </a: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https://www.nhtsa.gov/research-data/fatality-analysis-reporting-system-fars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(2021).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vehicles. 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U.S. Department of Transportation Federal Highway Administration.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https://www.forbes.com/advisor/car-insurance/car-ownership-statistics/#:~:text=Total%20number%20of%20vehicles,in%20the%20U.S.%20in%202021.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(2023).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Outlook for Air Transport – A local sweet spot.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International Air Transport Association. 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December 2023.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1-24.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https://www.iata.org/en/iata-repository/publications/economic-reports/global-outlook-for-air-transport---december-2023---report/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EA636-F786-B9D5-EF17-1E8FE919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3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oplane taking off against dramatic sky">
            <a:extLst>
              <a:ext uri="{FF2B5EF4-FFF2-40B4-BE49-F238E27FC236}">
                <a16:creationId xmlns:a16="http://schemas.microsoft.com/office/drawing/2014/main" id="{CD014391-C534-1330-7620-CF91F5664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3" r="37923"/>
          <a:stretch/>
        </p:blipFill>
        <p:spPr>
          <a:xfrm>
            <a:off x="20" y="10"/>
            <a:ext cx="5455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880F24-687E-5C83-9EBF-CBBB99D9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4238748" cy="23716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</a:rPr>
              <a:t>Outline: 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248066E-C746-3A92-DC49-D5BFE725A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170504"/>
              </p:ext>
            </p:extLst>
          </p:nvPr>
        </p:nvGraphicFramePr>
        <p:xfrm>
          <a:off x="6156941" y="548851"/>
          <a:ext cx="5382688" cy="5753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6ACCF02-D743-F8E4-993D-947D93262381}"/>
              </a:ext>
            </a:extLst>
          </p:cNvPr>
          <p:cNvSpPr/>
          <p:nvPr/>
        </p:nvSpPr>
        <p:spPr>
          <a:xfrm>
            <a:off x="6156941" y="6189977"/>
            <a:ext cx="5199808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46B8E-E3BD-3833-4513-D0CD6A43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0AE2-C208-4960-09AE-CEEE1C4A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91" y="293947"/>
            <a:ext cx="4797287" cy="6262577"/>
          </a:xfrm>
          <a:solidFill>
            <a:schemeClr val="bg1"/>
          </a:solidFill>
        </p:spPr>
        <p:txBody>
          <a:bodyPr anchor="t">
            <a:normAutofit fontScale="90000"/>
          </a:bodyPr>
          <a:lstStyle/>
          <a:p>
            <a:pPr algn="r">
              <a:lnSpc>
                <a:spcPct val="100000"/>
              </a:lnSpc>
            </a:pP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 USA   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2015 to 2020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2337"/>
                </a:solidFill>
              </a:rPr>
              <a:t>78%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fatal flights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Occurred in the state of </a:t>
            </a:r>
            <a:r>
              <a:rPr lang="en-US" dirty="0">
                <a:solidFill>
                  <a:schemeClr val="tx1"/>
                </a:solidFill>
              </a:rPr>
              <a:t>Alaska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en-US" sz="3200" dirty="0"/>
              <a:t> </a:t>
            </a:r>
            <a:br>
              <a:rPr lang="en-US" sz="1000" dirty="0"/>
            </a:br>
            <a:br>
              <a:rPr lang="en-US" sz="3200" dirty="0"/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100% Occurred in northern states.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br>
              <a:rPr lang="en-US" sz="3200" dirty="0"/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0%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dirty="0">
                <a:solidFill>
                  <a:schemeClr val="tx1"/>
                </a:solidFill>
              </a:rPr>
              <a:t>our airline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344B492-C7DD-C2B9-586A-FF485FEFA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75" y="297711"/>
            <a:ext cx="3631095" cy="6258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498ADD-4586-C5D6-369F-3CA12D61B19B}"/>
              </a:ext>
            </a:extLst>
          </p:cNvPr>
          <p:cNvSpPr txBox="1"/>
          <p:nvPr/>
        </p:nvSpPr>
        <p:spPr>
          <a:xfrm>
            <a:off x="7609840" y="6203623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Source: Fatality Analysis Reporting System (FARS). 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7104C-9623-E5F6-DA7B-777E21BC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0AE2-C208-4960-09AE-CEEE1C4A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8" y="933993"/>
            <a:ext cx="3988905" cy="5556984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Fatal Flights across the world </a:t>
            </a:r>
            <a:r>
              <a:rPr lang="en-US" sz="2800" dirty="0">
                <a:solidFill>
                  <a:schemeClr val="tx1"/>
                </a:solidFill>
              </a:rPr>
              <a:t>decreased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43%</a:t>
            </a: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 to 2021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average </a:t>
            </a:r>
            <a:b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an 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all-time low</a:t>
            </a:r>
            <a:br>
              <a:rPr lang="en-US" sz="3200" dirty="0"/>
            </a:b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919C3-FF75-FB11-734C-1A00504DD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49"/>
          <a:stretch/>
        </p:blipFill>
        <p:spPr>
          <a:xfrm>
            <a:off x="4982816" y="700312"/>
            <a:ext cx="6811619" cy="5556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18242-C848-C074-5D23-A74478D815C9}"/>
              </a:ext>
            </a:extLst>
          </p:cNvPr>
          <p:cNvSpPr txBox="1"/>
          <p:nvPr/>
        </p:nvSpPr>
        <p:spPr>
          <a:xfrm>
            <a:off x="4876800" y="601107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Source: Fatality Analysis Reporting System (FARS). 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9915E-8DA5-9317-3BB8-6E73C6A4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2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E3D0F-1817-F78E-53B4-E8D7C7C4C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0" r="8671"/>
          <a:stretch/>
        </p:blipFill>
        <p:spPr>
          <a:xfrm>
            <a:off x="3392556" y="133350"/>
            <a:ext cx="5579165" cy="656209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52341D7-9640-6DD5-2832-FFE8BC01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308" y="2598483"/>
            <a:ext cx="9063383" cy="1661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bleau Book"/>
              </a:rPr>
              <a:t>In 2021, fatal accidents were </a:t>
            </a:r>
            <a:b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bleau Book"/>
              </a:rPr>
            </a:b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bleau Book"/>
              </a:rPr>
              <a:t>approximately </a:t>
            </a:r>
            <a:r>
              <a:rPr lang="en-US" b="1" dirty="0">
                <a:solidFill>
                  <a:srgbClr val="F17B79"/>
                </a:solidFill>
                <a:effectLst/>
                <a:latin typeface="Tableau Book"/>
              </a:rPr>
              <a:t>875 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bleau Book"/>
              </a:rPr>
              <a:t>times more likely in </a:t>
            </a:r>
            <a:br>
              <a:rPr lang="en-US" sz="1800" dirty="0">
                <a:solidFill>
                  <a:srgbClr val="333333"/>
                </a:solidFill>
                <a:effectLst/>
                <a:latin typeface="Tableau Book"/>
              </a:rPr>
            </a:br>
            <a:r>
              <a:rPr lang="en-US" b="1" dirty="0">
                <a:solidFill>
                  <a:srgbClr val="4E79A7"/>
                </a:solidFill>
                <a:effectLst/>
                <a:latin typeface="Tableau Book"/>
              </a:rPr>
              <a:t>automobiles</a:t>
            </a:r>
            <a:r>
              <a:rPr lang="en-US" sz="1800" dirty="0">
                <a:solidFill>
                  <a:srgbClr val="4E79A7"/>
                </a:solidFill>
                <a:effectLst/>
                <a:latin typeface="Tableau Book"/>
              </a:rPr>
              <a:t> </a:t>
            </a:r>
            <a:r>
              <a:rPr lang="en-US" sz="3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bleau Book"/>
              </a:rPr>
              <a:t>than passenger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ableau Book"/>
              </a:rPr>
              <a:t>aircrafts</a:t>
            </a:r>
            <a:r>
              <a:rPr lang="en-US" dirty="0">
                <a:solidFill>
                  <a:srgbClr val="333333"/>
                </a:solidFill>
                <a:effectLst/>
                <a:latin typeface="Tableau Book"/>
              </a:rPr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F29E6-C96C-40A9-9DC8-2546A6ECB60C}"/>
              </a:ext>
            </a:extLst>
          </p:cNvPr>
          <p:cNvSpPr txBox="1"/>
          <p:nvPr/>
        </p:nvSpPr>
        <p:spPr>
          <a:xfrm>
            <a:off x="4439036" y="658771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U.S. Department of Transportation Federal Highway Administration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F380-3F2C-7CDD-FB98-5090384C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C96D9-3957-0AAA-1DD1-965CFFF9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512F-5B30-2716-ECAB-788051C5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172" y="479386"/>
            <a:ext cx="9710828" cy="167674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Regional FLIGHT Passenger Totals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Share of 2019 Levels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Historical and Projected (2022-2025)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39EF6-D8FA-2DD5-02FA-9682C3181818}"/>
              </a:ext>
            </a:extLst>
          </p:cNvPr>
          <p:cNvSpPr txBox="1"/>
          <p:nvPr/>
        </p:nvSpPr>
        <p:spPr>
          <a:xfrm>
            <a:off x="1656080" y="582051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effectLst/>
                <a:latin typeface="AktivGrotesk"/>
              </a:rPr>
              <a:t>Sources: IATA Sustainability and Economics, Tourism Economics (September 2023 release) 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61274D-83BA-E857-ACD1-FBD94914D83E}"/>
              </a:ext>
            </a:extLst>
          </p:cNvPr>
          <p:cNvGrpSpPr/>
          <p:nvPr/>
        </p:nvGrpSpPr>
        <p:grpSpPr>
          <a:xfrm>
            <a:off x="1028290" y="2336039"/>
            <a:ext cx="9954670" cy="4245775"/>
            <a:chOff x="957170" y="2234439"/>
            <a:chExt cx="9954670" cy="42457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706DE47-DE7E-A056-F570-23CA6080E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170" y="4143762"/>
              <a:ext cx="9385705" cy="23364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1C9752-433F-04E2-1CE1-58CA4B3F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172" y="2467014"/>
              <a:ext cx="9954668" cy="1676748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D5E39C-309F-783D-DA5B-303F871C2B83}"/>
                </a:ext>
              </a:extLst>
            </p:cNvPr>
            <p:cNvGrpSpPr/>
            <p:nvPr/>
          </p:nvGrpSpPr>
          <p:grpSpPr>
            <a:xfrm>
              <a:off x="8199120" y="2234439"/>
              <a:ext cx="1442720" cy="3881881"/>
              <a:chOff x="8199120" y="2234439"/>
              <a:chExt cx="1442720" cy="3881881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4B36FEF-72E4-352B-42E2-E51F5D5E4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6960" y="2542216"/>
                <a:ext cx="0" cy="357410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207B81-E89E-7852-484D-89AA23E8154E}"/>
                  </a:ext>
                </a:extLst>
              </p:cNvPr>
              <p:cNvSpPr txBox="1"/>
              <p:nvPr/>
            </p:nvSpPr>
            <p:spPr>
              <a:xfrm>
                <a:off x="8199120" y="2234439"/>
                <a:ext cx="14427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2019 Level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6F225C5-B26B-D19F-EC5A-A018B979B333}"/>
              </a:ext>
            </a:extLst>
          </p:cNvPr>
          <p:cNvSpPr txBox="1"/>
          <p:nvPr/>
        </p:nvSpPr>
        <p:spPr>
          <a:xfrm>
            <a:off x="1778005" y="5928232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AktivGrotesk"/>
              </a:rPr>
              <a:t>Source: IATA Sustainability and Economics 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4CD9E4E-AE6B-1479-03D8-506C59D6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4266-A06E-4980-0655-9D8D098B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7D4E3-2E1F-78A4-359C-DA7E651DC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36" y="204892"/>
            <a:ext cx="9278328" cy="6448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79D94-0AA4-FEFB-A891-E55D09F1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235" y="3170361"/>
            <a:ext cx="5226696" cy="231162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North America 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flight Profits 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2024 are predicted 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consistent 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2023 profits.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AE657-76AD-DE74-AED9-BB54FE2F5A3E}"/>
              </a:ext>
            </a:extLst>
          </p:cNvPr>
          <p:cNvSpPr txBox="1"/>
          <p:nvPr/>
        </p:nvSpPr>
        <p:spPr>
          <a:xfrm>
            <a:off x="2011680" y="6437663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AktivGrotesk"/>
              </a:rPr>
              <a:t>Source: IATA Sustainability and Economics 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32C6-F80E-1665-54DD-97D8164B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0FA6B-58E1-50D6-8ECA-DBD14AEB8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85D4-42E9-6FD3-28CD-7AF91979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0" y="1009367"/>
            <a:ext cx="2626216" cy="483926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Fuel and 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Labor 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expense 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 pose </a:t>
            </a:r>
            <a:b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risk to overall profits.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7B385-E36C-09D6-D995-6175F77D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54" y="231417"/>
            <a:ext cx="7737346" cy="6243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49BC3-191D-E92D-84AB-40EC824A0A62}"/>
              </a:ext>
            </a:extLst>
          </p:cNvPr>
          <p:cNvSpPr txBox="1"/>
          <p:nvPr/>
        </p:nvSpPr>
        <p:spPr>
          <a:xfrm>
            <a:off x="1894542" y="614990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chemeClr val="bg1">
                    <a:lumMod val="50000"/>
                  </a:schemeClr>
                </a:solidFill>
                <a:effectLst/>
                <a:latin typeface="AktivGrotesk"/>
              </a:rPr>
              <a:t>Source: IATA Sustainability and Economics 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08FA6C-7D64-6A98-FD96-38CE0420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BD0CE7B9-BF41-15CD-5962-A1999812F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</a:blip>
          <a:srcRect t="3982" b="6019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D967A-4AD7-673F-9765-2BDC832B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327354"/>
            <a:ext cx="5448300" cy="3435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Data confirms Improved safety along with stable projected profits. 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I’d like your support to address the media and mitigate reputational risk.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03E84-0207-EFC3-7D01-940A325B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A915EE-10CB-4CF1-8569-6154455DA57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08574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512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AktivGrotesk</vt:lpstr>
      <vt:lpstr>Arial</vt:lpstr>
      <vt:lpstr>Calibri</vt:lpstr>
      <vt:lpstr>Grandview</vt:lpstr>
      <vt:lpstr>Grandview Display</vt:lpstr>
      <vt:lpstr>Tableau Book</vt:lpstr>
      <vt:lpstr>Times New Roman</vt:lpstr>
      <vt:lpstr>CitationVTI</vt:lpstr>
      <vt:lpstr>Passenger Airline Update 2024 Executive Summary                     AUTHOR: Dominique Grimes               Date: January 21, 2024  </vt:lpstr>
      <vt:lpstr>Outline: </vt:lpstr>
      <vt:lpstr> In the USA    From 2015 to 2020  78% of  fatal flights Occurred in the state of Alaska.   100% Occurred in northern states.  0% were  our airline. </vt:lpstr>
      <vt:lpstr> Fatal Flights across the world decreased 43% from  2015 to 2021 on average  to an  all-time low </vt:lpstr>
      <vt:lpstr>In 2021, fatal accidents were  approximately 875 times more likely in  automobiles than passenger aircrafts.</vt:lpstr>
      <vt:lpstr>Regional FLIGHT Passenger Totals % Share of 2019 Levels  Historical and Projected (2022-2025)</vt:lpstr>
      <vt:lpstr>North America  flight Profits  in 2024 are predicted  to be consistent  with 2023 profits.</vt:lpstr>
      <vt:lpstr>Increased Fuel and  Labor  expense  may pose  a risk to overall profits.</vt:lpstr>
      <vt:lpstr>Data confirms Improved safety along with stable projected profits.   I’d like your support to address the media and mitigate reputational risk.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Grimes</dc:creator>
  <cp:lastModifiedBy>Dominique Grimes</cp:lastModifiedBy>
  <cp:revision>33</cp:revision>
  <dcterms:created xsi:type="dcterms:W3CDTF">2024-01-21T02:12:16Z</dcterms:created>
  <dcterms:modified xsi:type="dcterms:W3CDTF">2024-08-09T21:56:20Z</dcterms:modified>
</cp:coreProperties>
</file>