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BC680-530C-4081-95D0-5DD790410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010" y="810626"/>
            <a:ext cx="7766936" cy="1646302"/>
          </a:xfrm>
        </p:spPr>
        <p:txBody>
          <a:bodyPr/>
          <a:lstStyle/>
          <a:p>
            <a:r>
              <a:rPr lang="hr-HR" dirty="0">
                <a:solidFill>
                  <a:schemeClr val="tx1"/>
                </a:solidFill>
              </a:rPr>
              <a:t>ZAVRŠNI STRUČNI RAD:</a:t>
            </a:r>
            <a:br>
              <a:rPr lang="hr-HR" dirty="0">
                <a:solidFill>
                  <a:schemeClr val="tx1"/>
                </a:solidFill>
              </a:rPr>
            </a:br>
            <a:r>
              <a:rPr lang="hr-HR" dirty="0">
                <a:solidFill>
                  <a:srgbClr val="FF0000"/>
                </a:solidFill>
              </a:rPr>
              <a:t>INFRACRVENI SENZOR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E10A4-346B-43B6-B0EB-D938C8209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8010" y="3429000"/>
            <a:ext cx="7766936" cy="1096899"/>
          </a:xfrm>
        </p:spPr>
        <p:txBody>
          <a:bodyPr/>
          <a:lstStyle/>
          <a:p>
            <a:pPr algn="l"/>
            <a:r>
              <a:rPr lang="hr-HR" dirty="0">
                <a:solidFill>
                  <a:schemeClr val="tx1"/>
                </a:solidFill>
              </a:rPr>
              <a:t>MENTOR:                                   UČENIK:                               RAZRED:</a:t>
            </a:r>
          </a:p>
          <a:p>
            <a:pPr algn="l"/>
            <a:r>
              <a:rPr lang="hr-HR" dirty="0">
                <a:solidFill>
                  <a:schemeClr val="tx1"/>
                </a:solidFill>
              </a:rPr>
              <a:t>Goran </a:t>
            </a:r>
            <a:r>
              <a:rPr lang="hr-HR" dirty="0" err="1">
                <a:solidFill>
                  <a:schemeClr val="tx1"/>
                </a:solidFill>
              </a:rPr>
              <a:t>Gomaz</a:t>
            </a:r>
            <a:r>
              <a:rPr lang="hr-HR" dirty="0">
                <a:solidFill>
                  <a:schemeClr val="tx1"/>
                </a:solidFill>
              </a:rPr>
              <a:t>, dipl. ing.             Domagoj Maček                    4.G </a:t>
            </a:r>
          </a:p>
        </p:txBody>
      </p:sp>
    </p:spTree>
    <p:extLst>
      <p:ext uri="{BB962C8B-B14F-4D97-AF65-F5344CB8AC3E}">
        <p14:creationId xmlns:p14="http://schemas.microsoft.com/office/powerpoint/2010/main" val="2122186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FEE39-4AED-4FD6-8295-EE3F7209D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D32BF-4D5E-42B0-B74B-2F5068C1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dirty="0"/>
              <a:t>U ovom završnom radu glavni cilj je bio prikazati primjenu sigurnosnog </a:t>
            </a:r>
            <a:r>
              <a:rPr lang="hr-HR" dirty="0" err="1"/>
              <a:t>sustva</a:t>
            </a:r>
            <a:r>
              <a:rPr lang="hr-HR" dirty="0"/>
              <a:t> upravljanja vozilom unatrag realiziran infracrvenim senzorom.</a:t>
            </a:r>
          </a:p>
          <a:p>
            <a:pPr lvl="0"/>
            <a:r>
              <a:rPr lang="hr-HR" dirty="0"/>
              <a:t> Ovakva vrsta senzora je vrlo korisna tj. može spriječiti sudare ili razne vrste ozljeda i osigurati sigurniju i opušteniju vožnju.</a:t>
            </a:r>
          </a:p>
          <a:p>
            <a:pPr lvl="0"/>
            <a:r>
              <a:rPr lang="hr-BA" dirty="0"/>
              <a:t> Ono što se može zaključiti je da se senzori konstantno pojavljuju ne samo u tehnologiji već da se primjenjuju i u svakodnevnom životu, i da zbog njihove raširenosti razvoj senzora će se sve više povećavati.</a:t>
            </a:r>
            <a:endParaRPr lang="hr-HR" dirty="0"/>
          </a:p>
          <a:p>
            <a:pPr lvl="0"/>
            <a:r>
              <a:rPr lang="hr-BA" dirty="0"/>
              <a:t> Senzori su zamijenili i zamjenjuju čovjeka sve više u svakodnevnom radu što je od velike pomoći zbog njihove velike preciznosti.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9241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D3C1-EE8D-46B2-8E0A-0E0427B2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IZGLED ZAVRŠNOG RADA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157CEA-5442-473C-904D-EF43F316F2A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18" y="2369115"/>
            <a:ext cx="4288039" cy="2840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55EDAB-DD85-4447-81FB-FFE0480F6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7" y="2369116"/>
            <a:ext cx="4562615" cy="28409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ABE047-10FE-4587-A3AE-587BC27B9158}"/>
              </a:ext>
            </a:extLst>
          </p:cNvPr>
          <p:cNvSpPr txBox="1"/>
          <p:nvPr/>
        </p:nvSpPr>
        <p:spPr>
          <a:xfrm>
            <a:off x="738231" y="5587068"/>
            <a:ext cx="391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Automobil sa svojom unutrašnjosti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47CA9-C4CA-44EB-820F-23AF90A702BE}"/>
              </a:ext>
            </a:extLst>
          </p:cNvPr>
          <p:cNvSpPr txBox="1"/>
          <p:nvPr/>
        </p:nvSpPr>
        <p:spPr>
          <a:xfrm>
            <a:off x="5419288" y="5679347"/>
            <a:ext cx="4001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Infracrveni senzor na stražnjoj strani automobila</a:t>
            </a:r>
          </a:p>
        </p:txBody>
      </p:sp>
    </p:spTree>
    <p:extLst>
      <p:ext uri="{BB962C8B-B14F-4D97-AF65-F5344CB8AC3E}">
        <p14:creationId xmlns:p14="http://schemas.microsoft.com/office/powerpoint/2010/main" val="28317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0ED5E-AF24-47E3-8915-4D096B94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74334"/>
            <a:ext cx="8596668" cy="2402048"/>
          </a:xfrm>
        </p:spPr>
        <p:txBody>
          <a:bodyPr>
            <a:normAutofit/>
          </a:bodyPr>
          <a:lstStyle/>
          <a:p>
            <a:r>
              <a:rPr lang="hr-HR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HVALA NA PAŽNJI!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1061C-0299-4CE5-8024-1925A3B40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84924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EE92C-1125-41C8-AAA6-B6325B95D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C23B6-C701-4AA8-9DD8-CA71AB5C8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 U završnom radu tema je infracrveni senzor, tj. obrađena je primjena sigurnosnog sustava upravljanja vozilom unatrag koji je realiziran pomoću infracrvenog senzora. </a:t>
            </a:r>
          </a:p>
          <a:p>
            <a:r>
              <a:rPr lang="hr-HR"/>
              <a:t>  Senzori </a:t>
            </a:r>
            <a:r>
              <a:rPr lang="hr-HR" dirty="0"/>
              <a:t>su pretvornici ili mjerna osjetila koji su dio nekog mjernog sustava te je taj mjerni sustav u izravnom ili neizravnom dodiru s mjernom veličinom i daje izlazni signal ovisan o njezinu iznosu.</a:t>
            </a:r>
          </a:p>
          <a:p>
            <a:r>
              <a:rPr lang="hr-HR" dirty="0"/>
              <a:t>  U zadanom završnom radu od senzora primjenjuje se infracrveni senzor za mjerenje udaljenosti nekog predmeta ili nekakve udaljene prepreke. Ovakav senzor nam omogućuje da s određenom točnošću možemo odrediti koliko se nešto daleko nalazi od nas, a da uopće ne mora doći do fizičkog kontakta. Ta informacija nam može biti vrlo korisna u svakodnevnom životu jer uz pomoć nje možemo na određen način reagirati.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979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AF557-96C0-48C2-A258-6C59A216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57" y="257263"/>
            <a:ext cx="8596668" cy="1320800"/>
          </a:xfrm>
        </p:spPr>
        <p:txBody>
          <a:bodyPr/>
          <a:lstStyle/>
          <a:p>
            <a:r>
              <a:rPr lang="hr-HR" b="1" u="sng" dirty="0">
                <a:solidFill>
                  <a:schemeClr val="tx1"/>
                </a:solidFill>
              </a:rPr>
              <a:t>INFRACRVENI SENZOR </a:t>
            </a:r>
            <a:br>
              <a:rPr lang="hr-HR" b="1" u="sng" dirty="0">
                <a:solidFill>
                  <a:schemeClr val="tx1"/>
                </a:solidFill>
              </a:rPr>
            </a:br>
            <a:r>
              <a:rPr lang="hr-HR" b="1" u="sng" dirty="0">
                <a:solidFill>
                  <a:schemeClr val="tx1"/>
                </a:solidFill>
              </a:rPr>
              <a:t>(SHARP GP2Y0A21YKOF)</a:t>
            </a:r>
            <a:endParaRPr lang="hr-HR" u="sng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2F834-9323-47C7-891C-20EB3F009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057" y="1640471"/>
            <a:ext cx="8596668" cy="4960266"/>
          </a:xfrm>
        </p:spPr>
        <p:txBody>
          <a:bodyPr/>
          <a:lstStyle/>
          <a:p>
            <a:r>
              <a:rPr lang="hr-HR" dirty="0"/>
              <a:t>Na ovoj vrsti infracrvenog senzora se temelji cijeli završni rad.</a:t>
            </a:r>
          </a:p>
          <a:p>
            <a:r>
              <a:rPr lang="hr-HR" dirty="0"/>
              <a:t>Ovu vrstu senzora udaljenosti proizvodi japanska tvrtka Sharp i popularan su izbor za mnoge projekte koji zahtijevaju precizna mjerenja udaljenosti.</a:t>
            </a:r>
          </a:p>
          <a:p>
            <a:r>
              <a:rPr lang="hr-HR" dirty="0"/>
              <a:t> Povezivanje s većinom </a:t>
            </a:r>
            <a:r>
              <a:rPr lang="hr-HR" dirty="0" err="1"/>
              <a:t>mikrokontrolera</a:t>
            </a:r>
            <a:r>
              <a:rPr lang="hr-HR" dirty="0"/>
              <a:t> je jednostavno: jedan analogni izlaz može se povezati s analogno-digitalnim pretvaračem za mjerenje udaljenosti.</a:t>
            </a:r>
          </a:p>
          <a:p>
            <a:endParaRPr lang="hr-HR" dirty="0"/>
          </a:p>
          <a:p>
            <a:pPr marL="0" indent="0">
              <a:buNone/>
            </a:pPr>
            <a:r>
              <a:rPr lang="hr-HR" dirty="0"/>
              <a:t>                                                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B49704-987E-4807-A6D5-5518C47B4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423" y="3506598"/>
            <a:ext cx="2109399" cy="19574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4C3098-8632-4C23-BC32-D33506219DEC}"/>
              </a:ext>
            </a:extLst>
          </p:cNvPr>
          <p:cNvSpPr txBox="1"/>
          <p:nvPr/>
        </p:nvSpPr>
        <p:spPr>
          <a:xfrm>
            <a:off x="1546853" y="5386054"/>
            <a:ext cx="200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Senzor Sharp GP2Y0A21YKOF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BB5499-2096-496A-BB66-EA93F32DC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784" y="3886407"/>
            <a:ext cx="2145978" cy="21459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2DA8FC-A8E2-4329-81E1-B986B0000480}"/>
              </a:ext>
            </a:extLst>
          </p:cNvPr>
          <p:cNvSpPr txBox="1"/>
          <p:nvPr/>
        </p:nvSpPr>
        <p:spPr>
          <a:xfrm>
            <a:off x="4586784" y="5524553"/>
            <a:ext cx="20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Logo tvrtke Sharp</a:t>
            </a:r>
          </a:p>
        </p:txBody>
      </p:sp>
    </p:spTree>
    <p:extLst>
      <p:ext uri="{BB962C8B-B14F-4D97-AF65-F5344CB8AC3E}">
        <p14:creationId xmlns:p14="http://schemas.microsoft.com/office/powerpoint/2010/main" val="272150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D67A1-CC6A-440F-A0CF-9684E0FE5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tx1"/>
                </a:solidFill>
              </a:rPr>
              <a:t>OPIS RADA SENZORA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D4A35-D451-4A95-95C9-D0DB17B30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8407"/>
            <a:ext cx="8596668" cy="4522955"/>
          </a:xfrm>
        </p:spPr>
        <p:txBody>
          <a:bodyPr/>
          <a:lstStyle/>
          <a:p>
            <a:r>
              <a:rPr lang="hr-HR" dirty="0"/>
              <a:t>Senzor mjeri fizikalnu veličinu i pretvara ju u signal pogodan za daljnju obradu (najčešće u električni signal).</a:t>
            </a:r>
          </a:p>
          <a:p>
            <a:r>
              <a:rPr lang="hr-HR" dirty="0"/>
              <a:t>Odnos između izlaznog napona senzora i inverzne izmjerene udaljenosti približno je linearan u rasponu iskoristivosti senzora. Iz dijagrama se može </a:t>
            </a:r>
            <a:r>
              <a:rPr lang="hr-HR" dirty="0" err="1"/>
              <a:t>isčitati</a:t>
            </a:r>
            <a:r>
              <a:rPr lang="hr-HR" dirty="0"/>
              <a:t> da ukoliko je što manja udaljenost između senzora i nekog objekta, to je izlazni napon veći.</a:t>
            </a:r>
          </a:p>
          <a:p>
            <a:endParaRPr lang="hr-HR" dirty="0"/>
          </a:p>
        </p:txBody>
      </p:sp>
      <p:pic>
        <p:nvPicPr>
          <p:cNvPr id="4" name="Picture 3" descr="https://core-electronics.com.au/media/remote_images/0J387.300_QBSpTq.gif%3Fb9f68c19a51ecc945a3d461cc114d83e">
            <a:extLst>
              <a:ext uri="{FF2B5EF4-FFF2-40B4-BE49-F238E27FC236}">
                <a16:creationId xmlns:a16="http://schemas.microsoft.com/office/drawing/2014/main" id="{69CF32B4-9B76-46D7-98D8-18F2272CD9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850" y="3387981"/>
            <a:ext cx="3414319" cy="30792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B09FD4-3836-49D4-A869-BA7236784068}"/>
              </a:ext>
            </a:extLst>
          </p:cNvPr>
          <p:cNvSpPr txBox="1"/>
          <p:nvPr/>
        </p:nvSpPr>
        <p:spPr>
          <a:xfrm>
            <a:off x="5268286" y="3909270"/>
            <a:ext cx="2575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Dijagram ovisnosti izlaznog napona o udaljenosti</a:t>
            </a:r>
          </a:p>
        </p:txBody>
      </p:sp>
    </p:spTree>
    <p:extLst>
      <p:ext uri="{BB962C8B-B14F-4D97-AF65-F5344CB8AC3E}">
        <p14:creationId xmlns:p14="http://schemas.microsoft.com/office/powerpoint/2010/main" val="42106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244FB-3021-4D6B-A5FB-0F53106A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tx1"/>
                </a:solidFill>
              </a:rPr>
              <a:t>ZNAČAJKE I SPECIFIKACIJE SENZORA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BDA8-D356-45EF-BFE6-8B38DF1E8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Minimalna i maksimalna udaljenost: 10 – 80 cm</a:t>
            </a:r>
          </a:p>
          <a:p>
            <a:r>
              <a:rPr lang="hr-HR" dirty="0"/>
              <a:t>Napon: 4.5 – 5 V</a:t>
            </a:r>
          </a:p>
          <a:p>
            <a:r>
              <a:rPr lang="hr-HR" dirty="0"/>
              <a:t>Struja: 30mA</a:t>
            </a:r>
          </a:p>
          <a:p>
            <a:r>
              <a:rPr lang="hr-HR" dirty="0"/>
              <a:t>Izlaz: Analogni napon</a:t>
            </a:r>
          </a:p>
          <a:p>
            <a:r>
              <a:rPr lang="hr-HR" dirty="0"/>
              <a:t>Period ažuriranja: 38 ± 10 </a:t>
            </a:r>
            <a:r>
              <a:rPr lang="hr-HR" dirty="0" err="1"/>
              <a:t>ms</a:t>
            </a:r>
            <a:endParaRPr lang="hr-HR" dirty="0"/>
          </a:p>
          <a:p>
            <a:r>
              <a:rPr lang="hr-HR" dirty="0"/>
              <a:t>Dimenzije: 44.5 x 18.9 x 13.55 cm</a:t>
            </a:r>
          </a:p>
          <a:p>
            <a:r>
              <a:rPr lang="hr-HR" dirty="0"/>
              <a:t>Težina: 35 g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0817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8B675-C508-4C46-8DC3-8943163A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u="sng" dirty="0">
                <a:solidFill>
                  <a:schemeClr val="tx1"/>
                </a:solidFill>
              </a:rPr>
              <a:t>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F29B5-00F7-451F-95C5-7B70E520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1295"/>
            <a:ext cx="8596668" cy="4797105"/>
          </a:xfrm>
        </p:spPr>
        <p:txBody>
          <a:bodyPr/>
          <a:lstStyle/>
          <a:p>
            <a:r>
              <a:rPr lang="hr-HR" dirty="0"/>
              <a:t>Uz pomoć Arduino platforme omogućeno je djelovanje i prikaz načina rada infracrvenog senzora. </a:t>
            </a:r>
          </a:p>
          <a:p>
            <a:r>
              <a:rPr lang="hr-HR" dirty="0"/>
              <a:t>Arduino je </a:t>
            </a:r>
            <a:r>
              <a:rPr lang="hr-HR" dirty="0" err="1"/>
              <a:t>open-source</a:t>
            </a:r>
            <a:r>
              <a:rPr lang="hr-HR" dirty="0"/>
              <a:t> platforma koja se koristi za izgradnju elektroničkih projekata naprava koje omogućuju spajanje računala s fizičkim svijetom. Arduino je stvorila talijanska tvrtka </a:t>
            </a:r>
            <a:r>
              <a:rPr lang="hr-HR" dirty="0" err="1"/>
              <a:t>SmartProjects</a:t>
            </a:r>
            <a:r>
              <a:rPr lang="hr-HR" dirty="0"/>
              <a:t> 2005. godine rabeći 8-bitne </a:t>
            </a:r>
            <a:r>
              <a:rPr lang="hr-HR" dirty="0" err="1"/>
              <a:t>mikrokontrolere</a:t>
            </a:r>
            <a:r>
              <a:rPr lang="hr-HR" dirty="0"/>
              <a:t> </a:t>
            </a:r>
            <a:r>
              <a:rPr lang="hr-HR" dirty="0" err="1"/>
              <a:t>Atmel</a:t>
            </a:r>
            <a:r>
              <a:rPr lang="hr-HR" dirty="0"/>
              <a:t> AVR, da bi stvorili jednostavnu, malu i jeftinu platformu s kojom bi mogli lakše povezivati računala s fizičkim svijetom. Dizajneri su izabrali ime Arduino po imenu kafića u kojem su se sastajali kada su stvarali projekt.</a:t>
            </a:r>
          </a:p>
          <a:p>
            <a:endParaRPr lang="hr-HR" dirty="0"/>
          </a:p>
        </p:txBody>
      </p:sp>
      <p:pic>
        <p:nvPicPr>
          <p:cNvPr id="4" name="Picture 3" descr="https://upload.wikimedia.org/wikipedia/commons/thumb/8/87/Arduino_Logo.svg/220px-Arduino_Logo.svg.png">
            <a:extLst>
              <a:ext uri="{FF2B5EF4-FFF2-40B4-BE49-F238E27FC236}">
                <a16:creationId xmlns:a16="http://schemas.microsoft.com/office/drawing/2014/main" id="{89A6E98B-E6E4-47EB-B565-A45DB38DDF6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03" y="4439536"/>
            <a:ext cx="2663190" cy="18046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9BBC96-0A07-4C1A-8F8A-48F028578AEA}"/>
              </a:ext>
            </a:extLst>
          </p:cNvPr>
          <p:cNvSpPr txBox="1"/>
          <p:nvPr/>
        </p:nvSpPr>
        <p:spPr>
          <a:xfrm>
            <a:off x="3967993" y="5055911"/>
            <a:ext cx="324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Logo Arduina </a:t>
            </a:r>
          </a:p>
        </p:txBody>
      </p:sp>
    </p:spTree>
    <p:extLst>
      <p:ext uri="{BB962C8B-B14F-4D97-AF65-F5344CB8AC3E}">
        <p14:creationId xmlns:p14="http://schemas.microsoft.com/office/powerpoint/2010/main" val="29433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32AEE-CFDC-4929-B0FC-A3D14CCD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0819"/>
            <a:ext cx="8596668" cy="1320800"/>
          </a:xfrm>
        </p:spPr>
        <p:txBody>
          <a:bodyPr/>
          <a:lstStyle/>
          <a:p>
            <a:r>
              <a:rPr lang="hr-HR" dirty="0">
                <a:solidFill>
                  <a:schemeClr val="tx1"/>
                </a:solidFill>
              </a:rPr>
              <a:t>SOFTVER I HARDVER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08294-D149-4C62-8962-798C29C79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82180"/>
            <a:ext cx="8596668" cy="5704514"/>
          </a:xfrm>
        </p:spPr>
        <p:txBody>
          <a:bodyPr>
            <a:normAutofit fontScale="92500" lnSpcReduction="10000"/>
          </a:bodyPr>
          <a:lstStyle/>
          <a:p>
            <a:r>
              <a:rPr lang="hr-HR" dirty="0"/>
              <a:t>Završni rad obrađen je na Arduino Uno pločici i programiran je u Arduino IDE (</a:t>
            </a:r>
            <a:r>
              <a:rPr lang="hr-HR" dirty="0" err="1"/>
              <a:t>integrated</a:t>
            </a:r>
            <a:r>
              <a:rPr lang="hr-HR" dirty="0"/>
              <a:t> development </a:t>
            </a:r>
            <a:r>
              <a:rPr lang="hr-HR" dirty="0" err="1"/>
              <a:t>environment</a:t>
            </a:r>
            <a:r>
              <a:rPr lang="hr-HR" dirty="0"/>
              <a:t>).</a:t>
            </a:r>
          </a:p>
          <a:p>
            <a:r>
              <a:rPr lang="hr-HR" dirty="0"/>
              <a:t> Arduino Uno je </a:t>
            </a:r>
            <a:r>
              <a:rPr lang="hr-HR" dirty="0" err="1"/>
              <a:t>mikrokontrolerska</a:t>
            </a:r>
            <a:r>
              <a:rPr lang="hr-HR" dirty="0"/>
              <a:t> ploča bazirana na ATmega328P. Ima 14 digitalnih ulaznih / izlaznih pinova,16 MHz kvarcni kristal, USB priključak, utičnicu za napajanje, ICSP zaglavlje i gumb za resetiranje. Sadrži sve što je potrebno za podršku </a:t>
            </a:r>
            <a:r>
              <a:rPr lang="hr-HR" dirty="0" err="1"/>
              <a:t>mikrokontrolera</a:t>
            </a:r>
            <a:r>
              <a:rPr lang="hr-HR" dirty="0"/>
              <a:t>; jednostavno se poveže s računalom pomoću USB kabela ili se napaja s AC - DC adapterom ili baterijom da bismo započeli s radom. </a:t>
            </a:r>
          </a:p>
          <a:p>
            <a:r>
              <a:rPr lang="hr-HR" dirty="0"/>
              <a:t>Arduino IDE je aplikacija za Windows, </a:t>
            </a:r>
            <a:r>
              <a:rPr lang="hr-HR" dirty="0" err="1"/>
              <a:t>MacOS</a:t>
            </a:r>
            <a:r>
              <a:rPr lang="hr-HR" dirty="0"/>
              <a:t> i Linux koja je napisana u programskom jeziku Java. Koristi se za pisanje i učitavanje programa na Arduino kompatibilne ploče. Arduino IDE podržava jezike C i C++ koristeći posebna pravila strukturiranja koda.</a:t>
            </a:r>
          </a:p>
          <a:p>
            <a:pPr lvl="0"/>
            <a:r>
              <a:rPr lang="hr-HR" dirty="0"/>
              <a:t>Od svih komponenti koje sadrži Arduino i uz infracrveni senzor su završnom radu korištene su: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r-HR" dirty="0"/>
              <a:t>LED diode (4 crvenih, 1 zelena)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r-HR" dirty="0" err="1"/>
              <a:t>Piezo</a:t>
            </a:r>
            <a:r>
              <a:rPr lang="hr-HR" dirty="0"/>
              <a:t> zujalica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r-HR" dirty="0"/>
              <a:t>Otpornik od 220 Ω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r-HR" dirty="0"/>
              <a:t>LCD zaslon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r-HR" dirty="0"/>
              <a:t>Žice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r-HR" dirty="0"/>
              <a:t>USB kabel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8500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ABAA1-7CB0-4F78-8F26-343CEFEA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4" name="Content Placeholder 3" descr="https://store-cdn.arduino.cc/uni/catalog/product/cache/1/image/500x375/f8876a31b63532bbba4e781c30024a0a/a/0/a000066_front_1_1.jpg">
            <a:extLst>
              <a:ext uri="{FF2B5EF4-FFF2-40B4-BE49-F238E27FC236}">
                <a16:creationId xmlns:a16="http://schemas.microsoft.com/office/drawing/2014/main" id="{DBB871CE-6E99-4C7A-A4DD-700A76DCC00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77" y="925600"/>
            <a:ext cx="4188280" cy="3243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D8743E-0BD8-4BC4-B40D-345C3289ACA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20831" y="925601"/>
            <a:ext cx="3444997" cy="32437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256313-0595-4649-B533-70BA193E2962}"/>
              </a:ext>
            </a:extLst>
          </p:cNvPr>
          <p:cNvSpPr txBox="1"/>
          <p:nvPr/>
        </p:nvSpPr>
        <p:spPr>
          <a:xfrm>
            <a:off x="1233182" y="5100506"/>
            <a:ext cx="26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Arduino Uno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5B643B-3435-4CDF-8575-E10380B40098}"/>
              </a:ext>
            </a:extLst>
          </p:cNvPr>
          <p:cNvSpPr txBox="1"/>
          <p:nvPr/>
        </p:nvSpPr>
        <p:spPr>
          <a:xfrm>
            <a:off x="5385732" y="5100506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Arduino IDE</a:t>
            </a:r>
          </a:p>
        </p:txBody>
      </p:sp>
    </p:spTree>
    <p:extLst>
      <p:ext uri="{BB962C8B-B14F-4D97-AF65-F5344CB8AC3E}">
        <p14:creationId xmlns:p14="http://schemas.microsoft.com/office/powerpoint/2010/main" val="169096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8B98-AE50-4C94-AA45-C94E906D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91" y="374709"/>
            <a:ext cx="8596668" cy="1320800"/>
          </a:xfrm>
        </p:spPr>
        <p:txBody>
          <a:bodyPr/>
          <a:lstStyle/>
          <a:p>
            <a:r>
              <a:rPr lang="hr-H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NAČIN RADA PROGRAMA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65A6A-B71C-4A58-8BE1-6AF3B6274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31846"/>
            <a:ext cx="8596668" cy="5826155"/>
          </a:xfrm>
        </p:spPr>
        <p:txBody>
          <a:bodyPr>
            <a:normAutofit/>
          </a:bodyPr>
          <a:lstStyle/>
          <a:p>
            <a:pPr lvl="0"/>
            <a:r>
              <a:rPr lang="hr-HR" dirty="0"/>
              <a:t>Program završnog rada treba se odvijati po sljedećim koracima:</a:t>
            </a:r>
          </a:p>
          <a:p>
            <a:pPr marL="0" lvl="0" indent="0">
              <a:buNone/>
            </a:pPr>
            <a:endParaRPr lang="hr-HR" dirty="0"/>
          </a:p>
          <a:p>
            <a:pPr marL="800100" lvl="1" indent="-34290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+mj-lt"/>
              <a:buAutoNum type="arabicParenR"/>
            </a:pPr>
            <a:r>
              <a:rPr lang="hr-HR" dirty="0"/>
              <a:t>Infracrveni senzor treba detektirati predmet na određenoj udaljenosti.</a:t>
            </a:r>
          </a:p>
          <a:p>
            <a:pPr marL="800100" lvl="1" indent="-34290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+mj-lt"/>
              <a:buAutoNum type="arabicParenR"/>
            </a:pPr>
            <a:r>
              <a:rPr lang="hr-HR" dirty="0"/>
              <a:t>Na LCD  zaslonu se treba prikazati udaljenost predmeta.</a:t>
            </a:r>
          </a:p>
          <a:p>
            <a:pPr marL="800100" lvl="1" indent="-34290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+mj-lt"/>
              <a:buAutoNum type="arabicParenR"/>
            </a:pPr>
            <a:r>
              <a:rPr lang="hr-HR" dirty="0"/>
              <a:t>LED lampice se ovisno o udaljenosti predmeta uključuju. Crvene lampice moraju početi svijetliti jedna za drugom kada se predmet počinje sve bliže približavati senzoru, a sve moraju biti upaljene kada se senzor približi najmanjoj zadanoj udaljenosti između senzora i objekta. Zelena LED lampica mora biti upaljena cijelo vrijeme dok se ne upali prva crvena LED lampica.</a:t>
            </a:r>
          </a:p>
          <a:p>
            <a:pPr marL="800100" lvl="1" indent="-34290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+mj-lt"/>
              <a:buAutoNum type="arabicParenR"/>
            </a:pPr>
            <a:r>
              <a:rPr lang="hr-HR" dirty="0" err="1"/>
              <a:t>Piezo</a:t>
            </a:r>
            <a:r>
              <a:rPr lang="hr-HR" dirty="0"/>
              <a:t> zujalica se uključuje kada se senzor približi najmanjoj zadanoj udaljenosti između senzora i objekta.</a:t>
            </a:r>
          </a:p>
          <a:p>
            <a:pPr marL="800100" lvl="1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arenR"/>
            </a:pPr>
            <a:endParaRPr lang="hr-HR" dirty="0"/>
          </a:p>
          <a:p>
            <a:pPr marL="800100" lvl="1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arenR"/>
            </a:pPr>
            <a:endParaRPr lang="hr-HR" dirty="0"/>
          </a:p>
          <a:p>
            <a:pPr marL="457200" lvl="1" indent="0"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hr-HR" dirty="0"/>
          </a:p>
        </p:txBody>
      </p:sp>
      <p:pic>
        <p:nvPicPr>
          <p:cNvPr id="4" name="Picture 3" descr="how infrared sensors work">
            <a:extLst>
              <a:ext uri="{FF2B5EF4-FFF2-40B4-BE49-F238E27FC236}">
                <a16:creationId xmlns:a16="http://schemas.microsoft.com/office/drawing/2014/main" id="{F7B20F38-81E8-4056-B084-BC7D577B60D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374" y="4446166"/>
            <a:ext cx="2388949" cy="25383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66112F-2BAC-4155-B4A7-AB89CE06292F}"/>
              </a:ext>
            </a:extLst>
          </p:cNvPr>
          <p:cNvSpPr txBox="1"/>
          <p:nvPr/>
        </p:nvSpPr>
        <p:spPr>
          <a:xfrm>
            <a:off x="4832059" y="5159229"/>
            <a:ext cx="2936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Način detekcije predmeta pomoću infracrvenog senzora</a:t>
            </a:r>
          </a:p>
        </p:txBody>
      </p:sp>
    </p:spTree>
    <p:extLst>
      <p:ext uri="{BB962C8B-B14F-4D97-AF65-F5344CB8AC3E}">
        <p14:creationId xmlns:p14="http://schemas.microsoft.com/office/powerpoint/2010/main" val="343671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199</TotalTime>
  <Words>780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ZAVRŠNI STRUČNI RAD: INFRACRVENI SENZOR</vt:lpstr>
      <vt:lpstr>UVOD</vt:lpstr>
      <vt:lpstr>INFRACRVENI SENZOR  (SHARP GP2Y0A21YKOF)</vt:lpstr>
      <vt:lpstr>OPIS RADA SENZORA</vt:lpstr>
      <vt:lpstr>ZNAČAJKE I SPECIFIKACIJE SENZORA</vt:lpstr>
      <vt:lpstr>ARDUINO</vt:lpstr>
      <vt:lpstr>SOFTVER I HARDVER</vt:lpstr>
      <vt:lpstr>PowerPoint Presentation</vt:lpstr>
      <vt:lpstr>NAČIN RADA PROGRAMA</vt:lpstr>
      <vt:lpstr>ZAKLJUČAK</vt:lpstr>
      <vt:lpstr>IZGLED ZAVRŠNOG RADA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ZAVRŠNI STRUČNI RAD: INFRACRVENI SENZOR</dc:title>
  <dc:creator>DOMAGOJ</dc:creator>
  <cp:lastModifiedBy>DOMAGOJ</cp:lastModifiedBy>
  <cp:revision>16</cp:revision>
  <dcterms:created xsi:type="dcterms:W3CDTF">2019-05-02T19:16:26Z</dcterms:created>
  <dcterms:modified xsi:type="dcterms:W3CDTF">2019-06-09T17:56:53Z</dcterms:modified>
</cp:coreProperties>
</file>