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626" r:id="rId2"/>
    <p:sldId id="628" r:id="rId3"/>
    <p:sldId id="641" r:id="rId4"/>
    <p:sldId id="629" r:id="rId5"/>
    <p:sldId id="642" r:id="rId6"/>
    <p:sldId id="643" r:id="rId7"/>
    <p:sldId id="630" r:id="rId8"/>
    <p:sldId id="645" r:id="rId9"/>
    <p:sldId id="644" r:id="rId10"/>
    <p:sldId id="482" r:id="rId11"/>
    <p:sldId id="631" r:id="rId12"/>
    <p:sldId id="632" r:id="rId13"/>
    <p:sldId id="633" r:id="rId14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5T23:04:25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20370 6343 1509 0,'-9'-22'-18'15,"7"13"-3"-15,-1 11 34 16,-3 11 12-16,1 23 25 16,-14 0 7-16,0 10-3 15,6 11-6-15,-6 7-19 0,4 9-7 16,7 27-11-16,0 9-10 15,5 21-1-15,4 11 1 16,1 16-1-16,4 7 2 16,-3-5 0-16,-2-3-2 15,-1-30 0-15,-4-29-3 16,-3-46 2-16,3-18-22 16,-2-31-75-16,5-8-42 15,9-24 74-15</inkml:trace>
  <inkml:trace contextRef="#ctx0" brushRef="#br0" timeOffset="415.9">20895 6551 840 0,'18'-13'309'15,"-10"3"-257"-15,-8 21-17 16,-8 7 14-16,-21 14 18 15,2 17 9-15,-16 6 2 16,1 11-17-16,0 4-32 16,-10-3-11-16,-1 8-18 15,-3 0-3-15,-3-3-6 0,6-7-3 16,12-18 10-16,2-14 1 16,16-20 10-16,6-9 4 15,10-13-5-15,7-3-4 16,15 2-6-16,1 0-2 15,-1 10 4-15,9 7 8 16,-7 17 4-16,3 14 0 16,8 24-2-16,-7 5-6 0,3 13-7 15,6-5 3-15,0-14-7 16,3-8 4-16,-3-42 3 31,-15-5 4-31,-1 1 17 0,37 5-2 0,12-12-14 16,-1-4-28-16,-29 4-89 15,3 2 72-15</inkml:trace>
  <inkml:trace contextRef="#ctx0" brushRef="#br0" timeOffset="1047.57">21368 7941 1017 0,'3'-23'443'0,"5"-24"-140"16,6-16-314-16,9-26-32 16,6-11-1-16,-7-18 3 15,12 3 11-15,-12-26 27 16,-4 1 2-16,2 8-1 16,-13-1 0-16,7 39 16 15,-3 19 13-15,0 37 22 16,-1 16 4-16,1 29-11 15,-1 15-13-15,1 35-19 16,-1 17-6-16,-1 37-7 16,4 23-6-16,-6 5-8 15,3 0-3-15,3-12 10 16,-5-21 2-16,6-31 19 16,15-10 8-16,-15-38 26 0,3-13 22 15,6-19 13-15,-10-18 3 16,21-18-30-16,2-7-18 15,7-7-32-15,-8-5-6 16,-1 7-5-16,-3-1 2 16,-4-1 3-16,9 2 1 15,2-12 3-15,1-7-2 0,-4-12-4 16,-4-6-6-16,-8-2-17 16,-7-9-8-16,-9-9-25 15,-7 1-10-15,0 19-4 16,0 18 5-16,-1 30 30 15,3 19 10-15,-2 23-32 16,4 15-32-16,7 33 55 16</inkml:trace>
  <inkml:trace contextRef="#ctx0" brushRef="#br0" timeOffset="1718.24">22588 7992 850 0,'6'24'346'0,"13"-48"-167"16,3-4-133-16,2-22 3 15,-2-8-1-15,-6-22-12 16,-2-16-4-16,-3-21-16 15,-7-13-6-15,-4-21-11 16,-2 1 1-16,-3 19 8 16,-1 14 3-16,3 47 24 15,1 20 12-15,2 34 1 16,4 16-2-16,5 28-23 16,2 17-15-16,7 27-11 15,5 13-7-15,3 6-6 0,8 7-7 16,-2-13-7-16,-1-7 3 15,1-10 9-15,-2-7 9 16,0-1 31-16,2-5 13 16,-6-11 19-16,-7-10 0 15,3-11-3-15,1 0-9 16,0-5-5-16,8-3-2 16,-1-7 2-16,-1-7 2 15,7-19-10-15,-4-20 0 0,4-41-17 16,-1-20-4-16,-9-45-8 15,-4-12-13-15,-8-34-34 16,-2-5-26-16,-1 35-34 16,2 16 10-16,-4 76-4 15,-2 25-1-15,-11 38 77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1" name="Google Shape;244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15-Jul-21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center_white">
  <p:cSld name="Title Only_center_white"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461"/>
          <p:cNvSpPr/>
          <p:nvPr/>
        </p:nvSpPr>
        <p:spPr>
          <a:xfrm>
            <a:off x="0" y="0"/>
            <a:ext cx="9144000" cy="478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461"/>
          <p:cNvSpPr txBox="1">
            <a:spLocks noGrp="1"/>
          </p:cNvSpPr>
          <p:nvPr>
            <p:ph type="title"/>
          </p:nvPr>
        </p:nvSpPr>
        <p:spPr>
          <a:xfrm>
            <a:off x="457200" y="70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60" name="Google Shape;3360;p461"/>
          <p:cNvSpPr txBox="1">
            <a:spLocks noGrp="1"/>
          </p:cNvSpPr>
          <p:nvPr>
            <p:ph type="sldNum" idx="12"/>
          </p:nvPr>
        </p:nvSpPr>
        <p:spPr>
          <a:xfrm>
            <a:off x="137953" y="4853919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7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15-Jul-21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ulloajuan@hotmail.com" TargetMode="External"/><Relationship Id="rId2" Type="http://schemas.openxmlformats.org/officeDocument/2006/relationships/hyperlink" Target="mailto:gregorysmithgibbs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domaica@gmail.com" TargetMode="External"/><Relationship Id="rId4" Type="http://schemas.openxmlformats.org/officeDocument/2006/relationships/hyperlink" Target="mailto:adam.burstyn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about/glossary.html" TargetMode="External"/><Relationship Id="rId2" Type="http://schemas.openxmlformats.org/officeDocument/2006/relationships/hyperlink" Target="https://en.wikipedia.org/wiki/John_Hollinge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Project </a:t>
            </a:r>
            <a:r>
              <a:rPr lang="es-ES" sz="2000" dirty="0" err="1"/>
              <a:t>title</a:t>
            </a:r>
            <a:r>
              <a:rPr lang="es-ES" sz="2000" dirty="0"/>
              <a:t> &amp; </a:t>
            </a:r>
            <a:r>
              <a:rPr lang="es-ES" sz="2000" dirty="0" err="1"/>
              <a:t>description</a:t>
            </a:r>
            <a:endParaRPr lang="es-E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31875-838D-47D5-B3F8-2DAEE03A873E}"/>
              </a:ext>
            </a:extLst>
          </p:cNvPr>
          <p:cNvSpPr txBox="1"/>
          <p:nvPr/>
        </p:nvSpPr>
        <p:spPr>
          <a:xfrm>
            <a:off x="576072" y="6748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NBA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robot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replacer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oopistani: I, T-Robot">
            <a:extLst>
              <a:ext uri="{FF2B5EF4-FFF2-40B4-BE49-F238E27FC236}">
                <a16:creationId xmlns:a16="http://schemas.microsoft.com/office/drawing/2014/main" id="{BACABB62-A732-4A77-BC78-049FA455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00" y="2361552"/>
            <a:ext cx="1953401" cy="25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253303-2866-41E0-88F0-1163164A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70" y="1751318"/>
            <a:ext cx="1237779" cy="15455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27788-C0FD-4942-BFFD-3A99747E175B}"/>
              </a:ext>
            </a:extLst>
          </p:cNvPr>
          <p:cNvSpPr txBox="1"/>
          <p:nvPr/>
        </p:nvSpPr>
        <p:spPr>
          <a:xfrm>
            <a:off x="576072" y="1194884"/>
            <a:ext cx="821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Automated Machine Learning to Predict NBA Player replacement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D1C15-8DDD-4551-8023-2F364D82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66" y="2088503"/>
            <a:ext cx="3202695" cy="2874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D9569C-E719-4DF9-819C-ADB9369F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830" y="3614823"/>
            <a:ext cx="1188578" cy="9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27"/>
          <p:cNvSpPr/>
          <p:nvPr/>
        </p:nvSpPr>
        <p:spPr>
          <a:xfrm>
            <a:off x="1533210" y="1499687"/>
            <a:ext cx="6077583" cy="16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450" tIns="40225" rIns="80450" bIns="40225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0"/>
              <a:buFont typeface="Arial"/>
              <a:buNone/>
            </a:pPr>
            <a:r>
              <a:rPr lang="en-US" sz="10100" b="1" i="0" u="none" strike="noStrike" dirty="0">
                <a:ln/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rial"/>
                <a:ea typeface="Arial"/>
                <a:cs typeface="Arial"/>
                <a:sym typeface="Arial"/>
              </a:rPr>
              <a:t>BACK UP</a:t>
            </a:r>
            <a:endParaRPr sz="1400" b="1" i="0" u="none" strike="noStrike" dirty="0">
              <a:ln/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27"/>
          <p:cNvSpPr txBox="1"/>
          <p:nvPr/>
        </p:nvSpPr>
        <p:spPr>
          <a:xfrm>
            <a:off x="47501" y="4854575"/>
            <a:ext cx="435099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pen San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fld>
            <a:endParaRPr sz="1000" b="0" i="0" u="none" strike="noStrike" cap="none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35387-4FB1-41F2-A32E-D253F974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82" y="677856"/>
            <a:ext cx="4190238" cy="41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 descr="Machine Learning Workflow">
            <a:extLst>
              <a:ext uri="{FF2B5EF4-FFF2-40B4-BE49-F238E27FC236}">
                <a16:creationId xmlns:a16="http://schemas.microsoft.com/office/drawing/2014/main" id="{9D745086-DEC7-429F-8EC7-DA2DB0D1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32" y="164592"/>
            <a:ext cx="3962896" cy="48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MEMBERS: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B4419C-ADF7-41B7-8DFA-E4032E46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22617"/>
              </p:ext>
            </p:extLst>
          </p:nvPr>
        </p:nvGraphicFramePr>
        <p:xfrm>
          <a:off x="1559306" y="762665"/>
          <a:ext cx="4361180" cy="873508"/>
        </p:xfrm>
        <a:graphic>
          <a:graphicData uri="http://schemas.openxmlformats.org/drawingml/2006/table">
            <a:tbl>
              <a:tblPr firstRow="1" firstCol="1" bandRow="1"/>
              <a:tblGrid>
                <a:gridCol w="1539875">
                  <a:extLst>
                    <a:ext uri="{9D8B030D-6E8A-4147-A177-3AD203B41FA5}">
                      <a16:colId xmlns:a16="http://schemas.microsoft.com/office/drawing/2014/main" val="3754403198"/>
                    </a:ext>
                  </a:extLst>
                </a:gridCol>
                <a:gridCol w="2821305">
                  <a:extLst>
                    <a:ext uri="{9D8B030D-6E8A-4147-A177-3AD203B41FA5}">
                      <a16:colId xmlns:a16="http://schemas.microsoft.com/office/drawing/2014/main" val="1297294205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Gregory Gibbs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gregorysmithgibbs@gmail.com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4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Juan Ulloa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ulloajuan@hotmail.com</a:t>
                      </a: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4469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 Burstyn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adam.burstyn@gmail.com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37518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Ignacio Domaica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/>
                        </a:rPr>
                        <a:t>idomaica@gmail.com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91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Scope</a:t>
            </a:r>
            <a:r>
              <a:rPr lang="es-ES" sz="1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BB02E-6734-45B3-B712-81634A6895E1}"/>
              </a:ext>
            </a:extLst>
          </p:cNvPr>
          <p:cNvSpPr txBox="1"/>
          <p:nvPr/>
        </p:nvSpPr>
        <p:spPr>
          <a:xfrm>
            <a:off x="381000" y="666280"/>
            <a:ext cx="8415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idea would be to determine which player is best suited to fill a certain position on any NBA team based on existing players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and-or including draftees or not.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E78F-E9F4-40E1-930B-8A2EBA41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1689145"/>
            <a:ext cx="6364224" cy="28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endParaRPr lang="es-E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5C33A-1F4C-4D9F-A3DF-39886F96B3D4}"/>
              </a:ext>
            </a:extLst>
          </p:cNvPr>
          <p:cNvSpPr txBox="1"/>
          <p:nvPr/>
        </p:nvSpPr>
        <p:spPr>
          <a:xfrm>
            <a:off x="3666744" y="939215"/>
            <a:ext cx="355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1.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3C8A5-1B1F-4EEC-AB4B-436E1A19EB07}"/>
              </a:ext>
            </a:extLst>
          </p:cNvPr>
          <p:cNvSpPr txBox="1"/>
          <p:nvPr/>
        </p:nvSpPr>
        <p:spPr>
          <a:xfrm>
            <a:off x="3666744" y="1636015"/>
            <a:ext cx="4608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data can be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as defaults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corrections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sliders,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16957-94A3-44E2-9A5B-784D1FA54CB5}"/>
              </a:ext>
            </a:extLst>
          </p:cNvPr>
          <p:cNvSpPr txBox="1"/>
          <p:nvPr/>
        </p:nvSpPr>
        <p:spPr>
          <a:xfrm>
            <a:off x="4572000" y="2269949"/>
            <a:ext cx="39629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.- 	Will be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collected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from:</a:t>
            </a:r>
          </a:p>
          <a:p>
            <a:pPr marL="804863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62063" lvl="1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NBA 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NCAA 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eventually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62063" lvl="1" indent="-804863"/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lvl="1" indent="-3476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seasons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averages</a:t>
            </a:r>
            <a:endParaRPr lang="es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6DC78D-FCCB-4C98-A1B4-084B5B75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04" y="2209021"/>
            <a:ext cx="1933844" cy="1771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71CCD6-36CC-4CF4-8EA4-2D733AC9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5" y="2873552"/>
            <a:ext cx="2097933" cy="1806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516AE5-6E87-430C-99C3-9C5607755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1" y="654920"/>
            <a:ext cx="1089701" cy="1615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E35AEB0-8453-4656-BB3C-92BFF82408A7}"/>
                  </a:ext>
                </a:extLst>
              </p14:cNvPr>
              <p14:cNvContentPartPr/>
              <p14:nvPr/>
            </p14:nvContentPartPr>
            <p14:xfrm>
              <a:off x="7283520" y="2271960"/>
              <a:ext cx="1168200" cy="631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E35AEB0-8453-4656-BB3C-92BFF82408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74160" y="2262600"/>
                <a:ext cx="1186920" cy="6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A6E67-B064-43D1-B545-FBFAD4759EDF}"/>
              </a:ext>
            </a:extLst>
          </p:cNvPr>
          <p:cNvSpPr txBox="1"/>
          <p:nvPr/>
        </p:nvSpPr>
        <p:spPr>
          <a:xfrm>
            <a:off x="576072" y="665351"/>
            <a:ext cx="7598664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PLAYER PERFORMANCE METRICS</a:t>
            </a:r>
          </a:p>
          <a:p>
            <a:pPr algn="l" rtl="0"/>
            <a:endParaRPr lang="en-US" sz="1000" b="1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many ways to assess player performance. At the most basic level, basketball is about scoring more points than the opponent, so naturally points-per-game is a nice place to start. </a:t>
            </a: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But, there are other methods to quantify player performance, and some of them get quite complex like Box Plus Minus or Player Efficiency Rating.</a:t>
            </a: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this </a:t>
            </a:r>
            <a:r>
              <a:rPr lang="en-US" sz="10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we will use a very accepted measurement called </a:t>
            </a:r>
            <a:r>
              <a:rPr lang="en-US" sz="1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 Score 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 helps predict player performance.</a:t>
            </a:r>
          </a:p>
          <a:p>
            <a:pPr lvl="1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b="1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formula for Game Score is as follows: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 err="1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game_score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PTS + 0.4 * FG – 0.7 * FGA – 0.4*(FTA – FT) + 0.7 * ORB + 0.3 * DRB + STL + 0.7 * AST + 0.7 * BLK – 0.4 * PF – TOV.</a:t>
            </a: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 Score (</a:t>
            </a:r>
            <a:r>
              <a:rPr lang="en-US" sz="1000" b="0" i="0" dirty="0" err="1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game_score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attempts to incorporate some of the most important individual statistics and weights them to maximize its correlation with winning.  Game Score was created by </a:t>
            </a:r>
            <a:r>
              <a:rPr lang="en-US" sz="1000" b="0" i="0" u="none" strike="noStrike" dirty="0">
                <a:solidFill>
                  <a:srgbClr val="2D8FE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John Hollinger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give a rough measure of a player’s productivity for a single game.</a:t>
            </a: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Glossary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en-US" sz="11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indent="-914400"/>
            <a:r>
              <a:rPr lang="en-US" sz="11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0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Specific players have contracts and salaries. Do we want to filter players also with salary data to respect salary caps?</a:t>
            </a:r>
            <a:endParaRPr lang="en-US" sz="1100" b="1" dirty="0">
              <a:solidFill>
                <a:srgbClr val="7030A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1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CD4E-663C-4D8C-9E94-A1016479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05" y="2470928"/>
            <a:ext cx="5308877" cy="2337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F9DBD-7EA1-45EA-9DAA-F2D011039AC7}"/>
              </a:ext>
            </a:extLst>
          </p:cNvPr>
          <p:cNvSpPr txBox="1"/>
          <p:nvPr/>
        </p:nvSpPr>
        <p:spPr>
          <a:xfrm>
            <a:off x="585216" y="594149"/>
            <a:ext cx="81381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9963" indent="-969963"/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.-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and machine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Will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s-E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Drafted</a:t>
            </a:r>
            <a:r>
              <a:rPr lang="es-ES" sz="1600" dirty="0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600" dirty="0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375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4730-7B42-4202-A993-A5C3AEF58384}"/>
              </a:ext>
            </a:extLst>
          </p:cNvPr>
          <p:cNvSpPr txBox="1"/>
          <p:nvPr/>
        </p:nvSpPr>
        <p:spPr>
          <a:xfrm>
            <a:off x="381000" y="733978"/>
            <a:ext cx="405110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Linear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  <a:p>
            <a:pPr lvl="5">
              <a:buClr>
                <a:srgbClr val="0070C0"/>
              </a:buClr>
              <a:buSzPct val="150000"/>
            </a:pP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</a:p>
          <a:p>
            <a:pPr lvl="5">
              <a:buClr>
                <a:srgbClr val="0070C0"/>
              </a:buClr>
              <a:buSzPct val="150000"/>
            </a:pP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ElasticNet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3F23A-382E-4523-B105-5514E41B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71" y="733978"/>
            <a:ext cx="2438400" cy="1557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D24E3-4715-422D-B960-0F6AFF5D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91" y="780655"/>
            <a:ext cx="2265530" cy="1355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F44B01-2568-4039-A7E3-6398F1E2C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91" y="2403463"/>
            <a:ext cx="1923300" cy="1473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5D1C98-8355-4D7B-828A-4F28EBE4C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491" y="3751521"/>
            <a:ext cx="1853779" cy="12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4730-7B42-4202-A993-A5C3AEF58384}"/>
              </a:ext>
            </a:extLst>
          </p:cNvPr>
          <p:cNvSpPr txBox="1"/>
          <p:nvPr/>
        </p:nvSpPr>
        <p:spPr>
          <a:xfrm>
            <a:off x="381000" y="733978"/>
            <a:ext cx="3012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Neural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62F15-4452-4CEE-9B1F-815C4C1E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996" y="429904"/>
            <a:ext cx="3672100" cy="20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VISUALIZATIONS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 descr="Using Machine Learning to Find the 8 Types of Players in the NBA | by Alex  Cheng | Fastbreak Data | Medium">
            <a:extLst>
              <a:ext uri="{FF2B5EF4-FFF2-40B4-BE49-F238E27FC236}">
                <a16:creationId xmlns:a16="http://schemas.microsoft.com/office/drawing/2014/main" id="{13FA9B84-0111-4511-B5AC-E08CFF3D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3" y="2998200"/>
            <a:ext cx="1825941" cy="170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41FD20-EF10-4D81-A7ED-67F355B8794C}"/>
              </a:ext>
            </a:extLst>
          </p:cNvPr>
          <p:cNvSpPr txBox="1"/>
          <p:nvPr/>
        </p:nvSpPr>
        <p:spPr>
          <a:xfrm>
            <a:off x="898971" y="705761"/>
            <a:ext cx="5168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determined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worksheets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Maxplotlib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FE0F7-4745-4DC2-B7B3-E86D01D1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32" y="3051084"/>
            <a:ext cx="2935356" cy="1511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C8B31-5E2B-48CD-A154-A71865CEE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750" y="2971029"/>
            <a:ext cx="3615250" cy="1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7722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619</TotalTime>
  <Words>473</Words>
  <Application>Microsoft Office PowerPoint</Application>
  <PresentationFormat>On-screen Show (16:9)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Wingdings</vt:lpstr>
      <vt:lpstr>blank</vt:lpstr>
      <vt:lpstr>Project title &amp; description</vt:lpstr>
      <vt:lpstr>TEAM MEMBERS: </vt:lpstr>
      <vt:lpstr>Scope </vt:lpstr>
      <vt:lpstr>Design / Steps</vt:lpstr>
      <vt:lpstr>Design / Steps (2)</vt:lpstr>
      <vt:lpstr>Design / Steps (3)</vt:lpstr>
      <vt:lpstr>MODELS</vt:lpstr>
      <vt:lpstr>MODELS</vt:lpstr>
      <vt:lpstr>VISUALIZATIONS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11</cp:revision>
  <cp:lastPrinted>2021-07-15T18:44:28Z</cp:lastPrinted>
  <dcterms:created xsi:type="dcterms:W3CDTF">2021-07-15T13:03:47Z</dcterms:created>
  <dcterms:modified xsi:type="dcterms:W3CDTF">2021-07-15T23:23:41Z</dcterms:modified>
</cp:coreProperties>
</file>