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  <p:sldMasterId id="2147483680" r:id="rId2"/>
    <p:sldMasterId id="2147483976" r:id="rId3"/>
  </p:sldMasterIdLst>
  <p:notesMasterIdLst>
    <p:notesMasterId r:id="rId16"/>
  </p:notesMasterIdLst>
  <p:sldIdLst>
    <p:sldId id="409" r:id="rId4"/>
    <p:sldId id="411" r:id="rId5"/>
    <p:sldId id="423" r:id="rId6"/>
    <p:sldId id="429" r:id="rId7"/>
    <p:sldId id="430" r:id="rId8"/>
    <p:sldId id="408" r:id="rId9"/>
    <p:sldId id="428" r:id="rId10"/>
    <p:sldId id="417" r:id="rId11"/>
    <p:sldId id="431" r:id="rId12"/>
    <p:sldId id="432" r:id="rId13"/>
    <p:sldId id="433" r:id="rId14"/>
    <p:sldId id="4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B6D6FF"/>
    <a:srgbClr val="01579B"/>
    <a:srgbClr val="82B1FF"/>
    <a:srgbClr val="002060"/>
    <a:srgbClr val="AFCA54"/>
    <a:srgbClr val="F2F778"/>
    <a:srgbClr val="009193"/>
    <a:srgbClr val="3CA779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5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E63D1-9605-C143-A59C-1D2E8B721EF2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3ECA-0498-504B-AB1F-8CF26410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692-E8EB-9B48-A3FF-28A10546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3817"/>
            <a:ext cx="12192000" cy="1925934"/>
          </a:xfrm>
          <a:prstGeom prst="rect">
            <a:avLst/>
          </a:prstGeom>
        </p:spPr>
        <p:txBody>
          <a:bodyPr lIns="3931920" rIns="182880" anchor="t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6073-9A75-B144-8D7A-F8B4C7D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163" y="4696691"/>
            <a:ext cx="10016837" cy="387927"/>
          </a:xfrm>
          <a:prstGeom prst="rect">
            <a:avLst/>
          </a:prstGeom>
        </p:spPr>
        <p:txBody>
          <a:bodyPr rIns="731520" anchor="ctr"/>
          <a:lstStyle>
            <a:lvl1pPr marL="0" indent="0" algn="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0742F-CE16-8D45-80EC-0CDAE5627D40}"/>
              </a:ext>
            </a:extLst>
          </p:cNvPr>
          <p:cNvSpPr txBox="1"/>
          <p:nvPr userDrawn="1"/>
        </p:nvSpPr>
        <p:spPr>
          <a:xfrm>
            <a:off x="6539346" y="5361558"/>
            <a:ext cx="3602182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lvl="1" algn="r" rtl="0"/>
            <a:r>
              <a:rPr lang="en-US" sz="24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 Development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20D811-A374-A34D-BAF4-5C8AC7CF5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145" y="1648188"/>
            <a:ext cx="3092310" cy="2300144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FC6FE3E-E949-A24A-909D-F6F3F83AA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070" y="5823223"/>
            <a:ext cx="11381534" cy="654050"/>
          </a:xfrm>
          <a:prstGeom prst="rect">
            <a:avLst/>
          </a:prstGeom>
        </p:spPr>
        <p:txBody>
          <a:bodyPr rIns="1645920"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1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X/UI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692-E8EB-9B48-A3FF-28A10546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3817"/>
            <a:ext cx="12192000" cy="1925934"/>
          </a:xfrm>
          <a:prstGeom prst="rect">
            <a:avLst/>
          </a:prstGeom>
        </p:spPr>
        <p:txBody>
          <a:bodyPr lIns="3931920" rIns="182880" anchor="t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6073-9A75-B144-8D7A-F8B4C7D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163" y="4696691"/>
            <a:ext cx="10016837" cy="387927"/>
          </a:xfrm>
          <a:prstGeom prst="rect">
            <a:avLst/>
          </a:prstGeom>
        </p:spPr>
        <p:txBody>
          <a:bodyPr rIns="731520" anchor="ctr"/>
          <a:lstStyle>
            <a:lvl1pPr marL="0" indent="0" algn="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0742F-CE16-8D45-80EC-0CDAE5627D40}"/>
              </a:ext>
            </a:extLst>
          </p:cNvPr>
          <p:cNvSpPr txBox="1"/>
          <p:nvPr userDrawn="1"/>
        </p:nvSpPr>
        <p:spPr>
          <a:xfrm>
            <a:off x="6539346" y="5361558"/>
            <a:ext cx="3602182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rtl="0"/>
            <a:r>
              <a:rPr lang="en-US" sz="24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UX/UI Design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39BC8-E59D-D24F-9898-8DF6A09CB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6287" y="1489719"/>
            <a:ext cx="3417680" cy="2542163"/>
          </a:xfrm>
          <a:prstGeom prst="rect">
            <a:avLst/>
          </a:prstGeom>
        </p:spPr>
      </p:pic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E128BAF9-D9D3-084F-934A-787E0E83E5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070" y="5823223"/>
            <a:ext cx="11381534" cy="654050"/>
          </a:xfrm>
          <a:prstGeom prst="rect">
            <a:avLst/>
          </a:prstGeom>
        </p:spPr>
        <p:txBody>
          <a:bodyPr rIns="1645920"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8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ersecurit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692-E8EB-9B48-A3FF-28A10546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3817"/>
            <a:ext cx="12192000" cy="1925934"/>
          </a:xfrm>
          <a:prstGeom prst="rect">
            <a:avLst/>
          </a:prstGeom>
        </p:spPr>
        <p:txBody>
          <a:bodyPr lIns="3931920" rIns="182880" anchor="t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6073-9A75-B144-8D7A-F8B4C7D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163" y="4696691"/>
            <a:ext cx="10016837" cy="387927"/>
          </a:xfrm>
          <a:prstGeom prst="rect">
            <a:avLst/>
          </a:prstGeom>
        </p:spPr>
        <p:txBody>
          <a:bodyPr rIns="731520" anchor="ctr"/>
          <a:lstStyle>
            <a:lvl1pPr marL="0" indent="0" algn="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0742F-CE16-8D45-80EC-0CDAE5627D40}"/>
              </a:ext>
            </a:extLst>
          </p:cNvPr>
          <p:cNvSpPr txBox="1"/>
          <p:nvPr userDrawn="1"/>
        </p:nvSpPr>
        <p:spPr>
          <a:xfrm>
            <a:off x="6539346" y="5361558"/>
            <a:ext cx="3602182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lvl="1" algn="r" rtl="0"/>
            <a:r>
              <a:rPr lang="en-US" sz="24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Cybersecurity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8985C-D02A-344B-828D-B3A7C8A6D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823" y="1636855"/>
            <a:ext cx="2973468" cy="2211746"/>
          </a:xfrm>
          <a:prstGeom prst="rect">
            <a:avLst/>
          </a:prstGeom>
        </p:spPr>
      </p:pic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80B78F40-4205-B242-B513-44DACE976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070" y="5823223"/>
            <a:ext cx="11381534" cy="654050"/>
          </a:xfrm>
          <a:prstGeom prst="rect">
            <a:avLst/>
          </a:prstGeom>
        </p:spPr>
        <p:txBody>
          <a:bodyPr rIns="1645920"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0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Analytics and 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692-E8EB-9B48-A3FF-28A10546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3817"/>
            <a:ext cx="12192000" cy="1925934"/>
          </a:xfrm>
          <a:prstGeom prst="rect">
            <a:avLst/>
          </a:prstGeom>
        </p:spPr>
        <p:txBody>
          <a:bodyPr lIns="3931920" rIns="182880" anchor="t"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6073-9A75-B144-8D7A-F8B4C7D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163" y="4696691"/>
            <a:ext cx="10016837" cy="387927"/>
          </a:xfrm>
          <a:prstGeom prst="rect">
            <a:avLst/>
          </a:prstGeom>
        </p:spPr>
        <p:txBody>
          <a:bodyPr rIns="731520" anchor="ctr"/>
          <a:lstStyle>
            <a:lvl1pPr marL="0" indent="0" algn="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0742F-CE16-8D45-80EC-0CDAE5627D40}"/>
              </a:ext>
            </a:extLst>
          </p:cNvPr>
          <p:cNvSpPr txBox="1"/>
          <p:nvPr userDrawn="1"/>
        </p:nvSpPr>
        <p:spPr>
          <a:xfrm>
            <a:off x="4322618" y="5361558"/>
            <a:ext cx="5818910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lvl="1" algn="r" rtl="0"/>
            <a:r>
              <a:rPr lang="en-US" sz="2400" b="1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Analytics and Visualization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F3F52-771A-B74E-8C5C-97F9F6211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871" y="1634837"/>
            <a:ext cx="2985201" cy="2220474"/>
          </a:xfrm>
          <a:prstGeom prst="rect">
            <a:avLst/>
          </a:prstGeom>
        </p:spPr>
      </p:pic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749F7192-9B25-744A-8C75-C6EBBC97E3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070" y="5823223"/>
            <a:ext cx="11381534" cy="654050"/>
          </a:xfrm>
          <a:prstGeom prst="rect">
            <a:avLst/>
          </a:prstGeom>
        </p:spPr>
        <p:txBody>
          <a:bodyPr rIns="1645920"/>
          <a:lstStyle>
            <a:lvl1pPr marL="0" indent="0" algn="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89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9FA-1808-414E-AA01-E590E5D3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1950"/>
            <a:ext cx="11430000" cy="6134099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C7BC97BF-E182-714A-8289-7C7FB330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564742"/>
            <a:ext cx="1219200" cy="293249"/>
          </a:xfrm>
          <a:prstGeom prst="rect">
            <a:avLst/>
          </a:prstGeom>
        </p:spPr>
        <p:txBody>
          <a:bodyPr vert="horz" lIns="91440" tIns="91440" rIns="365760" bIns="9144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58742C-725E-6941-A96C-5262B7D83A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EB6C4C3A-41BD-4442-BEC0-F5C281BB34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2" y="6564741"/>
            <a:ext cx="10612583" cy="293259"/>
          </a:xfrm>
          <a:prstGeom prst="rect">
            <a:avLst/>
          </a:prstGeom>
        </p:spPr>
        <p:txBody>
          <a:bodyPr lIns="457200" tIns="91440" anchor="ctr">
            <a:normAutofit/>
          </a:bodyPr>
          <a:lstStyle>
            <a:lvl1pPr>
              <a:buFontTx/>
              <a:buNone/>
              <a:defRPr sz="8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460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1F941F48-3DFE-3745-8C22-5B354D520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564742"/>
            <a:ext cx="1219200" cy="293249"/>
          </a:xfrm>
          <a:prstGeom prst="rect">
            <a:avLst/>
          </a:prstGeom>
        </p:spPr>
        <p:txBody>
          <a:bodyPr vert="horz" lIns="91440" tIns="91440" rIns="365760" bIns="9144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58742C-725E-6941-A96C-5262B7D83A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1635B66-DC1E-B946-938D-E45306A001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2" y="6564741"/>
            <a:ext cx="10612583" cy="293259"/>
          </a:xfrm>
          <a:prstGeom prst="rect">
            <a:avLst/>
          </a:prstGeom>
        </p:spPr>
        <p:txBody>
          <a:bodyPr lIns="457200" tIns="91440" anchor="ctr">
            <a:normAutofit/>
          </a:bodyPr>
          <a:lstStyle>
            <a:lvl1pPr>
              <a:buFontTx/>
              <a:buNone/>
              <a:defRPr sz="8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6F8EA4-4342-6A41-B8A0-3704AD61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3494"/>
            <a:ext cx="12192000" cy="4543450"/>
          </a:xfrm>
          <a:prstGeom prst="rect">
            <a:avLst/>
          </a:prstGeom>
        </p:spPr>
        <p:txBody>
          <a:bodyPr lIns="457200" rIns="457200"/>
          <a:lstStyle>
            <a:lvl1pPr indent="-182880">
              <a:lnSpc>
                <a:spcPct val="100000"/>
              </a:lnSpc>
              <a:spcAft>
                <a:spcPts val="1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182880">
              <a:lnSpc>
                <a:spcPct val="100000"/>
              </a:lnSpc>
              <a:spcAft>
                <a:spcPts val="1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2880">
              <a:lnSpc>
                <a:spcPct val="100000"/>
              </a:lnSpc>
              <a:spcAft>
                <a:spcPts val="1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2880">
              <a:lnSpc>
                <a:spcPct val="100000"/>
              </a:lnSpc>
              <a:spcAft>
                <a:spcPts val="1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2880">
              <a:lnSpc>
                <a:spcPct val="100000"/>
              </a:lnSpc>
              <a:spcAft>
                <a:spcPts val="1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17A52B-56DB-0745-A016-A563BF76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4600"/>
            <a:ext cx="12192000" cy="477838"/>
          </a:xfrm>
          <a:prstGeom prst="rect">
            <a:avLst/>
          </a:prstGeom>
        </p:spPr>
        <p:txBody>
          <a:bodyPr lIns="457200" rIns="182880" anchor="ctr">
            <a:noAutofit/>
          </a:bodyPr>
          <a:lstStyle>
            <a:lvl1pPr algn="l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4D95420-8DC6-7149-B35A-6C04E53602E4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0" y="884164"/>
            <a:ext cx="12192000" cy="877604"/>
          </a:xfrm>
          <a:prstGeom prst="rect">
            <a:avLst/>
          </a:prstGeom>
        </p:spPr>
        <p:txBody>
          <a:bodyPr lIns="457200" tIns="91440" rIns="182880"/>
          <a:lstStyle>
            <a:lvl1pPr marL="0" indent="0" algn="l">
              <a:lnSpc>
                <a:spcPct val="100000"/>
              </a:lnSpc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6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A43C3A-EF50-B543-A77D-019A8D5D02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8300" y="361950"/>
            <a:ext cx="11455400" cy="613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48817-01F0-C044-8C03-13698D64CB69}"/>
              </a:ext>
            </a:extLst>
          </p:cNvPr>
          <p:cNvSpPr txBox="1"/>
          <p:nvPr userDrawn="1"/>
        </p:nvSpPr>
        <p:spPr>
          <a:xfrm>
            <a:off x="5250873" y="6573280"/>
            <a:ext cx="6572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 algn="r" rtl="0"/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Trilogy Education Services, Inc. All rights Reserved.</a:t>
            </a:r>
            <a:endParaRPr lang="en-US" sz="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9F5678-CF7F-0645-9A08-D08809A80F6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7056" y="5281610"/>
            <a:ext cx="1169554" cy="10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67091-D351-DA43-9297-E0D7CD86D2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300" y="361950"/>
            <a:ext cx="11455400" cy="6134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222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207048-80BF-D145-BBC9-4FC00496C8A3}"/>
              </a:ext>
            </a:extLst>
          </p:cNvPr>
          <p:cNvCxnSpPr/>
          <p:nvPr userDrawn="1"/>
        </p:nvCxnSpPr>
        <p:spPr>
          <a:xfrm>
            <a:off x="381000" y="866274"/>
            <a:ext cx="114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76631F-1169-B048-924F-FFBA6D9DCA02}"/>
              </a:ext>
            </a:extLst>
          </p:cNvPr>
          <p:cNvCxnSpPr/>
          <p:nvPr userDrawn="1"/>
        </p:nvCxnSpPr>
        <p:spPr>
          <a:xfrm>
            <a:off x="381000" y="6564742"/>
            <a:ext cx="11430000" cy="0"/>
          </a:xfrm>
          <a:prstGeom prst="line">
            <a:avLst/>
          </a:prstGeom>
          <a:ln>
            <a:solidFill>
              <a:srgbClr val="9AA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2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FILWD/from-data-visualization-to-interactive-data-analysis-e24ae3751bf3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7812-E32E-5A48-9536-37DBEA97B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to </a:t>
            </a:r>
            <a:r>
              <a:rPr lang="en-US" sz="4000" dirty="0" err="1"/>
              <a:t>Plotly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546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529097"/>
            <a:ext cx="11472672" cy="4479433"/>
          </a:xfrm>
        </p:spPr>
        <p:txBody>
          <a:bodyPr/>
          <a:lstStyle/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Create basic plots in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Plotly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filter() method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Math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 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Use map() in creating </a:t>
            </a:r>
            <a:r>
              <a:rPr lang="en-US" sz="2400" dirty="0" err="1">
                <a:solidFill>
                  <a:schemeClr val="dk1"/>
                </a:solidFill>
                <a:highlight>
                  <a:schemeClr val="lt1"/>
                </a:highlight>
              </a:rPr>
              <a:t>Plotly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 charts</a:t>
            </a:r>
            <a:r>
              <a:rPr lang="en-US" sz="2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Class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5C0A7-609C-8A44-9FDD-D4E5AD5BCA43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0" y="884164"/>
            <a:ext cx="12192000" cy="454485"/>
          </a:xfrm>
        </p:spPr>
        <p:txBody>
          <a:bodyPr/>
          <a:lstStyle/>
          <a:p>
            <a:r>
              <a:rPr lang="en-US" sz="2400" b="1" dirty="0"/>
              <a:t>By the end of the class you will:</a:t>
            </a:r>
          </a:p>
        </p:txBody>
      </p:sp>
    </p:spTree>
    <p:extLst>
      <p:ext uri="{BB962C8B-B14F-4D97-AF65-F5344CB8AC3E}">
        <p14:creationId xmlns:p14="http://schemas.microsoft.com/office/powerpoint/2010/main" val="163266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529097"/>
            <a:ext cx="11472672" cy="4479433"/>
          </a:xfrm>
        </p:spPr>
        <p:txBody>
          <a:bodyPr/>
          <a:lstStyle/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Create basic plots in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Plotly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filter() method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Math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 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Use map() in creating </a:t>
            </a:r>
            <a:r>
              <a:rPr lang="en-US" sz="2400" dirty="0" err="1">
                <a:solidFill>
                  <a:schemeClr val="dk1"/>
                </a:solidFill>
                <a:highlight>
                  <a:schemeClr val="lt1"/>
                </a:highlight>
              </a:rPr>
              <a:t>Plotly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 charts</a:t>
            </a:r>
            <a:r>
              <a:rPr lang="en-US" sz="2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Class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5C0A7-609C-8A44-9FDD-D4E5AD5BCA43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0" y="884164"/>
            <a:ext cx="12192000" cy="454485"/>
          </a:xfrm>
        </p:spPr>
        <p:txBody>
          <a:bodyPr/>
          <a:lstStyle/>
          <a:p>
            <a:r>
              <a:rPr lang="en-US" sz="2400" b="1" dirty="0"/>
              <a:t>By the end of the class you will:</a:t>
            </a:r>
          </a:p>
        </p:txBody>
      </p:sp>
    </p:spTree>
    <p:extLst>
      <p:ext uri="{BB962C8B-B14F-4D97-AF65-F5344CB8AC3E}">
        <p14:creationId xmlns:p14="http://schemas.microsoft.com/office/powerpoint/2010/main" val="268112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529097"/>
            <a:ext cx="11472672" cy="4479433"/>
          </a:xfrm>
        </p:spPr>
        <p:txBody>
          <a:bodyPr/>
          <a:lstStyle/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Create basic plots in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Plotly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filter() method</a:t>
            </a:r>
            <a:r>
              <a:rPr lang="en-US" sz="2400" dirty="0"/>
              <a:t>.</a:t>
            </a:r>
          </a:p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Math library</a:t>
            </a:r>
          </a:p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  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Use map() in creating </a:t>
            </a:r>
            <a:r>
              <a:rPr lang="en-US" sz="2400" dirty="0" err="1">
                <a:solidFill>
                  <a:schemeClr val="dk1"/>
                </a:solidFill>
                <a:highlight>
                  <a:schemeClr val="lt1"/>
                </a:highlight>
              </a:rPr>
              <a:t>Plotly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 charts</a:t>
            </a:r>
            <a:r>
              <a:rPr lang="en-US" sz="2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Class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5C0A7-609C-8A44-9FDD-D4E5AD5BCA43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0" y="884164"/>
            <a:ext cx="12192000" cy="454485"/>
          </a:xfrm>
        </p:spPr>
        <p:txBody>
          <a:bodyPr/>
          <a:lstStyle/>
          <a:p>
            <a:r>
              <a:rPr lang="en-US" sz="2400" b="1" dirty="0"/>
              <a:t>By the end of the class you will:</a:t>
            </a:r>
          </a:p>
        </p:txBody>
      </p:sp>
    </p:spTree>
    <p:extLst>
      <p:ext uri="{BB962C8B-B14F-4D97-AF65-F5344CB8AC3E}">
        <p14:creationId xmlns:p14="http://schemas.microsoft.com/office/powerpoint/2010/main" val="130143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176668"/>
            <a:ext cx="11153394" cy="5178412"/>
          </a:xfrm>
        </p:spPr>
        <p:txBody>
          <a:bodyPr/>
          <a:lstStyle/>
          <a:p>
            <a:pPr marL="457200" lvl="0" indent="-36830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400" dirty="0"/>
              <a:t>The focus for this section of the course is to build interactive visualizations for an audience. </a:t>
            </a:r>
          </a:p>
          <a:p>
            <a:pPr marL="457200" lvl="0" indent="-36830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400" dirty="0"/>
              <a:t>The idea behind this skill is that you provide the customer/consumer/client with the ability to visualize complex data so that they can explore and draw their own conclusions from it. </a:t>
            </a:r>
          </a:p>
          <a:p>
            <a:pPr marL="457200" lvl="0" indent="-36830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400" dirty="0"/>
              <a:t>This is a big trend in reproducible data science and data journalism. </a:t>
            </a:r>
          </a:p>
          <a:p>
            <a:pPr marL="457200" lvl="0" indent="-36830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400" dirty="0"/>
              <a:t>Here is an article that has some explanation about this: </a:t>
            </a:r>
            <a:r>
              <a:rPr lang="en-US" sz="2400" dirty="0">
                <a:hlinkClick r:id="rId2"/>
              </a:rPr>
              <a:t>https://medium.com/@FILWD/from-data-visualization-to-interactive-data-analysis-e24ae3751bf3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 err="1"/>
              <a:t>Plotly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5632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176668"/>
            <a:ext cx="11153394" cy="5178412"/>
          </a:xfrm>
        </p:spPr>
        <p:txBody>
          <a:bodyPr/>
          <a:lstStyle/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Communicate data insight and visualization to a wide audience using the browser.</a:t>
            </a:r>
          </a:p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More visually appealing than Matplotlib.</a:t>
            </a:r>
          </a:p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Offers interactivity.</a:t>
            </a:r>
          </a:p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36830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 err="1">
                <a:solidFill>
                  <a:schemeClr val="dk1"/>
                </a:solidFill>
              </a:rPr>
              <a:t>Plotly</a:t>
            </a:r>
            <a:r>
              <a:rPr lang="en-US" sz="2400" dirty="0">
                <a:solidFill>
                  <a:schemeClr val="dk1"/>
                </a:solidFill>
              </a:rPr>
              <a:t> and many similar visualization libraries use JavaScript.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/>
              <a:t>Why </a:t>
            </a:r>
            <a:r>
              <a:rPr lang="en-US" sz="3200" b="1" dirty="0" err="1"/>
              <a:t>Plotly</a:t>
            </a:r>
            <a:r>
              <a:rPr lang="en-U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54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595F-7603-194E-878A-206C9C3F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/>
              <a:t>Journey to JavaScript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408C0-751B-F14D-BFB7-61BF34632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58742C-725E-6941-A96C-5262B7D83A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6DB18-3167-254E-BBCB-6C9012CAA1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85742-D94B-9547-976F-A7BC095FF8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C6CEE4-78DE-1547-A809-DA67156E7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Journey to JavaScript….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8004EB-F8B3-AF42-BC28-12DB214D7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0" b="2260"/>
          <a:stretch/>
        </p:blipFill>
        <p:spPr>
          <a:xfrm>
            <a:off x="1920240" y="1010352"/>
            <a:ext cx="7128510" cy="53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863494"/>
            <a:ext cx="11472672" cy="40130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  Create and annotate charts with labels, text, and hover information.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Create </a:t>
            </a:r>
            <a:r>
              <a:rPr lang="en-US" sz="2400" dirty="0"/>
              <a:t>and annotate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charts from API calls.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Create and annotate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charts using</a:t>
            </a:r>
            <a:r>
              <a:rPr lang="en-US" sz="2400" dirty="0"/>
              <a:t> advanced JavaScript methods and </a:t>
            </a:r>
            <a:r>
              <a:rPr lang="en-US" sz="2400"/>
              <a:t>statistical functions.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Learning Outcomes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5C0A7-609C-8A44-9FDD-D4E5AD5BCA43}"/>
              </a:ext>
            </a:extLst>
          </p:cNvPr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r>
              <a:rPr lang="en-US" b="1" dirty="0"/>
              <a:t>By the end of this unit, you will be able to</a:t>
            </a:r>
            <a:r>
              <a:rPr lang="en-US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18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595F-7603-194E-878A-206C9C3F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/>
              <a:t>Today’s Class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408C0-751B-F14D-BFB7-61BF34632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58742C-725E-6941-A96C-5262B7D83A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6DB18-3167-254E-BBCB-6C9012CAA1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529097"/>
            <a:ext cx="11472672" cy="447943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Create basic plots in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Plotly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filter() method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Math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</a:t>
            </a:r>
            <a:r>
              <a:rPr lang="en-US" sz="2400"/>
              <a:t> 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</a:rPr>
              <a:t>Use 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map() in creating </a:t>
            </a:r>
            <a:r>
              <a:rPr lang="en-US" sz="2400" dirty="0" err="1">
                <a:solidFill>
                  <a:schemeClr val="dk1"/>
                </a:solidFill>
                <a:highlight>
                  <a:schemeClr val="lt1"/>
                </a:highlight>
              </a:rPr>
              <a:t>Plotly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 charts</a:t>
            </a:r>
            <a:r>
              <a:rPr lang="en-US" sz="2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Class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5C0A7-609C-8A44-9FDD-D4E5AD5BCA43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0" y="884164"/>
            <a:ext cx="12192000" cy="454485"/>
          </a:xfrm>
        </p:spPr>
        <p:txBody>
          <a:bodyPr/>
          <a:lstStyle/>
          <a:p>
            <a:r>
              <a:rPr lang="en-US" sz="2400" b="1" dirty="0"/>
              <a:t>By the end of the class you will:</a:t>
            </a:r>
          </a:p>
        </p:txBody>
      </p:sp>
    </p:spTree>
    <p:extLst>
      <p:ext uri="{BB962C8B-B14F-4D97-AF65-F5344CB8AC3E}">
        <p14:creationId xmlns:p14="http://schemas.microsoft.com/office/powerpoint/2010/main" val="202371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BB31-6615-634D-AF2E-205FB1F53A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94F-E8B0-664E-8A9A-FC83E426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529097"/>
            <a:ext cx="11472672" cy="4479433"/>
          </a:xfrm>
        </p:spPr>
        <p:txBody>
          <a:bodyPr/>
          <a:lstStyle/>
          <a:p>
            <a:pPr marL="45720" indent="0">
              <a:buNone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☑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Create basic plots in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Plotly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filter() method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Use the JavaScript Math library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 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Use map() in creating </a:t>
            </a:r>
            <a:r>
              <a:rPr lang="en-US" sz="2400" dirty="0" err="1">
                <a:solidFill>
                  <a:schemeClr val="dk1"/>
                </a:solidFill>
                <a:highlight>
                  <a:schemeClr val="lt1"/>
                </a:highlight>
              </a:rPr>
              <a:t>Plotly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 charts</a:t>
            </a:r>
            <a:r>
              <a:rPr lang="en-US" sz="24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AD196-8DA7-B94D-9593-7E3578D18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Class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5C0A7-609C-8A44-9FDD-D4E5AD5BCA43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0" y="884164"/>
            <a:ext cx="12192000" cy="454485"/>
          </a:xfrm>
        </p:spPr>
        <p:txBody>
          <a:bodyPr/>
          <a:lstStyle/>
          <a:p>
            <a:r>
              <a:rPr lang="en-US" sz="2400" b="1" dirty="0"/>
              <a:t>By the end of the class you will:</a:t>
            </a:r>
          </a:p>
        </p:txBody>
      </p:sp>
    </p:spTree>
    <p:extLst>
      <p:ext uri="{BB962C8B-B14F-4D97-AF65-F5344CB8AC3E}">
        <p14:creationId xmlns:p14="http://schemas.microsoft.com/office/powerpoint/2010/main" val="265306987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2C2A23B-548A-9E4F-9A48-8417D6485889}" vid="{C52D549D-757D-704D-9A3A-EBA1A7685101}"/>
    </a:ext>
  </a:extLst>
</a:theme>
</file>

<file path=ppt/theme/theme2.xml><?xml version="1.0" encoding="utf-8"?>
<a:theme xmlns:a="http://schemas.openxmlformats.org/drawingml/2006/main" name="Subsection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2C2A23B-548A-9E4F-9A48-8417D6485889}" vid="{DA2596A0-2CA1-574D-BA6E-8A104B3B646F}"/>
    </a:ext>
  </a:extLst>
</a:theme>
</file>

<file path=ppt/theme/theme3.xml><?xml version="1.0" encoding="utf-8"?>
<a:theme xmlns:a="http://schemas.openxmlformats.org/drawingml/2006/main" name="Text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2C2A23B-548A-9E4F-9A48-8417D6485889}" vid="{EC1E34D4-7BFE-6A48-A72A-E499520B8A6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3269</TotalTime>
  <Words>397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Wingdings</vt:lpstr>
      <vt:lpstr>Title Slide</vt:lpstr>
      <vt:lpstr>Subsection Slide</vt:lpstr>
      <vt:lpstr>Text Only</vt:lpstr>
      <vt:lpstr>Introduction to Plotly</vt:lpstr>
      <vt:lpstr>Why Plotly?</vt:lpstr>
      <vt:lpstr>Why Plotly?</vt:lpstr>
      <vt:lpstr>Journey to JavaScript </vt:lpstr>
      <vt:lpstr>The Journey to JavaScript….</vt:lpstr>
      <vt:lpstr>Learning Outcomes</vt:lpstr>
      <vt:lpstr>Today’s Class   </vt:lpstr>
      <vt:lpstr>Class Objectives</vt:lpstr>
      <vt:lpstr>Class Objectives</vt:lpstr>
      <vt:lpstr>Class Objectives</vt:lpstr>
      <vt:lpstr>Class Objectives</vt:lpstr>
      <vt:lpstr>Class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Tom Berton</dc:creator>
  <cp:lastModifiedBy>ignacio domaica</cp:lastModifiedBy>
  <cp:revision>43</cp:revision>
  <dcterms:created xsi:type="dcterms:W3CDTF">2018-12-31T16:25:43Z</dcterms:created>
  <dcterms:modified xsi:type="dcterms:W3CDTF">2021-05-11T23:38:08Z</dcterms:modified>
</cp:coreProperties>
</file>