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625" r:id="rId2"/>
    <p:sldId id="626" r:id="rId3"/>
    <p:sldId id="641" r:id="rId4"/>
    <p:sldId id="642" r:id="rId5"/>
    <p:sldId id="643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500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FBA1F-CED4-45CC-89CC-38E0D3292786}" type="datetimeFigureOut">
              <a:rPr lang="en-US" smtClean="0"/>
              <a:t>06-Mar-21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4E22B-EFD1-4E7A-8732-02E6B651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 anchor="t" anchorCtr="0">
            <a:normAutofit/>
          </a:bodyPr>
          <a:lstStyle>
            <a:lvl1pPr>
              <a:defRPr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94EF284B-A536-4129-B3B0-B5ABA5FDC2D4}" type="datetime1">
              <a:rPr lang="en-US" smtClean="0"/>
              <a:pPr/>
              <a:t>06-Mar-21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4868094"/>
            <a:ext cx="2133600" cy="273844"/>
          </a:xfrm>
        </p:spPr>
        <p:txBody>
          <a:bodyPr/>
          <a:lstStyle>
            <a:lvl1pPr>
              <a:defRPr sz="1000">
                <a:solidFill>
                  <a:srgbClr val="FF0000"/>
                </a:solidFill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0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009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13B121-7DC8-4740-AF23-B2979B0ADE67}" type="datetime1">
              <a:rPr lang="en-US" smtClean="0"/>
              <a:pPr/>
              <a:t>06-Mar-21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7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b="1" i="0" dirty="0">
                <a:effectLst/>
                <a:latin typeface="Helvetica Neue"/>
              </a:rPr>
              <a:t>Observable Trends Based On Data</a:t>
            </a:r>
            <a:br>
              <a:rPr lang="en-US" sz="1800" b="1" i="0" dirty="0">
                <a:effectLst/>
                <a:latin typeface="Helvetica Neue"/>
              </a:rPr>
            </a:br>
            <a:endParaRPr lang="es-E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EDA4E73C-7A94-44D4-A65F-F6EB5CEC5634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A8682-1EE4-4987-8F88-0A36BDC7CD6B}"/>
              </a:ext>
            </a:extLst>
          </p:cNvPr>
          <p:cNvSpPr txBox="1"/>
          <p:nvPr/>
        </p:nvSpPr>
        <p:spPr>
          <a:xfrm>
            <a:off x="529391" y="568449"/>
            <a:ext cx="75970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Not sure if I can reduce conclusions to </a:t>
            </a:r>
            <a:r>
              <a:rPr lang="en-US" sz="1400" b="0" i="0" u="sng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”</a:t>
            </a:r>
            <a:r>
              <a:rPr lang="en-US" sz="1400" b="0" i="1" u="sng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three observable trends based on the data” but I will review one by one the most obvious ones that we can extract at every meaningful data analysis</a:t>
            </a:r>
            <a:r>
              <a:rPr lang="en-US" sz="1400" b="0" i="0" u="sng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6E620-4D1C-49D6-853B-9636A3968187}"/>
              </a:ext>
            </a:extLst>
          </p:cNvPr>
          <p:cNvSpPr txBox="1"/>
          <p:nvPr/>
        </p:nvSpPr>
        <p:spPr>
          <a:xfrm>
            <a:off x="776897" y="1450542"/>
            <a:ext cx="490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1. From ‘</a:t>
            </a:r>
            <a:r>
              <a:rPr lang="en-US" i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 Demographics</a:t>
            </a:r>
            <a:r>
              <a:rPr lang="en-US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471EF5-27FD-4A71-8FDE-FF8A22655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54" y="2013997"/>
            <a:ext cx="4408667" cy="16792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E58195-F821-44FA-BA7E-F95072D05D61}"/>
              </a:ext>
            </a:extLst>
          </p:cNvPr>
          <p:cNvSpPr txBox="1"/>
          <p:nvPr/>
        </p:nvSpPr>
        <p:spPr>
          <a:xfrm>
            <a:off x="776897" y="4025891"/>
            <a:ext cx="759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first and obvious conclusion is the fact that, for the analyzed sample, most buyers are “Male” with a huge specific weight of 84% compared to “Female” with 14% and a residual 1% for "Other/Non-disclosed"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E2DCF69-25E4-447C-8278-BD578C74AA4C}"/>
              </a:ext>
            </a:extLst>
          </p:cNvPr>
          <p:cNvSpPr/>
          <p:nvPr/>
        </p:nvSpPr>
        <p:spPr>
          <a:xfrm>
            <a:off x="4620126" y="3011178"/>
            <a:ext cx="721895" cy="275007"/>
          </a:xfrm>
          <a:custGeom>
            <a:avLst/>
            <a:gdLst>
              <a:gd name="connsiteX0" fmla="*/ 0 w 721895"/>
              <a:gd name="connsiteY0" fmla="*/ 45835 h 275007"/>
              <a:gd name="connsiteX1" fmla="*/ 45835 w 721895"/>
              <a:gd name="connsiteY1" fmla="*/ 0 h 275007"/>
              <a:gd name="connsiteX2" fmla="*/ 367250 w 721895"/>
              <a:gd name="connsiteY2" fmla="*/ 0 h 275007"/>
              <a:gd name="connsiteX3" fmla="*/ 676060 w 721895"/>
              <a:gd name="connsiteY3" fmla="*/ 0 h 275007"/>
              <a:gd name="connsiteX4" fmla="*/ 721895 w 721895"/>
              <a:gd name="connsiteY4" fmla="*/ 45835 h 275007"/>
              <a:gd name="connsiteX5" fmla="*/ 721895 w 721895"/>
              <a:gd name="connsiteY5" fmla="*/ 229172 h 275007"/>
              <a:gd name="connsiteX6" fmla="*/ 676060 w 721895"/>
              <a:gd name="connsiteY6" fmla="*/ 275007 h 275007"/>
              <a:gd name="connsiteX7" fmla="*/ 379854 w 721895"/>
              <a:gd name="connsiteY7" fmla="*/ 275007 h 275007"/>
              <a:gd name="connsiteX8" fmla="*/ 45835 w 721895"/>
              <a:gd name="connsiteY8" fmla="*/ 275007 h 275007"/>
              <a:gd name="connsiteX9" fmla="*/ 0 w 721895"/>
              <a:gd name="connsiteY9" fmla="*/ 229172 h 275007"/>
              <a:gd name="connsiteX10" fmla="*/ 0 w 721895"/>
              <a:gd name="connsiteY10" fmla="*/ 45835 h 27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1895" h="275007" extrusionOk="0">
                <a:moveTo>
                  <a:pt x="0" y="45835"/>
                </a:moveTo>
                <a:cubicBezTo>
                  <a:pt x="2258" y="14201"/>
                  <a:pt x="18419" y="-1337"/>
                  <a:pt x="45835" y="0"/>
                </a:cubicBezTo>
                <a:cubicBezTo>
                  <a:pt x="184273" y="-6885"/>
                  <a:pt x="258309" y="1105"/>
                  <a:pt x="367250" y="0"/>
                </a:cubicBezTo>
                <a:cubicBezTo>
                  <a:pt x="476192" y="-1105"/>
                  <a:pt x="563948" y="16630"/>
                  <a:pt x="676060" y="0"/>
                </a:cubicBezTo>
                <a:cubicBezTo>
                  <a:pt x="704658" y="2068"/>
                  <a:pt x="719781" y="22426"/>
                  <a:pt x="721895" y="45835"/>
                </a:cubicBezTo>
                <a:cubicBezTo>
                  <a:pt x="725069" y="98771"/>
                  <a:pt x="713019" y="138599"/>
                  <a:pt x="721895" y="229172"/>
                </a:cubicBezTo>
                <a:cubicBezTo>
                  <a:pt x="722335" y="253721"/>
                  <a:pt x="702570" y="270741"/>
                  <a:pt x="676060" y="275007"/>
                </a:cubicBezTo>
                <a:cubicBezTo>
                  <a:pt x="546031" y="281374"/>
                  <a:pt x="473640" y="239811"/>
                  <a:pt x="379854" y="275007"/>
                </a:cubicBezTo>
                <a:cubicBezTo>
                  <a:pt x="286068" y="310203"/>
                  <a:pt x="192751" y="260416"/>
                  <a:pt x="45835" y="275007"/>
                </a:cubicBezTo>
                <a:cubicBezTo>
                  <a:pt x="20978" y="274233"/>
                  <a:pt x="-6472" y="253320"/>
                  <a:pt x="0" y="229172"/>
                </a:cubicBezTo>
                <a:cubicBezTo>
                  <a:pt x="-9345" y="144159"/>
                  <a:pt x="14203" y="130994"/>
                  <a:pt x="0" y="45835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62258577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6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A2C6D-90BC-432A-A9A7-FE7F66FCFF49}"/>
              </a:ext>
            </a:extLst>
          </p:cNvPr>
          <p:cNvSpPr txBox="1"/>
          <p:nvPr/>
        </p:nvSpPr>
        <p:spPr>
          <a:xfrm>
            <a:off x="776897" y="577860"/>
            <a:ext cx="546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2. From ‘</a:t>
            </a:r>
            <a:r>
              <a:rPr lang="en-US" i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Purchasing Analysis (Gender)</a:t>
            </a:r>
            <a:r>
              <a:rPr lang="en-US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3C3DE-A2BD-4BD5-A560-0C958124DF19}"/>
              </a:ext>
            </a:extLst>
          </p:cNvPr>
          <p:cNvSpPr txBox="1"/>
          <p:nvPr/>
        </p:nvSpPr>
        <p:spPr>
          <a:xfrm>
            <a:off x="776897" y="3744008"/>
            <a:ext cx="759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 to the analyzed sample, we can see that for every purchasing event, females spend approximately 10% more than males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0AE02C-C27E-4855-BEAD-F1C2B9340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95" y="1396446"/>
            <a:ext cx="7170821" cy="18011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5E2E21-9D43-448F-9D1A-CECDD6CED0AE}"/>
              </a:ext>
            </a:extLst>
          </p:cNvPr>
          <p:cNvSpPr/>
          <p:nvPr/>
        </p:nvSpPr>
        <p:spPr>
          <a:xfrm>
            <a:off x="7273948" y="1966304"/>
            <a:ext cx="721895" cy="708144"/>
          </a:xfrm>
          <a:custGeom>
            <a:avLst/>
            <a:gdLst>
              <a:gd name="connsiteX0" fmla="*/ 0 w 721895"/>
              <a:gd name="connsiteY0" fmla="*/ 118026 h 708144"/>
              <a:gd name="connsiteX1" fmla="*/ 118026 w 721895"/>
              <a:gd name="connsiteY1" fmla="*/ 0 h 708144"/>
              <a:gd name="connsiteX2" fmla="*/ 603869 w 721895"/>
              <a:gd name="connsiteY2" fmla="*/ 0 h 708144"/>
              <a:gd name="connsiteX3" fmla="*/ 721895 w 721895"/>
              <a:gd name="connsiteY3" fmla="*/ 118026 h 708144"/>
              <a:gd name="connsiteX4" fmla="*/ 721895 w 721895"/>
              <a:gd name="connsiteY4" fmla="*/ 590118 h 708144"/>
              <a:gd name="connsiteX5" fmla="*/ 603869 w 721895"/>
              <a:gd name="connsiteY5" fmla="*/ 708144 h 708144"/>
              <a:gd name="connsiteX6" fmla="*/ 118026 w 721895"/>
              <a:gd name="connsiteY6" fmla="*/ 708144 h 708144"/>
              <a:gd name="connsiteX7" fmla="*/ 0 w 721895"/>
              <a:gd name="connsiteY7" fmla="*/ 590118 h 708144"/>
              <a:gd name="connsiteX8" fmla="*/ 0 w 721895"/>
              <a:gd name="connsiteY8" fmla="*/ 118026 h 70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1895" h="708144" extrusionOk="0">
                <a:moveTo>
                  <a:pt x="0" y="118026"/>
                </a:moveTo>
                <a:cubicBezTo>
                  <a:pt x="2508" y="45821"/>
                  <a:pt x="46762" y="-3869"/>
                  <a:pt x="118026" y="0"/>
                </a:cubicBezTo>
                <a:cubicBezTo>
                  <a:pt x="269073" y="-16250"/>
                  <a:pt x="488467" y="16901"/>
                  <a:pt x="603869" y="0"/>
                </a:cubicBezTo>
                <a:cubicBezTo>
                  <a:pt x="676503" y="-7774"/>
                  <a:pt x="719810" y="65634"/>
                  <a:pt x="721895" y="118026"/>
                </a:cubicBezTo>
                <a:cubicBezTo>
                  <a:pt x="728824" y="333884"/>
                  <a:pt x="720540" y="401222"/>
                  <a:pt x="721895" y="590118"/>
                </a:cubicBezTo>
                <a:cubicBezTo>
                  <a:pt x="721654" y="651232"/>
                  <a:pt x="666594" y="689898"/>
                  <a:pt x="603869" y="708144"/>
                </a:cubicBezTo>
                <a:cubicBezTo>
                  <a:pt x="372380" y="760325"/>
                  <a:pt x="251924" y="694266"/>
                  <a:pt x="118026" y="708144"/>
                </a:cubicBezTo>
                <a:cubicBezTo>
                  <a:pt x="47423" y="698361"/>
                  <a:pt x="-4888" y="641320"/>
                  <a:pt x="0" y="590118"/>
                </a:cubicBezTo>
                <a:cubicBezTo>
                  <a:pt x="-30459" y="490234"/>
                  <a:pt x="36817" y="294652"/>
                  <a:pt x="0" y="11802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62258577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3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A2C6D-90BC-432A-A9A7-FE7F66FCFF49}"/>
              </a:ext>
            </a:extLst>
          </p:cNvPr>
          <p:cNvSpPr txBox="1"/>
          <p:nvPr/>
        </p:nvSpPr>
        <p:spPr>
          <a:xfrm>
            <a:off x="776897" y="577860"/>
            <a:ext cx="436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3. From ‘</a:t>
            </a:r>
            <a:r>
              <a:rPr lang="en-US" i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Demographics</a:t>
            </a:r>
            <a:r>
              <a:rPr lang="en-US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3C3DE-A2BD-4BD5-A560-0C958124DF19}"/>
              </a:ext>
            </a:extLst>
          </p:cNvPr>
          <p:cNvSpPr txBox="1"/>
          <p:nvPr/>
        </p:nvSpPr>
        <p:spPr>
          <a:xfrm>
            <a:off x="776897" y="3744008"/>
            <a:ext cx="759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 to the analyzed sample, we can see that age group between 20 to 24 years old is the biggest shopper segment by a big margin, with a portion of sales of almost 45% of population.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816CD9-C411-4810-BE53-D1C02E740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381" y="1150149"/>
            <a:ext cx="2987246" cy="25599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5B7390-8EC9-4890-888E-F74E3F89D1E2}"/>
              </a:ext>
            </a:extLst>
          </p:cNvPr>
          <p:cNvSpPr/>
          <p:nvPr/>
        </p:nvSpPr>
        <p:spPr>
          <a:xfrm>
            <a:off x="3987608" y="2415241"/>
            <a:ext cx="721895" cy="247507"/>
          </a:xfrm>
          <a:custGeom>
            <a:avLst/>
            <a:gdLst>
              <a:gd name="connsiteX0" fmla="*/ 0 w 721895"/>
              <a:gd name="connsiteY0" fmla="*/ 41252 h 247507"/>
              <a:gd name="connsiteX1" fmla="*/ 41252 w 721895"/>
              <a:gd name="connsiteY1" fmla="*/ 0 h 247507"/>
              <a:gd name="connsiteX2" fmla="*/ 367341 w 721895"/>
              <a:gd name="connsiteY2" fmla="*/ 0 h 247507"/>
              <a:gd name="connsiteX3" fmla="*/ 680643 w 721895"/>
              <a:gd name="connsiteY3" fmla="*/ 0 h 247507"/>
              <a:gd name="connsiteX4" fmla="*/ 721895 w 721895"/>
              <a:gd name="connsiteY4" fmla="*/ 41252 h 247507"/>
              <a:gd name="connsiteX5" fmla="*/ 721895 w 721895"/>
              <a:gd name="connsiteY5" fmla="*/ 206255 h 247507"/>
              <a:gd name="connsiteX6" fmla="*/ 680643 w 721895"/>
              <a:gd name="connsiteY6" fmla="*/ 247507 h 247507"/>
              <a:gd name="connsiteX7" fmla="*/ 380129 w 721895"/>
              <a:gd name="connsiteY7" fmla="*/ 247507 h 247507"/>
              <a:gd name="connsiteX8" fmla="*/ 41252 w 721895"/>
              <a:gd name="connsiteY8" fmla="*/ 247507 h 247507"/>
              <a:gd name="connsiteX9" fmla="*/ 0 w 721895"/>
              <a:gd name="connsiteY9" fmla="*/ 206255 h 247507"/>
              <a:gd name="connsiteX10" fmla="*/ 0 w 721895"/>
              <a:gd name="connsiteY10" fmla="*/ 41252 h 247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1895" h="247507" extrusionOk="0">
                <a:moveTo>
                  <a:pt x="0" y="41252"/>
                </a:moveTo>
                <a:cubicBezTo>
                  <a:pt x="446" y="17220"/>
                  <a:pt x="17696" y="-492"/>
                  <a:pt x="41252" y="0"/>
                </a:cubicBezTo>
                <a:cubicBezTo>
                  <a:pt x="189443" y="-26968"/>
                  <a:pt x="299336" y="23343"/>
                  <a:pt x="367341" y="0"/>
                </a:cubicBezTo>
                <a:cubicBezTo>
                  <a:pt x="435346" y="-23343"/>
                  <a:pt x="577302" y="20754"/>
                  <a:pt x="680643" y="0"/>
                </a:cubicBezTo>
                <a:cubicBezTo>
                  <a:pt x="705640" y="1394"/>
                  <a:pt x="717796" y="22163"/>
                  <a:pt x="721895" y="41252"/>
                </a:cubicBezTo>
                <a:cubicBezTo>
                  <a:pt x="737694" y="117367"/>
                  <a:pt x="704884" y="157498"/>
                  <a:pt x="721895" y="206255"/>
                </a:cubicBezTo>
                <a:cubicBezTo>
                  <a:pt x="723554" y="226155"/>
                  <a:pt x="704430" y="243927"/>
                  <a:pt x="680643" y="247507"/>
                </a:cubicBezTo>
                <a:cubicBezTo>
                  <a:pt x="566066" y="257194"/>
                  <a:pt x="492246" y="217466"/>
                  <a:pt x="380129" y="247507"/>
                </a:cubicBezTo>
                <a:cubicBezTo>
                  <a:pt x="268012" y="277548"/>
                  <a:pt x="124273" y="232697"/>
                  <a:pt x="41252" y="247507"/>
                </a:cubicBezTo>
                <a:cubicBezTo>
                  <a:pt x="21795" y="241878"/>
                  <a:pt x="-5585" y="228032"/>
                  <a:pt x="0" y="206255"/>
                </a:cubicBezTo>
                <a:cubicBezTo>
                  <a:pt x="-3167" y="136466"/>
                  <a:pt x="13908" y="79501"/>
                  <a:pt x="0" y="4125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62258577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8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4258335-5AFB-4F8B-94DE-5F06800AC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01" y="1043575"/>
            <a:ext cx="5300770" cy="26742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7112" y="4868094"/>
            <a:ext cx="446887" cy="273844"/>
          </a:xfrm>
        </p:spPr>
        <p:txBody>
          <a:bodyPr/>
          <a:lstStyle/>
          <a:p>
            <a:fld id="{EDA4E73C-7A94-44D4-A65F-F6EB5CEC5634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A2C6D-90BC-432A-A9A7-FE7F66FCFF49}"/>
              </a:ext>
            </a:extLst>
          </p:cNvPr>
          <p:cNvSpPr txBox="1"/>
          <p:nvPr/>
        </p:nvSpPr>
        <p:spPr>
          <a:xfrm>
            <a:off x="776897" y="577860"/>
            <a:ext cx="436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4. From ‘</a:t>
            </a:r>
            <a:r>
              <a:rPr lang="en-US" i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Demographics</a:t>
            </a:r>
            <a:r>
              <a:rPr lang="en-US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3C3DE-A2BD-4BD5-A560-0C958124DF19}"/>
              </a:ext>
            </a:extLst>
          </p:cNvPr>
          <p:cNvSpPr txBox="1"/>
          <p:nvPr/>
        </p:nvSpPr>
        <p:spPr>
          <a:xfrm>
            <a:off x="776897" y="4005264"/>
            <a:ext cx="7597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 to the analyzed sample, we can conclude that age group between 20 to 24 years old is the biggest spender segment, and it also has the 3</a:t>
            </a:r>
            <a:r>
              <a:rPr lang="en-US" sz="1200" baseline="30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average spending of age groups, but the ones with bigger average spending per person (&lt;10 and 35-39 years old) are much smaller in absolute purchase value.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5749491-5721-4136-83BD-C94C18FB9B41}"/>
              </a:ext>
            </a:extLst>
          </p:cNvPr>
          <p:cNvSpPr/>
          <p:nvPr/>
        </p:nvSpPr>
        <p:spPr>
          <a:xfrm>
            <a:off x="3987608" y="2511493"/>
            <a:ext cx="2255063" cy="247507"/>
          </a:xfrm>
          <a:custGeom>
            <a:avLst/>
            <a:gdLst>
              <a:gd name="connsiteX0" fmla="*/ 0 w 2255063"/>
              <a:gd name="connsiteY0" fmla="*/ 41252 h 247507"/>
              <a:gd name="connsiteX1" fmla="*/ 41252 w 2255063"/>
              <a:gd name="connsiteY1" fmla="*/ 0 h 247507"/>
              <a:gd name="connsiteX2" fmla="*/ 606117 w 2255063"/>
              <a:gd name="connsiteY2" fmla="*/ 0 h 247507"/>
              <a:gd name="connsiteX3" fmla="*/ 1127532 w 2255063"/>
              <a:gd name="connsiteY3" fmla="*/ 0 h 247507"/>
              <a:gd name="connsiteX4" fmla="*/ 1605494 w 2255063"/>
              <a:gd name="connsiteY4" fmla="*/ 0 h 247507"/>
              <a:gd name="connsiteX5" fmla="*/ 2213811 w 2255063"/>
              <a:gd name="connsiteY5" fmla="*/ 0 h 247507"/>
              <a:gd name="connsiteX6" fmla="*/ 2255063 w 2255063"/>
              <a:gd name="connsiteY6" fmla="*/ 41252 h 247507"/>
              <a:gd name="connsiteX7" fmla="*/ 2255063 w 2255063"/>
              <a:gd name="connsiteY7" fmla="*/ 206255 h 247507"/>
              <a:gd name="connsiteX8" fmla="*/ 2213811 w 2255063"/>
              <a:gd name="connsiteY8" fmla="*/ 247507 h 247507"/>
              <a:gd name="connsiteX9" fmla="*/ 1714122 w 2255063"/>
              <a:gd name="connsiteY9" fmla="*/ 247507 h 247507"/>
              <a:gd name="connsiteX10" fmla="*/ 1127532 w 2255063"/>
              <a:gd name="connsiteY10" fmla="*/ 247507 h 247507"/>
              <a:gd name="connsiteX11" fmla="*/ 540941 w 2255063"/>
              <a:gd name="connsiteY11" fmla="*/ 247507 h 247507"/>
              <a:gd name="connsiteX12" fmla="*/ 41252 w 2255063"/>
              <a:gd name="connsiteY12" fmla="*/ 247507 h 247507"/>
              <a:gd name="connsiteX13" fmla="*/ 0 w 2255063"/>
              <a:gd name="connsiteY13" fmla="*/ 206255 h 247507"/>
              <a:gd name="connsiteX14" fmla="*/ 0 w 2255063"/>
              <a:gd name="connsiteY14" fmla="*/ 41252 h 247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55063" h="247507" extrusionOk="0">
                <a:moveTo>
                  <a:pt x="0" y="41252"/>
                </a:moveTo>
                <a:cubicBezTo>
                  <a:pt x="446" y="17220"/>
                  <a:pt x="17696" y="-492"/>
                  <a:pt x="41252" y="0"/>
                </a:cubicBezTo>
                <a:cubicBezTo>
                  <a:pt x="200378" y="-31827"/>
                  <a:pt x="390285" y="18635"/>
                  <a:pt x="606117" y="0"/>
                </a:cubicBezTo>
                <a:cubicBezTo>
                  <a:pt x="821949" y="-18635"/>
                  <a:pt x="973809" y="8383"/>
                  <a:pt x="1127532" y="0"/>
                </a:cubicBezTo>
                <a:cubicBezTo>
                  <a:pt x="1281256" y="-8383"/>
                  <a:pt x="1466060" y="10177"/>
                  <a:pt x="1605494" y="0"/>
                </a:cubicBezTo>
                <a:cubicBezTo>
                  <a:pt x="1744928" y="-10177"/>
                  <a:pt x="1964625" y="3172"/>
                  <a:pt x="2213811" y="0"/>
                </a:cubicBezTo>
                <a:cubicBezTo>
                  <a:pt x="2236211" y="-6481"/>
                  <a:pt x="2254473" y="14090"/>
                  <a:pt x="2255063" y="41252"/>
                </a:cubicBezTo>
                <a:cubicBezTo>
                  <a:pt x="2263732" y="88213"/>
                  <a:pt x="2237813" y="127497"/>
                  <a:pt x="2255063" y="206255"/>
                </a:cubicBezTo>
                <a:cubicBezTo>
                  <a:pt x="2254015" y="227146"/>
                  <a:pt x="2235748" y="245086"/>
                  <a:pt x="2213811" y="247507"/>
                </a:cubicBezTo>
                <a:cubicBezTo>
                  <a:pt x="2079583" y="251838"/>
                  <a:pt x="1935745" y="213418"/>
                  <a:pt x="1714122" y="247507"/>
                </a:cubicBezTo>
                <a:cubicBezTo>
                  <a:pt x="1492499" y="281596"/>
                  <a:pt x="1267030" y="216255"/>
                  <a:pt x="1127532" y="247507"/>
                </a:cubicBezTo>
                <a:cubicBezTo>
                  <a:pt x="988034" y="278759"/>
                  <a:pt x="716405" y="222570"/>
                  <a:pt x="540941" y="247507"/>
                </a:cubicBezTo>
                <a:cubicBezTo>
                  <a:pt x="365477" y="272444"/>
                  <a:pt x="244564" y="207465"/>
                  <a:pt x="41252" y="247507"/>
                </a:cubicBezTo>
                <a:cubicBezTo>
                  <a:pt x="23805" y="248245"/>
                  <a:pt x="-5927" y="231056"/>
                  <a:pt x="0" y="206255"/>
                </a:cubicBezTo>
                <a:cubicBezTo>
                  <a:pt x="-10449" y="163822"/>
                  <a:pt x="10315" y="110776"/>
                  <a:pt x="0" y="4125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62258577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D0A4DEE-3126-4F81-90B7-FBB2111F7BA3}"/>
              </a:ext>
            </a:extLst>
          </p:cNvPr>
          <p:cNvSpPr/>
          <p:nvPr/>
        </p:nvSpPr>
        <p:spPr>
          <a:xfrm>
            <a:off x="5617027" y="1780277"/>
            <a:ext cx="721895" cy="247507"/>
          </a:xfrm>
          <a:custGeom>
            <a:avLst/>
            <a:gdLst>
              <a:gd name="connsiteX0" fmla="*/ 0 w 721895"/>
              <a:gd name="connsiteY0" fmla="*/ 41252 h 247507"/>
              <a:gd name="connsiteX1" fmla="*/ 41252 w 721895"/>
              <a:gd name="connsiteY1" fmla="*/ 0 h 247507"/>
              <a:gd name="connsiteX2" fmla="*/ 367341 w 721895"/>
              <a:gd name="connsiteY2" fmla="*/ 0 h 247507"/>
              <a:gd name="connsiteX3" fmla="*/ 680643 w 721895"/>
              <a:gd name="connsiteY3" fmla="*/ 0 h 247507"/>
              <a:gd name="connsiteX4" fmla="*/ 721895 w 721895"/>
              <a:gd name="connsiteY4" fmla="*/ 41252 h 247507"/>
              <a:gd name="connsiteX5" fmla="*/ 721895 w 721895"/>
              <a:gd name="connsiteY5" fmla="*/ 206255 h 247507"/>
              <a:gd name="connsiteX6" fmla="*/ 680643 w 721895"/>
              <a:gd name="connsiteY6" fmla="*/ 247507 h 247507"/>
              <a:gd name="connsiteX7" fmla="*/ 380129 w 721895"/>
              <a:gd name="connsiteY7" fmla="*/ 247507 h 247507"/>
              <a:gd name="connsiteX8" fmla="*/ 41252 w 721895"/>
              <a:gd name="connsiteY8" fmla="*/ 247507 h 247507"/>
              <a:gd name="connsiteX9" fmla="*/ 0 w 721895"/>
              <a:gd name="connsiteY9" fmla="*/ 206255 h 247507"/>
              <a:gd name="connsiteX10" fmla="*/ 0 w 721895"/>
              <a:gd name="connsiteY10" fmla="*/ 41252 h 247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1895" h="247507" extrusionOk="0">
                <a:moveTo>
                  <a:pt x="0" y="41252"/>
                </a:moveTo>
                <a:cubicBezTo>
                  <a:pt x="446" y="17220"/>
                  <a:pt x="17696" y="-492"/>
                  <a:pt x="41252" y="0"/>
                </a:cubicBezTo>
                <a:cubicBezTo>
                  <a:pt x="189443" y="-26968"/>
                  <a:pt x="299336" y="23343"/>
                  <a:pt x="367341" y="0"/>
                </a:cubicBezTo>
                <a:cubicBezTo>
                  <a:pt x="435346" y="-23343"/>
                  <a:pt x="577302" y="20754"/>
                  <a:pt x="680643" y="0"/>
                </a:cubicBezTo>
                <a:cubicBezTo>
                  <a:pt x="705640" y="1394"/>
                  <a:pt x="717796" y="22163"/>
                  <a:pt x="721895" y="41252"/>
                </a:cubicBezTo>
                <a:cubicBezTo>
                  <a:pt x="737694" y="117367"/>
                  <a:pt x="704884" y="157498"/>
                  <a:pt x="721895" y="206255"/>
                </a:cubicBezTo>
                <a:cubicBezTo>
                  <a:pt x="723554" y="226155"/>
                  <a:pt x="704430" y="243927"/>
                  <a:pt x="680643" y="247507"/>
                </a:cubicBezTo>
                <a:cubicBezTo>
                  <a:pt x="566066" y="257194"/>
                  <a:pt x="492246" y="217466"/>
                  <a:pt x="380129" y="247507"/>
                </a:cubicBezTo>
                <a:cubicBezTo>
                  <a:pt x="268012" y="277548"/>
                  <a:pt x="124273" y="232697"/>
                  <a:pt x="41252" y="247507"/>
                </a:cubicBezTo>
                <a:cubicBezTo>
                  <a:pt x="21795" y="241878"/>
                  <a:pt x="-5585" y="228032"/>
                  <a:pt x="0" y="206255"/>
                </a:cubicBezTo>
                <a:cubicBezTo>
                  <a:pt x="-3167" y="136466"/>
                  <a:pt x="13908" y="79501"/>
                  <a:pt x="0" y="4125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62258577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3A316BF-888D-4F39-8815-B3FD847DF758}"/>
              </a:ext>
            </a:extLst>
          </p:cNvPr>
          <p:cNvSpPr/>
          <p:nvPr/>
        </p:nvSpPr>
        <p:spPr>
          <a:xfrm>
            <a:off x="5665154" y="3185469"/>
            <a:ext cx="721895" cy="247507"/>
          </a:xfrm>
          <a:custGeom>
            <a:avLst/>
            <a:gdLst>
              <a:gd name="connsiteX0" fmla="*/ 0 w 721895"/>
              <a:gd name="connsiteY0" fmla="*/ 41252 h 247507"/>
              <a:gd name="connsiteX1" fmla="*/ 41252 w 721895"/>
              <a:gd name="connsiteY1" fmla="*/ 0 h 247507"/>
              <a:gd name="connsiteX2" fmla="*/ 367341 w 721895"/>
              <a:gd name="connsiteY2" fmla="*/ 0 h 247507"/>
              <a:gd name="connsiteX3" fmla="*/ 680643 w 721895"/>
              <a:gd name="connsiteY3" fmla="*/ 0 h 247507"/>
              <a:gd name="connsiteX4" fmla="*/ 721895 w 721895"/>
              <a:gd name="connsiteY4" fmla="*/ 41252 h 247507"/>
              <a:gd name="connsiteX5" fmla="*/ 721895 w 721895"/>
              <a:gd name="connsiteY5" fmla="*/ 206255 h 247507"/>
              <a:gd name="connsiteX6" fmla="*/ 680643 w 721895"/>
              <a:gd name="connsiteY6" fmla="*/ 247507 h 247507"/>
              <a:gd name="connsiteX7" fmla="*/ 380129 w 721895"/>
              <a:gd name="connsiteY7" fmla="*/ 247507 h 247507"/>
              <a:gd name="connsiteX8" fmla="*/ 41252 w 721895"/>
              <a:gd name="connsiteY8" fmla="*/ 247507 h 247507"/>
              <a:gd name="connsiteX9" fmla="*/ 0 w 721895"/>
              <a:gd name="connsiteY9" fmla="*/ 206255 h 247507"/>
              <a:gd name="connsiteX10" fmla="*/ 0 w 721895"/>
              <a:gd name="connsiteY10" fmla="*/ 41252 h 247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1895" h="247507" extrusionOk="0">
                <a:moveTo>
                  <a:pt x="0" y="41252"/>
                </a:moveTo>
                <a:cubicBezTo>
                  <a:pt x="446" y="17220"/>
                  <a:pt x="17696" y="-492"/>
                  <a:pt x="41252" y="0"/>
                </a:cubicBezTo>
                <a:cubicBezTo>
                  <a:pt x="189443" y="-26968"/>
                  <a:pt x="299336" y="23343"/>
                  <a:pt x="367341" y="0"/>
                </a:cubicBezTo>
                <a:cubicBezTo>
                  <a:pt x="435346" y="-23343"/>
                  <a:pt x="577302" y="20754"/>
                  <a:pt x="680643" y="0"/>
                </a:cubicBezTo>
                <a:cubicBezTo>
                  <a:pt x="705640" y="1394"/>
                  <a:pt x="717796" y="22163"/>
                  <a:pt x="721895" y="41252"/>
                </a:cubicBezTo>
                <a:cubicBezTo>
                  <a:pt x="737694" y="117367"/>
                  <a:pt x="704884" y="157498"/>
                  <a:pt x="721895" y="206255"/>
                </a:cubicBezTo>
                <a:cubicBezTo>
                  <a:pt x="723554" y="226155"/>
                  <a:pt x="704430" y="243927"/>
                  <a:pt x="680643" y="247507"/>
                </a:cubicBezTo>
                <a:cubicBezTo>
                  <a:pt x="566066" y="257194"/>
                  <a:pt x="492246" y="217466"/>
                  <a:pt x="380129" y="247507"/>
                </a:cubicBezTo>
                <a:cubicBezTo>
                  <a:pt x="268012" y="277548"/>
                  <a:pt x="124273" y="232697"/>
                  <a:pt x="41252" y="247507"/>
                </a:cubicBezTo>
                <a:cubicBezTo>
                  <a:pt x="21795" y="241878"/>
                  <a:pt x="-5585" y="228032"/>
                  <a:pt x="0" y="206255"/>
                </a:cubicBezTo>
                <a:cubicBezTo>
                  <a:pt x="-3167" y="136466"/>
                  <a:pt x="13908" y="79501"/>
                  <a:pt x="0" y="4125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62258577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5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7112" y="4868094"/>
            <a:ext cx="446887" cy="273844"/>
          </a:xfrm>
        </p:spPr>
        <p:txBody>
          <a:bodyPr/>
          <a:lstStyle/>
          <a:p>
            <a:fld id="{EDA4E73C-7A94-44D4-A65F-F6EB5CEC5634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A2C6D-90BC-432A-A9A7-FE7F66FCFF49}"/>
              </a:ext>
            </a:extLst>
          </p:cNvPr>
          <p:cNvSpPr txBox="1"/>
          <p:nvPr/>
        </p:nvSpPr>
        <p:spPr>
          <a:xfrm>
            <a:off x="776897" y="577860"/>
            <a:ext cx="631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5. From ‘</a:t>
            </a:r>
            <a:r>
              <a:rPr lang="en-US" i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Popular</a:t>
            </a:r>
            <a:r>
              <a:rPr lang="en-US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&amp; ‘</a:t>
            </a:r>
            <a:r>
              <a:rPr lang="en-US" i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Profitable Items</a:t>
            </a:r>
            <a:r>
              <a:rPr lang="en-US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3C3DE-A2BD-4BD5-A560-0C958124DF19}"/>
              </a:ext>
            </a:extLst>
          </p:cNvPr>
          <p:cNvSpPr txBox="1"/>
          <p:nvPr/>
        </p:nvSpPr>
        <p:spPr>
          <a:xfrm>
            <a:off x="687592" y="3556905"/>
            <a:ext cx="759708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 to analyzed data, there are 2 games that are leaders in both ‘Most profitable’ and ‘Most Popular’ categories:</a:t>
            </a:r>
          </a:p>
          <a:p>
            <a:pPr marL="171450" indent="-1714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Critic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Oathbreaker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Last Hope of the Breaking Storm</a:t>
            </a:r>
          </a:p>
          <a:p>
            <a:pPr marL="0" lvl="1"/>
            <a:endParaRPr lang="en-US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games are most sold in number of items and producing biggest revenue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BF2CD9-078F-4338-BA38-19F8CD658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73" y="1742758"/>
            <a:ext cx="4035468" cy="16579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B3FB23-03D0-4B6A-A637-E0170AB35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014" y="1225470"/>
            <a:ext cx="2808617" cy="4084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B2DC31-8EE8-4C7E-843D-B392E71056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3267" y="1135212"/>
            <a:ext cx="3210712" cy="5367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840D219-3B61-49F1-8638-5D04CD9D91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0889" y="1687758"/>
            <a:ext cx="4215166" cy="1657983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38F73F9-1112-4AAC-AC3B-A960DFA05097}"/>
              </a:ext>
            </a:extLst>
          </p:cNvPr>
          <p:cNvSpPr/>
          <p:nvPr/>
        </p:nvSpPr>
        <p:spPr>
          <a:xfrm>
            <a:off x="226881" y="2268812"/>
            <a:ext cx="8862117" cy="467513"/>
          </a:xfr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DD848C9-F755-4F1E-B0DF-E4EB550F9CB8}"/>
              </a:ext>
            </a:extLst>
          </p:cNvPr>
          <p:cNvSpPr/>
          <p:nvPr/>
        </p:nvSpPr>
        <p:spPr>
          <a:xfrm>
            <a:off x="226881" y="2260047"/>
            <a:ext cx="8739173" cy="498954"/>
          </a:xfrm>
          <a:custGeom>
            <a:avLst/>
            <a:gdLst>
              <a:gd name="connsiteX0" fmla="*/ 0 w 8739173"/>
              <a:gd name="connsiteY0" fmla="*/ 83161 h 498954"/>
              <a:gd name="connsiteX1" fmla="*/ 83161 w 8739173"/>
              <a:gd name="connsiteY1" fmla="*/ 0 h 498954"/>
              <a:gd name="connsiteX2" fmla="*/ 740413 w 8739173"/>
              <a:gd name="connsiteY2" fmla="*/ 0 h 498954"/>
              <a:gd name="connsiteX3" fmla="*/ 1226208 w 8739173"/>
              <a:gd name="connsiteY3" fmla="*/ 0 h 498954"/>
              <a:gd name="connsiteX4" fmla="*/ 1540546 w 8739173"/>
              <a:gd name="connsiteY4" fmla="*/ 0 h 498954"/>
              <a:gd name="connsiteX5" fmla="*/ 2026341 w 8739173"/>
              <a:gd name="connsiteY5" fmla="*/ 0 h 498954"/>
              <a:gd name="connsiteX6" fmla="*/ 2340678 w 8739173"/>
              <a:gd name="connsiteY6" fmla="*/ 0 h 498954"/>
              <a:gd name="connsiteX7" fmla="*/ 3083659 w 8739173"/>
              <a:gd name="connsiteY7" fmla="*/ 0 h 498954"/>
              <a:gd name="connsiteX8" fmla="*/ 3740911 w 8739173"/>
              <a:gd name="connsiteY8" fmla="*/ 0 h 498954"/>
              <a:gd name="connsiteX9" fmla="*/ 4226706 w 8739173"/>
              <a:gd name="connsiteY9" fmla="*/ 0 h 498954"/>
              <a:gd name="connsiteX10" fmla="*/ 4712501 w 8739173"/>
              <a:gd name="connsiteY10" fmla="*/ 0 h 498954"/>
              <a:gd name="connsiteX11" fmla="*/ 5112567 w 8739173"/>
              <a:gd name="connsiteY11" fmla="*/ 0 h 498954"/>
              <a:gd name="connsiteX12" fmla="*/ 5855547 w 8739173"/>
              <a:gd name="connsiteY12" fmla="*/ 0 h 498954"/>
              <a:gd name="connsiteX13" fmla="*/ 6598528 w 8739173"/>
              <a:gd name="connsiteY13" fmla="*/ 0 h 498954"/>
              <a:gd name="connsiteX14" fmla="*/ 7255780 w 8739173"/>
              <a:gd name="connsiteY14" fmla="*/ 0 h 498954"/>
              <a:gd name="connsiteX15" fmla="*/ 7913032 w 8739173"/>
              <a:gd name="connsiteY15" fmla="*/ 0 h 498954"/>
              <a:gd name="connsiteX16" fmla="*/ 8656012 w 8739173"/>
              <a:gd name="connsiteY16" fmla="*/ 0 h 498954"/>
              <a:gd name="connsiteX17" fmla="*/ 8739173 w 8739173"/>
              <a:gd name="connsiteY17" fmla="*/ 83161 h 498954"/>
              <a:gd name="connsiteX18" fmla="*/ 8739173 w 8739173"/>
              <a:gd name="connsiteY18" fmla="*/ 415793 h 498954"/>
              <a:gd name="connsiteX19" fmla="*/ 8656012 w 8739173"/>
              <a:gd name="connsiteY19" fmla="*/ 498954 h 498954"/>
              <a:gd name="connsiteX20" fmla="*/ 7998760 w 8739173"/>
              <a:gd name="connsiteY20" fmla="*/ 498954 h 498954"/>
              <a:gd name="connsiteX21" fmla="*/ 7341508 w 8739173"/>
              <a:gd name="connsiteY21" fmla="*/ 498954 h 498954"/>
              <a:gd name="connsiteX22" fmla="*/ 6855713 w 8739173"/>
              <a:gd name="connsiteY22" fmla="*/ 498954 h 498954"/>
              <a:gd name="connsiteX23" fmla="*/ 6284190 w 8739173"/>
              <a:gd name="connsiteY23" fmla="*/ 498954 h 498954"/>
              <a:gd name="connsiteX24" fmla="*/ 5884124 w 8739173"/>
              <a:gd name="connsiteY24" fmla="*/ 498954 h 498954"/>
              <a:gd name="connsiteX25" fmla="*/ 5484057 w 8739173"/>
              <a:gd name="connsiteY25" fmla="*/ 498954 h 498954"/>
              <a:gd name="connsiteX26" fmla="*/ 4998262 w 8739173"/>
              <a:gd name="connsiteY26" fmla="*/ 498954 h 498954"/>
              <a:gd name="connsiteX27" fmla="*/ 4426739 w 8739173"/>
              <a:gd name="connsiteY27" fmla="*/ 498954 h 498954"/>
              <a:gd name="connsiteX28" fmla="*/ 3940944 w 8739173"/>
              <a:gd name="connsiteY28" fmla="*/ 498954 h 498954"/>
              <a:gd name="connsiteX29" fmla="*/ 3369421 w 8739173"/>
              <a:gd name="connsiteY29" fmla="*/ 498954 h 498954"/>
              <a:gd name="connsiteX30" fmla="*/ 3055083 w 8739173"/>
              <a:gd name="connsiteY30" fmla="*/ 498954 h 498954"/>
              <a:gd name="connsiteX31" fmla="*/ 2740745 w 8739173"/>
              <a:gd name="connsiteY31" fmla="*/ 498954 h 498954"/>
              <a:gd name="connsiteX32" fmla="*/ 2083493 w 8739173"/>
              <a:gd name="connsiteY32" fmla="*/ 498954 h 498954"/>
              <a:gd name="connsiteX33" fmla="*/ 1769155 w 8739173"/>
              <a:gd name="connsiteY33" fmla="*/ 498954 h 498954"/>
              <a:gd name="connsiteX34" fmla="*/ 1369089 w 8739173"/>
              <a:gd name="connsiteY34" fmla="*/ 498954 h 498954"/>
              <a:gd name="connsiteX35" fmla="*/ 969022 w 8739173"/>
              <a:gd name="connsiteY35" fmla="*/ 498954 h 498954"/>
              <a:gd name="connsiteX36" fmla="*/ 83161 w 8739173"/>
              <a:gd name="connsiteY36" fmla="*/ 498954 h 498954"/>
              <a:gd name="connsiteX37" fmla="*/ 0 w 8739173"/>
              <a:gd name="connsiteY37" fmla="*/ 415793 h 498954"/>
              <a:gd name="connsiteX38" fmla="*/ 0 w 8739173"/>
              <a:gd name="connsiteY38" fmla="*/ 83161 h 49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739173" h="498954" extrusionOk="0">
                <a:moveTo>
                  <a:pt x="0" y="83161"/>
                </a:moveTo>
                <a:cubicBezTo>
                  <a:pt x="2379" y="30573"/>
                  <a:pt x="27471" y="-6211"/>
                  <a:pt x="83161" y="0"/>
                </a:cubicBezTo>
                <a:cubicBezTo>
                  <a:pt x="274565" y="-7241"/>
                  <a:pt x="548020" y="74728"/>
                  <a:pt x="740413" y="0"/>
                </a:cubicBezTo>
                <a:cubicBezTo>
                  <a:pt x="932806" y="-74728"/>
                  <a:pt x="991299" y="36234"/>
                  <a:pt x="1226208" y="0"/>
                </a:cubicBezTo>
                <a:cubicBezTo>
                  <a:pt x="1461117" y="-36234"/>
                  <a:pt x="1413985" y="27039"/>
                  <a:pt x="1540546" y="0"/>
                </a:cubicBezTo>
                <a:cubicBezTo>
                  <a:pt x="1667107" y="-27039"/>
                  <a:pt x="1855648" y="12105"/>
                  <a:pt x="2026341" y="0"/>
                </a:cubicBezTo>
                <a:cubicBezTo>
                  <a:pt x="2197034" y="-12105"/>
                  <a:pt x="2254561" y="6685"/>
                  <a:pt x="2340678" y="0"/>
                </a:cubicBezTo>
                <a:cubicBezTo>
                  <a:pt x="2426795" y="-6685"/>
                  <a:pt x="2789515" y="39371"/>
                  <a:pt x="3083659" y="0"/>
                </a:cubicBezTo>
                <a:cubicBezTo>
                  <a:pt x="3377803" y="-39371"/>
                  <a:pt x="3582350" y="53991"/>
                  <a:pt x="3740911" y="0"/>
                </a:cubicBezTo>
                <a:cubicBezTo>
                  <a:pt x="3899472" y="-53991"/>
                  <a:pt x="4044798" y="57270"/>
                  <a:pt x="4226706" y="0"/>
                </a:cubicBezTo>
                <a:cubicBezTo>
                  <a:pt x="4408614" y="-57270"/>
                  <a:pt x="4507773" y="6293"/>
                  <a:pt x="4712501" y="0"/>
                </a:cubicBezTo>
                <a:cubicBezTo>
                  <a:pt x="4917229" y="-6293"/>
                  <a:pt x="5022609" y="8968"/>
                  <a:pt x="5112567" y="0"/>
                </a:cubicBezTo>
                <a:cubicBezTo>
                  <a:pt x="5202525" y="-8968"/>
                  <a:pt x="5517153" y="77397"/>
                  <a:pt x="5855547" y="0"/>
                </a:cubicBezTo>
                <a:cubicBezTo>
                  <a:pt x="6193941" y="-77397"/>
                  <a:pt x="6393466" y="39415"/>
                  <a:pt x="6598528" y="0"/>
                </a:cubicBezTo>
                <a:cubicBezTo>
                  <a:pt x="6803590" y="-39415"/>
                  <a:pt x="6934152" y="44481"/>
                  <a:pt x="7255780" y="0"/>
                </a:cubicBezTo>
                <a:cubicBezTo>
                  <a:pt x="7577408" y="-44481"/>
                  <a:pt x="7597759" y="44893"/>
                  <a:pt x="7913032" y="0"/>
                </a:cubicBezTo>
                <a:cubicBezTo>
                  <a:pt x="8228305" y="-44893"/>
                  <a:pt x="8315559" y="80684"/>
                  <a:pt x="8656012" y="0"/>
                </a:cubicBezTo>
                <a:cubicBezTo>
                  <a:pt x="8696567" y="4962"/>
                  <a:pt x="8734450" y="36601"/>
                  <a:pt x="8739173" y="83161"/>
                </a:cubicBezTo>
                <a:cubicBezTo>
                  <a:pt x="8775140" y="205219"/>
                  <a:pt x="8731673" y="346773"/>
                  <a:pt x="8739173" y="415793"/>
                </a:cubicBezTo>
                <a:cubicBezTo>
                  <a:pt x="8737071" y="453533"/>
                  <a:pt x="8708804" y="502733"/>
                  <a:pt x="8656012" y="498954"/>
                </a:cubicBezTo>
                <a:cubicBezTo>
                  <a:pt x="8509022" y="541606"/>
                  <a:pt x="8197528" y="493805"/>
                  <a:pt x="7998760" y="498954"/>
                </a:cubicBezTo>
                <a:cubicBezTo>
                  <a:pt x="7799992" y="504103"/>
                  <a:pt x="7564768" y="462001"/>
                  <a:pt x="7341508" y="498954"/>
                </a:cubicBezTo>
                <a:cubicBezTo>
                  <a:pt x="7118248" y="535907"/>
                  <a:pt x="6954753" y="497160"/>
                  <a:pt x="6855713" y="498954"/>
                </a:cubicBezTo>
                <a:cubicBezTo>
                  <a:pt x="6756674" y="500748"/>
                  <a:pt x="6495213" y="495689"/>
                  <a:pt x="6284190" y="498954"/>
                </a:cubicBezTo>
                <a:cubicBezTo>
                  <a:pt x="6073167" y="502219"/>
                  <a:pt x="6028537" y="494230"/>
                  <a:pt x="5884124" y="498954"/>
                </a:cubicBezTo>
                <a:cubicBezTo>
                  <a:pt x="5739711" y="503678"/>
                  <a:pt x="5600634" y="492313"/>
                  <a:pt x="5484057" y="498954"/>
                </a:cubicBezTo>
                <a:cubicBezTo>
                  <a:pt x="5367480" y="505595"/>
                  <a:pt x="5148209" y="458859"/>
                  <a:pt x="4998262" y="498954"/>
                </a:cubicBezTo>
                <a:cubicBezTo>
                  <a:pt x="4848316" y="539049"/>
                  <a:pt x="4630158" y="439440"/>
                  <a:pt x="4426739" y="498954"/>
                </a:cubicBezTo>
                <a:cubicBezTo>
                  <a:pt x="4223320" y="558468"/>
                  <a:pt x="4150322" y="492690"/>
                  <a:pt x="3940944" y="498954"/>
                </a:cubicBezTo>
                <a:cubicBezTo>
                  <a:pt x="3731567" y="505218"/>
                  <a:pt x="3625403" y="452602"/>
                  <a:pt x="3369421" y="498954"/>
                </a:cubicBezTo>
                <a:cubicBezTo>
                  <a:pt x="3113439" y="545306"/>
                  <a:pt x="3173152" y="464939"/>
                  <a:pt x="3055083" y="498954"/>
                </a:cubicBezTo>
                <a:cubicBezTo>
                  <a:pt x="2937014" y="532969"/>
                  <a:pt x="2865539" y="484695"/>
                  <a:pt x="2740745" y="498954"/>
                </a:cubicBezTo>
                <a:cubicBezTo>
                  <a:pt x="2615951" y="513213"/>
                  <a:pt x="2393660" y="439651"/>
                  <a:pt x="2083493" y="498954"/>
                </a:cubicBezTo>
                <a:cubicBezTo>
                  <a:pt x="1773326" y="558257"/>
                  <a:pt x="1854142" y="491502"/>
                  <a:pt x="1769155" y="498954"/>
                </a:cubicBezTo>
                <a:cubicBezTo>
                  <a:pt x="1684168" y="506406"/>
                  <a:pt x="1499748" y="461249"/>
                  <a:pt x="1369089" y="498954"/>
                </a:cubicBezTo>
                <a:cubicBezTo>
                  <a:pt x="1238430" y="536659"/>
                  <a:pt x="1132872" y="482310"/>
                  <a:pt x="969022" y="498954"/>
                </a:cubicBezTo>
                <a:cubicBezTo>
                  <a:pt x="805172" y="515598"/>
                  <a:pt x="344793" y="407329"/>
                  <a:pt x="83161" y="498954"/>
                </a:cubicBezTo>
                <a:cubicBezTo>
                  <a:pt x="46710" y="499782"/>
                  <a:pt x="8265" y="458308"/>
                  <a:pt x="0" y="415793"/>
                </a:cubicBezTo>
                <a:cubicBezTo>
                  <a:pt x="-6142" y="298705"/>
                  <a:pt x="12565" y="234948"/>
                  <a:pt x="0" y="83161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62258577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0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DF9178E7-896F-48F9-9DCE-A6FE33C08BD2}" vid="{C73EB215-C1E7-46C3-A823-DB99007BA4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59</TotalTime>
  <Words>316</Words>
  <Application>Microsoft Office PowerPoint</Application>
  <PresentationFormat>On-screen Show (16:9)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 Neue</vt:lpstr>
      <vt:lpstr>blank</vt:lpstr>
      <vt:lpstr>Observable Trends Based On Data 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Observable Trends Based On Data </dc:title>
  <dc:creator>ignacio domaica</dc:creator>
  <cp:lastModifiedBy>ignacio domaica</cp:lastModifiedBy>
  <cp:revision>12</cp:revision>
  <dcterms:created xsi:type="dcterms:W3CDTF">2021-03-07T02:20:55Z</dcterms:created>
  <dcterms:modified xsi:type="dcterms:W3CDTF">2021-03-07T03:46:58Z</dcterms:modified>
</cp:coreProperties>
</file>